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abin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9B5AC6-AEE2-401D-8090-5C16CCF02E46}">
  <a:tblStyle styleId="{2F9B5AC6-AEE2-401D-8090-5C16CCF02E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bin-boldItalic.fntdata"/><Relationship Id="rId6" Type="http://schemas.openxmlformats.org/officeDocument/2006/relationships/slide" Target="slides/slide1.xml"/><Relationship Id="rId18" Type="http://schemas.openxmlformats.org/officeDocument/2006/relationships/font" Target="fonts/Cab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5188b48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5188b4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5188b48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55188b4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5188b485_1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5188b485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5188b485_1_3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5188b485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5188b485_1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5188b485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5188b485_1_6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5188b485_1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5188b485_1_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5188b485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5188b485_1_3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5188b485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13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895000" y="1321073"/>
            <a:ext cx="10401900" cy="1708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Companion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895000" y="4233175"/>
            <a:ext cx="10401900" cy="19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5 : Maroon 5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Aarjav Dutt			</a:t>
            </a:r>
            <a:r>
              <a:rPr lang="en-US"/>
              <a:t>Anuja Waikar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Astha Rastogi			Swagath V 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Aditya Mohan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231125" y="2593375"/>
            <a:ext cx="7729800" cy="314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137160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 sz="6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6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231125" y="833501"/>
            <a:ext cx="7729800" cy="131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375450" y="2321175"/>
            <a:ext cx="9570300" cy="4062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or</a:t>
            </a:r>
            <a:r>
              <a:rPr lang="en-US">
                <a:solidFill>
                  <a:schemeClr val="dk1"/>
                </a:solidFill>
              </a:rPr>
              <a:t> “</a:t>
            </a:r>
            <a:r>
              <a:rPr lang="en-US">
                <a:solidFill>
                  <a:schemeClr val="accent4"/>
                </a:solidFill>
              </a:rPr>
              <a:t>individuals</a:t>
            </a:r>
            <a:r>
              <a:rPr lang="en-US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Who are “</a:t>
            </a:r>
            <a:r>
              <a:rPr lang="en-US">
                <a:solidFill>
                  <a:schemeClr val="accent4"/>
                </a:solidFill>
              </a:rPr>
              <a:t>facing challenges in finding the activities of their interest</a:t>
            </a:r>
            <a:r>
              <a:rPr lang="en-US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Our “</a:t>
            </a:r>
            <a:r>
              <a:rPr lang="en-US">
                <a:solidFill>
                  <a:schemeClr val="accent4"/>
                </a:solidFill>
              </a:rPr>
              <a:t>Companion app is a one-stop solution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accent4"/>
                </a:solidFill>
              </a:rPr>
              <a:t>for multiple domains</a:t>
            </a:r>
            <a:r>
              <a:rPr lang="en-US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That provides “</a:t>
            </a:r>
            <a:r>
              <a:rPr lang="en-US">
                <a:solidFill>
                  <a:schemeClr val="accent4"/>
                </a:solidFill>
              </a:rPr>
              <a:t>individuals with a single platform to get recommendations related to their </a:t>
            </a:r>
            <a:endParaRPr>
              <a:solidFill>
                <a:schemeClr val="accent4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 interests</a:t>
            </a:r>
            <a:r>
              <a:rPr lang="en-US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Unlike “</a:t>
            </a:r>
            <a:r>
              <a:rPr lang="en-US">
                <a:solidFill>
                  <a:schemeClr val="accent4"/>
                </a:solidFill>
              </a:rPr>
              <a:t>Google or Facebook or Yelp</a:t>
            </a:r>
            <a:r>
              <a:rPr lang="en-US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 offer “</a:t>
            </a:r>
            <a:r>
              <a:rPr lang="en-US">
                <a:solidFill>
                  <a:schemeClr val="accent4"/>
                </a:solidFill>
              </a:rPr>
              <a:t>personalized</a:t>
            </a:r>
            <a:r>
              <a:rPr lang="en-US">
                <a:solidFill>
                  <a:schemeClr val="accent4"/>
                </a:solidFill>
              </a:rPr>
              <a:t> recommendations to enable an intelligent assistant, with an </a:t>
            </a:r>
            <a:r>
              <a:rPr lang="en-US">
                <a:solidFill>
                  <a:schemeClr val="accent4"/>
                </a:solidFill>
              </a:rPr>
              <a:t>amazing                           </a:t>
            </a:r>
            <a:endParaRPr>
              <a:solidFill>
                <a:schemeClr val="accent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>
                <a:solidFill>
                  <a:schemeClr val="accent4"/>
                </a:solidFill>
              </a:rPr>
              <a:t>user experience and </a:t>
            </a:r>
            <a:r>
              <a:rPr lang="en-US">
                <a:solidFill>
                  <a:schemeClr val="accent4"/>
                </a:solidFill>
              </a:rPr>
              <a:t>relevant results </a:t>
            </a:r>
            <a:r>
              <a:rPr lang="en-US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371800" y="308600"/>
            <a:ext cx="96009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UNMET NEEDS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75" y="2977896"/>
            <a:ext cx="2511925" cy="25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864888" y="2046825"/>
            <a:ext cx="2685600" cy="988800"/>
          </a:xfrm>
          <a:prstGeom prst="wedgeRoundRectCallout">
            <a:avLst>
              <a:gd fmla="val 50721" name="adj1"/>
              <a:gd fmla="val 8841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Stop Solution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757588" y="5310875"/>
            <a:ext cx="2685600" cy="988800"/>
          </a:xfrm>
          <a:prstGeom prst="wedgeRoundRectCallout">
            <a:avLst>
              <a:gd fmla="val 54357" name="adj1"/>
              <a:gd fmla="val -8020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Clarity of Choice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794013" y="2046825"/>
            <a:ext cx="2685600" cy="988800"/>
          </a:xfrm>
          <a:prstGeom prst="wedgeRoundRectCallout">
            <a:avLst>
              <a:gd fmla="val -46585" name="adj1"/>
              <a:gd fmla="val 9911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Relevant Results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901313" y="5310875"/>
            <a:ext cx="2685600" cy="988800"/>
          </a:xfrm>
          <a:prstGeom prst="wedgeRoundRectCallout">
            <a:avLst>
              <a:gd fmla="val -58762" name="adj1"/>
              <a:gd fmla="val -8118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Friendly App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231136" y="6016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CUSTOMER SEGMENTS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922108" y="3234901"/>
            <a:ext cx="2718900" cy="914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Recommendation Seekers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8692574" y="3234900"/>
            <a:ext cx="2718900" cy="914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Recommendation 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Providers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924700" y="4636100"/>
            <a:ext cx="358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Event Organizers, Restaurant Owners, Hoteliers, Designers, Musicians, Movie Distributors etc. trying to reach relevant interest groups.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923" y="2285175"/>
            <a:ext cx="2942175" cy="22876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16850" y="4636100"/>
            <a:ext cx="3626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Users in search of personalized recommendations, Students, Tourists, Hobbyist.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231111" y="5611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Existing Solutions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188" y="1884975"/>
            <a:ext cx="937624" cy="10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3075" y="1727325"/>
            <a:ext cx="985675" cy="11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3079" y="4413575"/>
            <a:ext cx="1850820" cy="11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3175" y="4523850"/>
            <a:ext cx="1067650" cy="10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1713" y="4835675"/>
            <a:ext cx="1188600" cy="11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8">
            <a:alphaModFix/>
          </a:blip>
          <a:srcRect b="0" l="14637" r="14339" t="0"/>
          <a:stretch/>
        </p:blipFill>
        <p:spPr>
          <a:xfrm>
            <a:off x="4692275" y="1555925"/>
            <a:ext cx="28074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231136" y="200026"/>
            <a:ext cx="7729728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CASES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231136" y="1627704"/>
            <a:ext cx="2718816" cy="914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Recommendation Seekers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6963536" y="1627704"/>
            <a:ext cx="2987040" cy="914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Recommendation Providers</a:t>
            </a:r>
            <a:endParaRPr/>
          </a:p>
        </p:txBody>
      </p:sp>
      <p:cxnSp>
        <p:nvCxnSpPr>
          <p:cNvPr id="111" name="Google Shape;111;p19"/>
          <p:cNvCxnSpPr>
            <a:stCxn id="109" idx="2"/>
          </p:cNvCxnSpPr>
          <p:nvPr/>
        </p:nvCxnSpPr>
        <p:spPr>
          <a:xfrm>
            <a:off x="3590544" y="2542104"/>
            <a:ext cx="9900" cy="67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8457056" y="2542104"/>
            <a:ext cx="10288" cy="6725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 flipH="1">
            <a:off x="1787652" y="3327916"/>
            <a:ext cx="414166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 creates a profile on companion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Enters preliminary information about himself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Chooses the domains he’s interested.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Clicks on filters to fine tune his search based on sub domains.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Answers pop up questions trying to know his interests in a particular domain.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Finds the recommendations in the notification tab.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415088" y="3327916"/>
            <a:ext cx="395649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 creates a profile on companion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Enters preliminary information about himself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Chooses the domains he’s interested.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Clicks on filters to fine tune his search based on sub domains.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Answers pop up questions trying to know his interests in a particular domain.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Finds the recommendations in the notification tab.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231111" y="3367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Market Size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373550" y="4186925"/>
            <a:ext cx="9595200" cy="101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Smartphones users in US (2018) is the Total Addressable Market (TAM)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5"/>
                </a:solidFill>
              </a:rPr>
              <a:t>237 million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 captures multiple domains. it is difficult to estimate the actual market size. But by analyzing our competitor's statistics in a few domains, such as Food, Travel, and events, We can estimate our Market Size.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038" y="1966875"/>
            <a:ext cx="1873924" cy="13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231136" y="7095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Market Size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22311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{2F9B5AC6-AEE2-401D-8090-5C16CCF02E46}</a:tableStyleId>
              </a:tblPr>
              <a:tblGrid>
                <a:gridCol w="3864900"/>
                <a:gridCol w="3864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Domain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Size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Restaurants (Google)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million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Restaurants (Yelp)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million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Shopping (Yelp)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million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Events (Eventbrite)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 million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76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 (Spotify)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 million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231136" y="6507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Risks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34" name="Google Shape;134;p22"/>
          <p:cNvGrpSpPr/>
          <p:nvPr/>
        </p:nvGrpSpPr>
        <p:grpSpPr>
          <a:xfrm>
            <a:off x="3688981" y="2408378"/>
            <a:ext cx="4814100" cy="3542401"/>
            <a:chOff x="0" y="48803"/>
            <a:chExt cx="4814100" cy="3542401"/>
          </a:xfrm>
        </p:grpSpPr>
        <p:sp>
          <p:nvSpPr>
            <p:cNvPr id="135" name="Google Shape;135;p22"/>
            <p:cNvSpPr/>
            <p:nvPr/>
          </p:nvSpPr>
          <p:spPr>
            <a:xfrm>
              <a:off x="0" y="284963"/>
              <a:ext cx="4814100" cy="4032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240708" y="48803"/>
              <a:ext cx="3369900" cy="4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263765" y="71860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375" spcFirstLastPara="1" rIns="127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Privacy concerns</a:t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0" y="1010723"/>
              <a:ext cx="4814100" cy="4032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240708" y="774564"/>
              <a:ext cx="3369900" cy="4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 txBox="1"/>
            <p:nvPr/>
          </p:nvSpPr>
          <p:spPr>
            <a:xfrm>
              <a:off x="263765" y="797621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375" spcFirstLastPara="1" rIns="127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Lack of user support</a:t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0" y="1736483"/>
              <a:ext cx="4814100" cy="4032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40708" y="1500324"/>
              <a:ext cx="3369900" cy="4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 txBox="1"/>
            <p:nvPr/>
          </p:nvSpPr>
          <p:spPr>
            <a:xfrm>
              <a:off x="263765" y="1523381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375" spcFirstLastPara="1" rIns="127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Legal concerns</a:t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0" y="2462243"/>
              <a:ext cx="4814100" cy="4032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240708" y="2226083"/>
              <a:ext cx="3369900" cy="4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 txBox="1"/>
            <p:nvPr/>
          </p:nvSpPr>
          <p:spPr>
            <a:xfrm>
              <a:off x="263765" y="2249140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375" spcFirstLastPara="1" rIns="127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Technical viability </a:t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0" y="3188004"/>
              <a:ext cx="4814100" cy="4032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9525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240708" y="2951844"/>
              <a:ext cx="3369900" cy="4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 txBox="1"/>
            <p:nvPr/>
          </p:nvSpPr>
          <p:spPr>
            <a:xfrm>
              <a:off x="263765" y="2974901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375" spcFirstLastPara="1" rIns="127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Cost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