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0587D-734E-4294-9CAD-5A4EF72F7D02}" type="doc">
      <dgm:prSet loTypeId="urn:microsoft.com/office/officeart/2005/8/layout/rings+Icon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D65EBF-1DB1-4902-8D1A-5E8E9FED9C2E}">
      <dgm:prSet custT="1"/>
      <dgm:spPr/>
      <dgm:t>
        <a:bodyPr/>
        <a:lstStyle/>
        <a:p>
          <a:pPr rtl="0"/>
          <a:r>
            <a:rPr lang="en-US" sz="1400" dirty="0" smtClean="0"/>
            <a:t>GSM : </a:t>
          </a:r>
          <a:r>
            <a:rPr lang="en-IN" sz="1400" b="1" dirty="0" smtClean="0"/>
            <a:t>Global System for Mobile communication</a:t>
          </a:r>
          <a:endParaRPr lang="en-IN" sz="1400" dirty="0"/>
        </a:p>
      </dgm:t>
    </dgm:pt>
    <dgm:pt modelId="{C93872A1-617B-4155-B358-1125C958A7F7}" type="parTrans" cxnId="{93555A20-F112-49DC-A3A4-F815DE50A5FC}">
      <dgm:prSet/>
      <dgm:spPr/>
      <dgm:t>
        <a:bodyPr/>
        <a:lstStyle/>
        <a:p>
          <a:endParaRPr lang="en-IN"/>
        </a:p>
      </dgm:t>
    </dgm:pt>
    <dgm:pt modelId="{6391D041-8B76-4F48-B427-108FCD408CF1}" type="sibTrans" cxnId="{93555A20-F112-49DC-A3A4-F815DE50A5FC}">
      <dgm:prSet/>
      <dgm:spPr/>
      <dgm:t>
        <a:bodyPr/>
        <a:lstStyle/>
        <a:p>
          <a:endParaRPr lang="en-IN"/>
        </a:p>
      </dgm:t>
    </dgm:pt>
    <dgm:pt modelId="{C9E0449B-F9A7-49A6-99B5-6EA7CB194DB3}">
      <dgm:prSet custT="1"/>
      <dgm:spPr/>
      <dgm:t>
        <a:bodyPr/>
        <a:lstStyle/>
        <a:p>
          <a:pPr rtl="0"/>
          <a:r>
            <a:rPr lang="en-IN" sz="1400" b="1" dirty="0" smtClean="0"/>
            <a:t>(2G, 900MHz, 1900MHz Bands)</a:t>
          </a:r>
          <a:endParaRPr lang="en-IN" sz="1400" dirty="0"/>
        </a:p>
      </dgm:t>
    </dgm:pt>
    <dgm:pt modelId="{E78D0898-CB00-4685-98A6-7FCC62E39914}" type="parTrans" cxnId="{3CF89614-2B1B-4A1A-A2E7-9733F94D9AB5}">
      <dgm:prSet/>
      <dgm:spPr/>
      <dgm:t>
        <a:bodyPr/>
        <a:lstStyle/>
        <a:p>
          <a:endParaRPr lang="en-IN"/>
        </a:p>
      </dgm:t>
    </dgm:pt>
    <dgm:pt modelId="{0E2517FF-7F7F-405D-A8DE-67964EB41039}" type="sibTrans" cxnId="{3CF89614-2B1B-4A1A-A2E7-9733F94D9AB5}">
      <dgm:prSet/>
      <dgm:spPr/>
      <dgm:t>
        <a:bodyPr/>
        <a:lstStyle/>
        <a:p>
          <a:endParaRPr lang="en-IN"/>
        </a:p>
      </dgm:t>
    </dgm:pt>
    <dgm:pt modelId="{8FBB4F8A-B6FD-46AC-8CB5-E2B3D5565F3D}">
      <dgm:prSet custT="1"/>
      <dgm:spPr/>
      <dgm:t>
        <a:bodyPr/>
        <a:lstStyle/>
        <a:p>
          <a:pPr rtl="0"/>
          <a:r>
            <a:rPr lang="en-IN" sz="1400" b="1" smtClean="0"/>
            <a:t>CDMA – Code Division Multiple Access </a:t>
          </a:r>
          <a:endParaRPr lang="en-IN" sz="1400"/>
        </a:p>
      </dgm:t>
    </dgm:pt>
    <dgm:pt modelId="{C10EC9DF-FED3-4667-B39C-D30B968E8FA1}" type="parTrans" cxnId="{B9957E1B-DA84-48D1-83DE-3E084C8572F2}">
      <dgm:prSet/>
      <dgm:spPr/>
      <dgm:t>
        <a:bodyPr/>
        <a:lstStyle/>
        <a:p>
          <a:endParaRPr lang="en-IN"/>
        </a:p>
      </dgm:t>
    </dgm:pt>
    <dgm:pt modelId="{50196A16-8065-4EBF-8F67-1EB09435ED4E}" type="sibTrans" cxnId="{B9957E1B-DA84-48D1-83DE-3E084C8572F2}">
      <dgm:prSet/>
      <dgm:spPr/>
      <dgm:t>
        <a:bodyPr/>
        <a:lstStyle/>
        <a:p>
          <a:endParaRPr lang="en-IN"/>
        </a:p>
      </dgm:t>
    </dgm:pt>
    <dgm:pt modelId="{54E4B19A-0CF0-46DA-811A-5398B01FBD68}">
      <dgm:prSet custT="1"/>
      <dgm:spPr/>
      <dgm:t>
        <a:bodyPr/>
        <a:lstStyle/>
        <a:p>
          <a:pPr rtl="0"/>
          <a:r>
            <a:rPr lang="en-IN" sz="1400" b="1" dirty="0" smtClean="0"/>
            <a:t>(3G Wireless, 450,800,1900MHz Bands)</a:t>
          </a:r>
          <a:endParaRPr lang="en-IN" sz="1400" dirty="0"/>
        </a:p>
      </dgm:t>
    </dgm:pt>
    <dgm:pt modelId="{030A7F21-4904-4E62-9FC8-21DB11A11477}" type="parTrans" cxnId="{DEB26D6D-5D1F-45FD-820D-58E382F01AC9}">
      <dgm:prSet/>
      <dgm:spPr/>
      <dgm:t>
        <a:bodyPr/>
        <a:lstStyle/>
        <a:p>
          <a:endParaRPr lang="en-IN"/>
        </a:p>
      </dgm:t>
    </dgm:pt>
    <dgm:pt modelId="{D3054D6D-978C-4376-B2AA-214B615F3AE3}" type="sibTrans" cxnId="{DEB26D6D-5D1F-45FD-820D-58E382F01AC9}">
      <dgm:prSet/>
      <dgm:spPr/>
      <dgm:t>
        <a:bodyPr/>
        <a:lstStyle/>
        <a:p>
          <a:endParaRPr lang="en-IN"/>
        </a:p>
      </dgm:t>
    </dgm:pt>
    <dgm:pt modelId="{CF4EE0EE-77BD-483E-847F-429107556474}">
      <dgm:prSet custT="1"/>
      <dgm:spPr/>
      <dgm:t>
        <a:bodyPr/>
        <a:lstStyle/>
        <a:p>
          <a:pPr rtl="0"/>
          <a:r>
            <a:rPr lang="en-US" sz="1400" b="1" dirty="0" smtClean="0"/>
            <a:t>LTE - Long Term Evolution</a:t>
          </a:r>
          <a:r>
            <a:rPr lang="en-US" sz="1400" dirty="0" smtClean="0"/>
            <a:t> </a:t>
          </a:r>
          <a:endParaRPr lang="en-IN" sz="1400" dirty="0"/>
        </a:p>
      </dgm:t>
    </dgm:pt>
    <dgm:pt modelId="{C4478452-12F1-43A3-A44B-779DC0504F73}" type="parTrans" cxnId="{50682D7F-D05C-4402-8CB8-6B3E38C67CAB}">
      <dgm:prSet/>
      <dgm:spPr/>
      <dgm:t>
        <a:bodyPr/>
        <a:lstStyle/>
        <a:p>
          <a:endParaRPr lang="en-IN"/>
        </a:p>
      </dgm:t>
    </dgm:pt>
    <dgm:pt modelId="{60E803CD-0EE4-4B82-92AD-9B46FB5FE453}" type="sibTrans" cxnId="{50682D7F-D05C-4402-8CB8-6B3E38C67CAB}">
      <dgm:prSet/>
      <dgm:spPr/>
      <dgm:t>
        <a:bodyPr/>
        <a:lstStyle/>
        <a:p>
          <a:endParaRPr lang="en-IN"/>
        </a:p>
      </dgm:t>
    </dgm:pt>
    <dgm:pt modelId="{834C54B5-CE81-40BC-BF1E-B60265D14041}">
      <dgm:prSet custT="1"/>
      <dgm:spPr/>
      <dgm:t>
        <a:bodyPr/>
        <a:lstStyle/>
        <a:p>
          <a:pPr rtl="0"/>
          <a:r>
            <a:rPr lang="en-US" sz="1400" dirty="0" smtClean="0"/>
            <a:t>(4G , for GSM </a:t>
          </a:r>
          <a:r>
            <a:rPr lang="en-IN" sz="1400" i="1" dirty="0" smtClean="0"/>
            <a:t>700, 750, 800 , 850 , 1800 , 1900 , 2100 , 2600 MHz</a:t>
          </a:r>
          <a:endParaRPr lang="en-IN" sz="1400" dirty="0"/>
        </a:p>
      </dgm:t>
    </dgm:pt>
    <dgm:pt modelId="{435E41E7-D128-4C23-B14A-445C016F662A}" type="parTrans" cxnId="{0EF98194-285E-4BFA-8CCC-1575CFB13FA6}">
      <dgm:prSet/>
      <dgm:spPr/>
      <dgm:t>
        <a:bodyPr/>
        <a:lstStyle/>
        <a:p>
          <a:endParaRPr lang="en-IN"/>
        </a:p>
      </dgm:t>
    </dgm:pt>
    <dgm:pt modelId="{2226EACA-4B4F-4026-ACC0-29388FBE45D1}" type="sibTrans" cxnId="{0EF98194-285E-4BFA-8CCC-1575CFB13FA6}">
      <dgm:prSet/>
      <dgm:spPr/>
      <dgm:t>
        <a:bodyPr/>
        <a:lstStyle/>
        <a:p>
          <a:endParaRPr lang="en-IN"/>
        </a:p>
      </dgm:t>
    </dgm:pt>
    <dgm:pt modelId="{F8683CEA-B77E-4EEE-95E7-E6676A935158}">
      <dgm:prSet custT="1"/>
      <dgm:spPr/>
      <dgm:t>
        <a:bodyPr/>
        <a:lstStyle/>
        <a:p>
          <a:pPr rtl="0"/>
          <a:r>
            <a:rPr lang="en-US" sz="1400" dirty="0" smtClean="0"/>
            <a:t>(3G Technology WCDMA)</a:t>
          </a:r>
          <a:endParaRPr lang="en-IN" sz="1400" dirty="0"/>
        </a:p>
      </dgm:t>
    </dgm:pt>
    <dgm:pt modelId="{9F8176F6-A402-4F91-9EA4-D02CE7239158}" type="parTrans" cxnId="{7BB55FDD-B22B-4037-94C9-85167AB71E1A}">
      <dgm:prSet/>
      <dgm:spPr/>
      <dgm:t>
        <a:bodyPr/>
        <a:lstStyle/>
        <a:p>
          <a:endParaRPr lang="en-IN"/>
        </a:p>
      </dgm:t>
    </dgm:pt>
    <dgm:pt modelId="{C089398F-9CAE-47EC-BB4D-245C272779ED}" type="sibTrans" cxnId="{7BB55FDD-B22B-4037-94C9-85167AB71E1A}">
      <dgm:prSet/>
      <dgm:spPr/>
      <dgm:t>
        <a:bodyPr/>
        <a:lstStyle/>
        <a:p>
          <a:endParaRPr lang="en-IN"/>
        </a:p>
      </dgm:t>
    </dgm:pt>
    <dgm:pt modelId="{B43B41B3-8908-4144-BE4F-2D3AE0C89373}">
      <dgm:prSet custT="1"/>
      <dgm:spPr/>
      <dgm:t>
        <a:bodyPr/>
        <a:lstStyle/>
        <a:p>
          <a:pPr rtl="0"/>
          <a:r>
            <a:rPr lang="en-US" sz="1400" b="1" dirty="0" smtClean="0"/>
            <a:t>HSDPA - High Speed Downlink Packet Access</a:t>
          </a:r>
          <a:r>
            <a:rPr lang="en-US" sz="1400" dirty="0" smtClean="0"/>
            <a:t> </a:t>
          </a:r>
          <a:endParaRPr lang="en-IN" sz="1400" dirty="0"/>
        </a:p>
      </dgm:t>
    </dgm:pt>
    <dgm:pt modelId="{547BC164-6CD1-4129-A245-92BE1D5631E6}" type="parTrans" cxnId="{63C6E643-7EFA-4397-BC45-B6400DE817BF}">
      <dgm:prSet/>
      <dgm:spPr/>
      <dgm:t>
        <a:bodyPr/>
        <a:lstStyle/>
        <a:p>
          <a:endParaRPr lang="en-IN"/>
        </a:p>
      </dgm:t>
    </dgm:pt>
    <dgm:pt modelId="{856D5F32-1DFA-4280-8116-61C848170CA3}" type="sibTrans" cxnId="{63C6E643-7EFA-4397-BC45-B6400DE817BF}">
      <dgm:prSet/>
      <dgm:spPr/>
      <dgm:t>
        <a:bodyPr/>
        <a:lstStyle/>
        <a:p>
          <a:endParaRPr lang="en-IN"/>
        </a:p>
      </dgm:t>
    </dgm:pt>
    <dgm:pt modelId="{6C7045C8-2C8A-4E9B-843D-E16683FC9278}">
      <dgm:prSet custT="1"/>
      <dgm:spPr/>
      <dgm:t>
        <a:bodyPr/>
        <a:lstStyle/>
        <a:p>
          <a:pPr rtl="0"/>
          <a:r>
            <a:rPr lang="en-US" sz="1400" dirty="0" smtClean="0"/>
            <a:t>Advanced to 3G ,3.5 G</a:t>
          </a:r>
          <a:endParaRPr lang="en-IN" sz="1400" dirty="0"/>
        </a:p>
      </dgm:t>
    </dgm:pt>
    <dgm:pt modelId="{F690D827-E790-4409-941C-AB21017EEB56}" type="parTrans" cxnId="{5BAB6321-1F15-4722-9D97-51ECB55F77C3}">
      <dgm:prSet/>
      <dgm:spPr/>
      <dgm:t>
        <a:bodyPr/>
        <a:lstStyle/>
        <a:p>
          <a:endParaRPr lang="en-IN"/>
        </a:p>
      </dgm:t>
    </dgm:pt>
    <dgm:pt modelId="{ADC76B8D-735A-4740-A959-4C7F97DDB18D}" type="sibTrans" cxnId="{5BAB6321-1F15-4722-9D97-51ECB55F77C3}">
      <dgm:prSet/>
      <dgm:spPr/>
      <dgm:t>
        <a:bodyPr/>
        <a:lstStyle/>
        <a:p>
          <a:endParaRPr lang="en-IN"/>
        </a:p>
      </dgm:t>
    </dgm:pt>
    <dgm:pt modelId="{8AC3AF22-52C4-43E4-81EC-78DC0258E099}">
      <dgm:prSet custT="1"/>
      <dgm:spPr/>
      <dgm:t>
        <a:bodyPr/>
        <a:lstStyle/>
        <a:p>
          <a:pPr rtl="0"/>
          <a:r>
            <a:rPr lang="en-US" sz="1400" b="1" smtClean="0"/>
            <a:t>HSUPA – High Speed Uplink Packet Access</a:t>
          </a:r>
          <a:endParaRPr lang="en-IN" sz="1400"/>
        </a:p>
      </dgm:t>
    </dgm:pt>
    <dgm:pt modelId="{4783593C-D6DC-499B-8F35-8DE2DE10C266}" type="parTrans" cxnId="{3F4C3F81-F625-414F-BAFA-3D197D335EF5}">
      <dgm:prSet/>
      <dgm:spPr/>
      <dgm:t>
        <a:bodyPr/>
        <a:lstStyle/>
        <a:p>
          <a:endParaRPr lang="en-IN"/>
        </a:p>
      </dgm:t>
    </dgm:pt>
    <dgm:pt modelId="{15ABEC4C-737F-4BEE-9CEF-568FBBA6E0FB}" type="sibTrans" cxnId="{3F4C3F81-F625-414F-BAFA-3D197D335EF5}">
      <dgm:prSet/>
      <dgm:spPr/>
      <dgm:t>
        <a:bodyPr/>
        <a:lstStyle/>
        <a:p>
          <a:endParaRPr lang="en-IN"/>
        </a:p>
      </dgm:t>
    </dgm:pt>
    <dgm:pt modelId="{90009157-EB66-437B-A977-312BE02CE761}">
      <dgm:prSet custT="1"/>
      <dgm:spPr/>
      <dgm:t>
        <a:bodyPr/>
        <a:lstStyle/>
        <a:p>
          <a:pPr rtl="0"/>
          <a:r>
            <a:rPr lang="en-US" sz="1400" b="1" smtClean="0"/>
            <a:t>EV-DO – Evolution Data-Only</a:t>
          </a:r>
          <a:r>
            <a:rPr lang="en-US" sz="1400" smtClean="0"/>
            <a:t>. </a:t>
          </a:r>
          <a:endParaRPr lang="en-IN" sz="1400"/>
        </a:p>
      </dgm:t>
    </dgm:pt>
    <dgm:pt modelId="{A9E91943-1800-4902-B798-D2E94444E58D}" type="parTrans" cxnId="{B158500A-DFD6-4B71-9B58-761EB7F9A55A}">
      <dgm:prSet/>
      <dgm:spPr/>
      <dgm:t>
        <a:bodyPr/>
        <a:lstStyle/>
        <a:p>
          <a:endParaRPr lang="en-IN"/>
        </a:p>
      </dgm:t>
    </dgm:pt>
    <dgm:pt modelId="{20B8C42F-C657-42D4-A5FE-079BB23C39A8}" type="sibTrans" cxnId="{B158500A-DFD6-4B71-9B58-761EB7F9A55A}">
      <dgm:prSet/>
      <dgm:spPr/>
      <dgm:t>
        <a:bodyPr/>
        <a:lstStyle/>
        <a:p>
          <a:endParaRPr lang="en-IN"/>
        </a:p>
      </dgm:t>
    </dgm:pt>
    <dgm:pt modelId="{CE593F40-023D-4BC4-9781-CA4C9129202F}">
      <dgm:prSet custT="1"/>
      <dgm:spPr/>
      <dgm:t>
        <a:bodyPr/>
        <a:lstStyle/>
        <a:p>
          <a:pPr rtl="0"/>
          <a:r>
            <a:rPr lang="en-US" sz="1400" smtClean="0"/>
            <a:t>It mainly runs on CDMA Networks for 3G</a:t>
          </a:r>
          <a:endParaRPr lang="en-IN" sz="1400"/>
        </a:p>
      </dgm:t>
    </dgm:pt>
    <dgm:pt modelId="{7E729D19-497A-4955-9607-5CDB3F53A063}" type="parTrans" cxnId="{70AA60B1-F52F-4A13-9F4E-93E827357193}">
      <dgm:prSet/>
      <dgm:spPr/>
      <dgm:t>
        <a:bodyPr/>
        <a:lstStyle/>
        <a:p>
          <a:endParaRPr lang="en-IN"/>
        </a:p>
      </dgm:t>
    </dgm:pt>
    <dgm:pt modelId="{3719DB43-FFF7-4772-B1CA-13E0D473A617}" type="sibTrans" cxnId="{70AA60B1-F52F-4A13-9F4E-93E827357193}">
      <dgm:prSet/>
      <dgm:spPr/>
      <dgm:t>
        <a:bodyPr/>
        <a:lstStyle/>
        <a:p>
          <a:endParaRPr lang="en-IN"/>
        </a:p>
      </dgm:t>
    </dgm:pt>
    <dgm:pt modelId="{DA420E6B-0FC6-4032-9BCC-23131DCD66A2}">
      <dgm:prSet custT="1"/>
      <dgm:spPr/>
      <dgm:t>
        <a:bodyPr/>
        <a:lstStyle/>
        <a:p>
          <a:pPr rtl="0"/>
          <a:r>
            <a:rPr lang="en-US" sz="1400" b="1" smtClean="0"/>
            <a:t>UMTS </a:t>
          </a:r>
          <a:r>
            <a:rPr lang="en-US" sz="1400" b="1" dirty="0" smtClean="0"/>
            <a:t>– Universal Mobile Telecommunications System</a:t>
          </a:r>
          <a:r>
            <a:rPr lang="en-US" sz="1400" dirty="0" smtClean="0"/>
            <a:t> </a:t>
          </a:r>
          <a:endParaRPr lang="en-IN" sz="1400" dirty="0"/>
        </a:p>
      </dgm:t>
    </dgm:pt>
    <dgm:pt modelId="{AB6D6449-A2B9-4620-BF5A-BA50581C96BE}" type="parTrans" cxnId="{51EE7082-4BF6-4B85-B673-62BACD053528}">
      <dgm:prSet/>
      <dgm:spPr/>
      <dgm:t>
        <a:bodyPr/>
        <a:lstStyle/>
        <a:p>
          <a:endParaRPr lang="en-IN"/>
        </a:p>
      </dgm:t>
    </dgm:pt>
    <dgm:pt modelId="{0C6588BA-7B9B-4689-BC22-5ACC22E163CF}" type="sibTrans" cxnId="{51EE7082-4BF6-4B85-B673-62BACD053528}">
      <dgm:prSet/>
      <dgm:spPr/>
      <dgm:t>
        <a:bodyPr/>
        <a:lstStyle/>
        <a:p>
          <a:endParaRPr lang="en-IN"/>
        </a:p>
      </dgm:t>
    </dgm:pt>
    <dgm:pt modelId="{50897406-1288-4E03-8061-83DC7B281BD2}" type="pres">
      <dgm:prSet presAssocID="{1CC0587D-734E-4294-9CAD-5A4EF72F7D02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8997BD3-609D-4CCE-826B-C9579A4381B1}" type="pres">
      <dgm:prSet presAssocID="{1CC0587D-734E-4294-9CAD-5A4EF72F7D02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95458-2DB4-4CF2-9E6E-1DB0813DE3A6}" type="pres">
      <dgm:prSet presAssocID="{1CC0587D-734E-4294-9CAD-5A4EF72F7D02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C76582-993B-48A7-BBE7-9E195898E706}" type="pres">
      <dgm:prSet presAssocID="{1CC0587D-734E-4294-9CAD-5A4EF72F7D02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CAFE77-185D-4108-9FB6-8418B64A0DDD}" type="pres">
      <dgm:prSet presAssocID="{1CC0587D-734E-4294-9CAD-5A4EF72F7D02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38DE04-21C0-4062-9874-6426AC2EC50A}" type="pres">
      <dgm:prSet presAssocID="{1CC0587D-734E-4294-9CAD-5A4EF72F7D02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A0DAF-10A1-42DF-AA00-95D4BCFAAEEF}" type="pres">
      <dgm:prSet presAssocID="{1CC0587D-734E-4294-9CAD-5A4EF72F7D02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9C47B0-2339-48B6-BC3D-F9F3B2443BF4}" type="pres">
      <dgm:prSet presAssocID="{1CC0587D-734E-4294-9CAD-5A4EF72F7D02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F98194-285E-4BFA-8CCC-1575CFB13FA6}" srcId="{CF4EE0EE-77BD-483E-847F-429107556474}" destId="{834C54B5-CE81-40BC-BF1E-B60265D14041}" srcOrd="0" destOrd="0" parTransId="{435E41E7-D128-4C23-B14A-445C016F662A}" sibTransId="{2226EACA-4B4F-4026-ACC0-29388FBE45D1}"/>
    <dgm:cxn modelId="{F6BDC4BA-2C1A-460E-B102-DF9988C722E2}" type="presOf" srcId="{8FBB4F8A-B6FD-46AC-8CB5-E2B3D5565F3D}" destId="{16B95458-2DB4-4CF2-9E6E-1DB0813DE3A6}" srcOrd="0" destOrd="0" presId="urn:microsoft.com/office/officeart/2005/8/layout/rings+Icon"/>
    <dgm:cxn modelId="{6DC6FFF9-E88D-4E35-952C-573579BF9040}" type="presOf" srcId="{1CC0587D-734E-4294-9CAD-5A4EF72F7D02}" destId="{50897406-1288-4E03-8061-83DC7B281BD2}" srcOrd="0" destOrd="0" presId="urn:microsoft.com/office/officeart/2005/8/layout/rings+Icon"/>
    <dgm:cxn modelId="{93555A20-F112-49DC-A3A4-F815DE50A5FC}" srcId="{1CC0587D-734E-4294-9CAD-5A4EF72F7D02}" destId="{B9D65EBF-1DB1-4902-8D1A-5E8E9FED9C2E}" srcOrd="0" destOrd="0" parTransId="{C93872A1-617B-4155-B358-1125C958A7F7}" sibTransId="{6391D041-8B76-4F48-B427-108FCD408CF1}"/>
    <dgm:cxn modelId="{5BAB6321-1F15-4722-9D97-51ECB55F77C3}" srcId="{B43B41B3-8908-4144-BE4F-2D3AE0C89373}" destId="{6C7045C8-2C8A-4E9B-843D-E16683FC9278}" srcOrd="0" destOrd="0" parTransId="{F690D827-E790-4409-941C-AB21017EEB56}" sibTransId="{ADC76B8D-735A-4740-A959-4C7F97DDB18D}"/>
    <dgm:cxn modelId="{4DB0B393-7222-4249-9F0A-56B930916C2F}" type="presOf" srcId="{8AC3AF22-52C4-43E4-81EC-78DC0258E099}" destId="{169A0DAF-10A1-42DF-AA00-95D4BCFAAEEF}" srcOrd="0" destOrd="0" presId="urn:microsoft.com/office/officeart/2005/8/layout/rings+Icon"/>
    <dgm:cxn modelId="{B9957E1B-DA84-48D1-83DE-3E084C8572F2}" srcId="{1CC0587D-734E-4294-9CAD-5A4EF72F7D02}" destId="{8FBB4F8A-B6FD-46AC-8CB5-E2B3D5565F3D}" srcOrd="1" destOrd="0" parTransId="{C10EC9DF-FED3-4667-B39C-D30B968E8FA1}" sibTransId="{50196A16-8065-4EBF-8F67-1EB09435ED4E}"/>
    <dgm:cxn modelId="{45209684-9A5E-456C-A21C-12B2761CA05F}" type="presOf" srcId="{F8683CEA-B77E-4EEE-95E7-E6676A935158}" destId="{A8CAFE77-185D-4108-9FB6-8418B64A0DDD}" srcOrd="0" destOrd="1" presId="urn:microsoft.com/office/officeart/2005/8/layout/rings+Icon"/>
    <dgm:cxn modelId="{2D19F03F-3094-409C-9C35-FAF1E356B992}" type="presOf" srcId="{DA420E6B-0FC6-4032-9BCC-23131DCD66A2}" destId="{A8CAFE77-185D-4108-9FB6-8418B64A0DDD}" srcOrd="0" destOrd="0" presId="urn:microsoft.com/office/officeart/2005/8/layout/rings+Icon"/>
    <dgm:cxn modelId="{740882E1-5CCA-4048-9831-89BCAE6044D1}" type="presOf" srcId="{C9E0449B-F9A7-49A6-99B5-6EA7CB194DB3}" destId="{B8997BD3-609D-4CCE-826B-C9579A4381B1}" srcOrd="0" destOrd="1" presId="urn:microsoft.com/office/officeart/2005/8/layout/rings+Icon"/>
    <dgm:cxn modelId="{3CF89614-2B1B-4A1A-A2E7-9733F94D9AB5}" srcId="{B9D65EBF-1DB1-4902-8D1A-5E8E9FED9C2E}" destId="{C9E0449B-F9A7-49A6-99B5-6EA7CB194DB3}" srcOrd="0" destOrd="0" parTransId="{E78D0898-CB00-4685-98A6-7FCC62E39914}" sibTransId="{0E2517FF-7F7F-405D-A8DE-67964EB41039}"/>
    <dgm:cxn modelId="{CE21FE3F-9561-4768-92AB-D037BFB7173E}" type="presOf" srcId="{B43B41B3-8908-4144-BE4F-2D3AE0C89373}" destId="{4138DE04-21C0-4062-9874-6426AC2EC50A}" srcOrd="0" destOrd="0" presId="urn:microsoft.com/office/officeart/2005/8/layout/rings+Icon"/>
    <dgm:cxn modelId="{3F4C3F81-F625-414F-BAFA-3D197D335EF5}" srcId="{1CC0587D-734E-4294-9CAD-5A4EF72F7D02}" destId="{8AC3AF22-52C4-43E4-81EC-78DC0258E099}" srcOrd="5" destOrd="0" parTransId="{4783593C-D6DC-499B-8F35-8DE2DE10C266}" sibTransId="{15ABEC4C-737F-4BEE-9CEF-568FBBA6E0FB}"/>
    <dgm:cxn modelId="{E8ACE3B3-603A-4167-9D7A-EC8989278CF1}" type="presOf" srcId="{54E4B19A-0CF0-46DA-811A-5398B01FBD68}" destId="{16B95458-2DB4-4CF2-9E6E-1DB0813DE3A6}" srcOrd="0" destOrd="1" presId="urn:microsoft.com/office/officeart/2005/8/layout/rings+Icon"/>
    <dgm:cxn modelId="{8F51D263-DEEC-4341-9FDE-1153308012A7}" type="presOf" srcId="{6C7045C8-2C8A-4E9B-843D-E16683FC9278}" destId="{4138DE04-21C0-4062-9874-6426AC2EC50A}" srcOrd="0" destOrd="1" presId="urn:microsoft.com/office/officeart/2005/8/layout/rings+Icon"/>
    <dgm:cxn modelId="{70AA60B1-F52F-4A13-9F4E-93E827357193}" srcId="{90009157-EB66-437B-A977-312BE02CE761}" destId="{CE593F40-023D-4BC4-9781-CA4C9129202F}" srcOrd="0" destOrd="0" parTransId="{7E729D19-497A-4955-9607-5CDB3F53A063}" sibTransId="{3719DB43-FFF7-4772-B1CA-13E0D473A617}"/>
    <dgm:cxn modelId="{50682D7F-D05C-4402-8CB8-6B3E38C67CAB}" srcId="{1CC0587D-734E-4294-9CAD-5A4EF72F7D02}" destId="{CF4EE0EE-77BD-483E-847F-429107556474}" srcOrd="2" destOrd="0" parTransId="{C4478452-12F1-43A3-A44B-779DC0504F73}" sibTransId="{60E803CD-0EE4-4B82-92AD-9B46FB5FE453}"/>
    <dgm:cxn modelId="{7BB55FDD-B22B-4037-94C9-85167AB71E1A}" srcId="{DA420E6B-0FC6-4032-9BCC-23131DCD66A2}" destId="{F8683CEA-B77E-4EEE-95E7-E6676A935158}" srcOrd="0" destOrd="0" parTransId="{9F8176F6-A402-4F91-9EA4-D02CE7239158}" sibTransId="{C089398F-9CAE-47EC-BB4D-245C272779ED}"/>
    <dgm:cxn modelId="{DEB26D6D-5D1F-45FD-820D-58E382F01AC9}" srcId="{8FBB4F8A-B6FD-46AC-8CB5-E2B3D5565F3D}" destId="{54E4B19A-0CF0-46DA-811A-5398B01FBD68}" srcOrd="0" destOrd="0" parTransId="{030A7F21-4904-4E62-9FC8-21DB11A11477}" sibTransId="{D3054D6D-978C-4376-B2AA-214B615F3AE3}"/>
    <dgm:cxn modelId="{B158500A-DFD6-4B71-9B58-761EB7F9A55A}" srcId="{1CC0587D-734E-4294-9CAD-5A4EF72F7D02}" destId="{90009157-EB66-437B-A977-312BE02CE761}" srcOrd="6" destOrd="0" parTransId="{A9E91943-1800-4902-B798-D2E94444E58D}" sibTransId="{20B8C42F-C657-42D4-A5FE-079BB23C39A8}"/>
    <dgm:cxn modelId="{EFE7A5E9-48D6-453C-9011-426C121C42E1}" type="presOf" srcId="{B9D65EBF-1DB1-4902-8D1A-5E8E9FED9C2E}" destId="{B8997BD3-609D-4CCE-826B-C9579A4381B1}" srcOrd="0" destOrd="0" presId="urn:microsoft.com/office/officeart/2005/8/layout/rings+Icon"/>
    <dgm:cxn modelId="{F42BBA7A-A26A-4E72-B0D5-587BC074738C}" type="presOf" srcId="{834C54B5-CE81-40BC-BF1E-B60265D14041}" destId="{78C76582-993B-48A7-BBE7-9E195898E706}" srcOrd="0" destOrd="1" presId="urn:microsoft.com/office/officeart/2005/8/layout/rings+Icon"/>
    <dgm:cxn modelId="{7DBF00BA-1CEA-473B-AF8E-FD4AA4821FEE}" type="presOf" srcId="{CE593F40-023D-4BC4-9781-CA4C9129202F}" destId="{869C47B0-2339-48B6-BC3D-F9F3B2443BF4}" srcOrd="0" destOrd="1" presId="urn:microsoft.com/office/officeart/2005/8/layout/rings+Icon"/>
    <dgm:cxn modelId="{63C6E643-7EFA-4397-BC45-B6400DE817BF}" srcId="{1CC0587D-734E-4294-9CAD-5A4EF72F7D02}" destId="{B43B41B3-8908-4144-BE4F-2D3AE0C89373}" srcOrd="4" destOrd="0" parTransId="{547BC164-6CD1-4129-A245-92BE1D5631E6}" sibTransId="{856D5F32-1DFA-4280-8116-61C848170CA3}"/>
    <dgm:cxn modelId="{F84AC664-E259-461C-8734-464EA1522FAB}" type="presOf" srcId="{CF4EE0EE-77BD-483E-847F-429107556474}" destId="{78C76582-993B-48A7-BBE7-9E195898E706}" srcOrd="0" destOrd="0" presId="urn:microsoft.com/office/officeart/2005/8/layout/rings+Icon"/>
    <dgm:cxn modelId="{51EE7082-4BF6-4B85-B673-62BACD053528}" srcId="{1CC0587D-734E-4294-9CAD-5A4EF72F7D02}" destId="{DA420E6B-0FC6-4032-9BCC-23131DCD66A2}" srcOrd="3" destOrd="0" parTransId="{AB6D6449-A2B9-4620-BF5A-BA50581C96BE}" sibTransId="{0C6588BA-7B9B-4689-BC22-5ACC22E163CF}"/>
    <dgm:cxn modelId="{025ED974-8570-4822-88F5-87B7AA2C83F4}" type="presOf" srcId="{90009157-EB66-437B-A977-312BE02CE761}" destId="{869C47B0-2339-48B6-BC3D-F9F3B2443BF4}" srcOrd="0" destOrd="0" presId="urn:microsoft.com/office/officeart/2005/8/layout/rings+Icon"/>
    <dgm:cxn modelId="{0A79B811-009C-4366-9137-415002A25D35}" type="presParOf" srcId="{50897406-1288-4E03-8061-83DC7B281BD2}" destId="{B8997BD3-609D-4CCE-826B-C9579A4381B1}" srcOrd="0" destOrd="0" presId="urn:microsoft.com/office/officeart/2005/8/layout/rings+Icon"/>
    <dgm:cxn modelId="{97D9F5CA-8C65-45BF-BBE5-1BB1564B9370}" type="presParOf" srcId="{50897406-1288-4E03-8061-83DC7B281BD2}" destId="{16B95458-2DB4-4CF2-9E6E-1DB0813DE3A6}" srcOrd="1" destOrd="0" presId="urn:microsoft.com/office/officeart/2005/8/layout/rings+Icon"/>
    <dgm:cxn modelId="{676E1A48-C71B-4F2F-9D4B-F3177371461B}" type="presParOf" srcId="{50897406-1288-4E03-8061-83DC7B281BD2}" destId="{78C76582-993B-48A7-BBE7-9E195898E706}" srcOrd="2" destOrd="0" presId="urn:microsoft.com/office/officeart/2005/8/layout/rings+Icon"/>
    <dgm:cxn modelId="{1E107B10-6DC0-42D2-A97A-CB7B6858E789}" type="presParOf" srcId="{50897406-1288-4E03-8061-83DC7B281BD2}" destId="{A8CAFE77-185D-4108-9FB6-8418B64A0DDD}" srcOrd="3" destOrd="0" presId="urn:microsoft.com/office/officeart/2005/8/layout/rings+Icon"/>
    <dgm:cxn modelId="{A1B66337-34FD-4867-81B8-6679C999DC52}" type="presParOf" srcId="{50897406-1288-4E03-8061-83DC7B281BD2}" destId="{4138DE04-21C0-4062-9874-6426AC2EC50A}" srcOrd="4" destOrd="0" presId="urn:microsoft.com/office/officeart/2005/8/layout/rings+Icon"/>
    <dgm:cxn modelId="{BAE68E80-65E0-4A77-95B2-23E79E5DF79E}" type="presParOf" srcId="{50897406-1288-4E03-8061-83DC7B281BD2}" destId="{169A0DAF-10A1-42DF-AA00-95D4BCFAAEEF}" srcOrd="5" destOrd="0" presId="urn:microsoft.com/office/officeart/2005/8/layout/rings+Icon"/>
    <dgm:cxn modelId="{908554DE-3CD4-43FC-8BB3-2E931BED56EA}" type="presParOf" srcId="{50897406-1288-4E03-8061-83DC7B281BD2}" destId="{869C47B0-2339-48B6-BC3D-F9F3B2443BF4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8E7D6-5094-4E22-97F7-B5E9DEA91A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198935-3587-4E9E-AE62-784395C7CA1E}">
      <dgm:prSet/>
      <dgm:spPr/>
      <dgm:t>
        <a:bodyPr/>
        <a:lstStyle/>
        <a:p>
          <a:pPr algn="ctr" rtl="0"/>
          <a:r>
            <a:rPr lang="en-US" dirty="0" smtClean="0"/>
            <a:t>Two Aspects of Mobility</a:t>
          </a:r>
          <a:endParaRPr lang="en-IN" dirty="0"/>
        </a:p>
      </dgm:t>
    </dgm:pt>
    <dgm:pt modelId="{35065985-6323-4E8A-BD37-E6405AC41546}" type="parTrans" cxnId="{31414914-8EEC-4982-B590-FB2DC9FBEC5F}">
      <dgm:prSet/>
      <dgm:spPr/>
      <dgm:t>
        <a:bodyPr/>
        <a:lstStyle/>
        <a:p>
          <a:endParaRPr lang="en-IN"/>
        </a:p>
      </dgm:t>
    </dgm:pt>
    <dgm:pt modelId="{DF58CED4-BEB8-486A-95A1-E6B280CC1426}" type="sibTrans" cxnId="{31414914-8EEC-4982-B590-FB2DC9FBEC5F}">
      <dgm:prSet/>
      <dgm:spPr/>
      <dgm:t>
        <a:bodyPr/>
        <a:lstStyle/>
        <a:p>
          <a:endParaRPr lang="en-IN"/>
        </a:p>
      </dgm:t>
    </dgm:pt>
    <dgm:pt modelId="{9EAD2958-9731-4F52-A5ED-7D2099A36D83}" type="pres">
      <dgm:prSet presAssocID="{C348E7D6-5094-4E22-97F7-B5E9DEA91A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DF6AD79-2518-49AE-AECF-C5F6C008978A}" type="pres">
      <dgm:prSet presAssocID="{50198935-3587-4E9E-AE62-784395C7CA1E}" presName="parentText" presStyleLbl="node1" presStyleIdx="0" presStyleCnt="1" custLinFactY="-12779" custLinFactNeighborX="-603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1414914-8EEC-4982-B590-FB2DC9FBEC5F}" srcId="{C348E7D6-5094-4E22-97F7-B5E9DEA91AB8}" destId="{50198935-3587-4E9E-AE62-784395C7CA1E}" srcOrd="0" destOrd="0" parTransId="{35065985-6323-4E8A-BD37-E6405AC41546}" sibTransId="{DF58CED4-BEB8-486A-95A1-E6B280CC1426}"/>
    <dgm:cxn modelId="{80065E81-B563-445A-B9BB-2C44246DAC40}" type="presOf" srcId="{C348E7D6-5094-4E22-97F7-B5E9DEA91AB8}" destId="{9EAD2958-9731-4F52-A5ED-7D2099A36D83}" srcOrd="0" destOrd="0" presId="urn:microsoft.com/office/officeart/2005/8/layout/vList2"/>
    <dgm:cxn modelId="{C89BF737-D2F3-40ED-B113-3F2207D858A6}" type="presOf" srcId="{50198935-3587-4E9E-AE62-784395C7CA1E}" destId="{BDF6AD79-2518-49AE-AECF-C5F6C008978A}" srcOrd="0" destOrd="0" presId="urn:microsoft.com/office/officeart/2005/8/layout/vList2"/>
    <dgm:cxn modelId="{0F944F19-2741-47A1-8DE3-F1F8F819BB6B}" type="presParOf" srcId="{9EAD2958-9731-4F52-A5ED-7D2099A36D83}" destId="{BDF6AD79-2518-49AE-AECF-C5F6C00897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E61E3-0CEB-4125-BEAE-4F6EE12734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B82726-E819-4C81-94B1-5C87C713522D}">
      <dgm:prSet/>
      <dgm:spPr/>
      <dgm:t>
        <a:bodyPr/>
        <a:lstStyle/>
        <a:p>
          <a:pPr rtl="0"/>
          <a:r>
            <a:rPr lang="en-US" dirty="0" smtClean="0"/>
            <a:t>User Mobility</a:t>
          </a:r>
          <a:endParaRPr lang="en-IN" dirty="0"/>
        </a:p>
      </dgm:t>
    </dgm:pt>
    <dgm:pt modelId="{9CDABF45-FEFB-4E25-B28D-77B074549DFC}" type="parTrans" cxnId="{AF60E55B-B2DF-4A5C-A482-C2B561ADD598}">
      <dgm:prSet/>
      <dgm:spPr/>
      <dgm:t>
        <a:bodyPr/>
        <a:lstStyle/>
        <a:p>
          <a:endParaRPr lang="en-IN"/>
        </a:p>
      </dgm:t>
    </dgm:pt>
    <dgm:pt modelId="{106D12F3-9EC1-4B1A-B1CB-42FBE53DC195}" type="sibTrans" cxnId="{AF60E55B-B2DF-4A5C-A482-C2B561ADD598}">
      <dgm:prSet/>
      <dgm:spPr/>
      <dgm:t>
        <a:bodyPr/>
        <a:lstStyle/>
        <a:p>
          <a:endParaRPr lang="en-IN"/>
        </a:p>
      </dgm:t>
    </dgm:pt>
    <dgm:pt modelId="{C462A1F0-B7A1-4A3F-A0D6-900862387B98}">
      <dgm:prSet custT="1"/>
      <dgm:spPr/>
      <dgm:t>
        <a:bodyPr/>
        <a:lstStyle/>
        <a:p>
          <a:pPr rtl="0"/>
          <a:r>
            <a:rPr lang="en-US" sz="1800" dirty="0" smtClean="0"/>
            <a:t>User mobility refers to a user who has access to the same or similar telecommunication services at different places, i.e., the user can be mobile, and the services will follow.</a:t>
          </a:r>
          <a:endParaRPr lang="en-IN" sz="1800" dirty="0"/>
        </a:p>
      </dgm:t>
    </dgm:pt>
    <dgm:pt modelId="{E20FC4E2-8B35-4C52-B914-9EBBB2EB5239}" type="parTrans" cxnId="{D415C658-85D0-4546-8BA6-A097DDC7EDAB}">
      <dgm:prSet/>
      <dgm:spPr/>
      <dgm:t>
        <a:bodyPr/>
        <a:lstStyle/>
        <a:p>
          <a:endParaRPr lang="en-IN"/>
        </a:p>
      </dgm:t>
    </dgm:pt>
    <dgm:pt modelId="{D920B424-9C03-4BFC-8BE9-25AEAAC491CF}" type="sibTrans" cxnId="{D415C658-85D0-4546-8BA6-A097DDC7EDAB}">
      <dgm:prSet/>
      <dgm:spPr/>
      <dgm:t>
        <a:bodyPr/>
        <a:lstStyle/>
        <a:p>
          <a:endParaRPr lang="en-IN"/>
        </a:p>
      </dgm:t>
    </dgm:pt>
    <dgm:pt modelId="{C6857569-A6B1-46D5-BBE9-1FF58EF7D5BB}">
      <dgm:prSet/>
      <dgm:spPr/>
      <dgm:t>
        <a:bodyPr/>
        <a:lstStyle/>
        <a:p>
          <a:pPr rtl="0"/>
          <a:r>
            <a:rPr lang="en-US" dirty="0" smtClean="0"/>
            <a:t>Device Portability</a:t>
          </a:r>
          <a:endParaRPr lang="en-IN" dirty="0"/>
        </a:p>
      </dgm:t>
    </dgm:pt>
    <dgm:pt modelId="{EB46CF31-E58C-4858-8371-5454F6FBDE0B}" type="parTrans" cxnId="{42821AB0-A51C-4C20-BCBC-9B8524F5B60A}">
      <dgm:prSet/>
      <dgm:spPr/>
      <dgm:t>
        <a:bodyPr/>
        <a:lstStyle/>
        <a:p>
          <a:endParaRPr lang="en-IN"/>
        </a:p>
      </dgm:t>
    </dgm:pt>
    <dgm:pt modelId="{3365A2EB-BFA5-4FCC-BB04-B49040FA6D16}" type="sibTrans" cxnId="{42821AB0-A51C-4C20-BCBC-9B8524F5B60A}">
      <dgm:prSet/>
      <dgm:spPr/>
      <dgm:t>
        <a:bodyPr/>
        <a:lstStyle/>
        <a:p>
          <a:endParaRPr lang="en-IN"/>
        </a:p>
      </dgm:t>
    </dgm:pt>
    <dgm:pt modelId="{65C16D7C-C9B9-4A40-B3B7-2889FFC60339}">
      <dgm:prSet custT="1"/>
      <dgm:spPr/>
      <dgm:t>
        <a:bodyPr/>
        <a:lstStyle/>
        <a:p>
          <a:pPr rtl="0"/>
          <a:r>
            <a:rPr lang="en-US" sz="1600" dirty="0" smtClean="0"/>
            <a:t>Device portability refers to  the communication device moves (with or without a user). Many mechanisms in the network and inside the device have to make sure that communication is still possible while the device is moving. </a:t>
          </a:r>
          <a:r>
            <a:rPr lang="en-US" sz="1600" dirty="0" err="1" smtClean="0"/>
            <a:t>E.g</a:t>
          </a:r>
          <a:r>
            <a:rPr lang="en-US" sz="1600" dirty="0" smtClean="0"/>
            <a:t>; Mobile Phone System</a:t>
          </a:r>
          <a:endParaRPr lang="en-IN" sz="1600" dirty="0"/>
        </a:p>
      </dgm:t>
    </dgm:pt>
    <dgm:pt modelId="{19FBC4CE-AAC6-4CD0-98EE-AA75D031C8BF}" type="parTrans" cxnId="{3011A9A0-FDBB-4748-BBBC-D12D66120A0B}">
      <dgm:prSet/>
      <dgm:spPr/>
      <dgm:t>
        <a:bodyPr/>
        <a:lstStyle/>
        <a:p>
          <a:endParaRPr lang="en-IN"/>
        </a:p>
      </dgm:t>
    </dgm:pt>
    <dgm:pt modelId="{8D2155AB-7FA7-42C6-BCAB-6959DC7C37EC}" type="sibTrans" cxnId="{3011A9A0-FDBB-4748-BBBC-D12D66120A0B}">
      <dgm:prSet/>
      <dgm:spPr/>
      <dgm:t>
        <a:bodyPr/>
        <a:lstStyle/>
        <a:p>
          <a:endParaRPr lang="en-IN"/>
        </a:p>
      </dgm:t>
    </dgm:pt>
    <dgm:pt modelId="{BC096E14-5122-4CE1-8672-08BDA2F00BA6}" type="pres">
      <dgm:prSet presAssocID="{1F1E61E3-0CEB-4125-BEAE-4F6EE12734D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E9A67F60-9B06-45EA-8E81-D31907D6B47C}" type="pres">
      <dgm:prSet presAssocID="{7AB82726-E819-4C81-94B1-5C87C713522D}" presName="thickLine" presStyleLbl="alignNode1" presStyleIdx="0" presStyleCnt="2"/>
      <dgm:spPr/>
    </dgm:pt>
    <dgm:pt modelId="{9626C2BB-6E2E-440F-A2D2-F7CD30836CC1}" type="pres">
      <dgm:prSet presAssocID="{7AB82726-E819-4C81-94B1-5C87C713522D}" presName="horz1" presStyleCnt="0"/>
      <dgm:spPr/>
    </dgm:pt>
    <dgm:pt modelId="{B7F834FC-0A61-44D5-B7A0-7E3722C0EDE2}" type="pres">
      <dgm:prSet presAssocID="{7AB82726-E819-4C81-94B1-5C87C713522D}" presName="tx1" presStyleLbl="revTx" presStyleIdx="0" presStyleCnt="4"/>
      <dgm:spPr/>
      <dgm:t>
        <a:bodyPr/>
        <a:lstStyle/>
        <a:p>
          <a:endParaRPr lang="en-IN"/>
        </a:p>
      </dgm:t>
    </dgm:pt>
    <dgm:pt modelId="{76C46EB3-5622-4718-8464-2A5E128EF84C}" type="pres">
      <dgm:prSet presAssocID="{7AB82726-E819-4C81-94B1-5C87C713522D}" presName="vert1" presStyleCnt="0"/>
      <dgm:spPr/>
    </dgm:pt>
    <dgm:pt modelId="{E054BCD3-704B-4BD0-8EE2-5DCBA7268265}" type="pres">
      <dgm:prSet presAssocID="{C462A1F0-B7A1-4A3F-A0D6-900862387B98}" presName="vertSpace2a" presStyleCnt="0"/>
      <dgm:spPr/>
    </dgm:pt>
    <dgm:pt modelId="{D91D7838-AB3F-445F-A697-FA533016CF72}" type="pres">
      <dgm:prSet presAssocID="{C462A1F0-B7A1-4A3F-A0D6-900862387B98}" presName="horz2" presStyleCnt="0"/>
      <dgm:spPr/>
    </dgm:pt>
    <dgm:pt modelId="{84381B09-0F43-4A23-8143-B5861A6FEAB9}" type="pres">
      <dgm:prSet presAssocID="{C462A1F0-B7A1-4A3F-A0D6-900862387B98}" presName="horzSpace2" presStyleCnt="0"/>
      <dgm:spPr/>
    </dgm:pt>
    <dgm:pt modelId="{56B819C5-10A6-4E65-8FD0-1466FB97AF56}" type="pres">
      <dgm:prSet presAssocID="{C462A1F0-B7A1-4A3F-A0D6-900862387B98}" presName="tx2" presStyleLbl="revTx" presStyleIdx="1" presStyleCnt="4"/>
      <dgm:spPr/>
      <dgm:t>
        <a:bodyPr/>
        <a:lstStyle/>
        <a:p>
          <a:endParaRPr lang="en-IN"/>
        </a:p>
      </dgm:t>
    </dgm:pt>
    <dgm:pt modelId="{90714114-B5E1-413B-8097-BA58DBADC192}" type="pres">
      <dgm:prSet presAssocID="{C462A1F0-B7A1-4A3F-A0D6-900862387B98}" presName="vert2" presStyleCnt="0"/>
      <dgm:spPr/>
    </dgm:pt>
    <dgm:pt modelId="{AF768A01-5BBB-4B58-889E-8112E563575E}" type="pres">
      <dgm:prSet presAssocID="{C462A1F0-B7A1-4A3F-A0D6-900862387B98}" presName="thinLine2b" presStyleLbl="callout" presStyleIdx="0" presStyleCnt="2"/>
      <dgm:spPr/>
    </dgm:pt>
    <dgm:pt modelId="{DE855270-B4ED-418A-8401-02AC661A90F3}" type="pres">
      <dgm:prSet presAssocID="{C462A1F0-B7A1-4A3F-A0D6-900862387B98}" presName="vertSpace2b" presStyleCnt="0"/>
      <dgm:spPr/>
    </dgm:pt>
    <dgm:pt modelId="{53340D79-05F0-45F5-99EB-75266C90D87A}" type="pres">
      <dgm:prSet presAssocID="{C6857569-A6B1-46D5-BBE9-1FF58EF7D5BB}" presName="thickLine" presStyleLbl="alignNode1" presStyleIdx="1" presStyleCnt="2"/>
      <dgm:spPr/>
    </dgm:pt>
    <dgm:pt modelId="{56AF7944-3561-4832-80C0-0B475ADC4970}" type="pres">
      <dgm:prSet presAssocID="{C6857569-A6B1-46D5-BBE9-1FF58EF7D5BB}" presName="horz1" presStyleCnt="0"/>
      <dgm:spPr/>
    </dgm:pt>
    <dgm:pt modelId="{B36860CC-430A-497D-A89D-2516A1DB567E}" type="pres">
      <dgm:prSet presAssocID="{C6857569-A6B1-46D5-BBE9-1FF58EF7D5BB}" presName="tx1" presStyleLbl="revTx" presStyleIdx="2" presStyleCnt="4"/>
      <dgm:spPr/>
      <dgm:t>
        <a:bodyPr/>
        <a:lstStyle/>
        <a:p>
          <a:endParaRPr lang="en-IN"/>
        </a:p>
      </dgm:t>
    </dgm:pt>
    <dgm:pt modelId="{3EA1232C-88CE-4C1A-898C-09E1330749C9}" type="pres">
      <dgm:prSet presAssocID="{C6857569-A6B1-46D5-BBE9-1FF58EF7D5BB}" presName="vert1" presStyleCnt="0"/>
      <dgm:spPr/>
    </dgm:pt>
    <dgm:pt modelId="{AEC545BE-A28C-4685-83A6-6C67D3F02852}" type="pres">
      <dgm:prSet presAssocID="{65C16D7C-C9B9-4A40-B3B7-2889FFC60339}" presName="vertSpace2a" presStyleCnt="0"/>
      <dgm:spPr/>
    </dgm:pt>
    <dgm:pt modelId="{F5B497EE-32E9-466B-8F42-BFAB1C5C69AA}" type="pres">
      <dgm:prSet presAssocID="{65C16D7C-C9B9-4A40-B3B7-2889FFC60339}" presName="horz2" presStyleCnt="0"/>
      <dgm:spPr/>
    </dgm:pt>
    <dgm:pt modelId="{E6B7C6E8-7FFD-4E00-B775-FAD25DAF7B66}" type="pres">
      <dgm:prSet presAssocID="{65C16D7C-C9B9-4A40-B3B7-2889FFC60339}" presName="horzSpace2" presStyleCnt="0"/>
      <dgm:spPr/>
    </dgm:pt>
    <dgm:pt modelId="{934B3C95-5657-4977-9816-6F2F250A2281}" type="pres">
      <dgm:prSet presAssocID="{65C16D7C-C9B9-4A40-B3B7-2889FFC60339}" presName="tx2" presStyleLbl="revTx" presStyleIdx="3" presStyleCnt="4"/>
      <dgm:spPr/>
      <dgm:t>
        <a:bodyPr/>
        <a:lstStyle/>
        <a:p>
          <a:endParaRPr lang="en-IN"/>
        </a:p>
      </dgm:t>
    </dgm:pt>
    <dgm:pt modelId="{36E133CF-87FC-4E95-935C-5671284A0811}" type="pres">
      <dgm:prSet presAssocID="{65C16D7C-C9B9-4A40-B3B7-2889FFC60339}" presName="vert2" presStyleCnt="0"/>
      <dgm:spPr/>
    </dgm:pt>
    <dgm:pt modelId="{A2C63975-906B-4D2F-ACA7-95FD2CBCB816}" type="pres">
      <dgm:prSet presAssocID="{65C16D7C-C9B9-4A40-B3B7-2889FFC60339}" presName="thinLine2b" presStyleLbl="callout" presStyleIdx="1" presStyleCnt="2"/>
      <dgm:spPr/>
    </dgm:pt>
    <dgm:pt modelId="{028424F5-37F1-445E-A3F4-1B8F09734FB2}" type="pres">
      <dgm:prSet presAssocID="{65C16D7C-C9B9-4A40-B3B7-2889FFC60339}" presName="vertSpace2b" presStyleCnt="0"/>
      <dgm:spPr/>
    </dgm:pt>
  </dgm:ptLst>
  <dgm:cxnLst>
    <dgm:cxn modelId="{E22ADB42-986E-4DF0-B941-55F2F0540A1C}" type="presOf" srcId="{1F1E61E3-0CEB-4125-BEAE-4F6EE12734DE}" destId="{BC096E14-5122-4CE1-8672-08BDA2F00BA6}" srcOrd="0" destOrd="0" presId="urn:microsoft.com/office/officeart/2008/layout/LinedList"/>
    <dgm:cxn modelId="{5C06AA49-1DBD-4015-AFCE-75F31AFE303A}" type="presOf" srcId="{C462A1F0-B7A1-4A3F-A0D6-900862387B98}" destId="{56B819C5-10A6-4E65-8FD0-1466FB97AF56}" srcOrd="0" destOrd="0" presId="urn:microsoft.com/office/officeart/2008/layout/LinedList"/>
    <dgm:cxn modelId="{D415C658-85D0-4546-8BA6-A097DDC7EDAB}" srcId="{7AB82726-E819-4C81-94B1-5C87C713522D}" destId="{C462A1F0-B7A1-4A3F-A0D6-900862387B98}" srcOrd="0" destOrd="0" parTransId="{E20FC4E2-8B35-4C52-B914-9EBBB2EB5239}" sibTransId="{D920B424-9C03-4BFC-8BE9-25AEAAC491CF}"/>
    <dgm:cxn modelId="{3011A9A0-FDBB-4748-BBBC-D12D66120A0B}" srcId="{C6857569-A6B1-46D5-BBE9-1FF58EF7D5BB}" destId="{65C16D7C-C9B9-4A40-B3B7-2889FFC60339}" srcOrd="0" destOrd="0" parTransId="{19FBC4CE-AAC6-4CD0-98EE-AA75D031C8BF}" sibTransId="{8D2155AB-7FA7-42C6-BCAB-6959DC7C37EC}"/>
    <dgm:cxn modelId="{64BE7DBE-EE4F-472B-B13F-8C2F4262C744}" type="presOf" srcId="{65C16D7C-C9B9-4A40-B3B7-2889FFC60339}" destId="{934B3C95-5657-4977-9816-6F2F250A2281}" srcOrd="0" destOrd="0" presId="urn:microsoft.com/office/officeart/2008/layout/LinedList"/>
    <dgm:cxn modelId="{42821AB0-A51C-4C20-BCBC-9B8524F5B60A}" srcId="{1F1E61E3-0CEB-4125-BEAE-4F6EE12734DE}" destId="{C6857569-A6B1-46D5-BBE9-1FF58EF7D5BB}" srcOrd="1" destOrd="0" parTransId="{EB46CF31-E58C-4858-8371-5454F6FBDE0B}" sibTransId="{3365A2EB-BFA5-4FCC-BB04-B49040FA6D16}"/>
    <dgm:cxn modelId="{C7370782-182A-45FB-B8B1-F48D10396D93}" type="presOf" srcId="{7AB82726-E819-4C81-94B1-5C87C713522D}" destId="{B7F834FC-0A61-44D5-B7A0-7E3722C0EDE2}" srcOrd="0" destOrd="0" presId="urn:microsoft.com/office/officeart/2008/layout/LinedList"/>
    <dgm:cxn modelId="{AF60E55B-B2DF-4A5C-A482-C2B561ADD598}" srcId="{1F1E61E3-0CEB-4125-BEAE-4F6EE12734DE}" destId="{7AB82726-E819-4C81-94B1-5C87C713522D}" srcOrd="0" destOrd="0" parTransId="{9CDABF45-FEFB-4E25-B28D-77B074549DFC}" sibTransId="{106D12F3-9EC1-4B1A-B1CB-42FBE53DC195}"/>
    <dgm:cxn modelId="{B7BABFC2-02C5-4D59-8650-33F43C62C519}" type="presOf" srcId="{C6857569-A6B1-46D5-BBE9-1FF58EF7D5BB}" destId="{B36860CC-430A-497D-A89D-2516A1DB567E}" srcOrd="0" destOrd="0" presId="urn:microsoft.com/office/officeart/2008/layout/LinedList"/>
    <dgm:cxn modelId="{1C950B56-1263-4C4E-9948-434A3B4741C2}" type="presParOf" srcId="{BC096E14-5122-4CE1-8672-08BDA2F00BA6}" destId="{E9A67F60-9B06-45EA-8E81-D31907D6B47C}" srcOrd="0" destOrd="0" presId="urn:microsoft.com/office/officeart/2008/layout/LinedList"/>
    <dgm:cxn modelId="{3E51523E-8785-4DCB-AEA5-27B409B4E3BE}" type="presParOf" srcId="{BC096E14-5122-4CE1-8672-08BDA2F00BA6}" destId="{9626C2BB-6E2E-440F-A2D2-F7CD30836CC1}" srcOrd="1" destOrd="0" presId="urn:microsoft.com/office/officeart/2008/layout/LinedList"/>
    <dgm:cxn modelId="{B35DB3E0-2BBA-4A13-B206-072323A6907F}" type="presParOf" srcId="{9626C2BB-6E2E-440F-A2D2-F7CD30836CC1}" destId="{B7F834FC-0A61-44D5-B7A0-7E3722C0EDE2}" srcOrd="0" destOrd="0" presId="urn:microsoft.com/office/officeart/2008/layout/LinedList"/>
    <dgm:cxn modelId="{12E5E09B-1C96-4D5F-95A8-5F3570461B43}" type="presParOf" srcId="{9626C2BB-6E2E-440F-A2D2-F7CD30836CC1}" destId="{76C46EB3-5622-4718-8464-2A5E128EF84C}" srcOrd="1" destOrd="0" presId="urn:microsoft.com/office/officeart/2008/layout/LinedList"/>
    <dgm:cxn modelId="{CE958D28-E5AA-4F09-B186-4FBD6DA1699F}" type="presParOf" srcId="{76C46EB3-5622-4718-8464-2A5E128EF84C}" destId="{E054BCD3-704B-4BD0-8EE2-5DCBA7268265}" srcOrd="0" destOrd="0" presId="urn:microsoft.com/office/officeart/2008/layout/LinedList"/>
    <dgm:cxn modelId="{DDE521D7-B406-470C-AC33-288D1F28DB68}" type="presParOf" srcId="{76C46EB3-5622-4718-8464-2A5E128EF84C}" destId="{D91D7838-AB3F-445F-A697-FA533016CF72}" srcOrd="1" destOrd="0" presId="urn:microsoft.com/office/officeart/2008/layout/LinedList"/>
    <dgm:cxn modelId="{4F506653-DD15-4270-A441-8DDA1A127EA5}" type="presParOf" srcId="{D91D7838-AB3F-445F-A697-FA533016CF72}" destId="{84381B09-0F43-4A23-8143-B5861A6FEAB9}" srcOrd="0" destOrd="0" presId="urn:microsoft.com/office/officeart/2008/layout/LinedList"/>
    <dgm:cxn modelId="{2385502C-9895-4CD2-B280-02F553C98EE1}" type="presParOf" srcId="{D91D7838-AB3F-445F-A697-FA533016CF72}" destId="{56B819C5-10A6-4E65-8FD0-1466FB97AF56}" srcOrd="1" destOrd="0" presId="urn:microsoft.com/office/officeart/2008/layout/LinedList"/>
    <dgm:cxn modelId="{3A1A137A-B8C6-4A37-A1D4-0AB439483A66}" type="presParOf" srcId="{D91D7838-AB3F-445F-A697-FA533016CF72}" destId="{90714114-B5E1-413B-8097-BA58DBADC192}" srcOrd="2" destOrd="0" presId="urn:microsoft.com/office/officeart/2008/layout/LinedList"/>
    <dgm:cxn modelId="{92B02D2B-E496-4BE2-A423-0D1491CBC7FD}" type="presParOf" srcId="{76C46EB3-5622-4718-8464-2A5E128EF84C}" destId="{AF768A01-5BBB-4B58-889E-8112E563575E}" srcOrd="2" destOrd="0" presId="urn:microsoft.com/office/officeart/2008/layout/LinedList"/>
    <dgm:cxn modelId="{DFC0C1CB-823B-4C15-B65B-799D13D42104}" type="presParOf" srcId="{76C46EB3-5622-4718-8464-2A5E128EF84C}" destId="{DE855270-B4ED-418A-8401-02AC661A90F3}" srcOrd="3" destOrd="0" presId="urn:microsoft.com/office/officeart/2008/layout/LinedList"/>
    <dgm:cxn modelId="{A55E72E2-9899-40CE-9886-ABE2C5992BB8}" type="presParOf" srcId="{BC096E14-5122-4CE1-8672-08BDA2F00BA6}" destId="{53340D79-05F0-45F5-99EB-75266C90D87A}" srcOrd="2" destOrd="0" presId="urn:microsoft.com/office/officeart/2008/layout/LinedList"/>
    <dgm:cxn modelId="{CDC37F59-C39B-4473-9CA2-942DA93E080D}" type="presParOf" srcId="{BC096E14-5122-4CE1-8672-08BDA2F00BA6}" destId="{56AF7944-3561-4832-80C0-0B475ADC4970}" srcOrd="3" destOrd="0" presId="urn:microsoft.com/office/officeart/2008/layout/LinedList"/>
    <dgm:cxn modelId="{0B9F9C17-9C7D-48CE-9843-006471D91091}" type="presParOf" srcId="{56AF7944-3561-4832-80C0-0B475ADC4970}" destId="{B36860CC-430A-497D-A89D-2516A1DB567E}" srcOrd="0" destOrd="0" presId="urn:microsoft.com/office/officeart/2008/layout/LinedList"/>
    <dgm:cxn modelId="{10EEC188-8AB1-4AEE-B027-7B692F9BD00A}" type="presParOf" srcId="{56AF7944-3561-4832-80C0-0B475ADC4970}" destId="{3EA1232C-88CE-4C1A-898C-09E1330749C9}" srcOrd="1" destOrd="0" presId="urn:microsoft.com/office/officeart/2008/layout/LinedList"/>
    <dgm:cxn modelId="{FA3D832C-A89F-49E8-938D-63C4F29A16A4}" type="presParOf" srcId="{3EA1232C-88CE-4C1A-898C-09E1330749C9}" destId="{AEC545BE-A28C-4685-83A6-6C67D3F02852}" srcOrd="0" destOrd="0" presId="urn:microsoft.com/office/officeart/2008/layout/LinedList"/>
    <dgm:cxn modelId="{B74F75E3-5BB3-4D13-9695-C2F699515251}" type="presParOf" srcId="{3EA1232C-88CE-4C1A-898C-09E1330749C9}" destId="{F5B497EE-32E9-466B-8F42-BFAB1C5C69AA}" srcOrd="1" destOrd="0" presId="urn:microsoft.com/office/officeart/2008/layout/LinedList"/>
    <dgm:cxn modelId="{5BCF7536-2875-4FBF-A506-5D9AE5AB09D9}" type="presParOf" srcId="{F5B497EE-32E9-466B-8F42-BFAB1C5C69AA}" destId="{E6B7C6E8-7FFD-4E00-B775-FAD25DAF7B66}" srcOrd="0" destOrd="0" presId="urn:microsoft.com/office/officeart/2008/layout/LinedList"/>
    <dgm:cxn modelId="{A302B5C9-1C0F-4341-80E0-CE8AA28E1510}" type="presParOf" srcId="{F5B497EE-32E9-466B-8F42-BFAB1C5C69AA}" destId="{934B3C95-5657-4977-9816-6F2F250A2281}" srcOrd="1" destOrd="0" presId="urn:microsoft.com/office/officeart/2008/layout/LinedList"/>
    <dgm:cxn modelId="{542EC236-1260-4408-9902-8CF70DA68417}" type="presParOf" srcId="{F5B497EE-32E9-466B-8F42-BFAB1C5C69AA}" destId="{36E133CF-87FC-4E95-935C-5671284A0811}" srcOrd="2" destOrd="0" presId="urn:microsoft.com/office/officeart/2008/layout/LinedList"/>
    <dgm:cxn modelId="{24EE9B2A-93C9-4570-B33D-748458AB3BD3}" type="presParOf" srcId="{3EA1232C-88CE-4C1A-898C-09E1330749C9}" destId="{A2C63975-906B-4D2F-ACA7-95FD2CBCB816}" srcOrd="2" destOrd="0" presId="urn:microsoft.com/office/officeart/2008/layout/LinedList"/>
    <dgm:cxn modelId="{01617DB5-84B9-46DE-979F-EB320021D263}" type="presParOf" srcId="{3EA1232C-88CE-4C1A-898C-09E1330749C9}" destId="{028424F5-37F1-445E-A3F4-1B8F09734FB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97BD3-609D-4CCE-826B-C9579A4381B1}">
      <dsp:nvSpPr>
        <dsp:cNvPr id="0" name=""/>
        <dsp:cNvSpPr/>
      </dsp:nvSpPr>
      <dsp:spPr>
        <a:xfrm>
          <a:off x="0" y="370142"/>
          <a:ext cx="2020366" cy="2020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GSM : </a:t>
          </a:r>
          <a:r>
            <a:rPr lang="en-IN" sz="1400" b="1" kern="1200" dirty="0" smtClean="0"/>
            <a:t>Global System for Mobile communication</a:t>
          </a:r>
          <a:endParaRPr lang="en-I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(2G, 900MHz, 1900MHz Bands)</a:t>
          </a:r>
          <a:endParaRPr lang="en-IN" sz="1400" kern="1200" dirty="0"/>
        </a:p>
      </dsp:txBody>
      <dsp:txXfrm>
        <a:off x="295876" y="666023"/>
        <a:ext cx="1428614" cy="1428638"/>
      </dsp:txXfrm>
    </dsp:sp>
    <dsp:sp modelId="{16B95458-2DB4-4CF2-9E6E-1DB0813DE3A6}">
      <dsp:nvSpPr>
        <dsp:cNvPr id="0" name=""/>
        <dsp:cNvSpPr/>
      </dsp:nvSpPr>
      <dsp:spPr>
        <a:xfrm>
          <a:off x="1034460" y="1856773"/>
          <a:ext cx="2020366" cy="2020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CDMA – Code Division Multiple Access </a:t>
          </a:r>
          <a:endParaRPr lang="en-IN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 smtClean="0"/>
            <a:t>(3G Wireless, 450,800,1900MHz Bands)</a:t>
          </a:r>
          <a:endParaRPr lang="en-IN" sz="1400" kern="1200" dirty="0"/>
        </a:p>
      </dsp:txBody>
      <dsp:txXfrm>
        <a:off x="1330336" y="2152654"/>
        <a:ext cx="1428614" cy="1428638"/>
      </dsp:txXfrm>
    </dsp:sp>
    <dsp:sp modelId="{78C76582-993B-48A7-BBE7-9E195898E706}">
      <dsp:nvSpPr>
        <dsp:cNvPr id="0" name=""/>
        <dsp:cNvSpPr/>
      </dsp:nvSpPr>
      <dsp:spPr>
        <a:xfrm>
          <a:off x="2069744" y="370142"/>
          <a:ext cx="2020366" cy="2020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LTE - Long Term Evolution</a:t>
          </a:r>
          <a:r>
            <a:rPr lang="en-US" sz="1400" kern="1200" dirty="0" smtClean="0"/>
            <a:t> </a:t>
          </a:r>
          <a:endParaRPr lang="en-I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(4G , for GSM </a:t>
          </a:r>
          <a:r>
            <a:rPr lang="en-IN" sz="1400" i="1" kern="1200" dirty="0" smtClean="0"/>
            <a:t>700, 750, 800 , 850 , 1800 , 1900 , 2100 , 2600 MHz</a:t>
          </a:r>
          <a:endParaRPr lang="en-IN" sz="1400" kern="1200" dirty="0"/>
        </a:p>
      </dsp:txBody>
      <dsp:txXfrm>
        <a:off x="2365620" y="666023"/>
        <a:ext cx="1428614" cy="1428638"/>
      </dsp:txXfrm>
    </dsp:sp>
    <dsp:sp modelId="{A8CAFE77-185D-4108-9FB6-8418B64A0DDD}">
      <dsp:nvSpPr>
        <dsp:cNvPr id="0" name=""/>
        <dsp:cNvSpPr/>
      </dsp:nvSpPr>
      <dsp:spPr>
        <a:xfrm>
          <a:off x="3104205" y="1856773"/>
          <a:ext cx="2020366" cy="2020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UMTS </a:t>
          </a:r>
          <a:r>
            <a:rPr lang="en-US" sz="1400" b="1" kern="1200" dirty="0" smtClean="0"/>
            <a:t>– Universal Mobile Telecommunications System</a:t>
          </a:r>
          <a:r>
            <a:rPr lang="en-US" sz="1400" kern="1200" dirty="0" smtClean="0"/>
            <a:t> </a:t>
          </a:r>
          <a:endParaRPr lang="en-I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(3G Technology WCDMA)</a:t>
          </a:r>
          <a:endParaRPr lang="en-IN" sz="1400" kern="1200" dirty="0"/>
        </a:p>
      </dsp:txBody>
      <dsp:txXfrm>
        <a:off x="3400081" y="2152654"/>
        <a:ext cx="1428614" cy="1428638"/>
      </dsp:txXfrm>
    </dsp:sp>
    <dsp:sp modelId="{4138DE04-21C0-4062-9874-6426AC2EC50A}">
      <dsp:nvSpPr>
        <dsp:cNvPr id="0" name=""/>
        <dsp:cNvSpPr/>
      </dsp:nvSpPr>
      <dsp:spPr>
        <a:xfrm>
          <a:off x="4139488" y="370142"/>
          <a:ext cx="2020366" cy="2020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HSDPA - High Speed Downlink Packet Access</a:t>
          </a:r>
          <a:r>
            <a:rPr lang="en-US" sz="1400" kern="1200" dirty="0" smtClean="0"/>
            <a:t> </a:t>
          </a:r>
          <a:endParaRPr lang="en-I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Advanced to 3G ,3.5 G</a:t>
          </a:r>
          <a:endParaRPr lang="en-IN" sz="1400" kern="1200" dirty="0"/>
        </a:p>
      </dsp:txBody>
      <dsp:txXfrm>
        <a:off x="4435364" y="666023"/>
        <a:ext cx="1428614" cy="1428638"/>
      </dsp:txXfrm>
    </dsp:sp>
    <dsp:sp modelId="{169A0DAF-10A1-42DF-AA00-95D4BCFAAEEF}">
      <dsp:nvSpPr>
        <dsp:cNvPr id="0" name=""/>
        <dsp:cNvSpPr/>
      </dsp:nvSpPr>
      <dsp:spPr>
        <a:xfrm>
          <a:off x="5173949" y="1856773"/>
          <a:ext cx="2020366" cy="2020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HSUPA – High Speed Uplink Packet Access</a:t>
          </a:r>
          <a:endParaRPr lang="en-IN" sz="1400" kern="1200"/>
        </a:p>
      </dsp:txBody>
      <dsp:txXfrm>
        <a:off x="5469825" y="2152654"/>
        <a:ext cx="1428614" cy="1428638"/>
      </dsp:txXfrm>
    </dsp:sp>
    <dsp:sp modelId="{869C47B0-2339-48B6-BC3D-F9F3B2443BF4}">
      <dsp:nvSpPr>
        <dsp:cNvPr id="0" name=""/>
        <dsp:cNvSpPr/>
      </dsp:nvSpPr>
      <dsp:spPr>
        <a:xfrm>
          <a:off x="6209233" y="370142"/>
          <a:ext cx="2020366" cy="2020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EV-DO – Evolution Data-Only</a:t>
          </a:r>
          <a:r>
            <a:rPr lang="en-US" sz="1400" kern="1200" smtClean="0"/>
            <a:t>. </a:t>
          </a:r>
          <a:endParaRPr lang="en-IN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It mainly runs on CDMA Networks for 3G</a:t>
          </a:r>
          <a:endParaRPr lang="en-IN" sz="1400" kern="1200"/>
        </a:p>
      </dsp:txBody>
      <dsp:txXfrm>
        <a:off x="6505109" y="666023"/>
        <a:ext cx="1428614" cy="1428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6AD79-2518-49AE-AECF-C5F6C008978A}">
      <dsp:nvSpPr>
        <dsp:cNvPr id="0" name=""/>
        <dsp:cNvSpPr/>
      </dsp:nvSpPr>
      <dsp:spPr>
        <a:xfrm>
          <a:off x="0" y="0"/>
          <a:ext cx="516255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Two Aspects of Mobility</a:t>
          </a:r>
          <a:endParaRPr lang="en-IN" sz="3100" kern="1200" dirty="0"/>
        </a:p>
      </dsp:txBody>
      <dsp:txXfrm>
        <a:off x="36296" y="36296"/>
        <a:ext cx="508995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7F60-9B06-45EA-8E81-D31907D6B47C}">
      <dsp:nvSpPr>
        <dsp:cNvPr id="0" name=""/>
        <dsp:cNvSpPr/>
      </dsp:nvSpPr>
      <dsp:spPr>
        <a:xfrm>
          <a:off x="0" y="0"/>
          <a:ext cx="79080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834FC-0A61-44D5-B7A0-7E3722C0EDE2}">
      <dsp:nvSpPr>
        <dsp:cNvPr id="0" name=""/>
        <dsp:cNvSpPr/>
      </dsp:nvSpPr>
      <dsp:spPr>
        <a:xfrm>
          <a:off x="0" y="0"/>
          <a:ext cx="1581607" cy="102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User Mobility</a:t>
          </a:r>
          <a:endParaRPr lang="en-IN" sz="2600" kern="1200" dirty="0"/>
        </a:p>
      </dsp:txBody>
      <dsp:txXfrm>
        <a:off x="0" y="0"/>
        <a:ext cx="1581607" cy="1028699"/>
      </dsp:txXfrm>
    </dsp:sp>
    <dsp:sp modelId="{56B819C5-10A6-4E65-8FD0-1466FB97AF56}">
      <dsp:nvSpPr>
        <dsp:cNvPr id="0" name=""/>
        <dsp:cNvSpPr/>
      </dsp:nvSpPr>
      <dsp:spPr>
        <a:xfrm>
          <a:off x="1700227" y="46713"/>
          <a:ext cx="6207808" cy="93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mobility refers to a user who has access to the same or similar telecommunication services at different places, i.e., the user can be mobile, and the services will follow.</a:t>
          </a:r>
          <a:endParaRPr lang="en-IN" sz="1800" kern="1200" dirty="0"/>
        </a:p>
      </dsp:txBody>
      <dsp:txXfrm>
        <a:off x="1700227" y="46713"/>
        <a:ext cx="6207808" cy="934268"/>
      </dsp:txXfrm>
    </dsp:sp>
    <dsp:sp modelId="{AF768A01-5BBB-4B58-889E-8112E563575E}">
      <dsp:nvSpPr>
        <dsp:cNvPr id="0" name=""/>
        <dsp:cNvSpPr/>
      </dsp:nvSpPr>
      <dsp:spPr>
        <a:xfrm>
          <a:off x="1581607" y="980981"/>
          <a:ext cx="6326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40D79-05F0-45F5-99EB-75266C90D87A}">
      <dsp:nvSpPr>
        <dsp:cNvPr id="0" name=""/>
        <dsp:cNvSpPr/>
      </dsp:nvSpPr>
      <dsp:spPr>
        <a:xfrm>
          <a:off x="0" y="1028699"/>
          <a:ext cx="79080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860CC-430A-497D-A89D-2516A1DB567E}">
      <dsp:nvSpPr>
        <dsp:cNvPr id="0" name=""/>
        <dsp:cNvSpPr/>
      </dsp:nvSpPr>
      <dsp:spPr>
        <a:xfrm>
          <a:off x="0" y="1028699"/>
          <a:ext cx="1581607" cy="102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Device Portability</a:t>
          </a:r>
          <a:endParaRPr lang="en-IN" sz="2600" kern="1200" dirty="0"/>
        </a:p>
      </dsp:txBody>
      <dsp:txXfrm>
        <a:off x="0" y="1028699"/>
        <a:ext cx="1581607" cy="1028699"/>
      </dsp:txXfrm>
    </dsp:sp>
    <dsp:sp modelId="{934B3C95-5657-4977-9816-6F2F250A2281}">
      <dsp:nvSpPr>
        <dsp:cNvPr id="0" name=""/>
        <dsp:cNvSpPr/>
      </dsp:nvSpPr>
      <dsp:spPr>
        <a:xfrm>
          <a:off x="1700227" y="1075413"/>
          <a:ext cx="6207808" cy="93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Device portability refers to  the communication device moves (with or without a user). Many mechanisms in the network and inside the device have to make sure that communication is still possible while the device is moving. </a:t>
          </a:r>
          <a:r>
            <a:rPr lang="en-US" sz="1600" kern="1200" dirty="0" err="1" smtClean="0"/>
            <a:t>E.g</a:t>
          </a:r>
          <a:r>
            <a:rPr lang="en-US" sz="1600" kern="1200" dirty="0" smtClean="0"/>
            <a:t>; Mobile Phone System</a:t>
          </a:r>
          <a:endParaRPr lang="en-IN" sz="1600" kern="1200" dirty="0"/>
        </a:p>
      </dsp:txBody>
      <dsp:txXfrm>
        <a:off x="1700227" y="1075413"/>
        <a:ext cx="6207808" cy="934268"/>
      </dsp:txXfrm>
    </dsp:sp>
    <dsp:sp modelId="{A2C63975-906B-4D2F-ACA7-95FD2CBCB816}">
      <dsp:nvSpPr>
        <dsp:cNvPr id="0" name=""/>
        <dsp:cNvSpPr/>
      </dsp:nvSpPr>
      <dsp:spPr>
        <a:xfrm>
          <a:off x="1581607" y="2009681"/>
          <a:ext cx="6326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30T09:37:10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7320 16034 0,'18'0'297,"17"0"-297,18 0 32,-18 0-32,18 0 15,-35 0-15,17 0 0,-17 0 16,17 0-1,0 0-15,1 0 0,-1 0 16,-18 0-16,1 0 16,0 0-16,17 0 15,-17 0 1,17 0 0,-17 0-16,17 0 15,-18 0 1,19 0-16,-1-18 15,-17 18-15,17 0 16,-17 0-16,-1 0 16,1 0-16,0 0 15,17 0-15,-18 0 16,19 0 0,-19 0-1,1 0 1,0 0-16,-1 0 15,1 0 1,0 0 0,-1 0-16,1 0 15,-1 0 1,1 0 0,0 0-1,-1 0-15,1 0 16,0 0-1,-1 0 1,1 0 15,0 0-15,-1 0 0,1 0-1,-1 0 1,1 0-1,0 0 1,-1 0 0,1 0-1,0 0-15,-1 0 47,1 0-47,0 0 47,-1 0-31,1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81800-FD3C-4A23-BF92-09BCC2EC30F4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D0B52-612B-4B2D-8788-A44BB55BA7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8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D0B52-612B-4B2D-8788-A44BB55BA7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61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Dedicated</a:t>
            </a:r>
            <a:r>
              <a:rPr lang="en-US" baseline="0" dirty="0" smtClean="0"/>
              <a:t> Channel once the connection is established in circuit switched.</a:t>
            </a:r>
          </a:p>
          <a:p>
            <a:r>
              <a:rPr lang="en-US" baseline="0" dirty="0" smtClean="0"/>
              <a:t>Data is broken into packets and each packet is transferred over various available routes. Protocol (TCP/IP) Packets are assembled at the destination.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2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telecommunications in general, a channel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separate path through which signals can flow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D0B52-612B-4B2D-8788-A44BB55BA7F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0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sender being a point in space. The sender now emits a signal with certain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energy. This signal travels away from the sender at the speed of light as a wave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spherical shape. If there is no obstacle, the sphere continuously grows with the sending energy equally distributed over the sphere’s surface. 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surface area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grows with the increasing distance </a:t>
            </a:r>
            <a:r>
              <a:rPr lang="en-US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center according to the </a:t>
            </a:r>
            <a:r>
              <a:rPr lang="en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equation </a:t>
            </a:r>
            <a:r>
              <a:rPr lang="en-IN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</a:t>
            </a:r>
            <a:r>
              <a:rPr lang="el-GR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 </a:t>
            </a:r>
            <a:r>
              <a:rPr lang="en-IN" sz="1100" b="0" i="1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900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Shadowing also called blocking :Even small obstacles like a simple wall, a truck on the street, or trees in an alley may block the signal.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 like attenuation, scattering, diffraction, and refraction all happen simultaneously and are frequency and time 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173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severe radio channel impairments, called </a:t>
            </a:r>
            <a:r>
              <a:rPr lang="en-IN" sz="11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multi-path propagation</a:t>
            </a:r>
            <a:r>
              <a:rPr lang="en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 spread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original signal is spread due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different delays of parts of the 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25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this interference, the signals of different symbols can cancel each other out leading to misinterpretations at the receiver and causing transmission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16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Doppler shift causes random frequency shifts.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28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users (car drivers) use the same medium (the highways) with hopefully no interference (i.e., accidents).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cars use the same medium (i.e., the same lane) at different points in </a:t>
            </a:r>
            <a:r>
              <a:rPr lang="en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(time division multiplexing).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223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Senders using a certain frequency band can use this band continuously.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D0B52-612B-4B2D-8788-A44BB55BA7FD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1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 has to know the code and must separate the channel with user data from the background noise composed of other signals and environmental noise.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Additionally, a receiver must be precisely synchronized with the transmitter to </a:t>
            </a:r>
            <a:r>
              <a:rPr lang="en-IN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decoding correctly.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30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Networks: LAN IEEE 802.11, Mobile Extension for Internet protocol(IP)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bits are separated into even and odd bits, the duration of each bit being doubled. The scheme also uses two frequencies: f1, the lower frequency, and f2, the higher frequency, with f2 = 2f1.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even and the odd bit are both 0, then the higher frequency f2 is inverted (i.e., f2 is used with a phase shift of 180°); ● if the even bit is 1, the odd bit 0, then the lower frequency f1 is inverted.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6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transmitter ‘selects’ parts of the signal as shown in Figure 2.28 and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concatenates them. To reconstruct data, the receiver has to compare the incoming</a:t>
            </a: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with the reference signal. One problem of this scheme involves producing a reference signal at the receiver. Transmitter and receiver have to be synchronized very often, e.g., by using special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295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this scheme, frequency selective fading only influences some </a:t>
            </a:r>
            <a:r>
              <a:rPr lang="en-US" sz="1100" b="0" i="0" u="none" strike="noStrike" cap="none" baseline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subcarriers, and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the whole signal – an additional benefit of MCM.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382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toneSerif"/>
              </a:rPr>
              <a:t>All in all, communication may be very difficult using such narrowband signals.</a:t>
            </a:r>
          </a:p>
          <a:p>
            <a:r>
              <a:rPr lang="en-US" sz="1100" dirty="0" smtClean="0">
                <a:latin typeface="StoneSerif"/>
              </a:rPr>
              <a:t>Depending on receiver characteristics, channels 1, 2, 5, and 6 could be received while the quality of channels 3 and 4 is too bad to reconstruct transmitted data.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43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so many base</a:t>
            </a:r>
            <a:r>
              <a:rPr lang="en-US" baseline="0" dirty="0" smtClean="0"/>
              <a:t> stations are installed? Why not less BS which are powerful?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81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>
                <a:latin typeface="StoneSerif"/>
              </a:rPr>
              <a:t>If one transmitter is far away from another, i.e., outside the interference range, it can reuse the same frequencies. </a:t>
            </a:r>
          </a:p>
          <a:p>
            <a:r>
              <a:rPr lang="en-US" sz="1100" dirty="0" smtClean="0">
                <a:latin typeface="StoneSerif"/>
              </a:rPr>
              <a:t>On the contrary, they are limited to less possible users per km</a:t>
            </a:r>
            <a:r>
              <a:rPr lang="en-US" sz="800" dirty="0" smtClean="0">
                <a:latin typeface="StoneSerif"/>
              </a:rPr>
              <a:t>2</a:t>
            </a:r>
            <a:r>
              <a:rPr lang="en-US" sz="1100" dirty="0" smtClean="0">
                <a:latin typeface="StoneSerif"/>
              </a:rPr>
              <a:t>. This</a:t>
            </a:r>
            <a:r>
              <a:rPr lang="en-US" sz="1100" baseline="0" dirty="0" smtClean="0">
                <a:latin typeface="StoneSerif"/>
              </a:rPr>
              <a:t> </a:t>
            </a:r>
            <a:r>
              <a:rPr lang="en-US" sz="1100" dirty="0" smtClean="0">
                <a:latin typeface="StoneSerif"/>
              </a:rPr>
              <a:t>is also the reason for using very small cells in cities where many more</a:t>
            </a:r>
            <a:r>
              <a:rPr lang="en-US" sz="1100" baseline="0" dirty="0" smtClean="0">
                <a:latin typeface="StoneSerif"/>
              </a:rPr>
              <a:t> </a:t>
            </a:r>
            <a:r>
              <a:rPr lang="en-IN" sz="1100" dirty="0" smtClean="0">
                <a:latin typeface="StoneSerif"/>
              </a:rPr>
              <a:t>people use mobile 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192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toneSerif"/>
              </a:rPr>
              <a:t>This includes many antennas, switches for call forwarding, location registers to find a mobile station </a:t>
            </a:r>
            <a:r>
              <a:rPr lang="en-US" dirty="0" err="1" smtClean="0">
                <a:latin typeface="StoneSerif"/>
              </a:rPr>
              <a:t>etc</a:t>
            </a:r>
            <a:r>
              <a:rPr lang="en-US" dirty="0" smtClean="0">
                <a:latin typeface="StoneSerif"/>
              </a:rPr>
              <a:t>, which makes the</a:t>
            </a:r>
            <a:r>
              <a:rPr lang="en-US" baseline="0" dirty="0" smtClean="0">
                <a:latin typeface="StoneSerif"/>
              </a:rPr>
              <a:t> </a:t>
            </a:r>
            <a:r>
              <a:rPr lang="en-IN" dirty="0" smtClean="0">
                <a:latin typeface="StoneSerif"/>
              </a:rPr>
              <a:t>whole system quite expensive.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11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femtocell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small, low-power cellular base station, typically designed for use in a home or small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SON, or self-organizing networks, use software to help operators automate network functions and control equipment.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DAB: Digital Audio Broadcasting, </a:t>
            </a:r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GSM – Global System for Mobile communication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GPS: Global Positioning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GSM – Global System for Mobile communication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Adhoc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decentralized type of network, No pre installed infrastructure required)</a:t>
            </a:r>
          </a:p>
          <a:p>
            <a:r>
              <a:rPr lang="en-US" dirty="0" smtClean="0"/>
              <a:t>DAB : Digital Audio</a:t>
            </a:r>
            <a:r>
              <a:rPr lang="en-US" baseline="0" dirty="0" smtClean="0"/>
              <a:t> Broadcasting (DAB v/s FM) (Not in India, AIR is taking an initiative to change it) Private FM firms are not into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Docomo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CDMA (Previously called as Tata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Reliance CDMA and BSNL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impossible to create a great experience without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ingredients. We will concentrate on third ingredient in the </a:t>
            </a:r>
            <a:r>
              <a:rPr lang="en-I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4BF01-9FE5-4AE8-BAB0-6074C48F4EC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48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Modems were used for computers for using existing PSTN networks (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Switched Telephone Network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  <a:endParaRPr lang="en-US" dirty="0" smtClean="0"/>
          </a:p>
          <a:p>
            <a:r>
              <a:rPr lang="en-US" dirty="0" smtClean="0"/>
              <a:t>Drawbacks of analog signals: Over long distance cannot maintain high quality, carry less information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1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ISDN terminal adapter is used</a:t>
            </a:r>
            <a:r>
              <a:rPr lang="en-US" baseline="0" dirty="0" smtClean="0"/>
              <a:t> to convert data into </a:t>
            </a:r>
            <a:r>
              <a:rPr lang="en-US" baseline="0" dirty="0" err="1" smtClean="0"/>
              <a:t>isdn</a:t>
            </a:r>
            <a:r>
              <a:rPr lang="en-US" baseline="0" dirty="0" smtClean="0"/>
              <a:t> format. (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Services Digital Network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F4E16-8624-44BD-BBA9-A98E6A0C56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04EB-E959-4A0A-809D-69D2EE94CF43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9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6AD6-D07A-4C57-8385-521650C72B82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CBCA-94B1-4BBA-8B7D-F6E9518EC257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67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7A30-E10D-4F14-A027-080B1BF78BC6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9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E0DD-AC57-43A1-9531-5988441A04A2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7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79BE-BFF5-4FD2-8F92-7BE08BB30CE1}" type="datetime1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5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A02-7EAB-43B1-A474-4B36BC87163C}" type="datetime1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0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0829-40CA-4F8A-8016-4DCBE3EF0D5D}" type="datetime1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4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B72-FC40-4F28-B3B7-F016C0C2CCF4}" type="datetime1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5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3562-1D07-4F6F-A4DF-4E72D103C836}" type="datetime1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6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CC79-5ED0-4A43-ACFD-7F3F17D0A2F7}" type="datetime1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BBD9-3408-4FC1-8CED-24A2FBF2CD1E}" type="datetime1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0067-C9FA-449D-87F5-2291F4964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 : Introduction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0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 of Mobile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Application (Native or Mobile Web) : Before designing mobile application you need to determine type of application. ...</a:t>
            </a:r>
          </a:p>
          <a:p>
            <a:r>
              <a:rPr lang="en-US" dirty="0"/>
              <a:t>Target device </a:t>
            </a:r>
          </a:p>
          <a:p>
            <a:r>
              <a:rPr lang="en-US" dirty="0" smtClean="0"/>
              <a:t>User experience</a:t>
            </a:r>
            <a:endParaRPr lang="en-US" dirty="0"/>
          </a:p>
          <a:p>
            <a:r>
              <a:rPr lang="en-US" dirty="0"/>
              <a:t>Resource </a:t>
            </a:r>
            <a:r>
              <a:rPr lang="en-US" dirty="0" smtClean="0"/>
              <a:t>Constraint </a:t>
            </a:r>
          </a:p>
          <a:p>
            <a:r>
              <a:rPr lang="en-US" dirty="0" smtClean="0"/>
              <a:t>Multiple Platforms</a:t>
            </a:r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/>
              <a:t>Network </a:t>
            </a:r>
            <a:r>
              <a:rPr lang="en-US" dirty="0" smtClean="0"/>
              <a:t>Communication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9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Mobile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Security, secrecy, and </a:t>
            </a:r>
            <a:r>
              <a:rPr lang="en-IN" dirty="0" smtClean="0"/>
              <a:t>privacy</a:t>
            </a:r>
          </a:p>
          <a:p>
            <a:r>
              <a:rPr lang="en-IN" dirty="0"/>
              <a:t>Resource and spectrum </a:t>
            </a:r>
            <a:r>
              <a:rPr lang="en-IN" dirty="0" smtClean="0"/>
              <a:t>utilizations</a:t>
            </a:r>
          </a:p>
          <a:p>
            <a:r>
              <a:rPr lang="en-IN" dirty="0"/>
              <a:t>Communication infrastructure</a:t>
            </a:r>
          </a:p>
          <a:p>
            <a:r>
              <a:rPr lang="en-IN" dirty="0"/>
              <a:t>Energy efficiency enhancement</a:t>
            </a:r>
          </a:p>
          <a:p>
            <a:r>
              <a:rPr lang="en-US" dirty="0"/>
              <a:t>Integration of wireless information and power transfer</a:t>
            </a:r>
          </a:p>
          <a:p>
            <a:r>
              <a:rPr lang="en-IN" dirty="0"/>
              <a:t>Wireless access techniques</a:t>
            </a:r>
          </a:p>
          <a:p>
            <a:r>
              <a:rPr lang="en-US" dirty="0"/>
              <a:t>Dynamic architecture and network functions </a:t>
            </a:r>
            <a:r>
              <a:rPr lang="en-US" dirty="0" smtClean="0"/>
              <a:t>analysis</a:t>
            </a:r>
          </a:p>
          <a:p>
            <a:r>
              <a:rPr lang="en-IN" dirty="0"/>
              <a:t>Coding and modulation</a:t>
            </a:r>
          </a:p>
          <a:p>
            <a:r>
              <a:rPr lang="en-IN" dirty="0"/>
              <a:t>Resource and interference management</a:t>
            </a:r>
          </a:p>
          <a:p>
            <a:pPr marL="0" indent="0">
              <a:buNone/>
            </a:pPr>
            <a:r>
              <a:rPr lang="en-US" sz="1100" dirty="0" smtClean="0"/>
              <a:t>https://www.frontiersin.org/articles/10.3389/frcmn.2020.00001/full</a:t>
            </a:r>
            <a:endParaRPr lang="en-US" sz="11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7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</a:t>
            </a:r>
            <a:r>
              <a:rPr lang="en-US" dirty="0"/>
              <a:t>M</a:t>
            </a:r>
            <a:r>
              <a:rPr lang="en-US" dirty="0" smtClean="0"/>
              <a:t>obile Networks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209800" y="1600201"/>
          <a:ext cx="822960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Mobile Network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pic>
        <p:nvPicPr>
          <p:cNvPr id="5" name="Picture 2" descr="https://2.bp.blogspot.com/-u2wywLH_56w/VJ6e2v49T7I/AAAAAAAAAbI/0sXUr6oROGo/s1600/graphLT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24001"/>
            <a:ext cx="6396867" cy="21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 graphic explaining that 5G is the fifth generation wireless network, highlighting key features and use-cases: mobile broadband, massive IoT, and mission-critical servic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4038601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/>
              <a:t>esigned </a:t>
            </a:r>
            <a:r>
              <a:rPr lang="en-US" dirty="0"/>
              <a:t>to connect virtually everyone and everything together including machines, objects, and </a:t>
            </a:r>
            <a:r>
              <a:rPr lang="en-US" dirty="0"/>
              <a:t>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/>
              <a:t>eliver </a:t>
            </a:r>
            <a:r>
              <a:rPr lang="en-US" dirty="0"/>
              <a:t>higher multi-</a:t>
            </a:r>
            <a:r>
              <a:rPr lang="en-US" dirty="0" err="1"/>
              <a:t>Gbps</a:t>
            </a:r>
            <a:r>
              <a:rPr lang="en-US" dirty="0"/>
              <a:t> peak data speeds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and Wireless Services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1" y="1417639"/>
            <a:ext cx="7764367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356351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http://www.</a:t>
            </a:r>
            <a:r>
              <a:rPr lang="en-IN" sz="1200" b="1" dirty="0"/>
              <a:t>jochenschiller</a:t>
            </a:r>
            <a:r>
              <a:rPr lang="en-IN" sz="1200" dirty="0"/>
              <a:t>.de/ MC SS05 1.1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2152650" y="304800"/>
          <a:ext cx="516255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0" y="1447800"/>
          <a:ext cx="7908036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Rectangle 1"/>
          <p:cNvSpPr/>
          <p:nvPr/>
        </p:nvSpPr>
        <p:spPr>
          <a:xfrm>
            <a:off x="1905000" y="3950616"/>
            <a:ext cx="624840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en-US" dirty="0"/>
              <a:t>Wireless </a:t>
            </a:r>
            <a:r>
              <a:rPr lang="en-US" altLang="en-US" dirty="0"/>
              <a:t>      V/s   Mobile        </a:t>
            </a:r>
            <a:r>
              <a:rPr lang="en-US" altLang="en-US" dirty="0"/>
              <a:t>Examples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sz="2800" dirty="0">
                <a:solidFill>
                  <a:srgbClr val="FF3300"/>
                </a:solidFill>
                <a:sym typeface="Wingdings" panose="05000000000000000000" pitchFamily="2" charset="2"/>
              </a:rPr>
              <a:t>		</a:t>
            </a:r>
            <a:r>
              <a:rPr lang="en-US" altLang="en-US" sz="2800" dirty="0">
                <a:solidFill>
                  <a:srgbClr val="00CC00"/>
                </a:solidFill>
                <a:sym typeface="Wingdings" panose="05000000000000000000" pitchFamily="2" charset="2"/>
              </a:rPr>
              <a:t> 	</a:t>
            </a:r>
            <a:r>
              <a:rPr lang="en-US" altLang="en-US" dirty="0">
                <a:sym typeface="Wingdings" panose="05000000000000000000" pitchFamily="2" charset="2"/>
              </a:rPr>
              <a:t>stationary computer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sz="2800" dirty="0">
                <a:solidFill>
                  <a:srgbClr val="FF3300"/>
                </a:solidFill>
                <a:sym typeface="Wingdings" panose="05000000000000000000" pitchFamily="2" charset="2"/>
              </a:rPr>
              <a:t>		</a:t>
            </a:r>
            <a:r>
              <a:rPr lang="en-US" altLang="en-US" sz="2800" dirty="0">
                <a:solidFill>
                  <a:srgbClr val="00CC00"/>
                </a:solidFill>
                <a:sym typeface="Wingdings" panose="05000000000000000000" pitchFamily="2" charset="2"/>
              </a:rPr>
              <a:t> 	</a:t>
            </a:r>
            <a:r>
              <a:rPr lang="en-US" altLang="en-US" dirty="0">
                <a:sym typeface="Wingdings" panose="05000000000000000000" pitchFamily="2" charset="2"/>
              </a:rPr>
              <a:t>notebook in a hotel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    </a:t>
            </a:r>
            <a:r>
              <a:rPr lang="en-US" altLang="en-US" sz="2800" dirty="0">
                <a:solidFill>
                  <a:srgbClr val="00CC00"/>
                </a:solidFill>
                <a:sym typeface="Wingdings" panose="05000000000000000000" pitchFamily="2" charset="2"/>
              </a:rPr>
              <a:t>	</a:t>
            </a:r>
            <a:r>
              <a:rPr lang="en-US" altLang="en-US" sz="2800" dirty="0">
                <a:solidFill>
                  <a:srgbClr val="FF3300"/>
                </a:solidFill>
                <a:sym typeface="Wingdings" panose="05000000000000000000" pitchFamily="2" charset="2"/>
              </a:rPr>
              <a:t>	</a:t>
            </a:r>
            <a:r>
              <a:rPr lang="en-US" altLang="en-US" sz="2800" dirty="0">
                <a:solidFill>
                  <a:srgbClr val="00CC00"/>
                </a:solidFill>
                <a:sym typeface="Wingdings" panose="05000000000000000000" pitchFamily="2" charset="2"/>
              </a:rPr>
              <a:t> 	</a:t>
            </a:r>
            <a:r>
              <a:rPr lang="en-US" altLang="en-US" dirty="0">
                <a:sym typeface="Wingdings" panose="05000000000000000000" pitchFamily="2" charset="2"/>
              </a:rPr>
              <a:t>wireless LANs in historic buildings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    </a:t>
            </a:r>
            <a:r>
              <a:rPr lang="en-US" altLang="en-US" sz="2800" dirty="0">
                <a:solidFill>
                  <a:srgbClr val="00CC00"/>
                </a:solidFill>
                <a:sym typeface="Wingdings" panose="05000000000000000000" pitchFamily="2" charset="2"/>
              </a:rPr>
              <a:t>	</a:t>
            </a:r>
            <a:r>
              <a:rPr lang="en-US" altLang="en-US" sz="2800" dirty="0">
                <a:solidFill>
                  <a:srgbClr val="FF3300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800" dirty="0">
                <a:solidFill>
                  <a:srgbClr val="00CC00"/>
                </a:solidFill>
                <a:sym typeface="Wingdings" panose="05000000000000000000" pitchFamily="2" charset="2"/>
              </a:rPr>
              <a:t> 	</a:t>
            </a:r>
            <a:r>
              <a:rPr lang="en-US" altLang="en-US" dirty="0">
                <a:sym typeface="Wingdings" panose="05000000000000000000" pitchFamily="2" charset="2"/>
              </a:rPr>
              <a:t>Personal Digital Assistant (PDA)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device Portability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17639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en-US" sz="4200" b="1" dirty="0"/>
              <a:t>Power consumption</a:t>
            </a:r>
          </a:p>
          <a:p>
            <a:pPr lvl="1"/>
            <a:r>
              <a:rPr lang="en-US" altLang="en-US" sz="3600" dirty="0"/>
              <a:t>limited computing power, low quality displays, small disks due to limited battery capacity</a:t>
            </a:r>
          </a:p>
          <a:p>
            <a:pPr lvl="1"/>
            <a:r>
              <a:rPr lang="en-US" altLang="en-US" sz="3600" dirty="0"/>
              <a:t>CPU: </a:t>
            </a:r>
            <a:r>
              <a:rPr lang="en-US" altLang="en-US" sz="3600" dirty="0">
                <a:solidFill>
                  <a:schemeClr val="accent2"/>
                </a:solidFill>
              </a:rPr>
              <a:t>power consumption ~ CV</a:t>
            </a:r>
            <a:r>
              <a:rPr lang="en-US" altLang="en-US" sz="3600" baseline="30000" dirty="0">
                <a:solidFill>
                  <a:schemeClr val="accent2"/>
                </a:solidFill>
              </a:rPr>
              <a:t>2</a:t>
            </a:r>
            <a:r>
              <a:rPr lang="en-US" altLang="en-US" sz="3600" dirty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altLang="en-US" sz="3600" dirty="0"/>
              <a:t>C: internal capacity, reduced by integration</a:t>
            </a:r>
          </a:p>
          <a:p>
            <a:pPr lvl="2"/>
            <a:r>
              <a:rPr lang="en-US" altLang="en-US" sz="3600" dirty="0"/>
              <a:t>V: supply voltage, can be reduced to a certain limit</a:t>
            </a:r>
          </a:p>
          <a:p>
            <a:pPr lvl="2"/>
            <a:r>
              <a:rPr lang="en-US" altLang="en-US" sz="3600" dirty="0"/>
              <a:t>f: clock frequency, can be reduced temporally</a:t>
            </a:r>
          </a:p>
          <a:p>
            <a:pPr algn="l"/>
            <a:r>
              <a:rPr lang="en-US" altLang="en-US" sz="4200" b="1" dirty="0"/>
              <a:t>Loss of data</a:t>
            </a:r>
          </a:p>
          <a:p>
            <a:pPr lvl="1"/>
            <a:r>
              <a:rPr lang="en-US" altLang="en-US" sz="3600" dirty="0"/>
              <a:t>higher probability, has to be included in advance into the design (e.g., defects, theft)</a:t>
            </a:r>
          </a:p>
          <a:p>
            <a:pPr algn="l"/>
            <a:r>
              <a:rPr lang="en-US" altLang="en-US" sz="4200" b="1" dirty="0"/>
              <a:t>Limited user interfaces</a:t>
            </a:r>
          </a:p>
          <a:p>
            <a:pPr lvl="1"/>
            <a:r>
              <a:rPr lang="en-US" altLang="en-US" sz="3600" dirty="0"/>
              <a:t>compromise between size of fingers and portability</a:t>
            </a:r>
          </a:p>
          <a:p>
            <a:pPr lvl="1"/>
            <a:r>
              <a:rPr lang="en-US" altLang="en-US" sz="3600" dirty="0"/>
              <a:t>integration of character/voice recognition, abstract symbols</a:t>
            </a:r>
          </a:p>
          <a:p>
            <a:pPr algn="l"/>
            <a:r>
              <a:rPr lang="en-US" altLang="en-US" sz="4200" b="1" dirty="0"/>
              <a:t>Limited memory</a:t>
            </a:r>
          </a:p>
          <a:p>
            <a:pPr lvl="1"/>
            <a:r>
              <a:rPr lang="en-US" altLang="en-US" sz="3600" dirty="0"/>
              <a:t>limited value of mass memories with moving parts</a:t>
            </a:r>
          </a:p>
          <a:p>
            <a:pPr lvl="1"/>
            <a:r>
              <a:rPr lang="en-US" altLang="en-US" sz="3600" dirty="0"/>
              <a:t>flash-memory or ? as alternative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Wireless Networks in comparison with Fixed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Higher loss-rates due to interference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emissions of, e.g., engines, lightning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Restrictive regulations of frequencies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frequencies have to be coordinated, useful frequencies are almost all occupied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Low transmission rates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local some Mbit/s, regional currently, e.g., 53kbit/s with GSM/GPRS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Higher delays, higher jitter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connection setup time with GSM in the second range, several hundred milliseconds for other wireless systems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Lower security, simpler active attacking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radio interface accessible for everyone, base station can be simulated, thus attracting calls from mobile phones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Always shared medium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secure access mechanisms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Telecommunication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pic>
        <p:nvPicPr>
          <p:cNvPr id="3074" name="Picture 2" descr="Wireless technology evolution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8276"/>
            <a:ext cx="8077200" cy="44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Subscribers World Wide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pic>
        <p:nvPicPr>
          <p:cNvPr id="5122" name="Picture 2" descr="Mobile Phone Market Forecast | 20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17639"/>
            <a:ext cx="74676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of Wireless and Mobile Infrastructure</a:t>
            </a:r>
          </a:p>
          <a:p>
            <a:r>
              <a:rPr lang="en-US" dirty="0" smtClean="0"/>
              <a:t>Preliminary Concepts</a:t>
            </a:r>
          </a:p>
          <a:p>
            <a:r>
              <a:rPr lang="en-US" dirty="0" smtClean="0"/>
              <a:t>Design Objectives and Performance Issues</a:t>
            </a:r>
          </a:p>
          <a:p>
            <a:r>
              <a:rPr lang="en-US" dirty="0" smtClean="0"/>
              <a:t>Radio resource Management</a:t>
            </a:r>
          </a:p>
          <a:p>
            <a:r>
              <a:rPr lang="en-US" dirty="0" smtClean="0"/>
              <a:t>Propagation and Path Loss Models</a:t>
            </a:r>
          </a:p>
          <a:p>
            <a:r>
              <a:rPr lang="en-US" dirty="0" smtClean="0"/>
              <a:t>Channel Interference and Frequency Reuse</a:t>
            </a:r>
          </a:p>
          <a:p>
            <a:r>
              <a:rPr lang="en-US" dirty="0" smtClean="0"/>
              <a:t>Cell Splitting</a:t>
            </a:r>
          </a:p>
          <a:p>
            <a:r>
              <a:rPr lang="en-US" dirty="0" smtClean="0"/>
              <a:t>Channel Assignment</a:t>
            </a:r>
          </a:p>
          <a:p>
            <a:r>
              <a:rPr lang="en-US" dirty="0" smtClean="0"/>
              <a:t>Overview of Generations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4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Services in Communication  PSTN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1213" y="2057400"/>
            <a:ext cx="5157787" cy="3429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524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of Analog Signals only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1" y="2057401"/>
            <a:ext cx="6105525" cy="28193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ISDN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Digital network to transmit voice, image, video and text over circuit switched PSTN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2438400"/>
            <a:ext cx="7038975" cy="3238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ADSL:</a:t>
            </a:r>
            <a:r>
              <a:rPr lang="en-IN" i="1" dirty="0"/>
              <a:t> Asymmetric Digital Subscriber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11" y="1449846"/>
            <a:ext cx="4327689" cy="190295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Type of Broadband internet connection.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ADSL uses analog sinusoidal carrier waves for data transmission. The waves are modulated and demodulated at the customer premises with ADSL modems.</a:t>
            </a:r>
            <a:endParaRPr lang="en-US" sz="2000" dirty="0"/>
          </a:p>
          <a:p>
            <a:pPr algn="l"/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pic>
        <p:nvPicPr>
          <p:cNvPr id="6148" name="Picture 4" descr="https://www.tutorialspoint.com/assets/questions/media/19092/end_office_of_tele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449847"/>
            <a:ext cx="3914775" cy="42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Switched V/S Packet switched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524000"/>
            <a:ext cx="4114800" cy="3429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524000"/>
            <a:ext cx="42672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2578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Switched Network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5231876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 Switched Network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Reference Model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290" y="1383860"/>
            <a:ext cx="6995420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357" y="304800"/>
            <a:ext cx="7391400" cy="838200"/>
          </a:xfrm>
        </p:spPr>
        <p:txBody>
          <a:bodyPr/>
          <a:lstStyle/>
          <a:p>
            <a:r>
              <a:rPr lang="en-US" dirty="0" smtClean="0"/>
              <a:t>Overlay Networks: Global Goal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295401"/>
            <a:ext cx="7244656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resource management (RRM)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/>
              <a:t>level management of co-channel </a:t>
            </a:r>
            <a:r>
              <a:rPr lang="en-US" b="1" dirty="0" smtClean="0"/>
              <a:t>interference, Radio </a:t>
            </a:r>
            <a:r>
              <a:rPr lang="en-US" b="1" dirty="0"/>
              <a:t>resources, and other radio transmission characteristics in wireless communication </a:t>
            </a:r>
            <a:r>
              <a:rPr lang="en-US" b="1" dirty="0" smtClean="0"/>
              <a:t>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Cellular </a:t>
            </a:r>
            <a:r>
              <a:rPr lang="en-US" dirty="0"/>
              <a:t>networks, wireless local area networks, wireless sensor systems, and radio broadcasting networks.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Preeti Godabole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1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407" y="313136"/>
            <a:ext cx="8520600" cy="1122300"/>
          </a:xfrm>
        </p:spPr>
        <p:txBody>
          <a:bodyPr/>
          <a:lstStyle/>
          <a:p>
            <a:r>
              <a:rPr lang="en-US" dirty="0" smtClean="0"/>
              <a:t>Signal Propagation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513129" y="2479250"/>
            <a:ext cx="8021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Transmission </a:t>
            </a:r>
            <a:r>
              <a:rPr lang="en-US" sz="2000" b="1" dirty="0"/>
              <a:t>range</a:t>
            </a:r>
            <a:r>
              <a:rPr lang="en-US" sz="2000" dirty="0"/>
              <a:t>: Within a certain radius of the sender transmission </a:t>
            </a:r>
            <a:r>
              <a:rPr lang="en-US" sz="2000" dirty="0"/>
              <a:t>is possible</a:t>
            </a:r>
            <a:r>
              <a:rPr lang="en-US" sz="2000" dirty="0"/>
              <a:t>, i.e., a receiver receives the signals with an error rate low enough </a:t>
            </a:r>
            <a:r>
              <a:rPr lang="en-US" sz="2000" dirty="0"/>
              <a:t>to be </a:t>
            </a:r>
            <a:r>
              <a:rPr lang="en-US" sz="2000" dirty="0"/>
              <a:t>able to communicate and can also act as sender.</a:t>
            </a:r>
          </a:p>
          <a:p>
            <a:r>
              <a:rPr lang="en-US" sz="2000" dirty="0"/>
              <a:t>● </a:t>
            </a:r>
            <a:r>
              <a:rPr lang="en-US" sz="2000" b="1" dirty="0"/>
              <a:t>Detection range</a:t>
            </a:r>
            <a:r>
              <a:rPr lang="en-US" sz="2000" dirty="0"/>
              <a:t>: Within a second radius, detection of the transmission </a:t>
            </a:r>
            <a:r>
              <a:rPr lang="en-US" sz="2000" dirty="0"/>
              <a:t>is possible</a:t>
            </a:r>
            <a:r>
              <a:rPr lang="en-US" sz="2000" dirty="0"/>
              <a:t>, i.e., the transmitted power is large enough to differ from </a:t>
            </a:r>
            <a:r>
              <a:rPr lang="en-US" sz="2000" dirty="0"/>
              <a:t>background noise</a:t>
            </a:r>
            <a:r>
              <a:rPr lang="en-US" sz="2000" dirty="0"/>
              <a:t>. However, the error rate is too high to </a:t>
            </a:r>
            <a:endParaRPr lang="en-US" sz="2000" dirty="0"/>
          </a:p>
          <a:p>
            <a:r>
              <a:rPr lang="en-US" sz="2000" dirty="0"/>
              <a:t>● </a:t>
            </a:r>
            <a:r>
              <a:rPr lang="en-US" sz="2000" b="1" dirty="0"/>
              <a:t>Interference range</a:t>
            </a:r>
            <a:r>
              <a:rPr lang="en-US" sz="2000" dirty="0"/>
              <a:t>: Within a third even larger radius, the sender may </a:t>
            </a:r>
            <a:r>
              <a:rPr lang="en-US" sz="2000" dirty="0"/>
              <a:t>interfere with </a:t>
            </a:r>
            <a:r>
              <a:rPr lang="en-US" sz="2000" dirty="0"/>
              <a:t>other transmission by adding to the background noise. A </a:t>
            </a:r>
            <a:r>
              <a:rPr lang="en-US" sz="2000" dirty="0"/>
              <a:t>receiver will </a:t>
            </a:r>
            <a:r>
              <a:rPr lang="en-US" sz="2000" dirty="0"/>
              <a:t>not be able to detect the signals, but the signals may disturb other signals.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99" y="1008079"/>
            <a:ext cx="34575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554" y="463965"/>
            <a:ext cx="8520600" cy="1122300"/>
          </a:xfrm>
        </p:spPr>
        <p:txBody>
          <a:bodyPr/>
          <a:lstStyle/>
          <a:p>
            <a:r>
              <a:rPr lang="en-US" dirty="0"/>
              <a:t>Path loss of radio signals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957633" y="1791093"/>
            <a:ext cx="7739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free space radio signals propagate as </a:t>
            </a:r>
            <a:r>
              <a:rPr lang="en-US" sz="2000" dirty="0"/>
              <a:t>light.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If such </a:t>
            </a:r>
            <a:r>
              <a:rPr lang="en-IN" sz="2000" dirty="0"/>
              <a:t>a </a:t>
            </a:r>
            <a:r>
              <a:rPr lang="en-US" sz="2000" dirty="0"/>
              <a:t>straight </a:t>
            </a:r>
            <a:r>
              <a:rPr lang="en-US" sz="2000" dirty="0"/>
              <a:t>line exists between a sender and a receiver it is called </a:t>
            </a:r>
            <a:r>
              <a:rPr lang="en-US" sz="2000" b="1" dirty="0"/>
              <a:t>line-of-sight </a:t>
            </a:r>
            <a:r>
              <a:rPr lang="en-IN" sz="2000" b="1" dirty="0"/>
              <a:t>(</a:t>
            </a:r>
            <a:r>
              <a:rPr lang="en-IN" sz="2000" b="1" dirty="0"/>
              <a:t>LOS</a:t>
            </a:r>
            <a:r>
              <a:rPr lang="en-IN" sz="2000" b="1" dirty="0"/>
              <a:t>)</a:t>
            </a:r>
            <a:r>
              <a:rPr lang="en-I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signal still experiences the </a:t>
            </a:r>
            <a:r>
              <a:rPr lang="en-US" sz="2000" b="1" dirty="0"/>
              <a:t>free space </a:t>
            </a:r>
            <a:r>
              <a:rPr lang="en-US" sz="2000" b="1" dirty="0"/>
              <a:t>loss even in vacuum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</a:t>
            </a:r>
            <a:r>
              <a:rPr lang="en-IN" sz="2000" dirty="0"/>
              <a:t>eceived power </a:t>
            </a:r>
            <a:r>
              <a:rPr lang="en-US" sz="2000" i="1" dirty="0" err="1"/>
              <a:t>Pr</a:t>
            </a:r>
            <a:r>
              <a:rPr lang="en-US" sz="2000" i="1" dirty="0"/>
              <a:t> </a:t>
            </a:r>
            <a:r>
              <a:rPr lang="en-US" sz="2000" dirty="0"/>
              <a:t>is proportional to 1/</a:t>
            </a:r>
            <a:r>
              <a:rPr lang="en-US" sz="2000" i="1" dirty="0"/>
              <a:t>d</a:t>
            </a:r>
            <a:r>
              <a:rPr lang="en-US" sz="2000" dirty="0"/>
              <a:t>2 with </a:t>
            </a:r>
            <a:r>
              <a:rPr lang="en-US" sz="2000" i="1" dirty="0"/>
              <a:t>d </a:t>
            </a:r>
            <a:r>
              <a:rPr lang="en-US" sz="2000" dirty="0"/>
              <a:t>being the distance between sender and </a:t>
            </a:r>
            <a:r>
              <a:rPr lang="en-US" sz="2000" dirty="0"/>
              <a:t>receiver. </a:t>
            </a:r>
            <a:r>
              <a:rPr lang="en-IN" sz="2000" dirty="0"/>
              <a:t>(</a:t>
            </a:r>
            <a:r>
              <a:rPr lang="en-IN" sz="2000" b="1" dirty="0"/>
              <a:t>inverse square law</a:t>
            </a:r>
            <a:r>
              <a:rPr lang="en-IN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radio </a:t>
            </a:r>
            <a:r>
              <a:rPr lang="en-IN" sz="2000" dirty="0"/>
              <a:t>transmission </a:t>
            </a:r>
            <a:r>
              <a:rPr lang="en-US" sz="2000" dirty="0"/>
              <a:t>takes </a:t>
            </a:r>
            <a:r>
              <a:rPr lang="en-US" sz="2000" dirty="0"/>
              <a:t>place through the atmosphere – signals travel through air, rain, snow</a:t>
            </a:r>
            <a:r>
              <a:rPr lang="en-US" sz="2000" dirty="0"/>
              <a:t>, fog</a:t>
            </a:r>
            <a:r>
              <a:rPr lang="en-US" sz="2000" dirty="0"/>
              <a:t>, dust particles, smog etc.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</a:t>
            </a:r>
            <a:r>
              <a:rPr lang="en-US" sz="2000" dirty="0"/>
              <a:t>the </a:t>
            </a:r>
            <a:r>
              <a:rPr lang="en-US" sz="2000" b="1" dirty="0"/>
              <a:t>path loss </a:t>
            </a:r>
            <a:r>
              <a:rPr lang="en-US" sz="2000" dirty="0"/>
              <a:t>or </a:t>
            </a:r>
            <a:r>
              <a:rPr lang="en-US" sz="2000" b="1" dirty="0"/>
              <a:t>attenuation </a:t>
            </a:r>
            <a:r>
              <a:rPr lang="en-US" sz="2000" dirty="0"/>
              <a:t>does not </a:t>
            </a:r>
            <a:r>
              <a:rPr lang="en-US" sz="2000" dirty="0"/>
              <a:t>cause too </a:t>
            </a:r>
            <a:r>
              <a:rPr lang="en-US" sz="2000" dirty="0"/>
              <a:t>much trouble for short distances, </a:t>
            </a:r>
            <a:r>
              <a:rPr lang="en-US" sz="2000" dirty="0"/>
              <a:t>the atmosphere heavily </a:t>
            </a:r>
            <a:r>
              <a:rPr lang="en-US" sz="2000" dirty="0"/>
              <a:t>influences transmission over long </a:t>
            </a:r>
            <a:r>
              <a:rPr lang="en-US" sz="2000" dirty="0"/>
              <a:t>distances.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05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27" y="539379"/>
            <a:ext cx="8520600" cy="1122300"/>
          </a:xfrm>
        </p:spPr>
        <p:txBody>
          <a:bodyPr/>
          <a:lstStyle/>
          <a:p>
            <a:r>
              <a:rPr lang="en-US" dirty="0" smtClean="0"/>
              <a:t>Radio Waves : Three Fundamental Propagations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882220" y="2073897"/>
            <a:ext cx="8388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Ground wave </a:t>
            </a:r>
            <a:r>
              <a:rPr lang="en-US" sz="2000" dirty="0"/>
              <a:t>(&lt;2 MHz): Waves with low frequencies follow the earth’s </a:t>
            </a:r>
            <a:r>
              <a:rPr lang="en-US" sz="2000" dirty="0"/>
              <a:t>surface and </a:t>
            </a:r>
            <a:r>
              <a:rPr lang="en-US" sz="2000" dirty="0"/>
              <a:t>can propagate long distances. These waves are used for, e.g</a:t>
            </a:r>
            <a:r>
              <a:rPr lang="en-US" sz="2000" dirty="0"/>
              <a:t>., submarine </a:t>
            </a:r>
            <a:r>
              <a:rPr lang="en-US" sz="2000" dirty="0"/>
              <a:t>communication or AM radio.</a:t>
            </a:r>
          </a:p>
          <a:p>
            <a:r>
              <a:rPr lang="en-US" sz="2000" b="1" dirty="0"/>
              <a:t>Sky </a:t>
            </a:r>
            <a:r>
              <a:rPr lang="en-US" sz="2000" b="1" dirty="0"/>
              <a:t>wave </a:t>
            </a:r>
            <a:r>
              <a:rPr lang="en-US" sz="2000" dirty="0"/>
              <a:t>(2–30 MHz): Many international broadcasts and amateur </a:t>
            </a:r>
            <a:r>
              <a:rPr lang="en-US" sz="2000" dirty="0"/>
              <a:t>radio use </a:t>
            </a:r>
            <a:r>
              <a:rPr lang="en-US" sz="2000" dirty="0"/>
              <a:t>these short waves that are reflected2 at the ionosphere. This way </a:t>
            </a:r>
            <a:r>
              <a:rPr lang="en-US" sz="2000" dirty="0"/>
              <a:t>the waves </a:t>
            </a:r>
            <a:r>
              <a:rPr lang="en-US" sz="2000" dirty="0"/>
              <a:t>can bounce back and forth between the ionosphere and the </a:t>
            </a:r>
            <a:r>
              <a:rPr lang="en-US" sz="2000" dirty="0"/>
              <a:t>earth’s surface</a:t>
            </a:r>
            <a:r>
              <a:rPr lang="en-US" sz="2000" dirty="0"/>
              <a:t>, travelling around the world.</a:t>
            </a:r>
          </a:p>
          <a:p>
            <a:r>
              <a:rPr lang="en-US" sz="2000" b="1" dirty="0"/>
              <a:t>Line-of-sight </a:t>
            </a:r>
            <a:r>
              <a:rPr lang="en-US" sz="2000" dirty="0"/>
              <a:t>(&gt;30 MHz): Mobile phone systems, satellite systems, </a:t>
            </a:r>
            <a:r>
              <a:rPr lang="en-US" sz="2000" dirty="0"/>
              <a:t>cordless telephones </a:t>
            </a:r>
            <a:r>
              <a:rPr lang="en-US" sz="2000" dirty="0"/>
              <a:t>etc. use even higher frequencies.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51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Mobile Computing?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Mobile refers to access in motion, no restriction on geographic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With mobility comes lot of issues, techniques and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80% of the world’s workforce is </a:t>
            </a:r>
            <a:r>
              <a:rPr lang="en-US" sz="2400" b="1" dirty="0"/>
              <a:t>mobile.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/>
              <a:t>The demand for mobile communication creates the need for integration of wireless networks into existing fixed networks</a:t>
            </a:r>
            <a:endParaRPr lang="en-US" sz="2000" b="1" dirty="0"/>
          </a:p>
          <a:p>
            <a:pPr algn="l"/>
            <a:endParaRPr lang="en-US" sz="2400" b="1" dirty="0"/>
          </a:p>
          <a:p>
            <a:pPr algn="l"/>
            <a:endParaRPr lang="en-IN" sz="2400" b="1" dirty="0"/>
          </a:p>
          <a:p>
            <a:pPr algn="l"/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554" y="435685"/>
            <a:ext cx="8520600" cy="1122300"/>
          </a:xfrm>
        </p:spPr>
        <p:txBody>
          <a:bodyPr/>
          <a:lstStyle/>
          <a:p>
            <a:r>
              <a:rPr lang="en-US" dirty="0" smtClean="0"/>
              <a:t>Effects of Signal Propagation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22" y="1552459"/>
            <a:ext cx="6622986" cy="2335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667" y="4138368"/>
            <a:ext cx="52863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62" y="1055875"/>
            <a:ext cx="8083726" cy="2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677" y="322563"/>
            <a:ext cx="8520600" cy="1122300"/>
          </a:xfrm>
        </p:spPr>
        <p:txBody>
          <a:bodyPr/>
          <a:lstStyle/>
          <a:p>
            <a:r>
              <a:rPr lang="en-US" dirty="0"/>
              <a:t>Multipath Propagation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511422" y="3814797"/>
            <a:ext cx="7037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toneSerif-Semibold"/>
              </a:rPr>
              <a:t>Delay </a:t>
            </a:r>
            <a:r>
              <a:rPr lang="en-US" b="1" dirty="0">
                <a:latin typeface="StoneSerif-Semibold"/>
              </a:rPr>
              <a:t>spread</a:t>
            </a:r>
            <a:r>
              <a:rPr lang="en-US" dirty="0">
                <a:latin typeface="StoneSerif"/>
              </a:rPr>
              <a:t>: the original signal is spread </a:t>
            </a:r>
            <a:r>
              <a:rPr lang="en-US" dirty="0">
                <a:latin typeface="StoneSerif"/>
              </a:rPr>
              <a:t>due to </a:t>
            </a:r>
            <a:r>
              <a:rPr lang="en-US" dirty="0">
                <a:latin typeface="StoneSerif"/>
              </a:rPr>
              <a:t>different delays of parts of the signal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80182" y="4332664"/>
            <a:ext cx="791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toneSerif"/>
              </a:rPr>
              <a:t>Typical values for delay spread </a:t>
            </a:r>
            <a:r>
              <a:rPr lang="en-US" dirty="0">
                <a:latin typeface="StoneSerif"/>
              </a:rPr>
              <a:t>are approximately </a:t>
            </a:r>
            <a:r>
              <a:rPr lang="en-US" dirty="0">
                <a:latin typeface="StoneSerif"/>
              </a:rPr>
              <a:t>3 </a:t>
            </a:r>
            <a:r>
              <a:rPr lang="en-US" i="1" dirty="0" err="1">
                <a:latin typeface="MTimesNewRomanGreek-Inclined"/>
              </a:rPr>
              <a:t>μ</a:t>
            </a:r>
            <a:r>
              <a:rPr lang="en-US" dirty="0" err="1">
                <a:latin typeface="StoneSerif"/>
              </a:rPr>
              <a:t>s</a:t>
            </a:r>
            <a:r>
              <a:rPr lang="en-US" dirty="0">
                <a:latin typeface="StoneSerif"/>
              </a:rPr>
              <a:t> in cities, up to 12 </a:t>
            </a:r>
            <a:r>
              <a:rPr lang="en-US" i="1" dirty="0" err="1">
                <a:latin typeface="MTimesNewRomanGreek-Inclined"/>
              </a:rPr>
              <a:t>μ</a:t>
            </a:r>
            <a:r>
              <a:rPr lang="en-US" dirty="0" err="1">
                <a:latin typeface="StoneSerif"/>
              </a:rPr>
              <a:t>s</a:t>
            </a:r>
            <a:r>
              <a:rPr lang="en-US" dirty="0">
                <a:latin typeface="StoneSerif"/>
              </a:rPr>
              <a:t> can be observed. GSM, for example, </a:t>
            </a:r>
            <a:r>
              <a:rPr lang="en-US" dirty="0">
                <a:latin typeface="StoneSerif"/>
              </a:rPr>
              <a:t>can tolerate </a:t>
            </a:r>
            <a:r>
              <a:rPr lang="en-US" dirty="0">
                <a:latin typeface="StoneSerif"/>
              </a:rPr>
              <a:t>up to 16 </a:t>
            </a:r>
            <a:r>
              <a:rPr lang="en-US" i="1" dirty="0" err="1">
                <a:latin typeface="MTimesNewRomanGreek-Inclined"/>
              </a:rPr>
              <a:t>μ</a:t>
            </a:r>
            <a:r>
              <a:rPr lang="en-US" dirty="0" err="1">
                <a:latin typeface="StoneSerif"/>
              </a:rPr>
              <a:t>s</a:t>
            </a:r>
            <a:r>
              <a:rPr lang="en-US" dirty="0">
                <a:latin typeface="StoneSerif"/>
              </a:rPr>
              <a:t> of delay spread, i.e., almost a 5 km path difference.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97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957" y="200014"/>
            <a:ext cx="8520600" cy="1122300"/>
          </a:xfrm>
        </p:spPr>
        <p:txBody>
          <a:bodyPr/>
          <a:lstStyle/>
          <a:p>
            <a:r>
              <a:rPr lang="en-US" dirty="0" smtClean="0"/>
              <a:t>Multipath Propagation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pic>
        <p:nvPicPr>
          <p:cNvPr id="3074" name="Picture 2" descr="Multipath propagation in outdoor scenario | Download Scientific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79" y="1126859"/>
            <a:ext cx="6358347" cy="348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677" y="303709"/>
            <a:ext cx="8520600" cy="1122300"/>
          </a:xfrm>
        </p:spPr>
        <p:txBody>
          <a:bodyPr/>
          <a:lstStyle/>
          <a:p>
            <a:r>
              <a:rPr lang="en-US" dirty="0" smtClean="0"/>
              <a:t>Effects of Delay Spread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042474" y="1282046"/>
            <a:ext cx="7953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/>
              <a:t>hort </a:t>
            </a:r>
            <a:r>
              <a:rPr lang="en-US" sz="2000" dirty="0"/>
              <a:t>impulse will be smeared out into a broader impulse, </a:t>
            </a:r>
            <a:r>
              <a:rPr lang="en-US" sz="2000" dirty="0"/>
              <a:t>or rather </a:t>
            </a:r>
            <a:r>
              <a:rPr lang="en-US" sz="2000" dirty="0"/>
              <a:t>into several weaker </a:t>
            </a:r>
            <a:r>
              <a:rPr lang="en-US" sz="2000" dirty="0"/>
              <a:t>impulses.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</a:t>
            </a:r>
            <a:r>
              <a:rPr lang="en-US" sz="2000" dirty="0"/>
              <a:t>the receiver, both impulses interfere, i.e., </a:t>
            </a:r>
            <a:r>
              <a:rPr lang="en-US" sz="2000" dirty="0"/>
              <a:t>they </a:t>
            </a:r>
            <a:r>
              <a:rPr lang="en-IN" sz="2000" dirty="0"/>
              <a:t>overlap </a:t>
            </a:r>
            <a:r>
              <a:rPr lang="en-IN" sz="2000" dirty="0"/>
              <a:t>in time</a:t>
            </a:r>
            <a:r>
              <a:rPr lang="en-IN" sz="2000" dirty="0"/>
              <a:t>.</a:t>
            </a:r>
            <a:r>
              <a:rPr lang="en-IN" sz="2000" dirty="0"/>
              <a:t> The energy intended </a:t>
            </a:r>
            <a:r>
              <a:rPr lang="en-IN" sz="2000" dirty="0"/>
              <a:t>for </a:t>
            </a:r>
            <a:r>
              <a:rPr lang="en-US" sz="2000" dirty="0"/>
              <a:t>one </a:t>
            </a:r>
            <a:r>
              <a:rPr lang="en-US" sz="2000" dirty="0"/>
              <a:t>symbol now spills over to the adjacent symbol, an effect which is </a:t>
            </a:r>
            <a:r>
              <a:rPr lang="en-US" sz="2000" dirty="0"/>
              <a:t>called </a:t>
            </a:r>
            <a:r>
              <a:rPr lang="en-IN" sz="2000" b="1" dirty="0"/>
              <a:t>inter-symbol </a:t>
            </a:r>
            <a:r>
              <a:rPr lang="en-IN" sz="2000" b="1" dirty="0"/>
              <a:t>interference (ISI</a:t>
            </a:r>
            <a:r>
              <a:rPr lang="en-IN" sz="2000" b="1" dirty="0"/>
              <a:t>)</a:t>
            </a:r>
            <a:r>
              <a:rPr lang="en-I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ISI limits the bandwidth of a radio channel with multi-path</a:t>
            </a:r>
          </a:p>
          <a:p>
            <a:r>
              <a:rPr lang="en-US" sz="2000" dirty="0"/>
              <a:t>	propagation.</a:t>
            </a:r>
          </a:p>
          <a:p>
            <a:r>
              <a:rPr lang="en-US" sz="2000" dirty="0"/>
              <a:t>Avoid ISI:</a:t>
            </a:r>
          </a:p>
          <a:p>
            <a:r>
              <a:rPr lang="en-US" sz="2000" dirty="0"/>
              <a:t>	</a:t>
            </a:r>
            <a:r>
              <a:rPr lang="en-US" sz="2000" dirty="0"/>
              <a:t>1. Channel characteristics should be known. </a:t>
            </a:r>
          </a:p>
          <a:p>
            <a:r>
              <a:rPr lang="en-US" sz="2000" dirty="0"/>
              <a:t>	</a:t>
            </a:r>
            <a:r>
              <a:rPr lang="en-US" sz="2000" dirty="0"/>
              <a:t>2. Sender </a:t>
            </a:r>
            <a:r>
              <a:rPr lang="en-US" sz="2000" dirty="0"/>
              <a:t>may first transmit a </a:t>
            </a:r>
            <a:r>
              <a:rPr lang="en-US" sz="2000" b="1" dirty="0"/>
              <a:t>training sequence </a:t>
            </a:r>
            <a:r>
              <a:rPr lang="en-US" sz="2000" dirty="0"/>
              <a:t>known by </a:t>
            </a:r>
            <a:r>
              <a:rPr lang="en-US" sz="2000" dirty="0"/>
              <a:t>	the </a:t>
            </a:r>
            <a:r>
              <a:rPr lang="en-US" sz="2000" dirty="0"/>
              <a:t>receiver. </a:t>
            </a:r>
            <a:r>
              <a:rPr lang="en-US" sz="2000" dirty="0"/>
              <a:t>The receiver </a:t>
            </a:r>
            <a:r>
              <a:rPr lang="en-US" sz="2000" dirty="0"/>
              <a:t>then compares the received signal </a:t>
            </a:r>
            <a:r>
              <a:rPr lang="en-US" sz="2000" dirty="0"/>
              <a:t>	to </a:t>
            </a:r>
            <a:r>
              <a:rPr lang="en-US" sz="2000" dirty="0"/>
              <a:t>the original training </a:t>
            </a:r>
            <a:r>
              <a:rPr lang="en-US" sz="2000" dirty="0"/>
              <a:t>sequence.</a:t>
            </a:r>
            <a:endParaRPr lang="en-US" sz="2000" dirty="0"/>
          </a:p>
          <a:p>
            <a:r>
              <a:rPr lang="en-US" sz="2000" dirty="0"/>
              <a:t>	3.  Programs </a:t>
            </a:r>
            <a:r>
              <a:rPr lang="en-US" sz="2000" dirty="0"/>
              <a:t>an </a:t>
            </a:r>
            <a:r>
              <a:rPr lang="en-US" sz="2000" b="1" dirty="0"/>
              <a:t>equalizer </a:t>
            </a:r>
            <a:r>
              <a:rPr lang="en-US" sz="2000" dirty="0"/>
              <a:t>that compensates for the </a:t>
            </a:r>
            <a:r>
              <a:rPr lang="en-US" sz="2000" dirty="0"/>
              <a:t>	distortion.</a:t>
            </a:r>
          </a:p>
          <a:p>
            <a:endParaRPr lang="en-I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8120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499" y="397978"/>
            <a:ext cx="8520600" cy="1122300"/>
          </a:xfrm>
        </p:spPr>
        <p:txBody>
          <a:bodyPr/>
          <a:lstStyle/>
          <a:p>
            <a:r>
              <a:rPr lang="en-US" dirty="0" smtClean="0"/>
              <a:t>Effects of Signal Propagation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10500" y="1905572"/>
            <a:ext cx="834272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ISI and delay spread already occur in the case of fixed radio transmitters and receivers, the situation is even worse if receivers, or senders, or both, move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Fading</a:t>
            </a:r>
          </a:p>
          <a:p>
            <a:pPr marL="811213" lvl="1" indent="-342900">
              <a:buFont typeface="+mj-lt"/>
              <a:buAutoNum type="arabicPeriod"/>
            </a:pPr>
            <a:r>
              <a:rPr lang="en-US" dirty="0"/>
              <a:t>The power of the received signal changes considerably over time. </a:t>
            </a:r>
            <a:r>
              <a:rPr lang="en-US" dirty="0"/>
              <a:t>These quick </a:t>
            </a:r>
            <a:r>
              <a:rPr lang="en-US" dirty="0"/>
              <a:t>changes in the received power are also called </a:t>
            </a:r>
            <a:r>
              <a:rPr lang="en-US" b="1" dirty="0"/>
              <a:t>short-term </a:t>
            </a:r>
            <a:r>
              <a:rPr lang="en-US" b="1" dirty="0"/>
              <a:t>fading.</a:t>
            </a:r>
          </a:p>
          <a:p>
            <a:pPr marL="811213" lvl="1" indent="-342900">
              <a:buFont typeface="+mj-lt"/>
              <a:buAutoNum type="arabicPeriod"/>
            </a:pPr>
            <a:r>
              <a:rPr lang="en-US" b="1" dirty="0"/>
              <a:t>Depending on </a:t>
            </a:r>
            <a:r>
              <a:rPr lang="en-US" b="1" dirty="0"/>
              <a:t>the different paths the </a:t>
            </a:r>
            <a:r>
              <a:rPr lang="en-US" b="1" dirty="0"/>
              <a:t>signals take</a:t>
            </a:r>
            <a:r>
              <a:rPr lang="en-US" b="1" dirty="0"/>
              <a:t>, these signals may have a </a:t>
            </a:r>
            <a:r>
              <a:rPr lang="en-US" b="1" dirty="0"/>
              <a:t>different phase </a:t>
            </a:r>
            <a:r>
              <a:rPr lang="en-US" b="1" dirty="0"/>
              <a:t>and cancel each </a:t>
            </a:r>
            <a:r>
              <a:rPr lang="en-US" b="1" dirty="0"/>
              <a:t>other.</a:t>
            </a:r>
          </a:p>
          <a:p>
            <a:pPr marL="811213" lvl="1" indent="-342900">
              <a:buFont typeface="+mj-lt"/>
              <a:buAutoNum type="arabicPeriod"/>
            </a:pPr>
            <a:r>
              <a:rPr lang="en-US" b="1" dirty="0"/>
              <a:t>The receiver now has to try to constantly adapt to the varying channel characteristics, e.g., by changing the parameters of the equalizer.</a:t>
            </a:r>
          </a:p>
          <a:p>
            <a:pPr marL="811213" lvl="1" indent="-342900">
              <a:buFont typeface="+mj-lt"/>
              <a:buAutoNum type="arabicPeriod"/>
            </a:pPr>
            <a:r>
              <a:rPr lang="en-US" b="1" dirty="0"/>
              <a:t>If receiver is very fast, it </a:t>
            </a:r>
            <a:r>
              <a:rPr lang="en-US" b="1" dirty="0"/>
              <a:t>cannot adapt fast </a:t>
            </a:r>
            <a:r>
              <a:rPr lang="en-US" b="1" dirty="0"/>
              <a:t>enough and </a:t>
            </a:r>
            <a:r>
              <a:rPr lang="en-US" b="1" dirty="0"/>
              <a:t>the error rate of </a:t>
            </a:r>
            <a:r>
              <a:rPr lang="en-US" b="1" dirty="0"/>
              <a:t>transmission is high.</a:t>
            </a:r>
          </a:p>
          <a:p>
            <a:pPr marL="468313" lvl="1"/>
            <a:endParaRPr lang="en-US" b="1" dirty="0"/>
          </a:p>
          <a:p>
            <a:pPr marL="811213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050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322563"/>
            <a:ext cx="8520600" cy="1122300"/>
          </a:xfrm>
        </p:spPr>
        <p:txBody>
          <a:bodyPr/>
          <a:lstStyle/>
          <a:p>
            <a:r>
              <a:rPr lang="en-US" dirty="0" smtClean="0"/>
              <a:t>Fading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020" y="1921841"/>
            <a:ext cx="3171825" cy="2524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58" y="195718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toneSerif"/>
              </a:rPr>
              <a:t>Quick </a:t>
            </a:r>
            <a:r>
              <a:rPr lang="en-US" dirty="0">
                <a:latin typeface="StoneSerif"/>
              </a:rPr>
              <a:t>changes in the received power are also called </a:t>
            </a:r>
            <a:r>
              <a:rPr lang="en-US" b="1" dirty="0">
                <a:latin typeface="StoneSerif-Semibold"/>
              </a:rPr>
              <a:t>short-term fading</a:t>
            </a:r>
            <a:r>
              <a:rPr lang="en-US" dirty="0">
                <a:latin typeface="StoneSerif"/>
              </a:rPr>
              <a:t>.</a:t>
            </a:r>
          </a:p>
          <a:p>
            <a:r>
              <a:rPr lang="en-US" dirty="0"/>
              <a:t>L</a:t>
            </a:r>
            <a:r>
              <a:rPr lang="en-US" dirty="0"/>
              <a:t>ong-term </a:t>
            </a:r>
            <a:r>
              <a:rPr lang="en-US" dirty="0"/>
              <a:t>fading, shown here as the average power </a:t>
            </a:r>
            <a:r>
              <a:rPr lang="en-US" dirty="0"/>
              <a:t>over </a:t>
            </a:r>
            <a:r>
              <a:rPr lang="en-IN" dirty="0"/>
              <a:t>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37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846" y="454539"/>
            <a:ext cx="8520600" cy="1122300"/>
          </a:xfrm>
        </p:spPr>
        <p:txBody>
          <a:bodyPr/>
          <a:lstStyle/>
          <a:p>
            <a:r>
              <a:rPr lang="en-US" dirty="0" smtClean="0"/>
              <a:t>Multiplexing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844511" y="2187020"/>
            <a:ext cx="8512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telecommunications and computer </a:t>
            </a:r>
            <a:r>
              <a:rPr lang="en-US" sz="2000" dirty="0" smtClean="0"/>
              <a:t>networks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Multiplexing </a:t>
            </a:r>
            <a:r>
              <a:rPr lang="en-US" sz="2000" dirty="0"/>
              <a:t>is a method by which multiple analog or digital signals are combined into one signal over a shared medium. 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Multiplexing </a:t>
            </a:r>
            <a:r>
              <a:rPr lang="en-US" sz="2000" dirty="0"/>
              <a:t>describes how several users can share </a:t>
            </a:r>
            <a:r>
              <a:rPr lang="en-US" sz="2000" dirty="0"/>
              <a:t>a medium </a:t>
            </a:r>
            <a:r>
              <a:rPr lang="en-US" sz="2000" dirty="0"/>
              <a:t>with minimum or no </a:t>
            </a:r>
            <a:r>
              <a:rPr lang="en-US" sz="2000" dirty="0"/>
              <a:t>interference.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/>
              <a:t>ultiplexing </a:t>
            </a:r>
            <a:r>
              <a:rPr lang="en-US" sz="2000" dirty="0"/>
              <a:t>can be carried out in four dimensions: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   </a:t>
            </a:r>
            <a:r>
              <a:rPr lang="en-US" sz="2000" b="1" dirty="0" smtClean="0"/>
              <a:t>	space</a:t>
            </a:r>
            <a:r>
              <a:rPr lang="en-US" sz="2000" dirty="0"/>
              <a:t>, </a:t>
            </a:r>
            <a:r>
              <a:rPr lang="en-US" sz="2000" b="1" dirty="0"/>
              <a:t>time</a:t>
            </a:r>
            <a:r>
              <a:rPr lang="en-US" sz="2000" dirty="0"/>
              <a:t>, </a:t>
            </a:r>
            <a:r>
              <a:rPr lang="en-US" sz="2000" b="1" dirty="0"/>
              <a:t>frequency</a:t>
            </a:r>
            <a:r>
              <a:rPr lang="en-US" sz="2000" dirty="0"/>
              <a:t>, and </a:t>
            </a:r>
            <a:r>
              <a:rPr lang="en-US" sz="2000" b="1" dirty="0"/>
              <a:t>code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2996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379124"/>
            <a:ext cx="8520600" cy="1122300"/>
          </a:xfrm>
        </p:spPr>
        <p:txBody>
          <a:bodyPr/>
          <a:lstStyle/>
          <a:p>
            <a:r>
              <a:rPr lang="en-US" dirty="0" smtClean="0"/>
              <a:t>SDM : Space Division Multiplexing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86" y="1366870"/>
            <a:ext cx="4399323" cy="4039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17909" y="1366870"/>
            <a:ext cx="568279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toneSerif"/>
              </a:rPr>
              <a:t>Space </a:t>
            </a:r>
            <a:r>
              <a:rPr lang="en-IN" dirty="0">
                <a:latin typeface="StoneSerif"/>
              </a:rPr>
              <a:t>is </a:t>
            </a:r>
            <a:r>
              <a:rPr lang="en-IN" dirty="0">
                <a:latin typeface="StoneSerif"/>
              </a:rPr>
              <a:t>represented v</a:t>
            </a:r>
            <a:r>
              <a:rPr lang="en-US" dirty="0" err="1">
                <a:latin typeface="StoneSerif"/>
              </a:rPr>
              <a:t>ia</a:t>
            </a:r>
            <a:r>
              <a:rPr lang="en-US" dirty="0">
                <a:latin typeface="StoneSerif"/>
              </a:rPr>
              <a:t> </a:t>
            </a:r>
            <a:r>
              <a:rPr lang="en-US" dirty="0">
                <a:latin typeface="StoneSerif"/>
              </a:rPr>
              <a:t>circles indicating the interference </a:t>
            </a:r>
            <a:r>
              <a:rPr lang="en-US" dirty="0">
                <a:latin typeface="StoneSerif"/>
              </a:rPr>
              <a:t>range.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/>
              <a:t>space between the </a:t>
            </a:r>
            <a:r>
              <a:rPr lang="en-US" dirty="0" smtClean="0"/>
              <a:t>interference ranges </a:t>
            </a:r>
            <a:r>
              <a:rPr lang="en-US" dirty="0"/>
              <a:t>is </a:t>
            </a:r>
            <a:r>
              <a:rPr lang="en-US" dirty="0"/>
              <a:t>called </a:t>
            </a:r>
            <a:r>
              <a:rPr lang="en-US" b="1" dirty="0"/>
              <a:t>guard space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wireless transmission</a:t>
            </a:r>
            <a:r>
              <a:rPr lang="en-IN" dirty="0"/>
              <a:t>, </a:t>
            </a:r>
            <a:r>
              <a:rPr lang="en-US" dirty="0"/>
              <a:t>SDM </a:t>
            </a:r>
            <a:r>
              <a:rPr lang="en-US" dirty="0"/>
              <a:t>implies a separate sender for each communication channel with a </a:t>
            </a:r>
            <a:r>
              <a:rPr lang="en-US" dirty="0" smtClean="0"/>
              <a:t>wide </a:t>
            </a:r>
            <a:r>
              <a:rPr lang="en-IN" dirty="0" smtClean="0"/>
              <a:t>enough </a:t>
            </a:r>
            <a:r>
              <a:rPr lang="en-IN" dirty="0"/>
              <a:t>distance between senders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aste </a:t>
            </a:r>
            <a:r>
              <a:rPr lang="en-US" dirty="0"/>
              <a:t>of space, </a:t>
            </a:r>
            <a:r>
              <a:rPr lang="en-US" dirty="0"/>
              <a:t>principle </a:t>
            </a:r>
            <a:r>
              <a:rPr lang="en-US" dirty="0"/>
              <a:t>used by the old analog telephone </a:t>
            </a:r>
            <a:r>
              <a:rPr lang="en-US" dirty="0"/>
              <a:t>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666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00" y="247148"/>
            <a:ext cx="8520600" cy="1122300"/>
          </a:xfrm>
        </p:spPr>
        <p:txBody>
          <a:bodyPr/>
          <a:lstStyle/>
          <a:p>
            <a:r>
              <a:rPr lang="en-US" dirty="0" smtClean="0"/>
              <a:t>Frequency Division Multiplexing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80370" y="1302351"/>
            <a:ext cx="725392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StoneSerif-Semibold"/>
              </a:rPr>
              <a:t>Frequency division multiplexing (FDM) </a:t>
            </a:r>
            <a:r>
              <a:rPr lang="en-US" dirty="0">
                <a:latin typeface="StoneSerif"/>
              </a:rPr>
              <a:t>describes schemes to subdivide </a:t>
            </a:r>
            <a:r>
              <a:rPr lang="en-US" dirty="0">
                <a:latin typeface="StoneSerif"/>
              </a:rPr>
              <a:t>the frequency </a:t>
            </a:r>
            <a:r>
              <a:rPr lang="en-US" dirty="0">
                <a:latin typeface="StoneSerif"/>
              </a:rPr>
              <a:t>dimension into several non-overlapping frequency </a:t>
            </a:r>
            <a:r>
              <a:rPr lang="en-US" dirty="0">
                <a:latin typeface="StoneSerif"/>
              </a:rPr>
              <a:t>bands.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Guard </a:t>
            </a:r>
            <a:r>
              <a:rPr lang="en-US" b="1" dirty="0"/>
              <a:t>spaces </a:t>
            </a:r>
            <a:r>
              <a:rPr lang="en-US" dirty="0"/>
              <a:t>are needed to avoid frequency band overlapping (</a:t>
            </a:r>
            <a:r>
              <a:rPr lang="en-US" dirty="0"/>
              <a:t>also </a:t>
            </a:r>
            <a:r>
              <a:rPr lang="en-IN" dirty="0"/>
              <a:t>called </a:t>
            </a:r>
            <a:r>
              <a:rPr lang="en-IN" b="1" dirty="0"/>
              <a:t>adjacent channel interference</a:t>
            </a:r>
            <a:r>
              <a:rPr lang="en-IN" dirty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cheme </a:t>
            </a:r>
            <a:r>
              <a:rPr lang="en-US" dirty="0"/>
              <a:t>is used for radio </a:t>
            </a:r>
            <a:r>
              <a:rPr lang="en-US" dirty="0"/>
              <a:t>stations within </a:t>
            </a:r>
            <a:r>
              <a:rPr lang="en-US" dirty="0"/>
              <a:t>the same region, where each radio station has its own </a:t>
            </a:r>
            <a:r>
              <a:rPr lang="en-US" dirty="0"/>
              <a:t>frequency.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Radio </a:t>
            </a:r>
            <a:r>
              <a:rPr lang="en-US" dirty="0"/>
              <a:t>stations </a:t>
            </a:r>
            <a:r>
              <a:rPr lang="en-US" dirty="0"/>
              <a:t>broadcast 24 </a:t>
            </a:r>
            <a:r>
              <a:rPr lang="en-US" dirty="0"/>
              <a:t>hours a day, mobile communication typically takes place for only a </a:t>
            </a:r>
            <a:r>
              <a:rPr lang="en-US" dirty="0"/>
              <a:t>few minutes </a:t>
            </a:r>
            <a:r>
              <a:rPr lang="en-US" dirty="0"/>
              <a:t>at a time.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Assigning </a:t>
            </a:r>
            <a:r>
              <a:rPr lang="en-US" dirty="0"/>
              <a:t>a separate frequency for each possible </a:t>
            </a:r>
            <a:r>
              <a:rPr lang="en-US" dirty="0"/>
              <a:t>communication scenario </a:t>
            </a:r>
            <a:r>
              <a:rPr lang="en-US" dirty="0"/>
              <a:t>would be a tremendous waste of (scarce) frequency </a:t>
            </a:r>
            <a:r>
              <a:rPr lang="en-US" dirty="0"/>
              <a:t>resources.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459" y="1943408"/>
            <a:ext cx="3832053" cy="24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26" y="379124"/>
            <a:ext cx="8520600" cy="1122300"/>
          </a:xfrm>
        </p:spPr>
        <p:txBody>
          <a:bodyPr/>
          <a:lstStyle/>
          <a:p>
            <a:r>
              <a:rPr lang="en-US" dirty="0" smtClean="0"/>
              <a:t>Time Division Multiplexing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85914" y="1560259"/>
            <a:ext cx="80105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toneSerif"/>
              </a:rPr>
              <a:t>Flexible </a:t>
            </a:r>
            <a:r>
              <a:rPr lang="en-US" sz="2000" dirty="0">
                <a:latin typeface="StoneSerif"/>
              </a:rPr>
              <a:t>multiplexing scheme for typical mobile communications is </a:t>
            </a:r>
            <a:r>
              <a:rPr lang="en-US" sz="2000" b="1" dirty="0">
                <a:latin typeface="StoneSerif-Semibold"/>
              </a:rPr>
              <a:t>time </a:t>
            </a:r>
            <a:r>
              <a:rPr lang="en-IN" sz="2000" b="1" dirty="0">
                <a:latin typeface="StoneSerif-Semibold"/>
              </a:rPr>
              <a:t>division </a:t>
            </a:r>
            <a:r>
              <a:rPr lang="en-IN" sz="2000" b="1" dirty="0">
                <a:latin typeface="StoneSerif-Semibold"/>
              </a:rPr>
              <a:t>multiplexing (TDM</a:t>
            </a:r>
            <a:r>
              <a:rPr lang="en-IN" sz="2000" b="1" dirty="0">
                <a:latin typeface="StoneSerif-Semibold"/>
              </a:rPr>
              <a:t>)</a:t>
            </a:r>
            <a:r>
              <a:rPr lang="en-IN" sz="2000" dirty="0">
                <a:latin typeface="StoneSerif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Channel </a:t>
            </a:r>
            <a:r>
              <a:rPr lang="en-US" sz="2000" dirty="0" err="1"/>
              <a:t>ki</a:t>
            </a:r>
            <a:r>
              <a:rPr lang="en-US" sz="2000" dirty="0"/>
              <a:t> is given the whole </a:t>
            </a:r>
            <a:r>
              <a:rPr lang="en-US" sz="2000" dirty="0"/>
              <a:t>bandwidth for </a:t>
            </a:r>
            <a:r>
              <a:rPr lang="en-US" sz="2000" dirty="0"/>
              <a:t>a certain amount of time, i.e., all senders use the same frequency but at </a:t>
            </a:r>
            <a:r>
              <a:rPr lang="en-US" sz="2000" dirty="0"/>
              <a:t>different </a:t>
            </a:r>
            <a:r>
              <a:rPr lang="en-IN" sz="2000" dirty="0"/>
              <a:t>points </a:t>
            </a:r>
            <a:r>
              <a:rPr lang="en-IN" sz="2000" dirty="0"/>
              <a:t>in </a:t>
            </a:r>
            <a:r>
              <a:rPr lang="en-IN" sz="2000" dirty="0"/>
              <a:t>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Guard </a:t>
            </a:r>
            <a:r>
              <a:rPr lang="en-US" sz="2000" dirty="0"/>
              <a:t>spaces, </a:t>
            </a:r>
            <a:r>
              <a:rPr lang="en-US" sz="2000" dirty="0"/>
              <a:t>represent </a:t>
            </a:r>
            <a:r>
              <a:rPr lang="en-US" sz="2000" dirty="0"/>
              <a:t>time </a:t>
            </a:r>
            <a:r>
              <a:rPr lang="en-US" sz="2000" dirty="0"/>
              <a:t>gaps.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two transmissions overlap in time, this is called co-channel interference.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98" y="3795032"/>
            <a:ext cx="4801483" cy="26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Mobile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487" y="140664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Location Flexibility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This has enabled users to work from anywhere as long as there is a connection established. A user can work without being in a fixed position. 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Saves </a:t>
            </a:r>
            <a:r>
              <a:rPr lang="en-US" sz="2400" b="1" dirty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time consumed or wasted while travelling from different locations or to the office and back, has been </a:t>
            </a:r>
            <a:r>
              <a:rPr lang="en-US" sz="1800" dirty="0"/>
              <a:t>slashed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Enhanced Productivity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Users can work efficiently and effectively from whichever location they find comfortable. This in turn enhances their productivity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Ease of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Research has been made easier, since users earlier were required to go to the field and search for facts and feed them back into the system.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Entertainment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Business </a:t>
            </a:r>
            <a:r>
              <a:rPr lang="en-US" sz="2400" b="1" dirty="0"/>
              <a:t>processes are now easily </a:t>
            </a:r>
            <a:r>
              <a:rPr lang="en-US" sz="2400" b="1" dirty="0"/>
              <a:t>available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408" y="680781"/>
            <a:ext cx="8520600" cy="1122300"/>
          </a:xfrm>
        </p:spPr>
        <p:txBody>
          <a:bodyPr/>
          <a:lstStyle/>
          <a:p>
            <a:r>
              <a:rPr lang="en-US" dirty="0" smtClean="0"/>
              <a:t>Time and Frequency Division Multiplexing (Used by GSM)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14" y="2586431"/>
            <a:ext cx="6191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558" y="256575"/>
            <a:ext cx="8520600" cy="1122300"/>
          </a:xfrm>
        </p:spPr>
        <p:txBody>
          <a:bodyPr/>
          <a:lstStyle/>
          <a:p>
            <a:r>
              <a:rPr lang="en-IN" b="1" dirty="0"/>
              <a:t>C</a:t>
            </a:r>
            <a:r>
              <a:rPr lang="en-IN" b="1" dirty="0" smtClean="0"/>
              <a:t>ode </a:t>
            </a:r>
            <a:r>
              <a:rPr lang="en-IN" b="1" dirty="0"/>
              <a:t>division multiplexing</a:t>
            </a:r>
            <a:br>
              <a:rPr lang="en-IN" b="1" dirty="0"/>
            </a:br>
            <a:r>
              <a:rPr lang="en-IN" b="1" dirty="0"/>
              <a:t>(CDM)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126050" y="1520446"/>
            <a:ext cx="81447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toneSerif"/>
              </a:rPr>
              <a:t>Separation </a:t>
            </a:r>
            <a:r>
              <a:rPr lang="en-US" dirty="0">
                <a:latin typeface="StoneSerif"/>
              </a:rPr>
              <a:t>is </a:t>
            </a:r>
            <a:r>
              <a:rPr lang="en-US" dirty="0">
                <a:latin typeface="StoneSerif"/>
              </a:rPr>
              <a:t>now achieved by assigning each channel its own ‘code’, </a:t>
            </a:r>
            <a:r>
              <a:rPr lang="en-US" b="1" dirty="0">
                <a:latin typeface="StoneSerif-Semibold"/>
              </a:rPr>
              <a:t>guard spaces </a:t>
            </a:r>
            <a:r>
              <a:rPr lang="en-US" dirty="0">
                <a:latin typeface="StoneSerif"/>
              </a:rPr>
              <a:t>are </a:t>
            </a:r>
            <a:r>
              <a:rPr lang="en-US" dirty="0">
                <a:latin typeface="StoneSerif"/>
              </a:rPr>
              <a:t>realized by </a:t>
            </a:r>
            <a:r>
              <a:rPr lang="en-US" dirty="0">
                <a:latin typeface="StoneSerif"/>
              </a:rPr>
              <a:t>using codes with the necessary ‘distance’ in code space, e.g., </a:t>
            </a:r>
            <a:r>
              <a:rPr lang="en-US" b="1" dirty="0">
                <a:latin typeface="StoneSerif-Semibold"/>
              </a:rPr>
              <a:t>orthogonal </a:t>
            </a:r>
            <a:r>
              <a:rPr lang="en-IN" b="1" dirty="0">
                <a:latin typeface="StoneSerif-Semibold"/>
              </a:rPr>
              <a:t>codes</a:t>
            </a:r>
            <a:r>
              <a:rPr lang="en-IN" dirty="0">
                <a:latin typeface="Stone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CDM for wireless transmission is that it gives </a:t>
            </a:r>
            <a:r>
              <a:rPr lang="en-US" dirty="0">
                <a:latin typeface="StoneSerif"/>
              </a:rPr>
              <a:t>good protection </a:t>
            </a:r>
            <a:r>
              <a:rPr lang="en-US" dirty="0">
                <a:latin typeface="StoneSerif"/>
              </a:rPr>
              <a:t>against interference and </a:t>
            </a:r>
            <a:r>
              <a:rPr lang="en-US" dirty="0">
                <a:latin typeface="StoneSerif"/>
              </a:rPr>
              <a:t>tapping.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Receiver is highly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30" y="3134164"/>
            <a:ext cx="2903029" cy="36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473392"/>
            <a:ext cx="8520600" cy="1122300"/>
          </a:xfrm>
        </p:spPr>
        <p:txBody>
          <a:bodyPr/>
          <a:lstStyle/>
          <a:p>
            <a:r>
              <a:rPr lang="en-US" dirty="0" smtClean="0"/>
              <a:t>Modulation Techniques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95341" y="1358459"/>
            <a:ext cx="81636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latin typeface="+mj-lt"/>
              </a:rPr>
              <a:t>g</a:t>
            </a:r>
            <a:r>
              <a:rPr lang="en-IN" dirty="0">
                <a:latin typeface="+mj-lt"/>
              </a:rPr>
              <a:t>(</a:t>
            </a:r>
            <a:r>
              <a:rPr lang="en-IN" i="1" dirty="0">
                <a:latin typeface="+mj-lt"/>
              </a:rPr>
              <a:t>t</a:t>
            </a:r>
            <a:r>
              <a:rPr lang="en-IN" dirty="0">
                <a:latin typeface="+mj-lt"/>
              </a:rPr>
              <a:t>) = </a:t>
            </a:r>
            <a:r>
              <a:rPr lang="en-IN" i="1" dirty="0">
                <a:latin typeface="+mj-lt"/>
              </a:rPr>
              <a:t>At </a:t>
            </a:r>
            <a:r>
              <a:rPr lang="en-IN" dirty="0">
                <a:latin typeface="+mj-lt"/>
              </a:rPr>
              <a:t>cos(2</a:t>
            </a:r>
            <a:r>
              <a:rPr lang="el-GR" i="1" dirty="0">
                <a:latin typeface="+mj-lt"/>
              </a:rPr>
              <a:t>π </a:t>
            </a:r>
            <a:r>
              <a:rPr lang="en-IN" i="1" dirty="0" err="1">
                <a:latin typeface="+mj-lt"/>
              </a:rPr>
              <a:t>ftt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+ </a:t>
            </a:r>
            <a:r>
              <a:rPr lang="el-GR" i="1" dirty="0">
                <a:latin typeface="+mj-lt"/>
              </a:rPr>
              <a:t>φ</a:t>
            </a:r>
            <a:r>
              <a:rPr lang="en-IN" i="1" dirty="0">
                <a:latin typeface="+mj-lt"/>
              </a:rPr>
              <a:t>t</a:t>
            </a:r>
            <a:r>
              <a:rPr lang="en-IN" dirty="0">
                <a:latin typeface="+mj-lt"/>
              </a:rPr>
              <a:t>) Signal Representation</a:t>
            </a:r>
            <a:endParaRPr lang="en-IN" dirty="0">
              <a:latin typeface="+mj-lt"/>
            </a:endParaRPr>
          </a:p>
          <a:p>
            <a:r>
              <a:rPr lang="en-US" dirty="0"/>
              <a:t>	amplitude </a:t>
            </a:r>
            <a:r>
              <a:rPr lang="en-US" i="1" dirty="0"/>
              <a:t>At</a:t>
            </a:r>
            <a:r>
              <a:rPr lang="en-US" dirty="0"/>
              <a:t>, frequency </a:t>
            </a:r>
            <a:r>
              <a:rPr lang="en-US" i="1" dirty="0" err="1"/>
              <a:t>ft</a:t>
            </a:r>
            <a:r>
              <a:rPr lang="en-US" dirty="0"/>
              <a:t>, and phase </a:t>
            </a:r>
            <a:r>
              <a:rPr lang="en-US" i="1" dirty="0" err="1"/>
              <a:t>φt</a:t>
            </a:r>
            <a:r>
              <a:rPr lang="en-US" i="1" dirty="0"/>
              <a:t> </a:t>
            </a:r>
            <a:r>
              <a:rPr lang="en-US" dirty="0"/>
              <a:t>which </a:t>
            </a:r>
            <a:r>
              <a:rPr lang="en-US" dirty="0"/>
              <a:t>may be varied in accordance with data or another modulating signal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Digital modulation : </a:t>
            </a:r>
            <a:r>
              <a:rPr lang="en-US" dirty="0"/>
              <a:t>digital </a:t>
            </a:r>
            <a:r>
              <a:rPr lang="en-US" dirty="0"/>
              <a:t>data (0 and 1</a:t>
            </a:r>
            <a:r>
              <a:rPr lang="en-US" dirty="0"/>
              <a:t>) is </a:t>
            </a:r>
            <a:r>
              <a:rPr lang="en-US" dirty="0"/>
              <a:t>translated into an analog signal (baseband signal). </a:t>
            </a:r>
            <a:r>
              <a:rPr lang="en-US" dirty="0"/>
              <a:t>Required </a:t>
            </a:r>
            <a:r>
              <a:rPr lang="en-US" dirty="0"/>
              <a:t>if digital data has to be transmitted over a medium that only allows </a:t>
            </a:r>
            <a:r>
              <a:rPr lang="en-US" dirty="0"/>
              <a:t>for </a:t>
            </a:r>
            <a:r>
              <a:rPr lang="en-IN" dirty="0"/>
              <a:t>analog </a:t>
            </a:r>
            <a:r>
              <a:rPr lang="en-IN" dirty="0"/>
              <a:t>transmission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wireless </a:t>
            </a:r>
            <a:r>
              <a:rPr lang="en-US" dirty="0"/>
              <a:t>networks, digital transmission </a:t>
            </a:r>
            <a:r>
              <a:rPr lang="en-US" dirty="0"/>
              <a:t>cannot be used.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/>
              <a:t>binary bit-stream has to be translated </a:t>
            </a:r>
            <a:r>
              <a:rPr lang="en-US" dirty="0"/>
              <a:t>into </a:t>
            </a:r>
            <a:r>
              <a:rPr lang="en-IN" dirty="0"/>
              <a:t>an </a:t>
            </a:r>
            <a:r>
              <a:rPr lang="en-IN" dirty="0"/>
              <a:t>analog signal first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Schemes used for this translation are:</a:t>
            </a:r>
          </a:p>
          <a:p>
            <a:pPr marL="811213" lvl="1" indent="-179388">
              <a:buFont typeface="+mj-lt"/>
              <a:buAutoNum type="arabicPeriod"/>
            </a:pPr>
            <a:r>
              <a:rPr lang="en-US" dirty="0"/>
              <a:t>	</a:t>
            </a:r>
            <a:r>
              <a:rPr lang="en-IN" b="1" dirty="0"/>
              <a:t>amplitude </a:t>
            </a:r>
            <a:r>
              <a:rPr lang="en-US" b="1" dirty="0"/>
              <a:t>shift </a:t>
            </a:r>
            <a:r>
              <a:rPr lang="en-US" b="1" dirty="0"/>
              <a:t>keying (ASK</a:t>
            </a:r>
            <a:r>
              <a:rPr lang="en-US" b="1" dirty="0"/>
              <a:t>)</a:t>
            </a:r>
          </a:p>
          <a:p>
            <a:pPr marL="811213" lvl="1" indent="-179388">
              <a:buFont typeface="+mj-lt"/>
              <a:buAutoNum type="arabicPeriod"/>
            </a:pPr>
            <a:r>
              <a:rPr lang="en-US" b="1" dirty="0"/>
              <a:t>	</a:t>
            </a:r>
            <a:r>
              <a:rPr lang="en-US" b="1" dirty="0"/>
              <a:t>frequency </a:t>
            </a:r>
            <a:r>
              <a:rPr lang="en-US" b="1" dirty="0"/>
              <a:t>shift keying (</a:t>
            </a:r>
            <a:r>
              <a:rPr lang="en-US" b="1" dirty="0"/>
              <a:t>FSK)</a:t>
            </a:r>
          </a:p>
          <a:p>
            <a:r>
              <a:rPr lang="en-US" b="1" dirty="0"/>
              <a:t>	</a:t>
            </a:r>
            <a:r>
              <a:rPr lang="en-US" b="1" dirty="0"/>
              <a:t>phase </a:t>
            </a:r>
            <a:r>
              <a:rPr lang="en-US" b="1" dirty="0"/>
              <a:t>shift keying (PSK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modulation translates a 1 Mbit/s </a:t>
            </a:r>
            <a:r>
              <a:rPr lang="en-US" dirty="0"/>
              <a:t>bit-stream into </a:t>
            </a:r>
            <a:r>
              <a:rPr lang="en-US" dirty="0"/>
              <a:t>a baseband signal with a bandwidth of 1 </a:t>
            </a:r>
            <a:r>
              <a:rPr lang="en-US" dirty="0" err="1"/>
              <a:t>MHz.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IN" dirty="0"/>
              <a:t> </a:t>
            </a:r>
            <a:r>
              <a:rPr lang="en-IN" dirty="0"/>
              <a:t>wireless </a:t>
            </a:r>
            <a:r>
              <a:rPr lang="en-IN" dirty="0"/>
              <a:t>transmission</a:t>
            </a:r>
            <a:r>
              <a:rPr lang="en-US" dirty="0"/>
              <a:t>, </a:t>
            </a:r>
            <a:r>
              <a:rPr lang="en-US" dirty="0"/>
              <a:t>an </a:t>
            </a:r>
            <a:r>
              <a:rPr lang="en-US" b="1" dirty="0"/>
              <a:t>analog modulation </a:t>
            </a:r>
            <a:r>
              <a:rPr lang="en-US" dirty="0"/>
              <a:t>that shifts </a:t>
            </a:r>
            <a:r>
              <a:rPr lang="en-US" dirty="0"/>
              <a:t>the center </a:t>
            </a:r>
            <a:r>
              <a:rPr lang="en-US" dirty="0"/>
              <a:t>frequency of the baseband signal generated by the digital modulation up </a:t>
            </a:r>
            <a:r>
              <a:rPr lang="en-US" dirty="0"/>
              <a:t>to </a:t>
            </a:r>
            <a:r>
              <a:rPr lang="en-IN" dirty="0"/>
              <a:t>the </a:t>
            </a:r>
            <a:r>
              <a:rPr lang="en-IN" dirty="0"/>
              <a:t>radio </a:t>
            </a:r>
            <a:r>
              <a:rPr lang="en-IN" dirty="0"/>
              <a:t>carrier is needed</a:t>
            </a:r>
          </a:p>
          <a:p>
            <a:pPr marL="811213" lvl="1" indent="-179388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0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</a:t>
            </a:r>
            <a:br>
              <a:rPr lang="en-IN" dirty="0"/>
            </a:br>
            <a:r>
              <a:rPr lang="en-US" dirty="0"/>
              <a:t>this baseband signal cannot be directly transmitted in a wireless </a:t>
            </a:r>
            <a:r>
              <a:rPr lang="en-US" dirty="0" smtClean="0"/>
              <a:t>system?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212158" y="904973"/>
            <a:ext cx="746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Brain Storming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53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249" y="258902"/>
            <a:ext cx="8520600" cy="1122300"/>
          </a:xfrm>
        </p:spPr>
        <p:txBody>
          <a:bodyPr/>
          <a:lstStyle/>
          <a:p>
            <a:r>
              <a:rPr lang="en-US" dirty="0" smtClean="0"/>
              <a:t>Reasons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080182" y="1503242"/>
            <a:ext cx="80492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Antennas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</a:rPr>
              <a:t>An </a:t>
            </a:r>
            <a:r>
              <a:rPr lang="en-US" dirty="0">
                <a:latin typeface="+mj-lt"/>
              </a:rPr>
              <a:t>antenna must be the order of </a:t>
            </a:r>
            <a:r>
              <a:rPr lang="en-US" dirty="0">
                <a:latin typeface="+mj-lt"/>
              </a:rPr>
              <a:t>magnitude of </a:t>
            </a:r>
            <a:r>
              <a:rPr lang="en-US" dirty="0">
                <a:latin typeface="+mj-lt"/>
              </a:rPr>
              <a:t>the signal’s wavelength in size to be effective. For the 1 </a:t>
            </a:r>
            <a:r>
              <a:rPr lang="en-US" dirty="0">
                <a:latin typeface="+mj-lt"/>
              </a:rPr>
              <a:t>MHz signal </a:t>
            </a:r>
            <a:r>
              <a:rPr lang="en-US" dirty="0">
                <a:latin typeface="+mj-lt"/>
              </a:rPr>
              <a:t>in the example this would result in an antenna some hundred </a:t>
            </a:r>
            <a:r>
              <a:rPr lang="en-US" dirty="0">
                <a:latin typeface="+mj-lt"/>
              </a:rPr>
              <a:t>meters high.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Frequency </a:t>
            </a:r>
            <a:r>
              <a:rPr lang="en-US" b="1" dirty="0">
                <a:latin typeface="+mj-lt"/>
              </a:rPr>
              <a:t>division multiplexing</a:t>
            </a:r>
            <a:r>
              <a:rPr lang="en-US" dirty="0">
                <a:latin typeface="+mj-lt"/>
              </a:rPr>
              <a:t>: Using only baseband transmission, </a:t>
            </a:r>
            <a:r>
              <a:rPr lang="en-US" dirty="0">
                <a:latin typeface="+mj-lt"/>
              </a:rPr>
              <a:t>FDM could </a:t>
            </a:r>
            <a:r>
              <a:rPr lang="en-US" dirty="0">
                <a:latin typeface="+mj-lt"/>
              </a:rPr>
              <a:t>not be applied. Analog modulation shifts the baseband signals to </a:t>
            </a:r>
            <a:r>
              <a:rPr lang="en-US" dirty="0">
                <a:latin typeface="+mj-lt"/>
              </a:rPr>
              <a:t>different carrier frequencies. </a:t>
            </a:r>
            <a:r>
              <a:rPr lang="en-US" dirty="0">
                <a:latin typeface="+mj-lt"/>
              </a:rPr>
              <a:t>The higher the </a:t>
            </a:r>
            <a:r>
              <a:rPr lang="en-US" dirty="0">
                <a:latin typeface="+mj-lt"/>
              </a:rPr>
              <a:t>carrier frequency</a:t>
            </a:r>
            <a:r>
              <a:rPr lang="en-US" dirty="0">
                <a:latin typeface="+mj-lt"/>
              </a:rPr>
              <a:t>, the more bandwidth that is available for many baseband signals.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Medium </a:t>
            </a:r>
            <a:r>
              <a:rPr lang="en-US" b="1" dirty="0">
                <a:latin typeface="+mj-lt"/>
              </a:rPr>
              <a:t>characteristics</a:t>
            </a:r>
            <a:r>
              <a:rPr lang="en-US" dirty="0">
                <a:latin typeface="+mj-lt"/>
              </a:rPr>
              <a:t>: Path-loss, penetration of obstacles, reflection,</a:t>
            </a:r>
          </a:p>
          <a:p>
            <a:pPr algn="just"/>
            <a:r>
              <a:rPr lang="en-US" dirty="0">
                <a:latin typeface="+mj-lt"/>
              </a:rPr>
              <a:t>	scattering</a:t>
            </a:r>
            <a:r>
              <a:rPr lang="en-US" dirty="0">
                <a:latin typeface="+mj-lt"/>
              </a:rPr>
              <a:t>, and diffraction </a:t>
            </a:r>
            <a:r>
              <a:rPr lang="en-US" dirty="0">
                <a:latin typeface="+mj-lt"/>
              </a:rPr>
              <a:t>–depend heavily </a:t>
            </a:r>
            <a:r>
              <a:rPr lang="en-US" dirty="0">
                <a:latin typeface="+mj-lt"/>
              </a:rPr>
              <a:t>on the wavelength of the </a:t>
            </a:r>
            <a:r>
              <a:rPr lang="en-US" dirty="0">
                <a:latin typeface="+mj-lt"/>
              </a:rPr>
              <a:t>	signal</a:t>
            </a:r>
            <a:r>
              <a:rPr lang="en-US" dirty="0">
                <a:latin typeface="+mj-lt"/>
              </a:rPr>
              <a:t>. Depending on the application, </a:t>
            </a:r>
            <a:r>
              <a:rPr lang="en-US" dirty="0">
                <a:latin typeface="+mj-lt"/>
              </a:rPr>
              <a:t>the right </a:t>
            </a:r>
            <a:r>
              <a:rPr lang="en-US" dirty="0">
                <a:latin typeface="+mj-lt"/>
              </a:rPr>
              <a:t>carrier frequency with </a:t>
            </a:r>
            <a:r>
              <a:rPr lang="en-US" dirty="0">
                <a:latin typeface="+mj-lt"/>
              </a:rPr>
              <a:t>	the </a:t>
            </a:r>
            <a:r>
              <a:rPr lang="en-US" dirty="0">
                <a:latin typeface="+mj-lt"/>
              </a:rPr>
              <a:t>desired characteristics has to be </a:t>
            </a:r>
            <a:r>
              <a:rPr lang="en-US" dirty="0">
                <a:latin typeface="+mj-lt"/>
              </a:rPr>
              <a:t>chosen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8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275428"/>
            <a:ext cx="8520600" cy="1122300"/>
          </a:xfrm>
        </p:spPr>
        <p:txBody>
          <a:bodyPr/>
          <a:lstStyle/>
          <a:p>
            <a:r>
              <a:rPr lang="en-IN" dirty="0" smtClean="0"/>
              <a:t>Modulation : Radio </a:t>
            </a:r>
            <a:r>
              <a:rPr lang="en-IN" dirty="0"/>
              <a:t>T</a:t>
            </a:r>
            <a:r>
              <a:rPr lang="en-IN" dirty="0" smtClean="0"/>
              <a:t>ransmitter for digital Data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36" y="2234154"/>
            <a:ext cx="7431723" cy="25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266002"/>
            <a:ext cx="8520600" cy="1122300"/>
          </a:xfrm>
        </p:spPr>
        <p:txBody>
          <a:bodyPr/>
          <a:lstStyle/>
          <a:p>
            <a:r>
              <a:rPr lang="en-IN" dirty="0"/>
              <a:t>Demodulation </a:t>
            </a:r>
            <a:r>
              <a:rPr lang="en-IN" dirty="0" smtClean="0"/>
              <a:t>and data </a:t>
            </a:r>
            <a:r>
              <a:rPr lang="en-IN" dirty="0"/>
              <a:t>reconstruction</a:t>
            </a:r>
            <a:br>
              <a:rPr lang="en-IN" dirty="0"/>
            </a:br>
            <a:r>
              <a:rPr lang="en-IN" dirty="0"/>
              <a:t>in a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13" y="2321596"/>
            <a:ext cx="7543791" cy="22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27" y="529953"/>
            <a:ext cx="8520600" cy="1122300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mplitude </a:t>
            </a:r>
            <a:r>
              <a:rPr lang="en-US" b="1" dirty="0"/>
              <a:t>shift keying (ASK)</a:t>
            </a:r>
            <a:r>
              <a:rPr lang="en-US" dirty="0"/>
              <a:t>, the most simple </a:t>
            </a:r>
            <a:r>
              <a:rPr lang="en-US" dirty="0" smtClean="0"/>
              <a:t>digital </a:t>
            </a:r>
            <a:r>
              <a:rPr lang="en-IN" dirty="0" smtClean="0"/>
              <a:t>modulation </a:t>
            </a:r>
            <a:r>
              <a:rPr lang="en-IN" dirty="0"/>
              <a:t>scheme.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81" y="2337209"/>
            <a:ext cx="3324225" cy="2409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91605" y="23372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The two binary values, 1 and 0, are represented by two </a:t>
            </a:r>
            <a:r>
              <a:rPr lang="en-US" dirty="0">
                <a:latin typeface="StoneSerif"/>
              </a:rPr>
              <a:t>different </a:t>
            </a:r>
            <a:r>
              <a:rPr lang="en-IN" dirty="0">
                <a:latin typeface="StoneSerif"/>
              </a:rPr>
              <a:t>amplitudes.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simple scheme only requires low bandwidth, but is very </a:t>
            </a:r>
            <a:r>
              <a:rPr lang="en-US" dirty="0"/>
              <a:t>susceptible to </a:t>
            </a:r>
            <a:r>
              <a:rPr lang="en-US" dirty="0"/>
              <a:t>interference.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 </a:t>
            </a:r>
            <a:r>
              <a:rPr lang="en-US" dirty="0"/>
              <a:t>like multi-path propagation, noise, or path </a:t>
            </a:r>
            <a:r>
              <a:rPr lang="en-US" dirty="0"/>
              <a:t>loss </a:t>
            </a:r>
            <a:r>
              <a:rPr lang="en-IN" dirty="0"/>
              <a:t>heavily </a:t>
            </a:r>
            <a:r>
              <a:rPr lang="en-IN" dirty="0"/>
              <a:t>influence the amplitude.</a:t>
            </a:r>
          </a:p>
        </p:txBody>
      </p:sp>
    </p:spTree>
    <p:extLst>
      <p:ext uri="{BB962C8B-B14F-4D97-AF65-F5344CB8AC3E}">
        <p14:creationId xmlns:p14="http://schemas.microsoft.com/office/powerpoint/2010/main" val="2856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81" y="567660"/>
            <a:ext cx="8520600" cy="1122300"/>
          </a:xfrm>
        </p:spPr>
        <p:txBody>
          <a:bodyPr/>
          <a:lstStyle/>
          <a:p>
            <a:r>
              <a:rPr lang="en-IN" b="1" dirty="0"/>
              <a:t>B</a:t>
            </a:r>
            <a:r>
              <a:rPr lang="en-IN" b="1" dirty="0" smtClean="0"/>
              <a:t>inary </a:t>
            </a:r>
            <a:r>
              <a:rPr lang="en-IN" b="1" dirty="0"/>
              <a:t>FSK</a:t>
            </a:r>
            <a:br>
              <a:rPr lang="en-IN" b="1" dirty="0"/>
            </a:br>
            <a:r>
              <a:rPr lang="en-IN" b="1" dirty="0"/>
              <a:t>(BFSK)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70" y="2681394"/>
            <a:ext cx="3267075" cy="2238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5860" y="2457555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toneSerif"/>
              </a:rPr>
              <a:t>One </a:t>
            </a:r>
            <a:r>
              <a:rPr lang="en-US" sz="2000" dirty="0">
                <a:latin typeface="StoneSerif"/>
              </a:rPr>
              <a:t>frequency f1 to the binary 1 and another frequency f2 to </a:t>
            </a:r>
            <a:r>
              <a:rPr lang="en-US" sz="2000" dirty="0">
                <a:latin typeface="StoneSerif"/>
              </a:rPr>
              <a:t>the </a:t>
            </a:r>
            <a:r>
              <a:rPr lang="en-IN" sz="2000" dirty="0">
                <a:latin typeface="StoneSerif"/>
              </a:rPr>
              <a:t>binary </a:t>
            </a:r>
            <a:r>
              <a:rPr lang="en-IN" sz="2000" dirty="0">
                <a:latin typeface="StoneSerif"/>
              </a:rPr>
              <a:t>0</a:t>
            </a:r>
            <a:r>
              <a:rPr lang="en-IN" sz="2000" dirty="0">
                <a:latin typeface="Stone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implement </a:t>
            </a:r>
            <a:r>
              <a:rPr lang="en-US" sz="2000" dirty="0"/>
              <a:t>FSK is to switch </a:t>
            </a:r>
            <a:r>
              <a:rPr lang="en-US" sz="2000" dirty="0"/>
              <a:t>between two </a:t>
            </a:r>
            <a:r>
              <a:rPr lang="en-US" sz="2000" dirty="0"/>
              <a:t>oscillators, one with the </a:t>
            </a:r>
            <a:r>
              <a:rPr lang="en-US" sz="2000" dirty="0"/>
              <a:t>frequency f1 </a:t>
            </a:r>
            <a:r>
              <a:rPr lang="en-US" sz="2000" dirty="0"/>
              <a:t>and the other with f2</a:t>
            </a:r>
            <a:r>
              <a:rPr lang="en-US" sz="2000" dirty="0"/>
              <a:t>, </a:t>
            </a:r>
            <a:r>
              <a:rPr lang="en-IN" sz="2000" dirty="0"/>
              <a:t>depending </a:t>
            </a:r>
            <a:r>
              <a:rPr lang="en-IN" sz="2000" dirty="0"/>
              <a:t>on the </a:t>
            </a:r>
            <a:r>
              <a:rPr lang="en-IN" sz="2000" dirty="0"/>
              <a:t>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0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554" y="350843"/>
            <a:ext cx="8520600" cy="1122300"/>
          </a:xfrm>
        </p:spPr>
        <p:txBody>
          <a:bodyPr/>
          <a:lstStyle/>
          <a:p>
            <a:r>
              <a:rPr lang="en-IN" b="1" dirty="0"/>
              <a:t>P</a:t>
            </a:r>
            <a:r>
              <a:rPr lang="en-IN" b="1" dirty="0" smtClean="0"/>
              <a:t>hase </a:t>
            </a:r>
            <a:r>
              <a:rPr lang="en-IN" b="1" dirty="0"/>
              <a:t>shift keying (PSK)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2029153"/>
            <a:ext cx="3248025" cy="227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98808" y="225299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toneSerif"/>
              </a:rPr>
              <a:t>Phase </a:t>
            </a:r>
            <a:r>
              <a:rPr lang="en-US" sz="2000" dirty="0">
                <a:latin typeface="StoneSerif"/>
              </a:rPr>
              <a:t>shift of 180° or </a:t>
            </a:r>
            <a:r>
              <a:rPr lang="en-US" sz="2000" i="1" dirty="0">
                <a:latin typeface="MTimesNewRomanGreek-Inclined"/>
              </a:rPr>
              <a:t>π </a:t>
            </a:r>
            <a:r>
              <a:rPr lang="en-US" sz="2000" dirty="0">
                <a:latin typeface="StoneSerif"/>
              </a:rPr>
              <a:t>as the 0 </a:t>
            </a:r>
            <a:r>
              <a:rPr lang="en-US" sz="2000" dirty="0">
                <a:latin typeface="StoneSerif"/>
              </a:rPr>
              <a:t>follows </a:t>
            </a:r>
            <a:r>
              <a:rPr lang="en-IN" sz="2000" dirty="0">
                <a:latin typeface="StoneSerif"/>
              </a:rPr>
              <a:t>the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Shifting </a:t>
            </a:r>
            <a:r>
              <a:rPr lang="en-US" sz="2000" dirty="0"/>
              <a:t>the phase by 180° each </a:t>
            </a:r>
            <a:r>
              <a:rPr lang="en-US" sz="2000" dirty="0"/>
              <a:t>time the </a:t>
            </a:r>
            <a:r>
              <a:rPr lang="en-US" sz="2000" dirty="0"/>
              <a:t>value of data changes, is </a:t>
            </a:r>
            <a:r>
              <a:rPr lang="en-US" sz="2000" dirty="0"/>
              <a:t>also </a:t>
            </a:r>
            <a:r>
              <a:rPr lang="en-IN" sz="2000" dirty="0"/>
              <a:t>called </a:t>
            </a:r>
            <a:r>
              <a:rPr lang="en-IN" sz="2000" b="1" dirty="0"/>
              <a:t>binary PSK (BPSK</a:t>
            </a:r>
            <a:r>
              <a:rPr lang="en-IN" sz="2000" b="1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receive the signal correctly, the receiver must synchronize in </a:t>
            </a:r>
            <a:r>
              <a:rPr lang="en-US" sz="2000" dirty="0"/>
              <a:t>frequency and </a:t>
            </a:r>
            <a:r>
              <a:rPr lang="en-US" sz="2000" dirty="0"/>
              <a:t>phase with the transmitter. This can be done using a </a:t>
            </a:r>
            <a:r>
              <a:rPr lang="en-US" sz="2000" b="1" dirty="0"/>
              <a:t>phase lock loop (PLL)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7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1" y="1295401"/>
            <a:ext cx="7512545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248" y="520526"/>
            <a:ext cx="8520600" cy="1122300"/>
          </a:xfrm>
        </p:spPr>
        <p:txBody>
          <a:bodyPr/>
          <a:lstStyle/>
          <a:p>
            <a:r>
              <a:rPr lang="en-IN" dirty="0"/>
              <a:t>Advanced frequency shift keying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040435" y="1341405"/>
            <a:ext cx="6356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toneSerif"/>
              </a:rPr>
              <a:t>MSK is basically BFSK without abrupt phase </a:t>
            </a:r>
            <a:r>
              <a:rPr lang="en-US" sz="2000" dirty="0">
                <a:latin typeface="StoneSerif"/>
              </a:rPr>
              <a:t>changes.</a:t>
            </a:r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49" y="2168165"/>
            <a:ext cx="4788201" cy="378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8804" y="1709436"/>
            <a:ext cx="397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bits are separated into even and odd bits, the duration of each bit being doubled.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/>
              <a:t>scheme also uses two frequencies: f1, the lower frequency, and f2, the higher frequency, with f2 = 2f1.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even and the odd bit are both 0, then the higher frequency f2 is inverted (i.e., f2 is used with a phase shift of 180°); ● if the even bit is 1, the odd bit 0, then the lower frequency f1 is inverted.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/>
              <a:t>the even bit is 0 and the odd bit is 1, as in columns 1 to 3, f1 is </a:t>
            </a:r>
            <a:r>
              <a:rPr lang="en-US" sz="1600" dirty="0"/>
              <a:t>taken </a:t>
            </a:r>
            <a:r>
              <a:rPr lang="en-IN" sz="1600" dirty="0"/>
              <a:t>without </a:t>
            </a:r>
            <a:r>
              <a:rPr lang="en-IN" sz="1600" dirty="0"/>
              <a:t>changing the phase,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/>
              <a:t>both bits are 1 then the original f2 is taken.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983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81" y="426258"/>
            <a:ext cx="8520600" cy="1122300"/>
          </a:xfrm>
        </p:spPr>
        <p:txBody>
          <a:bodyPr/>
          <a:lstStyle/>
          <a:p>
            <a:r>
              <a:rPr lang="en-IN" dirty="0"/>
              <a:t>Advanced phase shift keying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997" y="1331742"/>
            <a:ext cx="4076700" cy="4667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9576" y="1927116"/>
            <a:ext cx="40912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QPSK (and other PSK schemes)</a:t>
            </a:r>
          </a:p>
          <a:p>
            <a:r>
              <a:rPr lang="en-US" dirty="0">
                <a:latin typeface="StoneSerif"/>
              </a:rPr>
              <a:t>can be realized in two variants</a:t>
            </a:r>
            <a:r>
              <a:rPr lang="en-US" dirty="0">
                <a:latin typeface="Stone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 The phase </a:t>
            </a:r>
            <a:r>
              <a:rPr lang="en-US" dirty="0">
                <a:latin typeface="StoneSerif"/>
              </a:rPr>
              <a:t>shift can always be relative </a:t>
            </a:r>
            <a:r>
              <a:rPr lang="en-US" dirty="0">
                <a:latin typeface="StoneSerif"/>
              </a:rPr>
              <a:t>to a </a:t>
            </a:r>
            <a:r>
              <a:rPr lang="en-US" b="1" dirty="0">
                <a:latin typeface="StoneSerif-Semibold"/>
              </a:rPr>
              <a:t>reference signal </a:t>
            </a:r>
            <a:r>
              <a:rPr lang="en-US" dirty="0">
                <a:latin typeface="StoneSerif"/>
              </a:rPr>
              <a:t>(with the </a:t>
            </a:r>
            <a:r>
              <a:rPr lang="en-US" dirty="0">
                <a:latin typeface="StoneSerif"/>
              </a:rPr>
              <a:t>same frequency</a:t>
            </a:r>
            <a:r>
              <a:rPr lang="en-US" dirty="0">
                <a:latin typeface="StoneSerif"/>
              </a:rPr>
              <a:t>). </a:t>
            </a:r>
            <a:endParaRPr lang="en-US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If </a:t>
            </a:r>
            <a:r>
              <a:rPr lang="en-US" dirty="0">
                <a:latin typeface="StoneSerif"/>
              </a:rPr>
              <a:t>this scheme is used, </a:t>
            </a:r>
            <a:r>
              <a:rPr lang="en-US" dirty="0">
                <a:latin typeface="StoneSerif"/>
              </a:rPr>
              <a:t>a phase </a:t>
            </a:r>
            <a:r>
              <a:rPr lang="en-US" dirty="0">
                <a:latin typeface="StoneSerif"/>
              </a:rPr>
              <a:t>shift of 0 means that </a:t>
            </a:r>
            <a:r>
              <a:rPr lang="en-US" dirty="0">
                <a:latin typeface="StoneSerif"/>
              </a:rPr>
              <a:t>the signal </a:t>
            </a:r>
            <a:r>
              <a:rPr lang="en-US" dirty="0">
                <a:latin typeface="StoneSerif"/>
              </a:rPr>
              <a:t>is in phase with the </a:t>
            </a:r>
            <a:r>
              <a:rPr lang="en-US" dirty="0">
                <a:latin typeface="StoneSerif"/>
              </a:rPr>
              <a:t>reference signal</a:t>
            </a:r>
            <a:r>
              <a:rPr lang="en-US" dirty="0">
                <a:latin typeface="StoneSerif"/>
              </a:rPr>
              <a:t>. </a:t>
            </a:r>
            <a:endParaRPr lang="en-US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A </a:t>
            </a:r>
            <a:r>
              <a:rPr lang="en-US" dirty="0">
                <a:latin typeface="StoneSerif"/>
              </a:rPr>
              <a:t>QPSK signal will then</a:t>
            </a:r>
          </a:p>
          <a:p>
            <a:r>
              <a:rPr lang="en-US" dirty="0">
                <a:latin typeface="StoneSerif"/>
              </a:rPr>
              <a:t>exhibit a phase shift of 45° for </a:t>
            </a:r>
            <a:r>
              <a:rPr lang="en-US" dirty="0">
                <a:latin typeface="StoneSerif"/>
              </a:rPr>
              <a:t>the </a:t>
            </a:r>
            <a:r>
              <a:rPr lang="nn-NO" dirty="0">
                <a:latin typeface="StoneSerif"/>
              </a:rPr>
              <a:t>data </a:t>
            </a:r>
            <a:r>
              <a:rPr lang="nn-NO" dirty="0">
                <a:latin typeface="StoneSerif"/>
              </a:rPr>
              <a:t>11, 135° for 10, 225° for 00</a:t>
            </a:r>
            <a:r>
              <a:rPr lang="nn-NO" dirty="0">
                <a:latin typeface="StoneSerif"/>
              </a:rPr>
              <a:t>, </a:t>
            </a:r>
            <a:r>
              <a:rPr lang="en-US" dirty="0">
                <a:latin typeface="StoneSerif"/>
              </a:rPr>
              <a:t>and </a:t>
            </a:r>
            <a:r>
              <a:rPr lang="en-US" dirty="0">
                <a:latin typeface="StoneSerif"/>
              </a:rPr>
              <a:t>315° for 01 – with all </a:t>
            </a:r>
            <a:r>
              <a:rPr lang="en-US" dirty="0">
                <a:latin typeface="StoneSerif"/>
              </a:rPr>
              <a:t>phase shifts </a:t>
            </a:r>
            <a:r>
              <a:rPr lang="en-US" dirty="0">
                <a:latin typeface="StoneSerif"/>
              </a:rPr>
              <a:t>being relative to the </a:t>
            </a:r>
            <a:r>
              <a:rPr lang="en-US" dirty="0">
                <a:latin typeface="StoneSerif"/>
              </a:rPr>
              <a:t>reference </a:t>
            </a:r>
            <a:r>
              <a:rPr lang="en-IN" dirty="0">
                <a:latin typeface="StoneSerif"/>
              </a:rPr>
              <a:t>signal</a:t>
            </a:r>
            <a:r>
              <a:rPr lang="en-IN" dirty="0">
                <a:latin typeface="StoneSerif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2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44" y="209441"/>
            <a:ext cx="8520600" cy="1122300"/>
          </a:xfrm>
        </p:spPr>
        <p:txBody>
          <a:bodyPr/>
          <a:lstStyle/>
          <a:p>
            <a:r>
              <a:rPr lang="en-IN" b="1" dirty="0"/>
              <a:t>Q</a:t>
            </a:r>
            <a:r>
              <a:rPr lang="en-IN" b="1" dirty="0" smtClean="0"/>
              <a:t>uadrature </a:t>
            </a:r>
            <a:r>
              <a:rPr lang="en-IN" b="1" dirty="0"/>
              <a:t>amplitude modulation (QAM)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83" y="1640264"/>
            <a:ext cx="6004956" cy="2934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902" y="4883027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/>
              <a:t>hree </a:t>
            </a:r>
            <a:r>
              <a:rPr lang="en-IN" dirty="0"/>
              <a:t>different </a:t>
            </a:r>
            <a:r>
              <a:rPr lang="en-IN" dirty="0"/>
              <a:t>amplitudes </a:t>
            </a:r>
            <a:r>
              <a:rPr lang="en-US" dirty="0"/>
              <a:t>and </a:t>
            </a:r>
            <a:r>
              <a:rPr lang="en-US" dirty="0"/>
              <a:t>12 angles are combined coding 4 bits per phase/amplitude change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‘points’ used </a:t>
            </a:r>
            <a:r>
              <a:rPr lang="en-US" dirty="0"/>
              <a:t>in the </a:t>
            </a:r>
            <a:r>
              <a:rPr lang="en-US" dirty="0"/>
              <a:t>phase domain, the harder it is to separate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8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463965"/>
            <a:ext cx="8520600" cy="1122300"/>
          </a:xfrm>
        </p:spPr>
        <p:txBody>
          <a:bodyPr/>
          <a:lstStyle/>
          <a:p>
            <a:r>
              <a:rPr lang="en-IN" dirty="0"/>
              <a:t>Multi-carrier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22" y="1657350"/>
            <a:ext cx="3879620" cy="2792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871" y="4350722"/>
            <a:ext cx="7915275" cy="1866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5244" y="1317053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toneSerif"/>
              </a:rPr>
              <a:t>MCM </a:t>
            </a:r>
            <a:r>
              <a:rPr lang="en-IN" sz="1600" dirty="0">
                <a:latin typeface="StoneSerif"/>
              </a:rPr>
              <a:t>has </a:t>
            </a:r>
            <a:r>
              <a:rPr lang="en-US" sz="1600" dirty="0">
                <a:latin typeface="StoneSerif"/>
              </a:rPr>
              <a:t>good </a:t>
            </a:r>
            <a:r>
              <a:rPr lang="en-US" sz="1600" dirty="0">
                <a:latin typeface="StoneSerif"/>
              </a:rPr>
              <a:t>ISI mitigation property. </a:t>
            </a:r>
            <a:endParaRPr lang="en-US" sz="1600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toneSerif"/>
              </a:rPr>
              <a:t>Higher </a:t>
            </a:r>
            <a:r>
              <a:rPr lang="en-US" sz="1600" dirty="0">
                <a:latin typeface="StoneSerif"/>
              </a:rPr>
              <a:t>bit rates </a:t>
            </a:r>
            <a:r>
              <a:rPr lang="en-US" sz="1600" dirty="0">
                <a:latin typeface="StoneSerif"/>
              </a:rPr>
              <a:t>are more </a:t>
            </a:r>
            <a:r>
              <a:rPr lang="en-US" sz="1600" dirty="0">
                <a:latin typeface="StoneSerif"/>
              </a:rPr>
              <a:t>vulnerable to ISI. </a:t>
            </a:r>
            <a:endParaRPr lang="en-US" sz="1600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toneSerif"/>
              </a:rPr>
              <a:t>MCM </a:t>
            </a:r>
            <a:r>
              <a:rPr lang="en-US" sz="1600" dirty="0">
                <a:latin typeface="StoneSerif"/>
              </a:rPr>
              <a:t>splits the high bit rate stream into many lower </a:t>
            </a:r>
            <a:r>
              <a:rPr lang="en-US" sz="1600" dirty="0">
                <a:latin typeface="StoneSerif"/>
              </a:rPr>
              <a:t>bit rate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toneSerif"/>
              </a:rPr>
              <a:t>Each </a:t>
            </a:r>
            <a:r>
              <a:rPr lang="en-US" sz="1600" dirty="0">
                <a:latin typeface="StoneSerif"/>
              </a:rPr>
              <a:t>stream </a:t>
            </a:r>
            <a:r>
              <a:rPr lang="en-US" sz="1600" dirty="0">
                <a:latin typeface="StoneSerif"/>
              </a:rPr>
              <a:t>is </a:t>
            </a:r>
            <a:r>
              <a:rPr lang="en-US" sz="1600" dirty="0">
                <a:latin typeface="StoneSerif"/>
              </a:rPr>
              <a:t>sent using an independent </a:t>
            </a:r>
            <a:r>
              <a:rPr lang="en-US" sz="1600" dirty="0">
                <a:latin typeface="StoneSerif"/>
              </a:rPr>
              <a:t>carrier frequency</a:t>
            </a:r>
            <a:r>
              <a:rPr lang="en-US" sz="1600" dirty="0">
                <a:latin typeface="StoneSerif"/>
              </a:rPr>
              <a:t>. </a:t>
            </a:r>
            <a:endParaRPr lang="en-US" sz="1600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toneSerif"/>
              </a:rPr>
              <a:t>If</a:t>
            </a:r>
            <a:r>
              <a:rPr lang="en-US" sz="1600" dirty="0">
                <a:latin typeface="StoneSerif"/>
              </a:rPr>
              <a:t>, for example, n symbols/s have to be transmitted, </a:t>
            </a:r>
            <a:r>
              <a:rPr lang="en-US" sz="1600" dirty="0">
                <a:latin typeface="StoneSerif"/>
              </a:rPr>
              <a:t>each subcarrier </a:t>
            </a:r>
            <a:r>
              <a:rPr lang="en-US" sz="1600" dirty="0">
                <a:latin typeface="StoneSerif"/>
              </a:rPr>
              <a:t>transmits n/c symbols/s with c being the number of subcarriers. </a:t>
            </a:r>
            <a:endParaRPr lang="en-US" sz="1600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toneSerif"/>
              </a:rPr>
              <a:t>One symbol </a:t>
            </a:r>
            <a:r>
              <a:rPr lang="en-US" sz="1600" dirty="0">
                <a:latin typeface="StoneSerif"/>
              </a:rPr>
              <a:t>could, for example represent 2 bit as in QPSK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71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407405"/>
            <a:ext cx="8520600" cy="1122300"/>
          </a:xfrm>
        </p:spPr>
        <p:txBody>
          <a:bodyPr/>
          <a:lstStyle/>
          <a:p>
            <a:r>
              <a:rPr lang="en-US" dirty="0" smtClean="0"/>
              <a:t>Spread Spectrum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428974" y="1529705"/>
            <a:ext cx="75674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StoneSerif-Semibold"/>
              </a:rPr>
              <a:t>Spread </a:t>
            </a:r>
            <a:r>
              <a:rPr lang="en-US" sz="2000" b="1" dirty="0">
                <a:latin typeface="StoneSerif-Semibold"/>
              </a:rPr>
              <a:t>spectrum </a:t>
            </a:r>
            <a:r>
              <a:rPr lang="en-US" sz="2000" dirty="0">
                <a:latin typeface="StoneSerif"/>
              </a:rPr>
              <a:t>techniques involve spreading the </a:t>
            </a:r>
            <a:r>
              <a:rPr lang="en-US" sz="2000" dirty="0">
                <a:latin typeface="StoneSerif"/>
              </a:rPr>
              <a:t>bandwidth </a:t>
            </a:r>
            <a:r>
              <a:rPr lang="en-IN" sz="2000" dirty="0">
                <a:latin typeface="StoneSerif"/>
              </a:rPr>
              <a:t>needed </a:t>
            </a:r>
            <a:r>
              <a:rPr lang="en-IN" sz="2000" dirty="0">
                <a:latin typeface="StoneSerif"/>
              </a:rPr>
              <a:t>to transmit </a:t>
            </a:r>
            <a:r>
              <a:rPr lang="en-IN" sz="2000" dirty="0">
                <a:latin typeface="StoneSerif"/>
              </a:rPr>
              <a:t>data.</a:t>
            </a:r>
          </a:p>
          <a:p>
            <a:r>
              <a:rPr lang="en-US" sz="2000" dirty="0"/>
              <a:t>Advantages:</a:t>
            </a:r>
          </a:p>
          <a:p>
            <a:r>
              <a:rPr lang="en-US" sz="2000" dirty="0"/>
              <a:t>1. </a:t>
            </a:r>
            <a:r>
              <a:rPr lang="en-IN" sz="2000" dirty="0"/>
              <a:t>R</a:t>
            </a:r>
            <a:r>
              <a:rPr lang="en-IN" sz="2000" dirty="0"/>
              <a:t>esistance </a:t>
            </a:r>
            <a:r>
              <a:rPr lang="en-IN" sz="2000" dirty="0"/>
              <a:t>to </a:t>
            </a:r>
            <a:r>
              <a:rPr lang="en-IN" sz="2000" b="1" dirty="0"/>
              <a:t>narrowband </a:t>
            </a:r>
            <a:r>
              <a:rPr lang="en-IN" sz="2000" b="1" dirty="0"/>
              <a:t>interference.</a:t>
            </a:r>
          </a:p>
          <a:p>
            <a:r>
              <a:rPr lang="en-US" sz="2000" b="1" dirty="0"/>
              <a:t>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46" y="3222421"/>
            <a:ext cx="7477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00" y="313136"/>
            <a:ext cx="8520600" cy="1122300"/>
          </a:xfrm>
        </p:spPr>
        <p:txBody>
          <a:bodyPr/>
          <a:lstStyle/>
          <a:p>
            <a:r>
              <a:rPr lang="en-US" dirty="0" smtClean="0"/>
              <a:t>Narrow Band Interference without spread spectrum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59" y="2025339"/>
            <a:ext cx="4292337" cy="2562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70396" y="1726526"/>
            <a:ext cx="4274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Six different channels use FDM for multiplexing, </a:t>
            </a:r>
            <a:r>
              <a:rPr lang="en-US" dirty="0">
                <a:latin typeface="StoneSerif"/>
              </a:rPr>
              <a:t>each </a:t>
            </a:r>
            <a:r>
              <a:rPr lang="en-US" dirty="0">
                <a:latin typeface="StoneSerif"/>
              </a:rPr>
              <a:t>channel has its own narrow frequency band for transmission.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Between each frequency band a guard space is needed to avoid adjacent </a:t>
            </a:r>
            <a:r>
              <a:rPr lang="en-US" dirty="0">
                <a:latin typeface="StoneSerif"/>
              </a:rPr>
              <a:t>channel interference</a:t>
            </a:r>
            <a:r>
              <a:rPr lang="en-US" dirty="0">
                <a:latin typeface="StoneSerif"/>
              </a:rPr>
              <a:t>. </a:t>
            </a:r>
            <a:endParaRPr lang="en-US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Channel </a:t>
            </a:r>
            <a:r>
              <a:rPr lang="en-US" dirty="0">
                <a:latin typeface="StoneSerif"/>
              </a:rPr>
              <a:t>quality also changes over time – the diagram only shows a snapshot </a:t>
            </a:r>
            <a:r>
              <a:rPr lang="en-US" dirty="0">
                <a:latin typeface="StoneSerif"/>
              </a:rPr>
              <a:t>at one </a:t>
            </a:r>
            <a:r>
              <a:rPr lang="en-US" dirty="0">
                <a:latin typeface="StoneSerif"/>
              </a:rPr>
              <a:t>moment. </a:t>
            </a:r>
            <a:endParaRPr lang="en-US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Narrowband </a:t>
            </a:r>
            <a:r>
              <a:rPr lang="en-US" dirty="0">
                <a:latin typeface="StoneSerif"/>
              </a:rPr>
              <a:t>interference destroys the transmission of </a:t>
            </a:r>
            <a:r>
              <a:rPr lang="en-US" dirty="0">
                <a:latin typeface="StoneSerif"/>
              </a:rPr>
              <a:t>channels 3 </a:t>
            </a:r>
            <a:r>
              <a:rPr lang="en-US" dirty="0">
                <a:latin typeface="StoneSerif"/>
              </a:rPr>
              <a:t>and 4.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1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688" y="501672"/>
            <a:ext cx="8520600" cy="1122300"/>
          </a:xfrm>
        </p:spPr>
        <p:txBody>
          <a:bodyPr/>
          <a:lstStyle/>
          <a:p>
            <a:r>
              <a:rPr lang="en-US" dirty="0" smtClean="0"/>
              <a:t>Spread Spectrum to avoid Narrow Band Interference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90" y="1512209"/>
            <a:ext cx="4297002" cy="19662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3226" y="3519532"/>
            <a:ext cx="80875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toneSerif"/>
              </a:rPr>
              <a:t>All </a:t>
            </a:r>
            <a:r>
              <a:rPr lang="en-US" sz="2000" dirty="0">
                <a:latin typeface="StoneSerif"/>
              </a:rPr>
              <a:t>narrowband </a:t>
            </a:r>
            <a:r>
              <a:rPr lang="en-US" sz="2000" dirty="0">
                <a:latin typeface="StoneSerif"/>
              </a:rPr>
              <a:t>signals are now spread into broadband signals using the same </a:t>
            </a:r>
            <a:r>
              <a:rPr lang="en-US" sz="2000" dirty="0">
                <a:latin typeface="StoneSerif"/>
              </a:rPr>
              <a:t>frequency </a:t>
            </a:r>
            <a:r>
              <a:rPr lang="en-IN" sz="2000" dirty="0">
                <a:latin typeface="StoneSerif"/>
              </a:rPr>
              <a:t>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Application </a:t>
            </a:r>
            <a:r>
              <a:rPr lang="en-US" sz="2000" dirty="0"/>
              <a:t>shows the tight coupling of CDM and spread </a:t>
            </a:r>
            <a:r>
              <a:rPr lang="en-US" sz="2000" dirty="0"/>
              <a:t>spectrum to recover signal at the receiver.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One disadvantage </a:t>
            </a:r>
            <a:r>
              <a:rPr lang="en-IN" sz="2000" dirty="0"/>
              <a:t>is </a:t>
            </a:r>
            <a:r>
              <a:rPr lang="en-US" sz="2000" dirty="0"/>
              <a:t>the </a:t>
            </a:r>
            <a:r>
              <a:rPr lang="en-US" sz="2000" dirty="0"/>
              <a:t>increased complexity of receivers that have to </a:t>
            </a:r>
            <a:r>
              <a:rPr lang="en-US" sz="2000" dirty="0" err="1"/>
              <a:t>despread</a:t>
            </a:r>
            <a:r>
              <a:rPr lang="en-US" sz="2000" dirty="0"/>
              <a:t> a </a:t>
            </a:r>
            <a:r>
              <a:rPr lang="en-US" sz="2000" dirty="0"/>
              <a:t>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Another problem is ,Large </a:t>
            </a:r>
            <a:r>
              <a:rPr lang="en-US" sz="2000" dirty="0"/>
              <a:t>frequency band </a:t>
            </a:r>
            <a:r>
              <a:rPr lang="en-US" sz="2000" dirty="0"/>
              <a:t>is </a:t>
            </a:r>
            <a:r>
              <a:rPr lang="en-US" sz="2000" dirty="0"/>
              <a:t>needed due to </a:t>
            </a:r>
            <a:r>
              <a:rPr lang="en-US" sz="2000" dirty="0"/>
              <a:t>the </a:t>
            </a:r>
            <a:r>
              <a:rPr lang="en-IN" sz="2000" dirty="0"/>
              <a:t>spreading </a:t>
            </a:r>
            <a:r>
              <a:rPr lang="en-IN" sz="2000" dirty="0"/>
              <a:t>of the signal.</a:t>
            </a:r>
          </a:p>
        </p:txBody>
      </p:sp>
    </p:spTree>
    <p:extLst>
      <p:ext uri="{BB962C8B-B14F-4D97-AF65-F5344CB8AC3E}">
        <p14:creationId xmlns:p14="http://schemas.microsoft.com/office/powerpoint/2010/main" val="6138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968" y="388550"/>
            <a:ext cx="8520600" cy="1122300"/>
          </a:xfrm>
        </p:spPr>
        <p:txBody>
          <a:bodyPr/>
          <a:lstStyle/>
          <a:p>
            <a:r>
              <a:rPr lang="en-US" dirty="0" smtClean="0"/>
              <a:t>Spreading </a:t>
            </a:r>
            <a:r>
              <a:rPr lang="en-US" dirty="0"/>
              <a:t>the spectrum can be achieved in two different ways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425938" y="1681982"/>
            <a:ext cx="36387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FranklinGothic-Demi"/>
              </a:rPr>
              <a:t>Direct </a:t>
            </a:r>
            <a:r>
              <a:rPr lang="en-IN" sz="2000" dirty="0">
                <a:latin typeface="FranklinGothic-Demi"/>
              </a:rPr>
              <a:t>sequence spread </a:t>
            </a:r>
            <a:r>
              <a:rPr lang="en-IN" sz="2000" dirty="0">
                <a:latin typeface="FranklinGothic-Demi"/>
              </a:rPr>
              <a:t>spectrum (DSSS): S</a:t>
            </a:r>
            <a:r>
              <a:rPr lang="en-US" sz="2000" dirty="0" err="1"/>
              <a:t>ystem</a:t>
            </a:r>
            <a:r>
              <a:rPr lang="en-US" sz="2000" dirty="0"/>
              <a:t> </a:t>
            </a:r>
            <a:r>
              <a:rPr lang="en-US" sz="2000" dirty="0"/>
              <a:t>take a user bit stream and </a:t>
            </a:r>
            <a:r>
              <a:rPr lang="en-US" sz="2000" dirty="0"/>
              <a:t>perform an </a:t>
            </a:r>
            <a:r>
              <a:rPr lang="en-US" sz="2000" dirty="0"/>
              <a:t>(XOR) with a so-called </a:t>
            </a:r>
            <a:r>
              <a:rPr lang="en-US" sz="2000" b="1" dirty="0"/>
              <a:t>chipping </a:t>
            </a:r>
            <a:r>
              <a:rPr lang="en-US" sz="2000" b="1" dirty="0"/>
              <a:t>sequence.</a:t>
            </a:r>
            <a:endParaRPr lang="en-IN" sz="2000" dirty="0">
              <a:latin typeface="FranklinGothic-Demi"/>
            </a:endParaRPr>
          </a:p>
          <a:p>
            <a:pPr marL="457200" indent="-457200">
              <a:buAutoNum type="arabicPeriod"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8" y="1691943"/>
            <a:ext cx="4591050" cy="43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22" y="369698"/>
            <a:ext cx="8520600" cy="516423"/>
          </a:xfrm>
        </p:spPr>
        <p:txBody>
          <a:bodyPr/>
          <a:lstStyle/>
          <a:p>
            <a:r>
              <a:rPr lang="en-US" dirty="0" smtClean="0"/>
              <a:t>DSSS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29354" y="1303462"/>
            <a:ext cx="83414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toneSerif"/>
              </a:rPr>
              <a:t>Result </a:t>
            </a:r>
            <a:r>
              <a:rPr lang="en-US" sz="2400" dirty="0">
                <a:latin typeface="StoneSerif"/>
              </a:rPr>
              <a:t>is either the sequence 0110101 (if the user </a:t>
            </a:r>
            <a:r>
              <a:rPr lang="en-US" sz="2400" dirty="0">
                <a:latin typeface="StoneSerif"/>
              </a:rPr>
              <a:t>bit equals </a:t>
            </a:r>
            <a:r>
              <a:rPr lang="en-US" sz="2400" dirty="0">
                <a:latin typeface="StoneSerif"/>
              </a:rPr>
              <a:t>0) or its complement 1001010 (if the user bit equals 1). </a:t>
            </a:r>
            <a:endParaRPr lang="en-US" sz="2400" dirty="0">
              <a:latin typeface="Stone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toneSerif"/>
              </a:rPr>
              <a:t>While </a:t>
            </a:r>
            <a:r>
              <a:rPr lang="en-US" sz="2400" dirty="0">
                <a:latin typeface="StoneSerif"/>
              </a:rPr>
              <a:t>each </a:t>
            </a:r>
            <a:r>
              <a:rPr lang="en-US" sz="2400" dirty="0">
                <a:latin typeface="StoneSerif"/>
              </a:rPr>
              <a:t>user bit </a:t>
            </a:r>
            <a:r>
              <a:rPr lang="en-US" sz="2400" dirty="0">
                <a:latin typeface="StoneSerif"/>
              </a:rPr>
              <a:t>has a duration </a:t>
            </a:r>
            <a:r>
              <a:rPr lang="en-US" sz="2400" dirty="0" err="1">
                <a:latin typeface="StoneSerif"/>
              </a:rPr>
              <a:t>tb</a:t>
            </a:r>
            <a:r>
              <a:rPr lang="en-US" sz="2400" dirty="0">
                <a:latin typeface="StoneSerif"/>
              </a:rPr>
              <a:t>, the chipping sequence consists of smaller pulses, </a:t>
            </a:r>
            <a:r>
              <a:rPr lang="en-US" sz="2400" dirty="0">
                <a:latin typeface="StoneSerif"/>
              </a:rPr>
              <a:t>called </a:t>
            </a:r>
            <a:r>
              <a:rPr lang="en-US" sz="2400" b="1" dirty="0">
                <a:latin typeface="StoneSerif-Semibold"/>
              </a:rPr>
              <a:t>chips</a:t>
            </a:r>
            <a:r>
              <a:rPr lang="en-US" sz="2400" dirty="0">
                <a:latin typeface="StoneSerif"/>
              </a:rPr>
              <a:t>, with a duration </a:t>
            </a:r>
            <a:r>
              <a:rPr lang="en-US" sz="2400" dirty="0" err="1">
                <a:latin typeface="StoneSerif"/>
              </a:rPr>
              <a:t>tc</a:t>
            </a:r>
            <a:r>
              <a:rPr lang="en-US" sz="2400" dirty="0">
                <a:latin typeface="StoneSerif"/>
              </a:rPr>
              <a:t>. </a:t>
            </a:r>
            <a:endParaRPr lang="en-US" sz="2400" dirty="0">
              <a:latin typeface="Stone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toneSerif"/>
              </a:rPr>
              <a:t>If </a:t>
            </a:r>
            <a:r>
              <a:rPr lang="en-US" sz="2400" dirty="0">
                <a:latin typeface="StoneSerif"/>
              </a:rPr>
              <a:t>the chipping sequence is generated properly </a:t>
            </a:r>
            <a:r>
              <a:rPr lang="en-US" sz="2400" dirty="0">
                <a:latin typeface="StoneSerif"/>
              </a:rPr>
              <a:t>it appears </a:t>
            </a:r>
            <a:r>
              <a:rPr lang="en-US" sz="2400" dirty="0">
                <a:latin typeface="StoneSerif"/>
              </a:rPr>
              <a:t>as random noise: this sequence is also sometimes called </a:t>
            </a:r>
            <a:r>
              <a:rPr lang="en-US" sz="2400" b="1" dirty="0">
                <a:latin typeface="StoneSerif-Semibold"/>
              </a:rPr>
              <a:t>pseudo-noise </a:t>
            </a:r>
            <a:r>
              <a:rPr lang="en-US" sz="2400" dirty="0">
                <a:latin typeface="StoneSerif"/>
              </a:rPr>
              <a:t>sequence</a:t>
            </a:r>
            <a:r>
              <a:rPr lang="en-US" sz="2400" dirty="0">
                <a:latin typeface="StoneSerif"/>
              </a:rPr>
              <a:t>. The </a:t>
            </a:r>
            <a:r>
              <a:rPr lang="en-US" sz="2400" b="1" dirty="0">
                <a:latin typeface="StoneSerif-Semibold"/>
              </a:rPr>
              <a:t>spreading factor </a:t>
            </a:r>
            <a:r>
              <a:rPr lang="en-US" sz="2400" dirty="0">
                <a:latin typeface="StoneSerif"/>
              </a:rPr>
              <a:t>s = </a:t>
            </a:r>
            <a:r>
              <a:rPr lang="en-US" sz="2400" dirty="0" err="1">
                <a:latin typeface="StoneSerif"/>
              </a:rPr>
              <a:t>tb</a:t>
            </a:r>
            <a:r>
              <a:rPr lang="en-US" sz="2400" dirty="0">
                <a:latin typeface="StoneSerif"/>
              </a:rPr>
              <a:t>/</a:t>
            </a:r>
            <a:r>
              <a:rPr lang="en-US" sz="2400" dirty="0" err="1">
                <a:latin typeface="StoneSerif"/>
              </a:rPr>
              <a:t>tc</a:t>
            </a:r>
            <a:r>
              <a:rPr lang="en-US" sz="2400" dirty="0">
                <a:latin typeface="StoneSerif"/>
              </a:rPr>
              <a:t> determines the bandwidth of the </a:t>
            </a:r>
            <a:r>
              <a:rPr lang="en-US" sz="2400" dirty="0">
                <a:latin typeface="StoneSerif"/>
              </a:rPr>
              <a:t>resulting signal</a:t>
            </a:r>
            <a:r>
              <a:rPr lang="en-US" sz="2400" dirty="0">
                <a:latin typeface="StoneSerif"/>
              </a:rPr>
              <a:t>. </a:t>
            </a:r>
            <a:endParaRPr lang="en-US" sz="2400" dirty="0">
              <a:latin typeface="Stone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toneSerif"/>
              </a:rPr>
              <a:t>If </a:t>
            </a:r>
            <a:r>
              <a:rPr lang="en-US" sz="2400" dirty="0">
                <a:latin typeface="StoneSerif"/>
              </a:rPr>
              <a:t>the original signal needs a bandwidth w, the resulting signal </a:t>
            </a:r>
            <a:r>
              <a:rPr lang="en-US" sz="2400" dirty="0">
                <a:latin typeface="StoneSerif"/>
              </a:rPr>
              <a:t>needs </a:t>
            </a:r>
            <a:r>
              <a:rPr lang="en-IN" sz="2400" dirty="0" err="1">
                <a:latin typeface="StoneSerif"/>
              </a:rPr>
              <a:t>s·w</a:t>
            </a:r>
            <a:r>
              <a:rPr lang="en-IN" sz="2400" dirty="0">
                <a:latin typeface="StoneSerif"/>
              </a:rPr>
              <a:t> </a:t>
            </a:r>
            <a:r>
              <a:rPr lang="en-IN" sz="2400" dirty="0">
                <a:latin typeface="StoneSerif"/>
              </a:rPr>
              <a:t>after spreading.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159200" y="5765760"/>
              <a:ext cx="514800" cy="6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9840" y="5756400"/>
                <a:ext cx="53352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261" y="350843"/>
            <a:ext cx="8520600" cy="1122300"/>
          </a:xfrm>
        </p:spPr>
        <p:txBody>
          <a:bodyPr/>
          <a:lstStyle/>
          <a:p>
            <a:r>
              <a:rPr lang="en-US" dirty="0" smtClean="0"/>
              <a:t>DSSS Transmitter and Receiver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17" y="1473144"/>
            <a:ext cx="5286375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58" y="3690102"/>
            <a:ext cx="7924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Vehicles</a:t>
            </a:r>
          </a:p>
          <a:p>
            <a:pPr lvl="1"/>
            <a:r>
              <a:rPr lang="en-US" altLang="en-US" dirty="0"/>
              <a:t>transmission of news, road condition, weather, music via DAB</a:t>
            </a:r>
          </a:p>
          <a:p>
            <a:pPr lvl="1"/>
            <a:r>
              <a:rPr lang="en-US" altLang="en-US" dirty="0"/>
              <a:t>personal communication using GSM</a:t>
            </a:r>
          </a:p>
          <a:p>
            <a:pPr lvl="1"/>
            <a:r>
              <a:rPr lang="en-US" altLang="en-US" dirty="0"/>
              <a:t>position via GPS</a:t>
            </a:r>
          </a:p>
          <a:p>
            <a:pPr lvl="1"/>
            <a:r>
              <a:rPr lang="en-US" altLang="en-US" dirty="0"/>
              <a:t>local ad-hoc network with vehicles close-by to prevent accidents, guidance system, redundancy </a:t>
            </a:r>
          </a:p>
          <a:p>
            <a:pPr lvl="1"/>
            <a:r>
              <a:rPr lang="en-US" altLang="en-US" dirty="0"/>
              <a:t>vehicle data (e.g., from busses, high-speed trains) can be transmitted in advance for maintenance </a:t>
            </a:r>
          </a:p>
          <a:p>
            <a:r>
              <a:rPr lang="en-US" altLang="en-US" dirty="0" smtClean="0"/>
              <a:t>Emergencies</a:t>
            </a:r>
            <a:endParaRPr lang="en-US" altLang="en-US" dirty="0"/>
          </a:p>
          <a:p>
            <a:pPr lvl="1"/>
            <a:r>
              <a:rPr lang="en-US" altLang="en-US" dirty="0"/>
              <a:t>early transmission of patient data to the hospital, current status, first diagnosis</a:t>
            </a:r>
          </a:p>
          <a:p>
            <a:pPr lvl="1"/>
            <a:r>
              <a:rPr lang="en-US" altLang="en-US" dirty="0"/>
              <a:t>replacement of a fixed infrastructure in case of earthquakes, hurricanes, fire etc.</a:t>
            </a:r>
          </a:p>
          <a:p>
            <a:pPr lvl="1"/>
            <a:r>
              <a:rPr lang="en-US" altLang="en-US" dirty="0" smtClean="0"/>
              <a:t>Disaster Management like crisis</a:t>
            </a:r>
            <a:r>
              <a:rPr lang="en-US" altLang="en-US" dirty="0"/>
              <a:t>, </a:t>
            </a:r>
            <a:r>
              <a:rPr lang="en-US" altLang="en-US" dirty="0" smtClean="0"/>
              <a:t>floods, pandemic, </a:t>
            </a:r>
            <a:r>
              <a:rPr lang="en-US" altLang="en-US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687" y="511099"/>
            <a:ext cx="8520600" cy="1122300"/>
          </a:xfrm>
        </p:spPr>
        <p:txBody>
          <a:bodyPr/>
          <a:lstStyle/>
          <a:p>
            <a:r>
              <a:rPr lang="en-US" dirty="0" smtClean="0"/>
              <a:t>Challenges in DSSS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816232" y="1772240"/>
            <a:ext cx="81802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Receiver has to know the chipping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Sequences at the sender and receiver have to be precisely </a:t>
            </a:r>
            <a:r>
              <a:rPr lang="en-US" sz="2000" dirty="0"/>
              <a:t>synchronized because </a:t>
            </a:r>
            <a:r>
              <a:rPr lang="en-US" sz="2000" dirty="0"/>
              <a:t>the receiver calculates the product of a chip with the incoming signal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Chip Sequence:</a:t>
            </a:r>
          </a:p>
          <a:p>
            <a:r>
              <a:rPr lang="en-US" sz="2000" dirty="0"/>
              <a:t>	Sending </a:t>
            </a:r>
            <a:r>
              <a:rPr lang="en-US" sz="2000" dirty="0"/>
              <a:t>the user data 01 and </a:t>
            </a:r>
            <a:r>
              <a:rPr lang="en-US" sz="2000" dirty="0"/>
              <a:t>applying the </a:t>
            </a:r>
            <a:r>
              <a:rPr lang="en-US" sz="2000" dirty="0"/>
              <a:t>11-chip Barker </a:t>
            </a:r>
            <a:r>
              <a:rPr lang="en-US" sz="2000" dirty="0"/>
              <a:t>	code </a:t>
            </a:r>
            <a:r>
              <a:rPr lang="en-US" sz="2000" dirty="0"/>
              <a:t>10110111000 results in the spread ‘</a:t>
            </a:r>
            <a:r>
              <a:rPr lang="en-US" sz="2000" dirty="0"/>
              <a:t>signal’  	</a:t>
            </a:r>
            <a:r>
              <a:rPr lang="en-IN" sz="2000" dirty="0"/>
              <a:t>011011100001001000111.</a:t>
            </a:r>
          </a:p>
          <a:p>
            <a:r>
              <a:rPr lang="en-US" sz="2000" dirty="0"/>
              <a:t>There are several paths and signals due to multi path propagation, so there is need of rake receiver.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27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273" y="379123"/>
            <a:ext cx="8520600" cy="1122300"/>
          </a:xfrm>
        </p:spPr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requency </a:t>
            </a:r>
            <a:r>
              <a:rPr lang="en-US" b="1" dirty="0"/>
              <a:t>hopping spread spectrum (FHSS)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948206" y="2055044"/>
            <a:ext cx="8248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</a:t>
            </a:r>
            <a:r>
              <a:rPr lang="en-IN" sz="2000" dirty="0"/>
              <a:t>otal available </a:t>
            </a:r>
            <a:r>
              <a:rPr lang="en-US" sz="2000" dirty="0"/>
              <a:t>bandwidth </a:t>
            </a:r>
            <a:r>
              <a:rPr lang="en-US" sz="2000" dirty="0"/>
              <a:t>is split into many channels of smaller bandwidth plus guard </a:t>
            </a:r>
            <a:r>
              <a:rPr lang="en-US" sz="2000" dirty="0"/>
              <a:t>spaces </a:t>
            </a:r>
            <a:r>
              <a:rPr lang="en-IN" sz="2000" dirty="0"/>
              <a:t>between </a:t>
            </a:r>
            <a:r>
              <a:rPr lang="en-IN" sz="2000" dirty="0"/>
              <a:t>the channels</a:t>
            </a:r>
            <a:r>
              <a:rPr lang="en-I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Transmitter and receiver stay on one of these </a:t>
            </a:r>
            <a:r>
              <a:rPr lang="en-US" sz="2000" dirty="0"/>
              <a:t>channels for </a:t>
            </a:r>
            <a:r>
              <a:rPr lang="en-US" sz="2000" dirty="0"/>
              <a:t>a certain time and then hop to another channel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Transmitter and receiver stay on one of these </a:t>
            </a:r>
            <a:r>
              <a:rPr lang="en-US" sz="2000" dirty="0"/>
              <a:t>channels for </a:t>
            </a:r>
            <a:r>
              <a:rPr lang="en-US" sz="2000" dirty="0"/>
              <a:t>a certain time and then hop to another </a:t>
            </a:r>
            <a:r>
              <a:rPr lang="en-US" sz="2000" dirty="0"/>
              <a:t>channel.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pattern of channel usage is called the </a:t>
            </a:r>
            <a:r>
              <a:rPr lang="en-US" sz="2000" b="1" dirty="0"/>
              <a:t>hopping sequence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/>
              <a:t>    the </a:t>
            </a:r>
            <a:r>
              <a:rPr lang="en-US" sz="2000" dirty="0"/>
              <a:t>time spend on a channel with a certain frequency is called the </a:t>
            </a:r>
            <a:r>
              <a:rPr lang="en-US" sz="2000" dirty="0"/>
              <a:t>      </a:t>
            </a:r>
            <a:r>
              <a:rPr lang="en-US" sz="2000" b="1" dirty="0"/>
              <a:t>dwell </a:t>
            </a:r>
            <a:r>
              <a:rPr lang="en-US" sz="2000" b="1" dirty="0"/>
              <a:t>time</a:t>
            </a:r>
            <a:r>
              <a:rPr lang="en-US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07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26" y="313136"/>
            <a:ext cx="8520600" cy="1122300"/>
          </a:xfrm>
        </p:spPr>
        <p:txBody>
          <a:bodyPr/>
          <a:lstStyle/>
          <a:p>
            <a:r>
              <a:rPr lang="en-US" dirty="0" smtClean="0"/>
              <a:t>FHSS: Slow and Fast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16" y="1492904"/>
            <a:ext cx="7477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341417"/>
            <a:ext cx="8520600" cy="836935"/>
          </a:xfrm>
        </p:spPr>
        <p:txBody>
          <a:bodyPr/>
          <a:lstStyle/>
          <a:p>
            <a:r>
              <a:rPr lang="en-US" dirty="0" smtClean="0"/>
              <a:t>FHSS: Transmitter &amp; Receiver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38" y="1178351"/>
            <a:ext cx="8078771" cy="47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687" y="416831"/>
            <a:ext cx="8520600" cy="1122300"/>
          </a:xfrm>
        </p:spPr>
        <p:txBody>
          <a:bodyPr/>
          <a:lstStyle/>
          <a:p>
            <a:r>
              <a:rPr lang="en-US" dirty="0" smtClean="0"/>
              <a:t>DSSS V/s FHSS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183876" y="2090173"/>
            <a:ext cx="81070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toneSerif"/>
              </a:rPr>
              <a:t>FHSS </a:t>
            </a:r>
            <a:r>
              <a:rPr lang="en-IN" sz="2000" dirty="0">
                <a:latin typeface="StoneSerif"/>
              </a:rPr>
              <a:t>systems </a:t>
            </a:r>
            <a:r>
              <a:rPr lang="en-US" sz="2000" dirty="0">
                <a:latin typeface="StoneSerif"/>
              </a:rPr>
              <a:t>only </a:t>
            </a:r>
            <a:r>
              <a:rPr lang="en-US" sz="2000" dirty="0">
                <a:latin typeface="StoneSerif"/>
              </a:rPr>
              <a:t>use a portion of the total band at any time, while DSSS systems always </a:t>
            </a:r>
            <a:r>
              <a:rPr lang="en-US" sz="2000" dirty="0">
                <a:latin typeface="StoneSerif"/>
              </a:rPr>
              <a:t>use the </a:t>
            </a:r>
            <a:r>
              <a:rPr lang="en-US" sz="2000" dirty="0">
                <a:latin typeface="StoneSerif"/>
              </a:rPr>
              <a:t>total bandwidth available. </a:t>
            </a:r>
            <a:endParaRPr lang="en-US" sz="2000" dirty="0">
              <a:latin typeface="Stone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toneSerif"/>
              </a:rPr>
              <a:t>DSSS </a:t>
            </a:r>
            <a:r>
              <a:rPr lang="en-US" sz="2000" dirty="0">
                <a:latin typeface="StoneSerif"/>
              </a:rPr>
              <a:t>systems </a:t>
            </a:r>
            <a:r>
              <a:rPr lang="en-US" sz="2000" dirty="0">
                <a:latin typeface="StoneSerif"/>
              </a:rPr>
              <a:t>are </a:t>
            </a:r>
            <a:r>
              <a:rPr lang="en-US" sz="2000" dirty="0">
                <a:latin typeface="StoneSerif"/>
              </a:rPr>
              <a:t>more </a:t>
            </a:r>
            <a:r>
              <a:rPr lang="en-US" sz="2000" dirty="0">
                <a:latin typeface="StoneSerif"/>
              </a:rPr>
              <a:t>resistant to </a:t>
            </a:r>
            <a:r>
              <a:rPr lang="en-US" sz="2000" dirty="0">
                <a:latin typeface="StoneSerif"/>
              </a:rPr>
              <a:t>fading and multi-path effects. </a:t>
            </a:r>
            <a:endParaRPr lang="en-US" sz="2000" dirty="0">
              <a:latin typeface="Stone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toneSerif"/>
              </a:rPr>
              <a:t>DSSS </a:t>
            </a:r>
            <a:r>
              <a:rPr lang="en-US" sz="2000" dirty="0">
                <a:latin typeface="StoneSerif"/>
              </a:rPr>
              <a:t>signals are much harder to detect </a:t>
            </a:r>
            <a:r>
              <a:rPr lang="en-US" sz="2000" dirty="0">
                <a:latin typeface="StoneSerif"/>
              </a:rPr>
              <a:t>– without </a:t>
            </a:r>
            <a:r>
              <a:rPr lang="en-US" sz="2000" dirty="0">
                <a:latin typeface="StoneSerif"/>
              </a:rPr>
              <a:t>knowing the spreading code, detection is virtually impossible. </a:t>
            </a:r>
            <a:endParaRPr lang="en-US" sz="2000" dirty="0">
              <a:latin typeface="Stone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toneSerif"/>
              </a:rPr>
              <a:t>If each sender </a:t>
            </a:r>
            <a:r>
              <a:rPr lang="en-US" sz="2000" dirty="0">
                <a:latin typeface="StoneSerif"/>
              </a:rPr>
              <a:t>has its own pseudo-random number sequence for spreading the </a:t>
            </a:r>
            <a:r>
              <a:rPr lang="en-US" sz="2000" dirty="0">
                <a:latin typeface="StoneSerif"/>
              </a:rPr>
              <a:t>signal (</a:t>
            </a:r>
            <a:r>
              <a:rPr lang="en-US" sz="2000" dirty="0">
                <a:latin typeface="StoneSerif"/>
              </a:rPr>
              <a:t>DSSS or FHSS), the system implements CDM.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889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454539"/>
            <a:ext cx="8520600" cy="1122300"/>
          </a:xfrm>
        </p:spPr>
        <p:txBody>
          <a:bodyPr/>
          <a:lstStyle/>
          <a:p>
            <a:r>
              <a:rPr lang="en-US" dirty="0" smtClean="0"/>
              <a:t>Cellular </a:t>
            </a:r>
            <a:r>
              <a:rPr lang="en-US" dirty="0" smtClean="0"/>
              <a:t>Systems – Frequency Reuse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231010" y="1576839"/>
            <a:ext cx="7645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Cellular systems for mobile communications implement SDM. </a:t>
            </a:r>
            <a:endParaRPr lang="en-US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oneSerif"/>
              </a:rPr>
              <a:t>Each </a:t>
            </a:r>
            <a:r>
              <a:rPr lang="en-US" dirty="0">
                <a:latin typeface="StoneSerif"/>
              </a:rPr>
              <a:t>transmitter</a:t>
            </a:r>
            <a:r>
              <a:rPr lang="en-US" dirty="0">
                <a:latin typeface="StoneSerif"/>
              </a:rPr>
              <a:t>, called </a:t>
            </a:r>
            <a:r>
              <a:rPr lang="en-US" dirty="0">
                <a:latin typeface="StoneSerif"/>
              </a:rPr>
              <a:t>a </a:t>
            </a:r>
            <a:r>
              <a:rPr lang="en-US" b="1" dirty="0">
                <a:latin typeface="StoneSerif-Semibold"/>
              </a:rPr>
              <a:t>base station</a:t>
            </a:r>
            <a:r>
              <a:rPr lang="en-US" dirty="0">
                <a:latin typeface="StoneSerif"/>
              </a:rPr>
              <a:t>, covers a certain area, a </a:t>
            </a:r>
            <a:r>
              <a:rPr lang="en-US" b="1" dirty="0">
                <a:latin typeface="StoneSerif-Semibold"/>
              </a:rPr>
              <a:t>cell</a:t>
            </a:r>
            <a:r>
              <a:rPr lang="en-US" dirty="0">
                <a:latin typeface="Stone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Mobile </a:t>
            </a:r>
            <a:r>
              <a:rPr lang="en-IN" dirty="0"/>
              <a:t>telecommunication </a:t>
            </a:r>
            <a:r>
              <a:rPr lang="en-IN" dirty="0"/>
              <a:t>systems,</a:t>
            </a:r>
            <a:r>
              <a:rPr lang="en-US" dirty="0"/>
              <a:t> </a:t>
            </a:r>
            <a:r>
              <a:rPr lang="en-US" dirty="0"/>
              <a:t>a mobile station within the cell around a </a:t>
            </a:r>
            <a:r>
              <a:rPr lang="en-US" dirty="0"/>
              <a:t>base station </a:t>
            </a:r>
            <a:r>
              <a:rPr lang="en-US" dirty="0"/>
              <a:t>communicates with this base station and vice versa.</a:t>
            </a:r>
            <a:endParaRPr lang="en-US" dirty="0">
              <a:latin typeface="Stone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10" y="3208059"/>
            <a:ext cx="6076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00" y="275429"/>
            <a:ext cx="8520600" cy="1122300"/>
          </a:xfrm>
        </p:spPr>
        <p:txBody>
          <a:bodyPr/>
          <a:lstStyle/>
          <a:p>
            <a:r>
              <a:rPr lang="en-US" dirty="0" smtClean="0"/>
              <a:t>Advantages of Small Cells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19926" y="1397729"/>
            <a:ext cx="85218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StoneSerif-Semibold"/>
              </a:rPr>
              <a:t>Higher capacity</a:t>
            </a:r>
            <a:r>
              <a:rPr lang="en-US" sz="2000" dirty="0">
                <a:latin typeface="StoneSerif"/>
              </a:rPr>
              <a:t>: Implementing SDM allows frequency reuse. </a:t>
            </a:r>
            <a:r>
              <a:rPr lang="en-US" sz="2000" dirty="0">
                <a:latin typeface="StoneSerif"/>
              </a:rPr>
              <a:t>As </a:t>
            </a:r>
            <a:r>
              <a:rPr lang="en-US" sz="2000" dirty="0">
                <a:latin typeface="StoneSerif"/>
              </a:rPr>
              <a:t>most mobile phone systems assign </a:t>
            </a:r>
            <a:r>
              <a:rPr lang="en-US" sz="2000" dirty="0">
                <a:latin typeface="StoneSerif"/>
              </a:rPr>
              <a:t>frequencies to </a:t>
            </a:r>
            <a:r>
              <a:rPr lang="en-US" sz="2000" dirty="0">
                <a:latin typeface="StoneSerif"/>
              </a:rPr>
              <a:t>certain users (or certain hopping patterns), this frequency is </a:t>
            </a:r>
            <a:r>
              <a:rPr lang="en-US" sz="2000" dirty="0">
                <a:latin typeface="StoneSerif"/>
              </a:rPr>
              <a:t>blocked for </a:t>
            </a:r>
            <a:r>
              <a:rPr lang="en-US" sz="2000" dirty="0">
                <a:latin typeface="StoneSerif"/>
              </a:rPr>
              <a:t>other users. But frequencies are a scarce resource and, the number </a:t>
            </a:r>
            <a:r>
              <a:rPr lang="en-US" sz="2000" dirty="0">
                <a:latin typeface="StoneSerif"/>
              </a:rPr>
              <a:t>of concurrent </a:t>
            </a:r>
            <a:r>
              <a:rPr lang="en-US" sz="2000" dirty="0">
                <a:latin typeface="StoneSerif"/>
              </a:rPr>
              <a:t>users per cell is very limited. Huge cells do not allow for </a:t>
            </a:r>
            <a:r>
              <a:rPr lang="en-US" sz="2000" dirty="0">
                <a:latin typeface="StoneSerif"/>
              </a:rPr>
              <a:t>more users</a:t>
            </a:r>
            <a:r>
              <a:rPr lang="en-US" sz="2000" dirty="0">
                <a:latin typeface="StoneSerif"/>
              </a:rPr>
              <a:t>. </a:t>
            </a:r>
            <a:endParaRPr lang="en-US" sz="1050" dirty="0">
              <a:latin typeface="ZapfDingbats"/>
            </a:endParaRPr>
          </a:p>
          <a:p>
            <a:r>
              <a:rPr lang="en-US" sz="2000" b="1" dirty="0">
                <a:latin typeface="StoneSerif-Semibold"/>
              </a:rPr>
              <a:t>Less </a:t>
            </a:r>
            <a:r>
              <a:rPr lang="en-US" sz="2000" b="1" dirty="0">
                <a:latin typeface="StoneSerif-Semibold"/>
              </a:rPr>
              <a:t>transmission power</a:t>
            </a:r>
            <a:r>
              <a:rPr lang="en-US" sz="2000" dirty="0">
                <a:latin typeface="StoneSerif"/>
              </a:rPr>
              <a:t>: </a:t>
            </a:r>
            <a:r>
              <a:rPr lang="en-US" sz="2000" dirty="0">
                <a:latin typeface="StoneSerif"/>
              </a:rPr>
              <a:t>A receiver </a:t>
            </a:r>
            <a:r>
              <a:rPr lang="en-US" sz="2000" dirty="0">
                <a:latin typeface="StoneSerif"/>
              </a:rPr>
              <a:t>far away </a:t>
            </a:r>
            <a:r>
              <a:rPr lang="en-US" sz="2000" dirty="0">
                <a:latin typeface="StoneSerif"/>
              </a:rPr>
              <a:t>from a base station would need much more transmit power than the</a:t>
            </a:r>
          </a:p>
          <a:p>
            <a:r>
              <a:rPr lang="en-US" sz="2000" dirty="0">
                <a:latin typeface="StoneSerif"/>
              </a:rPr>
              <a:t>current few Watts. </a:t>
            </a:r>
            <a:endParaRPr lang="en-US" sz="2000" dirty="0">
              <a:latin typeface="StoneSerif"/>
            </a:endParaRPr>
          </a:p>
          <a:p>
            <a:r>
              <a:rPr lang="en-US" sz="2000" b="1" dirty="0">
                <a:latin typeface="StoneSerif-Semibold"/>
              </a:rPr>
              <a:t>Local </a:t>
            </a:r>
            <a:r>
              <a:rPr lang="en-US" sz="2000" b="1" dirty="0">
                <a:latin typeface="StoneSerif-Semibold"/>
              </a:rPr>
              <a:t>interference only</a:t>
            </a:r>
            <a:r>
              <a:rPr lang="en-US" sz="2000" dirty="0">
                <a:latin typeface="StoneSerif"/>
              </a:rPr>
              <a:t>: </a:t>
            </a:r>
            <a:r>
              <a:rPr lang="en-US" sz="2000" dirty="0">
                <a:latin typeface="StoneSerif"/>
              </a:rPr>
              <a:t>With </a:t>
            </a:r>
            <a:r>
              <a:rPr lang="en-US" sz="2000" dirty="0">
                <a:latin typeface="StoneSerif"/>
              </a:rPr>
              <a:t>small cells</a:t>
            </a:r>
            <a:r>
              <a:rPr lang="en-US" sz="2000" dirty="0">
                <a:latin typeface="StoneSerif"/>
              </a:rPr>
              <a:t>, mobile </a:t>
            </a:r>
            <a:r>
              <a:rPr lang="en-US" sz="2000" dirty="0">
                <a:latin typeface="StoneSerif"/>
              </a:rPr>
              <a:t>stations and base stations only have to deal with ‘local’ interference.</a:t>
            </a:r>
          </a:p>
          <a:p>
            <a:r>
              <a:rPr lang="en-US" sz="2000" b="1" dirty="0">
                <a:latin typeface="StoneSerif-Semibold"/>
              </a:rPr>
              <a:t>Robustness</a:t>
            </a:r>
            <a:r>
              <a:rPr lang="en-US" sz="2000" dirty="0">
                <a:latin typeface="StoneSerif"/>
              </a:rPr>
              <a:t>: Cellular systems are decentralized and so, more robust </a:t>
            </a:r>
            <a:r>
              <a:rPr lang="en-US" sz="2000" dirty="0">
                <a:latin typeface="StoneSerif"/>
              </a:rPr>
              <a:t>against the </a:t>
            </a:r>
            <a:r>
              <a:rPr lang="en-US" sz="2000" dirty="0">
                <a:latin typeface="StoneSerif"/>
              </a:rPr>
              <a:t>failure of single components.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25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687" y="511099"/>
            <a:ext cx="8520600" cy="1122300"/>
          </a:xfrm>
        </p:spPr>
        <p:txBody>
          <a:bodyPr/>
          <a:lstStyle/>
          <a:p>
            <a:r>
              <a:rPr lang="en-US" dirty="0" smtClean="0"/>
              <a:t>Disadvantages of Small Cells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315852" y="1463299"/>
            <a:ext cx="78619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toneSerif-Semibold"/>
              </a:rPr>
              <a:t>Infrastructure needed</a:t>
            </a:r>
            <a:r>
              <a:rPr lang="en-US" sz="2000" dirty="0">
                <a:latin typeface="StoneSerif"/>
              </a:rPr>
              <a:t>: Cellular systems need a complex infrastructure </a:t>
            </a:r>
            <a:r>
              <a:rPr lang="en-US" sz="2000" dirty="0">
                <a:latin typeface="StoneSerif"/>
              </a:rPr>
              <a:t>to connect </a:t>
            </a:r>
            <a:r>
              <a:rPr lang="en-US" sz="2000" dirty="0">
                <a:latin typeface="StoneSerif"/>
              </a:rPr>
              <a:t>all base stations. </a:t>
            </a:r>
            <a:endParaRPr lang="en-US" sz="2000" dirty="0">
              <a:latin typeface="StoneSerif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ZapfDingbats"/>
              </a:rPr>
              <a:t> </a:t>
            </a:r>
            <a:r>
              <a:rPr lang="en-US" sz="2000" b="1" dirty="0">
                <a:latin typeface="StoneSerif-Semibold"/>
              </a:rPr>
              <a:t>Handover needed</a:t>
            </a:r>
            <a:r>
              <a:rPr lang="en-US" sz="2000" dirty="0">
                <a:latin typeface="StoneSerif"/>
              </a:rPr>
              <a:t>: The mobile station has to perform a handover </a:t>
            </a:r>
            <a:r>
              <a:rPr lang="en-US" sz="2000" dirty="0">
                <a:latin typeface="StoneSerif"/>
              </a:rPr>
              <a:t>when changing </a:t>
            </a:r>
            <a:r>
              <a:rPr lang="en-US" sz="2000" dirty="0">
                <a:latin typeface="StoneSerif"/>
              </a:rPr>
              <a:t>from one cell to another. Depending on the cell size and </a:t>
            </a:r>
            <a:r>
              <a:rPr lang="en-US" sz="2000" dirty="0">
                <a:latin typeface="StoneSerif"/>
              </a:rPr>
              <a:t>the speed </a:t>
            </a:r>
            <a:r>
              <a:rPr lang="en-US" sz="2000" dirty="0">
                <a:latin typeface="StoneSerif"/>
              </a:rPr>
              <a:t>of movement, this can happen quite often.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ZapfDingbats"/>
              </a:rPr>
              <a:t> </a:t>
            </a:r>
            <a:r>
              <a:rPr lang="en-US" sz="2000" b="1" dirty="0">
                <a:latin typeface="StoneSerif-Semibold"/>
              </a:rPr>
              <a:t>Frequency planning</a:t>
            </a:r>
            <a:r>
              <a:rPr lang="en-US" sz="2000" dirty="0">
                <a:latin typeface="StoneSerif"/>
              </a:rPr>
              <a:t>: To avoid interference between transmitters using </a:t>
            </a:r>
            <a:r>
              <a:rPr lang="en-US" sz="2000" dirty="0">
                <a:latin typeface="StoneSerif"/>
              </a:rPr>
              <a:t>the same </a:t>
            </a:r>
            <a:r>
              <a:rPr lang="en-US" sz="2000" dirty="0">
                <a:latin typeface="StoneSerif"/>
              </a:rPr>
              <a:t>frequencies, frequencies have to be distributed carefully.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73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00" y="369697"/>
            <a:ext cx="8520600" cy="1122300"/>
          </a:xfrm>
        </p:spPr>
        <p:txBody>
          <a:bodyPr/>
          <a:lstStyle/>
          <a:p>
            <a:r>
              <a:rPr lang="en-US" dirty="0" smtClean="0"/>
              <a:t>Channel Allocation-Cellular </a:t>
            </a:r>
            <a:r>
              <a:rPr lang="en-US" dirty="0" smtClean="0"/>
              <a:t>System with 3 Cell Cluster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221584" y="4607954"/>
            <a:ext cx="774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toneSerif"/>
              </a:rPr>
              <a:t>All cells within a cluster </a:t>
            </a:r>
            <a:r>
              <a:rPr lang="en-US" dirty="0">
                <a:latin typeface="StoneSerif"/>
              </a:rPr>
              <a:t>use disjointed </a:t>
            </a:r>
            <a:r>
              <a:rPr lang="en-US" dirty="0">
                <a:latin typeface="StoneSerif"/>
              </a:rPr>
              <a:t>sets of frequencies. </a:t>
            </a:r>
            <a:r>
              <a:rPr lang="en-US" dirty="0">
                <a:latin typeface="StoneSerif"/>
              </a:rPr>
              <a:t>One </a:t>
            </a:r>
            <a:r>
              <a:rPr lang="en-US" dirty="0">
                <a:latin typeface="StoneSerif"/>
              </a:rPr>
              <a:t>cell in the cluster uses set f</a:t>
            </a:r>
            <a:r>
              <a:rPr lang="en-US" sz="1000" dirty="0">
                <a:latin typeface="StoneSerif"/>
              </a:rPr>
              <a:t>1</a:t>
            </a:r>
            <a:r>
              <a:rPr lang="en-US" dirty="0">
                <a:latin typeface="StoneSerif"/>
              </a:rPr>
              <a:t>, another </a:t>
            </a:r>
            <a:r>
              <a:rPr lang="en-US" dirty="0">
                <a:latin typeface="StoneSerif"/>
              </a:rPr>
              <a:t>cell f</a:t>
            </a:r>
            <a:r>
              <a:rPr lang="en-US" sz="1000" dirty="0">
                <a:latin typeface="StoneSerif"/>
              </a:rPr>
              <a:t>2</a:t>
            </a:r>
            <a:r>
              <a:rPr lang="en-US" dirty="0">
                <a:latin typeface="StoneSerif"/>
              </a:rPr>
              <a:t>, and the third cell f</a:t>
            </a:r>
            <a:r>
              <a:rPr lang="en-US" sz="1000" dirty="0">
                <a:latin typeface="StoneSerif"/>
              </a:rPr>
              <a:t>3</a:t>
            </a:r>
            <a:r>
              <a:rPr lang="en-US" dirty="0">
                <a:latin typeface="StoneSerif"/>
              </a:rPr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81" y="1491997"/>
            <a:ext cx="260985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3945" y="2034312"/>
            <a:ext cx="427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Fixed Channel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Dynamic Channel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Borrowing Channel Allocation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84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208" y="313136"/>
            <a:ext cx="8520600" cy="1122300"/>
          </a:xfrm>
        </p:spPr>
        <p:txBody>
          <a:bodyPr/>
          <a:lstStyle/>
          <a:p>
            <a:r>
              <a:rPr lang="en-IN" dirty="0"/>
              <a:t>Cellular systems using CDM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47914" y="1435437"/>
            <a:ext cx="85972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StoneSerif"/>
              </a:rPr>
              <a:t>Users are </a:t>
            </a:r>
            <a:r>
              <a:rPr lang="en-US" sz="2000" dirty="0">
                <a:latin typeface="StoneSerif"/>
              </a:rPr>
              <a:t>separated </a:t>
            </a:r>
            <a:r>
              <a:rPr lang="en-US" sz="2000" dirty="0">
                <a:latin typeface="StoneSerif"/>
              </a:rPr>
              <a:t>through the code they use, not through the </a:t>
            </a:r>
            <a:r>
              <a:rPr lang="en-US" sz="2000" dirty="0">
                <a:latin typeface="StoneSerif"/>
              </a:rPr>
              <a:t>frequency.</a:t>
            </a:r>
          </a:p>
          <a:p>
            <a:r>
              <a:rPr lang="en-US" sz="2000" dirty="0"/>
              <a:t>Cell </a:t>
            </a:r>
            <a:r>
              <a:rPr lang="en-US" sz="2000" dirty="0"/>
              <a:t>size depends on the current load</a:t>
            </a:r>
            <a:r>
              <a:rPr lang="en-US" sz="2000" dirty="0"/>
              <a:t>.</a:t>
            </a:r>
          </a:p>
          <a:p>
            <a:r>
              <a:rPr lang="en-US" sz="2000" b="1" dirty="0"/>
              <a:t>CDM cells </a:t>
            </a:r>
            <a:r>
              <a:rPr lang="en-US" sz="2000" dirty="0"/>
              <a:t>are commonly said to ‘</a:t>
            </a:r>
            <a:r>
              <a:rPr lang="en-US" sz="2000" b="1" dirty="0"/>
              <a:t>breathe</a:t>
            </a:r>
            <a:r>
              <a:rPr lang="en-US" sz="2000" dirty="0"/>
              <a:t>’.</a:t>
            </a:r>
          </a:p>
          <a:p>
            <a:r>
              <a:rPr lang="en-US" sz="2000" dirty="0"/>
              <a:t>Cell </a:t>
            </a:r>
            <a:r>
              <a:rPr lang="en-US" sz="2000" dirty="0"/>
              <a:t>can cover a larger </a:t>
            </a:r>
            <a:r>
              <a:rPr lang="en-US" sz="2000" dirty="0"/>
              <a:t>area under </a:t>
            </a:r>
            <a:r>
              <a:rPr lang="en-US" sz="2000" dirty="0"/>
              <a:t>a light load, it shrinks if the load increases.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43" y="3265701"/>
            <a:ext cx="57531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Travelling salesmen</a:t>
            </a:r>
          </a:p>
          <a:p>
            <a:pPr marL="819150" lvl="1"/>
            <a:r>
              <a:rPr lang="en-US" altLang="en-US" dirty="0"/>
              <a:t>direct access to customer files stored in a central location</a:t>
            </a:r>
          </a:p>
          <a:p>
            <a:pPr marL="819150" lvl="1"/>
            <a:r>
              <a:rPr lang="en-US" altLang="en-US" dirty="0"/>
              <a:t>consistent databases for all agents</a:t>
            </a:r>
          </a:p>
          <a:p>
            <a:pPr marL="819150" lvl="1"/>
            <a:r>
              <a:rPr lang="en-US" altLang="en-US" dirty="0"/>
              <a:t>mobile office</a:t>
            </a:r>
          </a:p>
          <a:p>
            <a:r>
              <a:rPr lang="en-US" altLang="en-US" dirty="0"/>
              <a:t>Replacement of fixed networks</a:t>
            </a:r>
          </a:p>
          <a:p>
            <a:pPr marL="819150" lvl="1"/>
            <a:r>
              <a:rPr lang="en-US" altLang="en-US" dirty="0"/>
              <a:t>remote sensors, e.g., weather, earth activities</a:t>
            </a:r>
          </a:p>
          <a:p>
            <a:pPr marL="819150" lvl="1"/>
            <a:r>
              <a:rPr lang="en-US" altLang="en-US" dirty="0"/>
              <a:t>flexibility for trade shows</a:t>
            </a:r>
          </a:p>
          <a:p>
            <a:pPr marL="819150" lvl="1"/>
            <a:r>
              <a:rPr lang="en-US" altLang="en-US" dirty="0"/>
              <a:t>LANs in historic buildings</a:t>
            </a:r>
          </a:p>
          <a:p>
            <a:r>
              <a:rPr lang="en-US" altLang="en-US" dirty="0"/>
              <a:t>Entertainment, education, ...</a:t>
            </a:r>
          </a:p>
          <a:p>
            <a:pPr marL="819150" lvl="1"/>
            <a:r>
              <a:rPr lang="en-US" altLang="en-US" dirty="0"/>
              <a:t>outdoor Internet access </a:t>
            </a:r>
          </a:p>
          <a:p>
            <a:pPr marL="819150" lvl="1"/>
            <a:r>
              <a:rPr lang="en-US" altLang="en-US" dirty="0"/>
              <a:t>intelligent travel guide with up-to-date</a:t>
            </a:r>
            <a:br>
              <a:rPr lang="en-US" altLang="en-US" dirty="0"/>
            </a:br>
            <a:r>
              <a:rPr lang="en-US" altLang="en-US" dirty="0"/>
              <a:t>location dependent information</a:t>
            </a:r>
          </a:p>
          <a:p>
            <a:pPr marL="819150" lvl="1"/>
            <a:r>
              <a:rPr lang="en-US" altLang="en-US" dirty="0"/>
              <a:t>ad-hoc networks </a:t>
            </a:r>
            <a:r>
              <a:rPr lang="en-US" altLang="en-US" dirty="0" smtClean="0"/>
              <a:t>for multi </a:t>
            </a:r>
            <a:r>
              <a:rPr lang="en-US" altLang="en-US" dirty="0"/>
              <a:t>user games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Road Traffic Monitoring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407" y="1295401"/>
            <a:ext cx="7587187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en-US" dirty="0"/>
              <a:t>Location aware services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what services, e.g., printer, fax, phone, server etc. exist in the local environment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en-US" dirty="0"/>
              <a:t>Follow-on services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automatic call-forwarding, transmission of the actual workspace to the current location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en-US" dirty="0"/>
              <a:t>Information services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„push“: e.g., current special offers in the supermarket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„pull“: e.g., where is the Black Forrest Cherry Cake?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en-US" dirty="0"/>
              <a:t>Support services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caches, intermediate results, state information etc. „follow“ the mobile device through the fixed network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altLang="en-US" dirty="0"/>
              <a:t>Privacy</a:t>
            </a:r>
          </a:p>
          <a:p>
            <a:pPr lvl="1"/>
            <a:r>
              <a:rPr lang="en-US" altLang="en-US" dirty="0"/>
              <a:t>who should gain knowledge about the 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Preeti Godabole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0067-C9FA-449D-87F5-2291F4964DE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4582</Words>
  <Application>Microsoft Office PowerPoint</Application>
  <PresentationFormat>Widescreen</PresentationFormat>
  <Paragraphs>493</Paragraphs>
  <Slides>69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Calibri Light</vt:lpstr>
      <vt:lpstr>FranklinGothic-Demi</vt:lpstr>
      <vt:lpstr>MTimesNewRomanGreek-Inclined</vt:lpstr>
      <vt:lpstr>StoneSerif</vt:lpstr>
      <vt:lpstr>StoneSerif-Semibold</vt:lpstr>
      <vt:lpstr>Wingdings</vt:lpstr>
      <vt:lpstr>ZapfDingbats</vt:lpstr>
      <vt:lpstr>Office Theme</vt:lpstr>
      <vt:lpstr>Mobile Computing</vt:lpstr>
      <vt:lpstr>Outline</vt:lpstr>
      <vt:lpstr>Why Mobile Computing?</vt:lpstr>
      <vt:lpstr>Importance of Mobile Communication</vt:lpstr>
      <vt:lpstr>Heterogeneous  </vt:lpstr>
      <vt:lpstr>Applications</vt:lpstr>
      <vt:lpstr>Applications</vt:lpstr>
      <vt:lpstr>Example : Road Traffic Monitoring</vt:lpstr>
      <vt:lpstr>Services Provided</vt:lpstr>
      <vt:lpstr>Design Objectives of Mobile Computing</vt:lpstr>
      <vt:lpstr>Issues in Mobile Computing</vt:lpstr>
      <vt:lpstr>Different types of Mobile Networks</vt:lpstr>
      <vt:lpstr>Types of Mobile Network</vt:lpstr>
      <vt:lpstr>Mobile and Wireless Services</vt:lpstr>
      <vt:lpstr>PowerPoint Presentation</vt:lpstr>
      <vt:lpstr>Effects of device Portability</vt:lpstr>
      <vt:lpstr>Wireless Networks in comparison with Fixed Networks</vt:lpstr>
      <vt:lpstr>History of Telecommunication </vt:lpstr>
      <vt:lpstr>Cellular Subscribers World Wide</vt:lpstr>
      <vt:lpstr>Common Services in Communication  PSTN</vt:lpstr>
      <vt:lpstr>ISDN</vt:lpstr>
      <vt:lpstr>ADSL: Asymmetric Digital Subscriber line</vt:lpstr>
      <vt:lpstr>Circuit Switched V/S Packet switched</vt:lpstr>
      <vt:lpstr>Simple Reference Model</vt:lpstr>
      <vt:lpstr>Overlay Networks: Global Goal</vt:lpstr>
      <vt:lpstr>Radio resource management (RRM)</vt:lpstr>
      <vt:lpstr>Signal Propagation</vt:lpstr>
      <vt:lpstr>Path loss of radio signals</vt:lpstr>
      <vt:lpstr>Radio Waves : Three Fundamental Propagations</vt:lpstr>
      <vt:lpstr>Effects of Signal Propagation</vt:lpstr>
      <vt:lpstr>Multipath Propagation</vt:lpstr>
      <vt:lpstr>Multipath Propagation</vt:lpstr>
      <vt:lpstr>Effects of Delay Spread</vt:lpstr>
      <vt:lpstr>Effects of Signal Propagation</vt:lpstr>
      <vt:lpstr>Fading</vt:lpstr>
      <vt:lpstr>Multiplexing</vt:lpstr>
      <vt:lpstr>SDM : Space Division Multiplexing</vt:lpstr>
      <vt:lpstr>Frequency Division Multiplexing</vt:lpstr>
      <vt:lpstr>Time Division Multiplexing</vt:lpstr>
      <vt:lpstr>Time and Frequency Division Multiplexing (Used by GSM)</vt:lpstr>
      <vt:lpstr>Code division multiplexing (CDM)</vt:lpstr>
      <vt:lpstr>Modulation Techniques</vt:lpstr>
      <vt:lpstr>why this baseband signal cannot be directly transmitted in a wireless system?</vt:lpstr>
      <vt:lpstr>Reasons</vt:lpstr>
      <vt:lpstr>Modulation : Radio Transmitter for digital Data</vt:lpstr>
      <vt:lpstr>Demodulation and data reconstruction in a receiver</vt:lpstr>
      <vt:lpstr>Amplitude shift keying (ASK), the most simple digital modulation scheme.</vt:lpstr>
      <vt:lpstr>Binary FSK (BFSK)</vt:lpstr>
      <vt:lpstr>Phase shift keying (PSK)</vt:lpstr>
      <vt:lpstr>Advanced frequency shift keying</vt:lpstr>
      <vt:lpstr>Advanced phase shift keying</vt:lpstr>
      <vt:lpstr>Quadrature amplitude modulation (QAM)</vt:lpstr>
      <vt:lpstr>Multi-carrier modulation</vt:lpstr>
      <vt:lpstr>Spread Spectrum</vt:lpstr>
      <vt:lpstr>Narrow Band Interference without spread spectrum</vt:lpstr>
      <vt:lpstr>Spread Spectrum to avoid Narrow Band Interference</vt:lpstr>
      <vt:lpstr>Spreading the spectrum can be achieved in two different ways</vt:lpstr>
      <vt:lpstr>DSSS</vt:lpstr>
      <vt:lpstr>DSSS Transmitter and Receiver</vt:lpstr>
      <vt:lpstr>Challenges in DSSS</vt:lpstr>
      <vt:lpstr>Frequency hopping spread spectrum (FHSS) </vt:lpstr>
      <vt:lpstr>FHSS: Slow and Fast</vt:lpstr>
      <vt:lpstr>FHSS: Transmitter &amp; Receiver</vt:lpstr>
      <vt:lpstr>DSSS V/s FHSS</vt:lpstr>
      <vt:lpstr>Cellular Systems – Frequency Reuse</vt:lpstr>
      <vt:lpstr>Advantages of Small Cells</vt:lpstr>
      <vt:lpstr>Disadvantages of Small Cells</vt:lpstr>
      <vt:lpstr>Channel Allocation-Cellular System with 3 Cell Cluster</vt:lpstr>
      <vt:lpstr>Cellular systems using CDM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preeti</dc:creator>
  <cp:lastModifiedBy>preeti</cp:lastModifiedBy>
  <cp:revision>11</cp:revision>
  <dcterms:created xsi:type="dcterms:W3CDTF">2022-07-14T06:45:20Z</dcterms:created>
  <dcterms:modified xsi:type="dcterms:W3CDTF">2022-07-16T07:59:10Z</dcterms:modified>
</cp:coreProperties>
</file>