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9E11-82E4-EDAB-792C-A36A635DFC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5B8DE4A-CF7F-E55D-772A-8F8D688104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E42D41-BBD8-AE75-666C-5A4B866CE5DD}"/>
              </a:ext>
            </a:extLst>
          </p:cNvPr>
          <p:cNvSpPr>
            <a:spLocks noGrp="1"/>
          </p:cNvSpPr>
          <p:nvPr>
            <p:ph type="dt" sz="half" idx="10"/>
          </p:nvPr>
        </p:nvSpPr>
        <p:spPr/>
        <p:txBody>
          <a:bodyPr/>
          <a:lstStyle/>
          <a:p>
            <a:fld id="{A459A81C-0951-484C-BC2D-33B04778D456}" type="datetimeFigureOut">
              <a:rPr lang="en-IN" smtClean="0"/>
              <a:t>24-09-2025</a:t>
            </a:fld>
            <a:endParaRPr lang="en-IN"/>
          </a:p>
        </p:txBody>
      </p:sp>
      <p:sp>
        <p:nvSpPr>
          <p:cNvPr id="5" name="Footer Placeholder 4">
            <a:extLst>
              <a:ext uri="{FF2B5EF4-FFF2-40B4-BE49-F238E27FC236}">
                <a16:creationId xmlns:a16="http://schemas.microsoft.com/office/drawing/2014/main" id="{DE5C6CC8-627F-73D0-9B73-1BE3A3099F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601E81-0B1B-E17E-0C5B-99873477D45D}"/>
              </a:ext>
            </a:extLst>
          </p:cNvPr>
          <p:cNvSpPr>
            <a:spLocks noGrp="1"/>
          </p:cNvSpPr>
          <p:nvPr>
            <p:ph type="sldNum" sz="quarter" idx="12"/>
          </p:nvPr>
        </p:nvSpPr>
        <p:spPr/>
        <p:txBody>
          <a:bodyPr/>
          <a:lstStyle/>
          <a:p>
            <a:fld id="{307D5DCD-EE6A-4B24-9EBA-31530B6A2045}" type="slidenum">
              <a:rPr lang="en-IN" smtClean="0"/>
              <a:t>‹#›</a:t>
            </a:fld>
            <a:endParaRPr lang="en-IN"/>
          </a:p>
        </p:txBody>
      </p:sp>
    </p:spTree>
    <p:extLst>
      <p:ext uri="{BB962C8B-B14F-4D97-AF65-F5344CB8AC3E}">
        <p14:creationId xmlns:p14="http://schemas.microsoft.com/office/powerpoint/2010/main" val="2934059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AC09B-8F7B-546E-39C0-F5456BB5A7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7619BD-46CF-B15E-648B-41A83ED033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5C12DE-0518-0DD8-6DB0-434E33A91A3A}"/>
              </a:ext>
            </a:extLst>
          </p:cNvPr>
          <p:cNvSpPr>
            <a:spLocks noGrp="1"/>
          </p:cNvSpPr>
          <p:nvPr>
            <p:ph type="dt" sz="half" idx="10"/>
          </p:nvPr>
        </p:nvSpPr>
        <p:spPr/>
        <p:txBody>
          <a:bodyPr/>
          <a:lstStyle/>
          <a:p>
            <a:fld id="{A459A81C-0951-484C-BC2D-33B04778D456}" type="datetimeFigureOut">
              <a:rPr lang="en-IN" smtClean="0"/>
              <a:t>24-09-2025</a:t>
            </a:fld>
            <a:endParaRPr lang="en-IN"/>
          </a:p>
        </p:txBody>
      </p:sp>
      <p:sp>
        <p:nvSpPr>
          <p:cNvPr id="5" name="Footer Placeholder 4">
            <a:extLst>
              <a:ext uri="{FF2B5EF4-FFF2-40B4-BE49-F238E27FC236}">
                <a16:creationId xmlns:a16="http://schemas.microsoft.com/office/drawing/2014/main" id="{88936A1D-EC45-DC97-05C4-A55F9A1B52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00EFE0-3A85-31F8-D85E-76D7EB8918A1}"/>
              </a:ext>
            </a:extLst>
          </p:cNvPr>
          <p:cNvSpPr>
            <a:spLocks noGrp="1"/>
          </p:cNvSpPr>
          <p:nvPr>
            <p:ph type="sldNum" sz="quarter" idx="12"/>
          </p:nvPr>
        </p:nvSpPr>
        <p:spPr/>
        <p:txBody>
          <a:bodyPr/>
          <a:lstStyle/>
          <a:p>
            <a:fld id="{307D5DCD-EE6A-4B24-9EBA-31530B6A2045}" type="slidenum">
              <a:rPr lang="en-IN" smtClean="0"/>
              <a:t>‹#›</a:t>
            </a:fld>
            <a:endParaRPr lang="en-IN"/>
          </a:p>
        </p:txBody>
      </p:sp>
    </p:spTree>
    <p:extLst>
      <p:ext uri="{BB962C8B-B14F-4D97-AF65-F5344CB8AC3E}">
        <p14:creationId xmlns:p14="http://schemas.microsoft.com/office/powerpoint/2010/main" val="253546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05E580-397B-3069-3657-5297505591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94C650-7DFF-FD60-1ACF-D8D01EFF88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CB17BF-4928-E83D-C51B-6C8062171FE3}"/>
              </a:ext>
            </a:extLst>
          </p:cNvPr>
          <p:cNvSpPr>
            <a:spLocks noGrp="1"/>
          </p:cNvSpPr>
          <p:nvPr>
            <p:ph type="dt" sz="half" idx="10"/>
          </p:nvPr>
        </p:nvSpPr>
        <p:spPr/>
        <p:txBody>
          <a:bodyPr/>
          <a:lstStyle/>
          <a:p>
            <a:fld id="{A459A81C-0951-484C-BC2D-33B04778D456}" type="datetimeFigureOut">
              <a:rPr lang="en-IN" smtClean="0"/>
              <a:t>24-09-2025</a:t>
            </a:fld>
            <a:endParaRPr lang="en-IN"/>
          </a:p>
        </p:txBody>
      </p:sp>
      <p:sp>
        <p:nvSpPr>
          <p:cNvPr id="5" name="Footer Placeholder 4">
            <a:extLst>
              <a:ext uri="{FF2B5EF4-FFF2-40B4-BE49-F238E27FC236}">
                <a16:creationId xmlns:a16="http://schemas.microsoft.com/office/drawing/2014/main" id="{48D29DC3-F3EA-5972-1D20-369BC5D28F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C2682F-0B57-8462-B805-2B0120D09A89}"/>
              </a:ext>
            </a:extLst>
          </p:cNvPr>
          <p:cNvSpPr>
            <a:spLocks noGrp="1"/>
          </p:cNvSpPr>
          <p:nvPr>
            <p:ph type="sldNum" sz="quarter" idx="12"/>
          </p:nvPr>
        </p:nvSpPr>
        <p:spPr/>
        <p:txBody>
          <a:bodyPr/>
          <a:lstStyle/>
          <a:p>
            <a:fld id="{307D5DCD-EE6A-4B24-9EBA-31530B6A2045}" type="slidenum">
              <a:rPr lang="en-IN" smtClean="0"/>
              <a:t>‹#›</a:t>
            </a:fld>
            <a:endParaRPr lang="en-IN"/>
          </a:p>
        </p:txBody>
      </p:sp>
    </p:spTree>
    <p:extLst>
      <p:ext uri="{BB962C8B-B14F-4D97-AF65-F5344CB8AC3E}">
        <p14:creationId xmlns:p14="http://schemas.microsoft.com/office/powerpoint/2010/main" val="583169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328E-86B5-DA60-6355-C6BDB8B597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5F24C4-FB29-5696-8A2D-FD786BA862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A40396-049D-2C61-29B8-CCCE3E92B664}"/>
              </a:ext>
            </a:extLst>
          </p:cNvPr>
          <p:cNvSpPr>
            <a:spLocks noGrp="1"/>
          </p:cNvSpPr>
          <p:nvPr>
            <p:ph type="dt" sz="half" idx="10"/>
          </p:nvPr>
        </p:nvSpPr>
        <p:spPr/>
        <p:txBody>
          <a:bodyPr/>
          <a:lstStyle/>
          <a:p>
            <a:fld id="{A459A81C-0951-484C-BC2D-33B04778D456}" type="datetimeFigureOut">
              <a:rPr lang="en-IN" smtClean="0"/>
              <a:t>24-09-2025</a:t>
            </a:fld>
            <a:endParaRPr lang="en-IN"/>
          </a:p>
        </p:txBody>
      </p:sp>
      <p:sp>
        <p:nvSpPr>
          <p:cNvPr id="5" name="Footer Placeholder 4">
            <a:extLst>
              <a:ext uri="{FF2B5EF4-FFF2-40B4-BE49-F238E27FC236}">
                <a16:creationId xmlns:a16="http://schemas.microsoft.com/office/drawing/2014/main" id="{18DEFA03-7F3C-A759-092C-BD4ABFB338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0A119B-AA2F-AC1B-472D-E50E9FB8493A}"/>
              </a:ext>
            </a:extLst>
          </p:cNvPr>
          <p:cNvSpPr>
            <a:spLocks noGrp="1"/>
          </p:cNvSpPr>
          <p:nvPr>
            <p:ph type="sldNum" sz="quarter" idx="12"/>
          </p:nvPr>
        </p:nvSpPr>
        <p:spPr/>
        <p:txBody>
          <a:bodyPr/>
          <a:lstStyle/>
          <a:p>
            <a:fld id="{307D5DCD-EE6A-4B24-9EBA-31530B6A2045}" type="slidenum">
              <a:rPr lang="en-IN" smtClean="0"/>
              <a:t>‹#›</a:t>
            </a:fld>
            <a:endParaRPr lang="en-IN"/>
          </a:p>
        </p:txBody>
      </p:sp>
    </p:spTree>
    <p:extLst>
      <p:ext uri="{BB962C8B-B14F-4D97-AF65-F5344CB8AC3E}">
        <p14:creationId xmlns:p14="http://schemas.microsoft.com/office/powerpoint/2010/main" val="1928578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74DC4-BA1E-32AA-5108-03B0BFD526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A37C38-BD79-BB58-1529-E498E8EB18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76D2E7-1C7D-50C4-8EF8-BBEA9AE05236}"/>
              </a:ext>
            </a:extLst>
          </p:cNvPr>
          <p:cNvSpPr>
            <a:spLocks noGrp="1"/>
          </p:cNvSpPr>
          <p:nvPr>
            <p:ph type="dt" sz="half" idx="10"/>
          </p:nvPr>
        </p:nvSpPr>
        <p:spPr/>
        <p:txBody>
          <a:bodyPr/>
          <a:lstStyle/>
          <a:p>
            <a:fld id="{A459A81C-0951-484C-BC2D-33B04778D456}" type="datetimeFigureOut">
              <a:rPr lang="en-IN" smtClean="0"/>
              <a:t>24-09-2025</a:t>
            </a:fld>
            <a:endParaRPr lang="en-IN"/>
          </a:p>
        </p:txBody>
      </p:sp>
      <p:sp>
        <p:nvSpPr>
          <p:cNvPr id="5" name="Footer Placeholder 4">
            <a:extLst>
              <a:ext uri="{FF2B5EF4-FFF2-40B4-BE49-F238E27FC236}">
                <a16:creationId xmlns:a16="http://schemas.microsoft.com/office/drawing/2014/main" id="{E32FFCF7-E968-A6DC-149A-FC75F3ABBD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ECB5D4-5CAF-61D2-DE67-4042AED91D3B}"/>
              </a:ext>
            </a:extLst>
          </p:cNvPr>
          <p:cNvSpPr>
            <a:spLocks noGrp="1"/>
          </p:cNvSpPr>
          <p:nvPr>
            <p:ph type="sldNum" sz="quarter" idx="12"/>
          </p:nvPr>
        </p:nvSpPr>
        <p:spPr/>
        <p:txBody>
          <a:bodyPr/>
          <a:lstStyle/>
          <a:p>
            <a:fld id="{307D5DCD-EE6A-4B24-9EBA-31530B6A2045}" type="slidenum">
              <a:rPr lang="en-IN" smtClean="0"/>
              <a:t>‹#›</a:t>
            </a:fld>
            <a:endParaRPr lang="en-IN"/>
          </a:p>
        </p:txBody>
      </p:sp>
    </p:spTree>
    <p:extLst>
      <p:ext uri="{BB962C8B-B14F-4D97-AF65-F5344CB8AC3E}">
        <p14:creationId xmlns:p14="http://schemas.microsoft.com/office/powerpoint/2010/main" val="766984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7AB8A-A931-CE3C-A7C6-ADF286F8AF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FB46C4-4963-87A2-AB0D-2B8D801D42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4C9BB4-3E27-E581-034A-A5DBC769FD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DB7A62-C185-B69B-9C32-EE4C00120FBA}"/>
              </a:ext>
            </a:extLst>
          </p:cNvPr>
          <p:cNvSpPr>
            <a:spLocks noGrp="1"/>
          </p:cNvSpPr>
          <p:nvPr>
            <p:ph type="dt" sz="half" idx="10"/>
          </p:nvPr>
        </p:nvSpPr>
        <p:spPr/>
        <p:txBody>
          <a:bodyPr/>
          <a:lstStyle/>
          <a:p>
            <a:fld id="{A459A81C-0951-484C-BC2D-33B04778D456}" type="datetimeFigureOut">
              <a:rPr lang="en-IN" smtClean="0"/>
              <a:t>24-09-2025</a:t>
            </a:fld>
            <a:endParaRPr lang="en-IN"/>
          </a:p>
        </p:txBody>
      </p:sp>
      <p:sp>
        <p:nvSpPr>
          <p:cNvPr id="6" name="Footer Placeholder 5">
            <a:extLst>
              <a:ext uri="{FF2B5EF4-FFF2-40B4-BE49-F238E27FC236}">
                <a16:creationId xmlns:a16="http://schemas.microsoft.com/office/drawing/2014/main" id="{B4F19172-EF0E-D1D4-1DA9-A03D16908E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C5F8BD-FE0D-E272-0C95-88DF666C9E95}"/>
              </a:ext>
            </a:extLst>
          </p:cNvPr>
          <p:cNvSpPr>
            <a:spLocks noGrp="1"/>
          </p:cNvSpPr>
          <p:nvPr>
            <p:ph type="sldNum" sz="quarter" idx="12"/>
          </p:nvPr>
        </p:nvSpPr>
        <p:spPr/>
        <p:txBody>
          <a:bodyPr/>
          <a:lstStyle/>
          <a:p>
            <a:fld id="{307D5DCD-EE6A-4B24-9EBA-31530B6A2045}" type="slidenum">
              <a:rPr lang="en-IN" smtClean="0"/>
              <a:t>‹#›</a:t>
            </a:fld>
            <a:endParaRPr lang="en-IN"/>
          </a:p>
        </p:txBody>
      </p:sp>
    </p:spTree>
    <p:extLst>
      <p:ext uri="{BB962C8B-B14F-4D97-AF65-F5344CB8AC3E}">
        <p14:creationId xmlns:p14="http://schemas.microsoft.com/office/powerpoint/2010/main" val="273577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8817-ACBF-7380-B3F3-CF167CBF65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202932-26B0-98F7-DBAC-3303331834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A20353-E475-87EA-C854-E3A55DD957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0FAE43-85C7-3436-9DD9-BA5045BE10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A4CA76-B186-3A8E-9A95-78D9922241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C84D80-D4B8-70C8-6827-945FEFFFEA64}"/>
              </a:ext>
            </a:extLst>
          </p:cNvPr>
          <p:cNvSpPr>
            <a:spLocks noGrp="1"/>
          </p:cNvSpPr>
          <p:nvPr>
            <p:ph type="dt" sz="half" idx="10"/>
          </p:nvPr>
        </p:nvSpPr>
        <p:spPr/>
        <p:txBody>
          <a:bodyPr/>
          <a:lstStyle/>
          <a:p>
            <a:fld id="{A459A81C-0951-484C-BC2D-33B04778D456}" type="datetimeFigureOut">
              <a:rPr lang="en-IN" smtClean="0"/>
              <a:t>24-09-2025</a:t>
            </a:fld>
            <a:endParaRPr lang="en-IN"/>
          </a:p>
        </p:txBody>
      </p:sp>
      <p:sp>
        <p:nvSpPr>
          <p:cNvPr id="8" name="Footer Placeholder 7">
            <a:extLst>
              <a:ext uri="{FF2B5EF4-FFF2-40B4-BE49-F238E27FC236}">
                <a16:creationId xmlns:a16="http://schemas.microsoft.com/office/drawing/2014/main" id="{82188F06-999C-CECA-407D-21A52D35CD2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01E67B-F3DD-2AB2-B569-87E286025A50}"/>
              </a:ext>
            </a:extLst>
          </p:cNvPr>
          <p:cNvSpPr>
            <a:spLocks noGrp="1"/>
          </p:cNvSpPr>
          <p:nvPr>
            <p:ph type="sldNum" sz="quarter" idx="12"/>
          </p:nvPr>
        </p:nvSpPr>
        <p:spPr/>
        <p:txBody>
          <a:bodyPr/>
          <a:lstStyle/>
          <a:p>
            <a:fld id="{307D5DCD-EE6A-4B24-9EBA-31530B6A2045}" type="slidenum">
              <a:rPr lang="en-IN" smtClean="0"/>
              <a:t>‹#›</a:t>
            </a:fld>
            <a:endParaRPr lang="en-IN"/>
          </a:p>
        </p:txBody>
      </p:sp>
    </p:spTree>
    <p:extLst>
      <p:ext uri="{BB962C8B-B14F-4D97-AF65-F5344CB8AC3E}">
        <p14:creationId xmlns:p14="http://schemas.microsoft.com/office/powerpoint/2010/main" val="286861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B6ED9-BB5B-730A-4557-EC642369F9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0296D5-3A66-BC44-5B38-B341D231CDF5}"/>
              </a:ext>
            </a:extLst>
          </p:cNvPr>
          <p:cNvSpPr>
            <a:spLocks noGrp="1"/>
          </p:cNvSpPr>
          <p:nvPr>
            <p:ph type="dt" sz="half" idx="10"/>
          </p:nvPr>
        </p:nvSpPr>
        <p:spPr/>
        <p:txBody>
          <a:bodyPr/>
          <a:lstStyle/>
          <a:p>
            <a:fld id="{A459A81C-0951-484C-BC2D-33B04778D456}" type="datetimeFigureOut">
              <a:rPr lang="en-IN" smtClean="0"/>
              <a:t>24-09-2025</a:t>
            </a:fld>
            <a:endParaRPr lang="en-IN"/>
          </a:p>
        </p:txBody>
      </p:sp>
      <p:sp>
        <p:nvSpPr>
          <p:cNvPr id="4" name="Footer Placeholder 3">
            <a:extLst>
              <a:ext uri="{FF2B5EF4-FFF2-40B4-BE49-F238E27FC236}">
                <a16:creationId xmlns:a16="http://schemas.microsoft.com/office/drawing/2014/main" id="{3CE630EE-D7E5-2155-E446-866147AB59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2C326D-1D7D-51FA-F51B-B0DFE1AE5F15}"/>
              </a:ext>
            </a:extLst>
          </p:cNvPr>
          <p:cNvSpPr>
            <a:spLocks noGrp="1"/>
          </p:cNvSpPr>
          <p:nvPr>
            <p:ph type="sldNum" sz="quarter" idx="12"/>
          </p:nvPr>
        </p:nvSpPr>
        <p:spPr/>
        <p:txBody>
          <a:bodyPr/>
          <a:lstStyle/>
          <a:p>
            <a:fld id="{307D5DCD-EE6A-4B24-9EBA-31530B6A2045}" type="slidenum">
              <a:rPr lang="en-IN" smtClean="0"/>
              <a:t>‹#›</a:t>
            </a:fld>
            <a:endParaRPr lang="en-IN"/>
          </a:p>
        </p:txBody>
      </p:sp>
    </p:spTree>
    <p:extLst>
      <p:ext uri="{BB962C8B-B14F-4D97-AF65-F5344CB8AC3E}">
        <p14:creationId xmlns:p14="http://schemas.microsoft.com/office/powerpoint/2010/main" val="129793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B88145-79F8-C99F-7036-E87FFE471B69}"/>
              </a:ext>
            </a:extLst>
          </p:cNvPr>
          <p:cNvSpPr>
            <a:spLocks noGrp="1"/>
          </p:cNvSpPr>
          <p:nvPr>
            <p:ph type="dt" sz="half" idx="10"/>
          </p:nvPr>
        </p:nvSpPr>
        <p:spPr/>
        <p:txBody>
          <a:bodyPr/>
          <a:lstStyle/>
          <a:p>
            <a:fld id="{A459A81C-0951-484C-BC2D-33B04778D456}" type="datetimeFigureOut">
              <a:rPr lang="en-IN" smtClean="0"/>
              <a:t>24-09-2025</a:t>
            </a:fld>
            <a:endParaRPr lang="en-IN"/>
          </a:p>
        </p:txBody>
      </p:sp>
      <p:sp>
        <p:nvSpPr>
          <p:cNvPr id="3" name="Footer Placeholder 2">
            <a:extLst>
              <a:ext uri="{FF2B5EF4-FFF2-40B4-BE49-F238E27FC236}">
                <a16:creationId xmlns:a16="http://schemas.microsoft.com/office/drawing/2014/main" id="{6AA1F2EC-037D-2337-622E-C4066C07B8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2B5FC91-3CBB-50A0-8A32-7B85AA575605}"/>
              </a:ext>
            </a:extLst>
          </p:cNvPr>
          <p:cNvSpPr>
            <a:spLocks noGrp="1"/>
          </p:cNvSpPr>
          <p:nvPr>
            <p:ph type="sldNum" sz="quarter" idx="12"/>
          </p:nvPr>
        </p:nvSpPr>
        <p:spPr/>
        <p:txBody>
          <a:bodyPr/>
          <a:lstStyle/>
          <a:p>
            <a:fld id="{307D5DCD-EE6A-4B24-9EBA-31530B6A2045}" type="slidenum">
              <a:rPr lang="en-IN" smtClean="0"/>
              <a:t>‹#›</a:t>
            </a:fld>
            <a:endParaRPr lang="en-IN"/>
          </a:p>
        </p:txBody>
      </p:sp>
    </p:spTree>
    <p:extLst>
      <p:ext uri="{BB962C8B-B14F-4D97-AF65-F5344CB8AC3E}">
        <p14:creationId xmlns:p14="http://schemas.microsoft.com/office/powerpoint/2010/main" val="440842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2C099-61C4-BE8A-65F1-41F0E80467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ED9BED-977D-D987-3150-C183558C7D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8898B0-23DC-4FAC-0344-0E9AD5E470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5718A5-DF9E-994D-1585-8038D2B8E97A}"/>
              </a:ext>
            </a:extLst>
          </p:cNvPr>
          <p:cNvSpPr>
            <a:spLocks noGrp="1"/>
          </p:cNvSpPr>
          <p:nvPr>
            <p:ph type="dt" sz="half" idx="10"/>
          </p:nvPr>
        </p:nvSpPr>
        <p:spPr/>
        <p:txBody>
          <a:bodyPr/>
          <a:lstStyle/>
          <a:p>
            <a:fld id="{A459A81C-0951-484C-BC2D-33B04778D456}" type="datetimeFigureOut">
              <a:rPr lang="en-IN" smtClean="0"/>
              <a:t>24-09-2025</a:t>
            </a:fld>
            <a:endParaRPr lang="en-IN"/>
          </a:p>
        </p:txBody>
      </p:sp>
      <p:sp>
        <p:nvSpPr>
          <p:cNvPr id="6" name="Footer Placeholder 5">
            <a:extLst>
              <a:ext uri="{FF2B5EF4-FFF2-40B4-BE49-F238E27FC236}">
                <a16:creationId xmlns:a16="http://schemas.microsoft.com/office/drawing/2014/main" id="{F42C5250-46CC-F48A-74ED-E90BDE0B5B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800CD0-F3DA-A00D-DA43-6B07A4EAED8E}"/>
              </a:ext>
            </a:extLst>
          </p:cNvPr>
          <p:cNvSpPr>
            <a:spLocks noGrp="1"/>
          </p:cNvSpPr>
          <p:nvPr>
            <p:ph type="sldNum" sz="quarter" idx="12"/>
          </p:nvPr>
        </p:nvSpPr>
        <p:spPr/>
        <p:txBody>
          <a:bodyPr/>
          <a:lstStyle/>
          <a:p>
            <a:fld id="{307D5DCD-EE6A-4B24-9EBA-31530B6A2045}" type="slidenum">
              <a:rPr lang="en-IN" smtClean="0"/>
              <a:t>‹#›</a:t>
            </a:fld>
            <a:endParaRPr lang="en-IN"/>
          </a:p>
        </p:txBody>
      </p:sp>
    </p:spTree>
    <p:extLst>
      <p:ext uri="{BB962C8B-B14F-4D97-AF65-F5344CB8AC3E}">
        <p14:creationId xmlns:p14="http://schemas.microsoft.com/office/powerpoint/2010/main" val="4037979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1D907-AC27-7F12-6E5F-E8EE06B88B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16B53F-914B-251A-6AE3-A1EBC540A8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CF3558-C537-6110-6FD0-530449F93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C7DBF-2067-C4D1-ED26-C9DAC0B49D46}"/>
              </a:ext>
            </a:extLst>
          </p:cNvPr>
          <p:cNvSpPr>
            <a:spLocks noGrp="1"/>
          </p:cNvSpPr>
          <p:nvPr>
            <p:ph type="dt" sz="half" idx="10"/>
          </p:nvPr>
        </p:nvSpPr>
        <p:spPr/>
        <p:txBody>
          <a:bodyPr/>
          <a:lstStyle/>
          <a:p>
            <a:fld id="{A459A81C-0951-484C-BC2D-33B04778D456}" type="datetimeFigureOut">
              <a:rPr lang="en-IN" smtClean="0"/>
              <a:t>24-09-2025</a:t>
            </a:fld>
            <a:endParaRPr lang="en-IN"/>
          </a:p>
        </p:txBody>
      </p:sp>
      <p:sp>
        <p:nvSpPr>
          <p:cNvPr id="6" name="Footer Placeholder 5">
            <a:extLst>
              <a:ext uri="{FF2B5EF4-FFF2-40B4-BE49-F238E27FC236}">
                <a16:creationId xmlns:a16="http://schemas.microsoft.com/office/drawing/2014/main" id="{1A311E2D-EB19-E41D-0241-5653F8A066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3F300A-D0C0-08DE-89B2-F05C37F29235}"/>
              </a:ext>
            </a:extLst>
          </p:cNvPr>
          <p:cNvSpPr>
            <a:spLocks noGrp="1"/>
          </p:cNvSpPr>
          <p:nvPr>
            <p:ph type="sldNum" sz="quarter" idx="12"/>
          </p:nvPr>
        </p:nvSpPr>
        <p:spPr/>
        <p:txBody>
          <a:bodyPr/>
          <a:lstStyle/>
          <a:p>
            <a:fld id="{307D5DCD-EE6A-4B24-9EBA-31530B6A2045}" type="slidenum">
              <a:rPr lang="en-IN" smtClean="0"/>
              <a:t>‹#›</a:t>
            </a:fld>
            <a:endParaRPr lang="en-IN"/>
          </a:p>
        </p:txBody>
      </p:sp>
    </p:spTree>
    <p:extLst>
      <p:ext uri="{BB962C8B-B14F-4D97-AF65-F5344CB8AC3E}">
        <p14:creationId xmlns:p14="http://schemas.microsoft.com/office/powerpoint/2010/main" val="3640865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150221-4410-94E3-BE7B-60B25D1350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2CB8B8-568E-4BD3-67F4-65BFD53389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781E73-380F-E4A3-440E-1A1337D348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59A81C-0951-484C-BC2D-33B04778D456}" type="datetimeFigureOut">
              <a:rPr lang="en-IN" smtClean="0"/>
              <a:t>24-09-2025</a:t>
            </a:fld>
            <a:endParaRPr lang="en-IN"/>
          </a:p>
        </p:txBody>
      </p:sp>
      <p:sp>
        <p:nvSpPr>
          <p:cNvPr id="5" name="Footer Placeholder 4">
            <a:extLst>
              <a:ext uri="{FF2B5EF4-FFF2-40B4-BE49-F238E27FC236}">
                <a16:creationId xmlns:a16="http://schemas.microsoft.com/office/drawing/2014/main" id="{91080A2C-6010-9343-3D31-24E5ACA5ED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394F7B0-EAF5-E634-9D33-EA0EBC577E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7D5DCD-EE6A-4B24-9EBA-31530B6A2045}" type="slidenum">
              <a:rPr lang="en-IN" smtClean="0"/>
              <a:t>‹#›</a:t>
            </a:fld>
            <a:endParaRPr lang="en-IN"/>
          </a:p>
        </p:txBody>
      </p:sp>
    </p:spTree>
    <p:extLst>
      <p:ext uri="{BB962C8B-B14F-4D97-AF65-F5344CB8AC3E}">
        <p14:creationId xmlns:p14="http://schemas.microsoft.com/office/powerpoint/2010/main" val="567656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BCD8B-69A6-1EC6-16ED-F5CB7FF8B80A}"/>
              </a:ext>
            </a:extLst>
          </p:cNvPr>
          <p:cNvSpPr>
            <a:spLocks noGrp="1"/>
          </p:cNvSpPr>
          <p:nvPr>
            <p:ph type="title"/>
          </p:nvPr>
        </p:nvSpPr>
        <p:spPr>
          <a:xfrm>
            <a:off x="2297723" y="321164"/>
            <a:ext cx="6951785" cy="839422"/>
          </a:xfrm>
        </p:spPr>
        <p:txBody>
          <a:bodyPr>
            <a:normAutofit/>
          </a:bodyPr>
          <a:lstStyle/>
          <a:p>
            <a:r>
              <a:rPr lang="en-US" sz="3600" b="1" dirty="0">
                <a:latin typeface="Times New Roman" panose="02020603050405020304" pitchFamily="18" charset="0"/>
                <a:cs typeface="Times New Roman" panose="02020603050405020304" pitchFamily="18" charset="0"/>
              </a:rPr>
              <a:t>Customer Segmentation Analysis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139D28-F0E3-AF4F-123C-F9696BA7CCB2}"/>
              </a:ext>
            </a:extLst>
          </p:cNvPr>
          <p:cNvSpPr>
            <a:spLocks noGrp="1"/>
          </p:cNvSpPr>
          <p:nvPr>
            <p:ph idx="1"/>
          </p:nvPr>
        </p:nvSpPr>
        <p:spPr>
          <a:xfrm>
            <a:off x="562707" y="1512277"/>
            <a:ext cx="11342077" cy="4664686"/>
          </a:xfrm>
        </p:spPr>
        <p:txBody>
          <a:bodyPr>
            <a:normAutofit/>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Quantity by Gender (Pie Chart)</a:t>
            </a:r>
          </a:p>
          <a:p>
            <a:r>
              <a:rPr lang="en-US" sz="1400" dirty="0">
                <a:latin typeface="Times New Roman" panose="02020603050405020304" pitchFamily="18" charset="0"/>
                <a:cs typeface="Times New Roman" panose="02020603050405020304" pitchFamily="18" charset="0"/>
              </a:rPr>
              <a:t>The Pie Chart shows the sum of quantities purchased by gender. It clearly indicates that female customers purchased more items (179K, or 59.81%) than Male customers (120K, or 40.19%). This highlights the importance of the female segment in driving sales volume.</a:t>
            </a:r>
            <a:endParaRPr lang="en-IN"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6432EC2-9424-5763-D144-3F75359CF7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1220" y="2666408"/>
            <a:ext cx="7244862" cy="3393830"/>
          </a:xfrm>
          <a:prstGeom prst="rect">
            <a:avLst/>
          </a:prstGeom>
        </p:spPr>
      </p:pic>
    </p:spTree>
    <p:extLst>
      <p:ext uri="{BB962C8B-B14F-4D97-AF65-F5344CB8AC3E}">
        <p14:creationId xmlns:p14="http://schemas.microsoft.com/office/powerpoint/2010/main" val="3341350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1400E0-E8F2-1B86-43F2-B958CBA13D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6028" y="2533957"/>
            <a:ext cx="7119135" cy="3360746"/>
          </a:xfrm>
        </p:spPr>
      </p:pic>
      <p:sp>
        <p:nvSpPr>
          <p:cNvPr id="4" name="TextBox 3">
            <a:extLst>
              <a:ext uri="{FF2B5EF4-FFF2-40B4-BE49-F238E27FC236}">
                <a16:creationId xmlns:a16="http://schemas.microsoft.com/office/drawing/2014/main" id="{2AB9ADDB-61F0-671B-FD35-74CA9833479D}"/>
              </a:ext>
            </a:extLst>
          </p:cNvPr>
          <p:cNvSpPr txBox="1"/>
          <p:nvPr/>
        </p:nvSpPr>
        <p:spPr>
          <a:xfrm>
            <a:off x="192948" y="671118"/>
            <a:ext cx="11937534" cy="1354217"/>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Revenue by Category (Funnel Chart)</a:t>
            </a:r>
          </a:p>
          <a:p>
            <a:endParaRPr lang="en-US" b="1" dirty="0"/>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Funnel Chart illustrates the sum of Revenue by category. It establishes that clothing is the dominant revenue generator with $114.00, followed by Shoes ($66.55M) and Technology ($57.60). The remaining categories contribute significantly less revenue, underscoring the report's focus on the top three segments</a:t>
            </a:r>
          </a:p>
          <a:p>
            <a:endParaRPr lang="en-IN" dirty="0"/>
          </a:p>
        </p:txBody>
      </p:sp>
    </p:spTree>
    <p:extLst>
      <p:ext uri="{BB962C8B-B14F-4D97-AF65-F5344CB8AC3E}">
        <p14:creationId xmlns:p14="http://schemas.microsoft.com/office/powerpoint/2010/main" val="2334106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F3102E5-FB9E-9C76-7894-6A4C1DBFC9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1609" y="1988190"/>
            <a:ext cx="9608540" cy="4260027"/>
          </a:xfrm>
        </p:spPr>
      </p:pic>
      <p:sp>
        <p:nvSpPr>
          <p:cNvPr id="3" name="TextBox 2">
            <a:extLst>
              <a:ext uri="{FF2B5EF4-FFF2-40B4-BE49-F238E27FC236}">
                <a16:creationId xmlns:a16="http://schemas.microsoft.com/office/drawing/2014/main" id="{122882FA-2290-24BD-E1F0-88D88730B034}"/>
              </a:ext>
            </a:extLst>
          </p:cNvPr>
          <p:cNvSpPr txBox="1"/>
          <p:nvPr/>
        </p:nvSpPr>
        <p:spPr>
          <a:xfrm>
            <a:off x="176169" y="318782"/>
            <a:ext cx="11719420" cy="1569660"/>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Revenue by Gender and Category (Stacked Bar Chart)</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This Stacked Bar Chart breaks down the sum of Revenue by both gender and category. It reveals that spending patterns are very similar, with both Female (45.44%) and Male (45.16%) customers spending the highest proportion of their money on Clothing. This similarity in category preference suggests that targeted category-based campaigns may appeal to both genders equally.</a:t>
            </a:r>
          </a:p>
          <a:p>
            <a:endParaRPr lang="en-IN" dirty="0"/>
          </a:p>
        </p:txBody>
      </p:sp>
    </p:spTree>
    <p:extLst>
      <p:ext uri="{BB962C8B-B14F-4D97-AF65-F5344CB8AC3E}">
        <p14:creationId xmlns:p14="http://schemas.microsoft.com/office/powerpoint/2010/main" val="1277155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E86509F-1527-D93C-6C3B-78D882D4FA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116" y="1593909"/>
            <a:ext cx="11367081" cy="4724780"/>
          </a:xfrm>
        </p:spPr>
      </p:pic>
      <p:sp>
        <p:nvSpPr>
          <p:cNvPr id="14" name="TextBox 13">
            <a:extLst>
              <a:ext uri="{FF2B5EF4-FFF2-40B4-BE49-F238E27FC236}">
                <a16:creationId xmlns:a16="http://schemas.microsoft.com/office/drawing/2014/main" id="{C270D13A-C420-BBA8-0422-E38B37A69018}"/>
              </a:ext>
            </a:extLst>
          </p:cNvPr>
          <p:cNvSpPr txBox="1"/>
          <p:nvPr/>
        </p:nvSpPr>
        <p:spPr>
          <a:xfrm>
            <a:off x="209725" y="201336"/>
            <a:ext cx="11685864" cy="1569660"/>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Revenue by Shopping Mall (Tree Map Chart)</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Tree Map Chart displays the sum of Revenue by shopping mall. </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It pinpoints Mall of Istanbul ($59.87) and Kanyon ($56.55) as the top two highest revenue-generating locations. This visualization helps identify key geographic areas for investment or resource allocation.</a:t>
            </a:r>
          </a:p>
          <a:p>
            <a:endParaRPr lang="en-IN" dirty="0"/>
          </a:p>
        </p:txBody>
      </p:sp>
    </p:spTree>
    <p:extLst>
      <p:ext uri="{BB962C8B-B14F-4D97-AF65-F5344CB8AC3E}">
        <p14:creationId xmlns:p14="http://schemas.microsoft.com/office/powerpoint/2010/main" val="2733961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CCE0EB8-8880-4F2D-E53C-98C2DAA1F7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7745" y="1698225"/>
            <a:ext cx="10515600" cy="4733437"/>
          </a:xfrm>
        </p:spPr>
      </p:pic>
      <p:sp>
        <p:nvSpPr>
          <p:cNvPr id="8" name="Rectangle 2">
            <a:extLst>
              <a:ext uri="{FF2B5EF4-FFF2-40B4-BE49-F238E27FC236}">
                <a16:creationId xmlns:a16="http://schemas.microsoft.com/office/drawing/2014/main" id="{483C1AA5-817D-D0B7-7677-4808602F2E2A}"/>
              </a:ext>
            </a:extLst>
          </p:cNvPr>
          <p:cNvSpPr>
            <a:spLocks noChangeArrowheads="1"/>
          </p:cNvSpPr>
          <p:nvPr/>
        </p:nvSpPr>
        <p:spPr bwMode="auto">
          <a:xfrm>
            <a:off x="545284" y="210108"/>
            <a:ext cx="1152927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Revenue by Gender and Age Bins (Stacked Column Chart)</a:t>
            </a: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Stacked Column Chart analyzes the sum of Revenue by gender and specific age bins. It shows that the </a:t>
            </a:r>
            <a:r>
              <a:rPr lang="en-US" altLang="en-US" sz="1400" dirty="0">
                <a:latin typeface="Times New Roman" panose="02020603050405020304" pitchFamily="18" charset="0"/>
                <a:cs typeface="Times New Roman" panose="02020603050405020304" pitchFamily="18" charset="0"/>
              </a:rPr>
              <a:t>f</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emale segment generates a higher total revenue ($159.12) than the male segment ($101.59). For both genders, the 31-45 age bin is the highest-spending group (Female: $59M, Male: $38M)</a:t>
            </a:r>
          </a:p>
        </p:txBody>
      </p:sp>
    </p:spTree>
    <p:extLst>
      <p:ext uri="{BB962C8B-B14F-4D97-AF65-F5344CB8AC3E}">
        <p14:creationId xmlns:p14="http://schemas.microsoft.com/office/powerpoint/2010/main" val="1105323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97384FD-3DCC-C069-B33A-344108CD8B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4247" y="1778465"/>
            <a:ext cx="10322169" cy="4223210"/>
          </a:xfrm>
        </p:spPr>
      </p:pic>
      <p:sp>
        <p:nvSpPr>
          <p:cNvPr id="10" name="Rectangle 1">
            <a:extLst>
              <a:ext uri="{FF2B5EF4-FFF2-40B4-BE49-F238E27FC236}">
                <a16:creationId xmlns:a16="http://schemas.microsoft.com/office/drawing/2014/main" id="{D439A0FE-37D2-E38B-2BDC-B7419C05D066}"/>
              </a:ext>
            </a:extLst>
          </p:cNvPr>
          <p:cNvSpPr>
            <a:spLocks noChangeArrowheads="1"/>
          </p:cNvSpPr>
          <p:nvPr/>
        </p:nvSpPr>
        <p:spPr bwMode="auto">
          <a:xfrm>
            <a:off x="209724" y="52701"/>
            <a:ext cx="11761365"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Revenue by Payment Method &amp; Revenue by Year and Gender (Two Charts)</a:t>
            </a: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Payment Wise Sales page contains two visuals.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Waterfall Chart on the left shows that the Debit Card is the most preferred payment method, contributing to</a:t>
            </a:r>
            <a:r>
              <a:rPr lang="en-US" altLang="en-US" sz="1400" dirty="0">
                <a:latin typeface="Times New Roman" panose="02020603050405020304" pitchFamily="18" charset="0"/>
                <a:cs typeface="Times New Roman" panose="02020603050405020304" pitchFamily="18" charset="0"/>
              </a:rPr>
              <a:t> </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highest final revenue total.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Clustered Column Chart on the right highlights a major temporal trend: total revenue was highest in 2022 and experienced a sharp drop in 2023</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20475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813A2-27BF-31CB-90D9-F8AE768D9DC4}"/>
              </a:ext>
            </a:extLst>
          </p:cNvPr>
          <p:cNvSpPr>
            <a:spLocks noGrp="1"/>
          </p:cNvSpPr>
          <p:nvPr>
            <p:ph type="title"/>
          </p:nvPr>
        </p:nvSpPr>
        <p:spPr>
          <a:xfrm>
            <a:off x="694592" y="365125"/>
            <a:ext cx="10659208" cy="610821"/>
          </a:xfrm>
        </p:spPr>
        <p:txBody>
          <a:bodyPr>
            <a:normAutofit/>
          </a:bodyPr>
          <a:lstStyle/>
          <a:p>
            <a:r>
              <a:rPr lang="en-US" sz="3200" dirty="0">
                <a:latin typeface="Times New Roman" panose="02020603050405020304" pitchFamily="18" charset="0"/>
                <a:cs typeface="Times New Roman" panose="02020603050405020304" pitchFamily="18" charset="0"/>
              </a:rPr>
              <a:t>                                           Dashboard</a:t>
            </a:r>
            <a:r>
              <a:rPr lang="en-US" sz="3200" b="1" dirty="0">
                <a:latin typeface="Times New Roman" panose="02020603050405020304" pitchFamily="18" charset="0"/>
                <a:cs typeface="Times New Roman" panose="02020603050405020304" pitchFamily="18" charset="0"/>
              </a:rPr>
              <a:t> </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FC52119-6F4B-0598-DFC8-9F335A04FD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592" y="1131031"/>
            <a:ext cx="11113477" cy="5058753"/>
          </a:xfrm>
        </p:spPr>
      </p:pic>
    </p:spTree>
    <p:extLst>
      <p:ext uri="{BB962C8B-B14F-4D97-AF65-F5344CB8AC3E}">
        <p14:creationId xmlns:p14="http://schemas.microsoft.com/office/powerpoint/2010/main" val="2074636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DB0138-98F9-2A97-C93A-4282DA47B1C0}"/>
              </a:ext>
            </a:extLst>
          </p:cNvPr>
          <p:cNvSpPr txBox="1"/>
          <p:nvPr/>
        </p:nvSpPr>
        <p:spPr>
          <a:xfrm>
            <a:off x="218114" y="369116"/>
            <a:ext cx="11769754" cy="523220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Summary</a:t>
            </a:r>
            <a:r>
              <a:rPr lang="en-US" b="1" dirty="0"/>
              <a:t> Of Dashboard</a:t>
            </a:r>
          </a:p>
          <a:p>
            <a:endParaRPr lang="en-US" b="1" dirty="0"/>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Customer Segmentation Analysis Dashboard provides a comprehensive overview of sales performance, showing a total of 99K invoices, 299K total quantity sold, and $252M in total revenue. </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analysis reveals that the female segment is the most dominant customer group, accounting for the higher quantity of sales (120K vs 179K) and generating the majority of the revenue ($159.22M) compared to the male segment ($101.30M). This revenue is heavily concentrated in the 31-45 age bin for both genders. In terms of product preference, both males and females spend the most on Clothing, followed by Shoes and Technology. </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Geographically, sales are led by malls like the Mall of Istanbul and Kanyon. </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most common payment method is the debit Card. A critical trend evident in the data is a sharp decline in revenue in the 2023 year compared to 2021 and 2022.</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The core business insight from the customer segmentation analysis is </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Critical importance of the Female segment, particularly those aged 31-45, as the primary revenue driver. This group generates the highest overall revenue and sales volume, dictating that marketing and loyalty programs should be heavily optimized toward their preferences. Product focus must remain on the Clothing, Shoes, and Technology categories, as they dominate sales and show similar spending patterns across both genders. </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Geographically, the strong performance of Mall of Istanbul and Kanyon suggests these locations should be prioritized for inventory, promotions, and store experience. </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Strategically, the Debit Card is the most successful payment channel. Most urgently, the business must investigate the sharp, critical decline in revenue observed in </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2023 compared to the prior two years to identify and mitigate the underlying market or operational issues immediately.</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3067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714</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Customer Segmentation Analysis</vt:lpstr>
      <vt:lpstr>PowerPoint Presentation</vt:lpstr>
      <vt:lpstr>PowerPoint Presentation</vt:lpstr>
      <vt:lpstr>PowerPoint Presentation</vt:lpstr>
      <vt:lpstr>PowerPoint Presentation</vt:lpstr>
      <vt:lpstr>PowerPoint Presentation</vt:lpstr>
      <vt:lpstr>                                           Dashboard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NIKHIL NIKKI</dc:creator>
  <cp:lastModifiedBy>NIKHIL NIKKI</cp:lastModifiedBy>
  <cp:revision>3</cp:revision>
  <dcterms:created xsi:type="dcterms:W3CDTF">2024-12-20T10:24:34Z</dcterms:created>
  <dcterms:modified xsi:type="dcterms:W3CDTF">2025-09-24T17:15:13Z</dcterms:modified>
</cp:coreProperties>
</file>