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2" r:id="rId6"/>
    <p:sldId id="313" r:id="rId7"/>
    <p:sldId id="314" r:id="rId8"/>
    <p:sldId id="315" r:id="rId9"/>
    <p:sldId id="316" r:id="rId10"/>
    <p:sldId id="317" r:id="rId11"/>
    <p:sldId id="320" r:id="rId12"/>
    <p:sldId id="30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8685B-9BFC-4980-80D8-E0B94B93C021}" v="1" dt="2022-02-06T04:24:00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Kohn" userId="6096034c7bd25fcf" providerId="LiveId" clId="{1F68685B-9BFC-4980-80D8-E0B94B93C021}"/>
    <pc:docChg chg="modSld">
      <pc:chgData name="Aaron Kohn" userId="6096034c7bd25fcf" providerId="LiveId" clId="{1F68685B-9BFC-4980-80D8-E0B94B93C021}" dt="2022-02-06T04:24:00.492" v="0" actId="164"/>
      <pc:docMkLst>
        <pc:docMk/>
      </pc:docMkLst>
      <pc:sldChg chg="addSp modSp">
        <pc:chgData name="Aaron Kohn" userId="6096034c7bd25fcf" providerId="LiveId" clId="{1F68685B-9BFC-4980-80D8-E0B94B93C021}" dt="2022-02-06T04:24:00.492" v="0" actId="164"/>
        <pc:sldMkLst>
          <pc:docMk/>
          <pc:sldMk cId="2422940833" sldId="320"/>
        </pc:sldMkLst>
        <pc:spChg chg="mod">
          <ac:chgData name="Aaron Kohn" userId="6096034c7bd25fcf" providerId="LiveId" clId="{1F68685B-9BFC-4980-80D8-E0B94B93C021}" dt="2022-02-06T04:24:00.492" v="0" actId="164"/>
          <ac:spMkLst>
            <pc:docMk/>
            <pc:sldMk cId="2422940833" sldId="320"/>
            <ac:spMk id="6" creationId="{AEC00C1F-583D-411B-BE3D-B04AC3297313}"/>
          </ac:spMkLst>
        </pc:spChg>
        <pc:grpChg chg="add mod">
          <ac:chgData name="Aaron Kohn" userId="6096034c7bd25fcf" providerId="LiveId" clId="{1F68685B-9BFC-4980-80D8-E0B94B93C021}" dt="2022-02-06T04:24:00.492" v="0" actId="164"/>
          <ac:grpSpMkLst>
            <pc:docMk/>
            <pc:sldMk cId="2422940833" sldId="320"/>
            <ac:grpSpMk id="3" creationId="{20D70CAC-CB6C-44A1-A4E8-2E2406BFB69E}"/>
          </ac:grpSpMkLst>
        </pc:grpChg>
        <pc:picChg chg="mod">
          <ac:chgData name="Aaron Kohn" userId="6096034c7bd25fcf" providerId="LiveId" clId="{1F68685B-9BFC-4980-80D8-E0B94B93C021}" dt="2022-02-06T04:24:00.492" v="0" actId="164"/>
          <ac:picMkLst>
            <pc:docMk/>
            <pc:sldMk cId="2422940833" sldId="320"/>
            <ac:picMk id="5" creationId="{0E4793F3-004A-4790-93AC-D01F6C423FA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Revenue</a:t>
          </a:r>
          <a:r>
            <a:rPr lang="en-US" baseline="0" dirty="0"/>
            <a:t> continues to rise over time. Fatalities have been dropping.</a:t>
          </a:r>
        </a:p>
        <a:p>
          <a:r>
            <a:rPr lang="en-US" dirty="0"/>
            <a:t>Any effect on revenue appears very minor.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JetBlue has not had any incidents resulting in death.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Area serviced by JetBlue has lower fatality rates overall.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 custLinFactNeighborX="-25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0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Revenue</a:t>
          </a:r>
          <a:r>
            <a:rPr lang="en-US" sz="1900" kern="1200" baseline="0" dirty="0"/>
            <a:t> continues to rise over time. Fatalities have been dropping.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Any effect on revenue appears very minor.</a:t>
          </a:r>
        </a:p>
      </dsp:txBody>
      <dsp:txXfrm>
        <a:off x="0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JetBlue has not had any incidents resulting in death.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Area serviced by JetBlue has lower fatality rates overall.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stocks/charts/JBLU/jetblue-airways/revenue" TargetMode="External"/><Relationship Id="rId7" Type="http://schemas.openxmlformats.org/officeDocument/2006/relationships/hyperlink" Target="https://aviation-safety.net/" TargetMode="External"/><Relationship Id="rId2" Type="http://schemas.openxmlformats.org/officeDocument/2006/relationships/hyperlink" Target="http://www.airsafe.com/airlin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viation-safety.net/statistics/period/stats.php?cat=A1" TargetMode="External"/><Relationship Id="rId5" Type="http://schemas.openxmlformats.org/officeDocument/2006/relationships/hyperlink" Target="https://en.wikipedia.org/wiki/List_of_JetBlue_destinations" TargetMode="External"/><Relationship Id="rId4" Type="http://schemas.openxmlformats.org/officeDocument/2006/relationships/hyperlink" Target="http://web.mit.edu/airlinedata/www/2020%2012%20Month%20Documents/Traffic%20and%20Capacity/System%20Total/Total%20System%20Revenue%20Passenger%20Mile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Executive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JetBlue 2022</a:t>
            </a:r>
          </a:p>
          <a:p>
            <a:r>
              <a:rPr lang="en-US" dirty="0">
                <a:solidFill>
                  <a:schemeClr val="tx1"/>
                </a:solidFill>
              </a:rPr>
              <a:t>By Aaron Kohn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0F1-D8BF-4D8D-9F8F-5F811AF3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retrieved from: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5CAC-5250-4E08-906C-A9F9DFB5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http://www.airsafe.com/airline.htm</a:t>
            </a:r>
            <a:endParaRPr lang="en-US" dirty="0"/>
          </a:p>
          <a:p>
            <a:r>
              <a:rPr lang="en-US" dirty="0">
                <a:hlinkClick r:id="rId3"/>
              </a:rPr>
              <a:t>https://www.macrotrends.net/stocks/charts/JBLU/jetblue-airways/revenue</a:t>
            </a:r>
            <a:endParaRPr lang="en-US" dirty="0"/>
          </a:p>
          <a:p>
            <a:r>
              <a:rPr lang="en-US" dirty="0">
                <a:hlinkClick r:id="rId4"/>
              </a:rPr>
              <a:t>http://web.mit.edu/airlinedata/www/2020%2012%20Month%20Documents/Traffic%20and%20Capacity/System%20Total/Total%20System%20Revenue%20Passenger%20Miles.htm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https://en.wikipedia.org/wiki/List_of_JetBlue_destinations</a:t>
            </a:r>
            <a:endParaRPr lang="en-US" dirty="0"/>
          </a:p>
          <a:p>
            <a:r>
              <a:rPr lang="en-US" dirty="0">
                <a:hlinkClick r:id="rId6"/>
              </a:rPr>
              <a:t>https://aviation-safety.net/statistics/period/stats.php?cat=A1</a:t>
            </a:r>
            <a:endParaRPr lang="en-US" dirty="0"/>
          </a:p>
          <a:p>
            <a:r>
              <a:rPr lang="en-US" dirty="0">
                <a:hlinkClick r:id="rId7"/>
              </a:rPr>
              <a:t>https://aviation-safety.net/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8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C73571-3D7D-4BE6-9BDC-4AC3F9A7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6" y="612843"/>
            <a:ext cx="8114067" cy="5618992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F6AD-748D-42EF-B362-5559B2D3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Industry </a:t>
            </a:r>
            <a:br>
              <a:rPr lang="en-US" sz="2800" dirty="0"/>
            </a:br>
            <a:r>
              <a:rPr lang="en-US" sz="2800" dirty="0"/>
              <a:t>Numbers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6205CD-5A6C-4450-88A4-8BF1301A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Lower fatalities/accidents appears to be related with higher revenue.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Trend may be mainly caused by time. Both safety and revenue improve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291178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85A2-01CA-4A7C-AF91-903540ED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Company</a:t>
            </a:r>
            <a:br>
              <a:rPr lang="en-US" sz="2800" dirty="0"/>
            </a:br>
            <a:r>
              <a:rPr lang="en-US" sz="2800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3FA4-0DB6-4795-812D-29246F04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Trend for company mirror industry trends.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Continued growth over time, despite years with higher fatality rates.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83C88-9ADE-40BE-B6E1-9139AA8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91" y="954157"/>
            <a:ext cx="7983239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1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6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6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6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2E8263-1C30-4956-8C1E-EFB50F6E9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259" y="645106"/>
            <a:ext cx="6798475" cy="322927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135A99BB-AEBE-480C-9907-44A99DE5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400" spc="-100" dirty="0">
                <a:solidFill>
                  <a:schemeClr val="bg1"/>
                </a:solidFill>
              </a:rPr>
              <a:t>Number  of  Events with more than 1 Fatality since 1970</a:t>
            </a:r>
            <a:br>
              <a:rPr lang="en-US" sz="2400" spc="-100" dirty="0">
                <a:solidFill>
                  <a:schemeClr val="bg1"/>
                </a:solidFill>
              </a:rPr>
            </a:br>
            <a:r>
              <a:rPr lang="en-US" sz="1600" spc="-100" dirty="0">
                <a:solidFill>
                  <a:schemeClr val="bg1"/>
                </a:solidFill>
              </a:rPr>
              <a:t>No JetBlue events since 1970</a:t>
            </a:r>
            <a:endParaRPr lang="en-US" sz="1600" cap="all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D74BF8-E52D-4B8E-9656-ABCFE7513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" r="1" b="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6A1F9-BB89-4DA3-A156-C6C56D8D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JetBlue Year to Year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B13A-8E68-49C8-B17C-AF5AC5A1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Percent change from year to year  has greater fluctuation than revenue.</a:t>
            </a:r>
          </a:p>
          <a:p>
            <a:r>
              <a:rPr lang="en-US" dirty="0"/>
              <a:t>There does not appear to be a negative relationship between fatalities and percent change.</a:t>
            </a:r>
          </a:p>
        </p:txBody>
      </p:sp>
    </p:spTree>
    <p:extLst>
      <p:ext uri="{BB962C8B-B14F-4D97-AF65-F5344CB8AC3E}">
        <p14:creationId xmlns:p14="http://schemas.microsoft.com/office/powerpoint/2010/main" val="80295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79A8-01F8-4FCE-862A-E161FF27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Current Standings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EC85-5C33-4140-800F-21BBF9F7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Passenger Revenue Miles (PRM) have increased steadily for JetBlue.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2019 JetBlue flew 53,620,000,000 PRM.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9E2EB9-47C2-4C46-80FB-872E2A75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38" y="790937"/>
            <a:ext cx="8184562" cy="52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7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63A9230-46FB-4825-9498-A05BB80AE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56" y="526774"/>
            <a:ext cx="10310625" cy="59028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51DEF2-FE7E-476D-8FE6-3797BCD238C4}"/>
              </a:ext>
            </a:extLst>
          </p:cNvPr>
          <p:cNvSpPr txBox="1"/>
          <p:nvPr/>
        </p:nvSpPr>
        <p:spPr>
          <a:xfrm>
            <a:off x="9303026" y="5337310"/>
            <a:ext cx="1504555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Brief view of JetBlue’s range.</a:t>
            </a:r>
          </a:p>
        </p:txBody>
      </p:sp>
    </p:spTree>
    <p:extLst>
      <p:ext uri="{BB962C8B-B14F-4D97-AF65-F5344CB8AC3E}">
        <p14:creationId xmlns:p14="http://schemas.microsoft.com/office/powerpoint/2010/main" val="6264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4DCFB-AB4A-4ABD-A4D4-A9E1C21F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Fatalities by Country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B5E46-BEE2-41BE-8686-D66D0B34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Fatality numbers since 2015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Circle indicates area serviced by JetBlue (plus London).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Cuba and Colombia are the only countries with more than 25 fatalities over the past 6 years.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D70CAC-CB6C-44A1-A4E8-2E2406BFB69E}"/>
              </a:ext>
            </a:extLst>
          </p:cNvPr>
          <p:cNvGrpSpPr/>
          <p:nvPr/>
        </p:nvGrpSpPr>
        <p:grpSpPr>
          <a:xfrm>
            <a:off x="582639" y="578707"/>
            <a:ext cx="7882128" cy="5733288"/>
            <a:chOff x="582639" y="578707"/>
            <a:chExt cx="7882128" cy="5733288"/>
          </a:xfrm>
        </p:grpSpPr>
        <p:pic>
          <p:nvPicPr>
            <p:cNvPr id="5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0E4793F3-004A-4790-93AC-D01F6C423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54" r="14038" b="-1"/>
            <a:stretch/>
          </p:blipFill>
          <p:spPr>
            <a:xfrm>
              <a:off x="582639" y="578707"/>
              <a:ext cx="7882128" cy="573328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C00C1F-583D-411B-BE3D-B04AC3297313}"/>
                </a:ext>
              </a:extLst>
            </p:cNvPr>
            <p:cNvSpPr/>
            <p:nvPr/>
          </p:nvSpPr>
          <p:spPr>
            <a:xfrm>
              <a:off x="4163627" y="2867488"/>
              <a:ext cx="2237173" cy="161878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94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Summary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694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{8E0492DF-64BB-489A-90E6-5974B89C01CA}tf78829772_win32</Template>
  <TotalTime>117</TotalTime>
  <Words>323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Executive Summary</vt:lpstr>
      <vt:lpstr>Industry  Numbers</vt:lpstr>
      <vt:lpstr>Company Numbers</vt:lpstr>
      <vt:lpstr>Number  of  Events with more than 1 Fatality since 1970 No JetBlue events since 1970</vt:lpstr>
      <vt:lpstr>JetBlue Year to Year Change</vt:lpstr>
      <vt:lpstr>Current Standings</vt:lpstr>
      <vt:lpstr>PowerPoint Presentation</vt:lpstr>
      <vt:lpstr>Fatalities by Country</vt:lpstr>
      <vt:lpstr>Summary</vt:lpstr>
      <vt:lpstr>Data retrieved from: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Aaron Kohn</dc:creator>
  <cp:lastModifiedBy>Aaron Kohn</cp:lastModifiedBy>
  <cp:revision>1</cp:revision>
  <dcterms:created xsi:type="dcterms:W3CDTF">2022-02-01T03:58:23Z</dcterms:created>
  <dcterms:modified xsi:type="dcterms:W3CDTF">2022-02-06T04:24:26Z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