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C6061-D0D2-422B-BB77-B8CBBA4F7F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6CEB0C-9672-4CDE-8B7D-18D3DC5DF3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18CC17-4BAB-4413-9C28-EA9C2018442A}"/>
              </a:ext>
            </a:extLst>
          </p:cNvPr>
          <p:cNvSpPr>
            <a:spLocks noGrp="1"/>
          </p:cNvSpPr>
          <p:nvPr>
            <p:ph type="dt" sz="half" idx="10"/>
          </p:nvPr>
        </p:nvSpPr>
        <p:spPr/>
        <p:txBody>
          <a:bodyPr/>
          <a:lstStyle/>
          <a:p>
            <a:fld id="{D0E876A0-82E2-4ED4-8079-6D1B7E9E831D}" type="datetimeFigureOut">
              <a:rPr lang="en-US" smtClean="0"/>
              <a:t>5/30/2021</a:t>
            </a:fld>
            <a:endParaRPr lang="en-US"/>
          </a:p>
        </p:txBody>
      </p:sp>
      <p:sp>
        <p:nvSpPr>
          <p:cNvPr id="5" name="Footer Placeholder 4">
            <a:extLst>
              <a:ext uri="{FF2B5EF4-FFF2-40B4-BE49-F238E27FC236}">
                <a16:creationId xmlns:a16="http://schemas.microsoft.com/office/drawing/2014/main" id="{FDD0F980-7771-471B-9F29-26B5A57A55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28AD83-4C00-4D62-A9BC-AD0365FDB59E}"/>
              </a:ext>
            </a:extLst>
          </p:cNvPr>
          <p:cNvSpPr>
            <a:spLocks noGrp="1"/>
          </p:cNvSpPr>
          <p:nvPr>
            <p:ph type="sldNum" sz="quarter" idx="12"/>
          </p:nvPr>
        </p:nvSpPr>
        <p:spPr/>
        <p:txBody>
          <a:bodyPr/>
          <a:lstStyle/>
          <a:p>
            <a:fld id="{45A2072F-FC3E-4C48-8ACD-72E78C2FA0AB}" type="slidenum">
              <a:rPr lang="en-US" smtClean="0"/>
              <a:t>‹#›</a:t>
            </a:fld>
            <a:endParaRPr lang="en-US"/>
          </a:p>
        </p:txBody>
      </p:sp>
    </p:spTree>
    <p:extLst>
      <p:ext uri="{BB962C8B-B14F-4D97-AF65-F5344CB8AC3E}">
        <p14:creationId xmlns:p14="http://schemas.microsoft.com/office/powerpoint/2010/main" val="3720457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3F597-EA61-407F-8D40-AC52C685F1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E07437-438A-4FC7-AD68-1EAE02D4B7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8B01C5-5F3F-4E6D-8B8F-52A1809D1B4B}"/>
              </a:ext>
            </a:extLst>
          </p:cNvPr>
          <p:cNvSpPr>
            <a:spLocks noGrp="1"/>
          </p:cNvSpPr>
          <p:nvPr>
            <p:ph type="dt" sz="half" idx="10"/>
          </p:nvPr>
        </p:nvSpPr>
        <p:spPr/>
        <p:txBody>
          <a:bodyPr/>
          <a:lstStyle/>
          <a:p>
            <a:fld id="{D0E876A0-82E2-4ED4-8079-6D1B7E9E831D}" type="datetimeFigureOut">
              <a:rPr lang="en-US" smtClean="0"/>
              <a:t>5/30/2021</a:t>
            </a:fld>
            <a:endParaRPr lang="en-US"/>
          </a:p>
        </p:txBody>
      </p:sp>
      <p:sp>
        <p:nvSpPr>
          <p:cNvPr id="5" name="Footer Placeholder 4">
            <a:extLst>
              <a:ext uri="{FF2B5EF4-FFF2-40B4-BE49-F238E27FC236}">
                <a16:creationId xmlns:a16="http://schemas.microsoft.com/office/drawing/2014/main" id="{7A54DAC9-BF3F-438E-8270-56AF945D8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4C63AC-0172-4309-A872-086711B4DDE8}"/>
              </a:ext>
            </a:extLst>
          </p:cNvPr>
          <p:cNvSpPr>
            <a:spLocks noGrp="1"/>
          </p:cNvSpPr>
          <p:nvPr>
            <p:ph type="sldNum" sz="quarter" idx="12"/>
          </p:nvPr>
        </p:nvSpPr>
        <p:spPr/>
        <p:txBody>
          <a:bodyPr/>
          <a:lstStyle/>
          <a:p>
            <a:fld id="{45A2072F-FC3E-4C48-8ACD-72E78C2FA0AB}" type="slidenum">
              <a:rPr lang="en-US" smtClean="0"/>
              <a:t>‹#›</a:t>
            </a:fld>
            <a:endParaRPr lang="en-US"/>
          </a:p>
        </p:txBody>
      </p:sp>
    </p:spTree>
    <p:extLst>
      <p:ext uri="{BB962C8B-B14F-4D97-AF65-F5344CB8AC3E}">
        <p14:creationId xmlns:p14="http://schemas.microsoft.com/office/powerpoint/2010/main" val="2542394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AD68BC-38B9-4CEE-9A16-6E32046441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A7E386-5009-4454-ABF5-9C90921A0F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7BED50-0F4D-4683-A5EB-E6A89E0F10C8}"/>
              </a:ext>
            </a:extLst>
          </p:cNvPr>
          <p:cNvSpPr>
            <a:spLocks noGrp="1"/>
          </p:cNvSpPr>
          <p:nvPr>
            <p:ph type="dt" sz="half" idx="10"/>
          </p:nvPr>
        </p:nvSpPr>
        <p:spPr/>
        <p:txBody>
          <a:bodyPr/>
          <a:lstStyle/>
          <a:p>
            <a:fld id="{D0E876A0-82E2-4ED4-8079-6D1B7E9E831D}" type="datetimeFigureOut">
              <a:rPr lang="en-US" smtClean="0"/>
              <a:t>5/30/2021</a:t>
            </a:fld>
            <a:endParaRPr lang="en-US"/>
          </a:p>
        </p:txBody>
      </p:sp>
      <p:sp>
        <p:nvSpPr>
          <p:cNvPr id="5" name="Footer Placeholder 4">
            <a:extLst>
              <a:ext uri="{FF2B5EF4-FFF2-40B4-BE49-F238E27FC236}">
                <a16:creationId xmlns:a16="http://schemas.microsoft.com/office/drawing/2014/main" id="{E37BA033-A44A-48C2-A271-CAD3C8AB77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9F1F4D-5A41-4D44-838B-DBDD8BCCBCCB}"/>
              </a:ext>
            </a:extLst>
          </p:cNvPr>
          <p:cNvSpPr>
            <a:spLocks noGrp="1"/>
          </p:cNvSpPr>
          <p:nvPr>
            <p:ph type="sldNum" sz="quarter" idx="12"/>
          </p:nvPr>
        </p:nvSpPr>
        <p:spPr/>
        <p:txBody>
          <a:bodyPr/>
          <a:lstStyle/>
          <a:p>
            <a:fld id="{45A2072F-FC3E-4C48-8ACD-72E78C2FA0AB}" type="slidenum">
              <a:rPr lang="en-US" smtClean="0"/>
              <a:t>‹#›</a:t>
            </a:fld>
            <a:endParaRPr lang="en-US"/>
          </a:p>
        </p:txBody>
      </p:sp>
    </p:spTree>
    <p:extLst>
      <p:ext uri="{BB962C8B-B14F-4D97-AF65-F5344CB8AC3E}">
        <p14:creationId xmlns:p14="http://schemas.microsoft.com/office/powerpoint/2010/main" val="2970889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D098B-BCAE-4FB3-9DC4-459E8CBB58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65A1BB-FCC9-4AFD-8550-DE7EEB8EAF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2060CE-8E83-497E-9A97-A0E2E9DF09F3}"/>
              </a:ext>
            </a:extLst>
          </p:cNvPr>
          <p:cNvSpPr>
            <a:spLocks noGrp="1"/>
          </p:cNvSpPr>
          <p:nvPr>
            <p:ph type="dt" sz="half" idx="10"/>
          </p:nvPr>
        </p:nvSpPr>
        <p:spPr/>
        <p:txBody>
          <a:bodyPr/>
          <a:lstStyle/>
          <a:p>
            <a:fld id="{D0E876A0-82E2-4ED4-8079-6D1B7E9E831D}" type="datetimeFigureOut">
              <a:rPr lang="en-US" smtClean="0"/>
              <a:t>5/30/2021</a:t>
            </a:fld>
            <a:endParaRPr lang="en-US"/>
          </a:p>
        </p:txBody>
      </p:sp>
      <p:sp>
        <p:nvSpPr>
          <p:cNvPr id="5" name="Footer Placeholder 4">
            <a:extLst>
              <a:ext uri="{FF2B5EF4-FFF2-40B4-BE49-F238E27FC236}">
                <a16:creationId xmlns:a16="http://schemas.microsoft.com/office/drawing/2014/main" id="{1B992DB0-BDF2-458E-9E38-969D915615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523692-EAFE-4E1F-8CB4-315E5CF94BF8}"/>
              </a:ext>
            </a:extLst>
          </p:cNvPr>
          <p:cNvSpPr>
            <a:spLocks noGrp="1"/>
          </p:cNvSpPr>
          <p:nvPr>
            <p:ph type="sldNum" sz="quarter" idx="12"/>
          </p:nvPr>
        </p:nvSpPr>
        <p:spPr/>
        <p:txBody>
          <a:bodyPr/>
          <a:lstStyle/>
          <a:p>
            <a:fld id="{45A2072F-FC3E-4C48-8ACD-72E78C2FA0AB}" type="slidenum">
              <a:rPr lang="en-US" smtClean="0"/>
              <a:t>‹#›</a:t>
            </a:fld>
            <a:endParaRPr lang="en-US"/>
          </a:p>
        </p:txBody>
      </p:sp>
    </p:spTree>
    <p:extLst>
      <p:ext uri="{BB962C8B-B14F-4D97-AF65-F5344CB8AC3E}">
        <p14:creationId xmlns:p14="http://schemas.microsoft.com/office/powerpoint/2010/main" val="3245428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820E-EA2A-4F1A-A6D2-D29354EFE9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1D54AF-3551-422E-93F3-C032F12EAE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624E00-40B2-44BB-B066-90183A3BA26A}"/>
              </a:ext>
            </a:extLst>
          </p:cNvPr>
          <p:cNvSpPr>
            <a:spLocks noGrp="1"/>
          </p:cNvSpPr>
          <p:nvPr>
            <p:ph type="dt" sz="half" idx="10"/>
          </p:nvPr>
        </p:nvSpPr>
        <p:spPr/>
        <p:txBody>
          <a:bodyPr/>
          <a:lstStyle/>
          <a:p>
            <a:fld id="{D0E876A0-82E2-4ED4-8079-6D1B7E9E831D}" type="datetimeFigureOut">
              <a:rPr lang="en-US" smtClean="0"/>
              <a:t>5/30/2021</a:t>
            </a:fld>
            <a:endParaRPr lang="en-US"/>
          </a:p>
        </p:txBody>
      </p:sp>
      <p:sp>
        <p:nvSpPr>
          <p:cNvPr id="5" name="Footer Placeholder 4">
            <a:extLst>
              <a:ext uri="{FF2B5EF4-FFF2-40B4-BE49-F238E27FC236}">
                <a16:creationId xmlns:a16="http://schemas.microsoft.com/office/drawing/2014/main" id="{3970C37B-6B80-43B5-83B7-26DE901330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2407D1-6F82-4422-91F2-20D3758652ED}"/>
              </a:ext>
            </a:extLst>
          </p:cNvPr>
          <p:cNvSpPr>
            <a:spLocks noGrp="1"/>
          </p:cNvSpPr>
          <p:nvPr>
            <p:ph type="sldNum" sz="quarter" idx="12"/>
          </p:nvPr>
        </p:nvSpPr>
        <p:spPr/>
        <p:txBody>
          <a:bodyPr/>
          <a:lstStyle/>
          <a:p>
            <a:fld id="{45A2072F-FC3E-4C48-8ACD-72E78C2FA0AB}" type="slidenum">
              <a:rPr lang="en-US" smtClean="0"/>
              <a:t>‹#›</a:t>
            </a:fld>
            <a:endParaRPr lang="en-US"/>
          </a:p>
        </p:txBody>
      </p:sp>
    </p:spTree>
    <p:extLst>
      <p:ext uri="{BB962C8B-B14F-4D97-AF65-F5344CB8AC3E}">
        <p14:creationId xmlns:p14="http://schemas.microsoft.com/office/powerpoint/2010/main" val="2488378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2C53A-0333-4C34-B448-2D110D249D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3F7251-77D2-4FA4-9F45-7D38F51683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BBB8F8-6B90-4E03-ACAA-DCC4669344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E3194D-9A24-4F01-8F1F-66D0DF284FDC}"/>
              </a:ext>
            </a:extLst>
          </p:cNvPr>
          <p:cNvSpPr>
            <a:spLocks noGrp="1"/>
          </p:cNvSpPr>
          <p:nvPr>
            <p:ph type="dt" sz="half" idx="10"/>
          </p:nvPr>
        </p:nvSpPr>
        <p:spPr/>
        <p:txBody>
          <a:bodyPr/>
          <a:lstStyle/>
          <a:p>
            <a:fld id="{D0E876A0-82E2-4ED4-8079-6D1B7E9E831D}" type="datetimeFigureOut">
              <a:rPr lang="en-US" smtClean="0"/>
              <a:t>5/30/2021</a:t>
            </a:fld>
            <a:endParaRPr lang="en-US"/>
          </a:p>
        </p:txBody>
      </p:sp>
      <p:sp>
        <p:nvSpPr>
          <p:cNvPr id="6" name="Footer Placeholder 5">
            <a:extLst>
              <a:ext uri="{FF2B5EF4-FFF2-40B4-BE49-F238E27FC236}">
                <a16:creationId xmlns:a16="http://schemas.microsoft.com/office/drawing/2014/main" id="{ADC35F1C-4E83-45F8-8FA5-64E12988CC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23291B-6E4E-4D4B-BFA8-078A82777BE0}"/>
              </a:ext>
            </a:extLst>
          </p:cNvPr>
          <p:cNvSpPr>
            <a:spLocks noGrp="1"/>
          </p:cNvSpPr>
          <p:nvPr>
            <p:ph type="sldNum" sz="quarter" idx="12"/>
          </p:nvPr>
        </p:nvSpPr>
        <p:spPr/>
        <p:txBody>
          <a:bodyPr/>
          <a:lstStyle/>
          <a:p>
            <a:fld id="{45A2072F-FC3E-4C48-8ACD-72E78C2FA0AB}" type="slidenum">
              <a:rPr lang="en-US" smtClean="0"/>
              <a:t>‹#›</a:t>
            </a:fld>
            <a:endParaRPr lang="en-US"/>
          </a:p>
        </p:txBody>
      </p:sp>
    </p:spTree>
    <p:extLst>
      <p:ext uri="{BB962C8B-B14F-4D97-AF65-F5344CB8AC3E}">
        <p14:creationId xmlns:p14="http://schemas.microsoft.com/office/powerpoint/2010/main" val="3202092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09E0B-951C-4532-9AE2-586E451F72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79470C-C80A-4A78-A7C9-5A21A8895C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0AB513-6F26-4CD1-BC87-5BEF595524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BBDC37-A74A-464B-BB62-CAAE8989DB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2D5E56-331E-4528-B5E9-EE844E77CB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1A732C-1F3A-4E78-8C03-5FAECA79AE0A}"/>
              </a:ext>
            </a:extLst>
          </p:cNvPr>
          <p:cNvSpPr>
            <a:spLocks noGrp="1"/>
          </p:cNvSpPr>
          <p:nvPr>
            <p:ph type="dt" sz="half" idx="10"/>
          </p:nvPr>
        </p:nvSpPr>
        <p:spPr/>
        <p:txBody>
          <a:bodyPr/>
          <a:lstStyle/>
          <a:p>
            <a:fld id="{D0E876A0-82E2-4ED4-8079-6D1B7E9E831D}" type="datetimeFigureOut">
              <a:rPr lang="en-US" smtClean="0"/>
              <a:t>5/30/2021</a:t>
            </a:fld>
            <a:endParaRPr lang="en-US"/>
          </a:p>
        </p:txBody>
      </p:sp>
      <p:sp>
        <p:nvSpPr>
          <p:cNvPr id="8" name="Footer Placeholder 7">
            <a:extLst>
              <a:ext uri="{FF2B5EF4-FFF2-40B4-BE49-F238E27FC236}">
                <a16:creationId xmlns:a16="http://schemas.microsoft.com/office/drawing/2014/main" id="{DCB14078-D673-4734-B0F2-42CFDD55F6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CC6970-8E42-433A-ADA3-3DCD62CDF8B2}"/>
              </a:ext>
            </a:extLst>
          </p:cNvPr>
          <p:cNvSpPr>
            <a:spLocks noGrp="1"/>
          </p:cNvSpPr>
          <p:nvPr>
            <p:ph type="sldNum" sz="quarter" idx="12"/>
          </p:nvPr>
        </p:nvSpPr>
        <p:spPr/>
        <p:txBody>
          <a:bodyPr/>
          <a:lstStyle/>
          <a:p>
            <a:fld id="{45A2072F-FC3E-4C48-8ACD-72E78C2FA0AB}" type="slidenum">
              <a:rPr lang="en-US" smtClean="0"/>
              <a:t>‹#›</a:t>
            </a:fld>
            <a:endParaRPr lang="en-US"/>
          </a:p>
        </p:txBody>
      </p:sp>
    </p:spTree>
    <p:extLst>
      <p:ext uri="{BB962C8B-B14F-4D97-AF65-F5344CB8AC3E}">
        <p14:creationId xmlns:p14="http://schemas.microsoft.com/office/powerpoint/2010/main" val="1418461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44A38-A829-45DB-8AB0-6C3FDFF62D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F0DA8-ACD3-49A8-8319-8C0171E32C8F}"/>
              </a:ext>
            </a:extLst>
          </p:cNvPr>
          <p:cNvSpPr>
            <a:spLocks noGrp="1"/>
          </p:cNvSpPr>
          <p:nvPr>
            <p:ph type="dt" sz="half" idx="10"/>
          </p:nvPr>
        </p:nvSpPr>
        <p:spPr/>
        <p:txBody>
          <a:bodyPr/>
          <a:lstStyle/>
          <a:p>
            <a:fld id="{D0E876A0-82E2-4ED4-8079-6D1B7E9E831D}" type="datetimeFigureOut">
              <a:rPr lang="en-US" smtClean="0"/>
              <a:t>5/30/2021</a:t>
            </a:fld>
            <a:endParaRPr lang="en-US"/>
          </a:p>
        </p:txBody>
      </p:sp>
      <p:sp>
        <p:nvSpPr>
          <p:cNvPr id="4" name="Footer Placeholder 3">
            <a:extLst>
              <a:ext uri="{FF2B5EF4-FFF2-40B4-BE49-F238E27FC236}">
                <a16:creationId xmlns:a16="http://schemas.microsoft.com/office/drawing/2014/main" id="{F8019C30-B97C-4F46-BA9F-2CCF2394A7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075AA2-961A-42F8-9FAF-D6681FCBDFD4}"/>
              </a:ext>
            </a:extLst>
          </p:cNvPr>
          <p:cNvSpPr>
            <a:spLocks noGrp="1"/>
          </p:cNvSpPr>
          <p:nvPr>
            <p:ph type="sldNum" sz="quarter" idx="12"/>
          </p:nvPr>
        </p:nvSpPr>
        <p:spPr/>
        <p:txBody>
          <a:bodyPr/>
          <a:lstStyle/>
          <a:p>
            <a:fld id="{45A2072F-FC3E-4C48-8ACD-72E78C2FA0AB}" type="slidenum">
              <a:rPr lang="en-US" smtClean="0"/>
              <a:t>‹#›</a:t>
            </a:fld>
            <a:endParaRPr lang="en-US"/>
          </a:p>
        </p:txBody>
      </p:sp>
    </p:spTree>
    <p:extLst>
      <p:ext uri="{BB962C8B-B14F-4D97-AF65-F5344CB8AC3E}">
        <p14:creationId xmlns:p14="http://schemas.microsoft.com/office/powerpoint/2010/main" val="563631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17AD1F-B116-437C-B8BE-3AFA5F788B63}"/>
              </a:ext>
            </a:extLst>
          </p:cNvPr>
          <p:cNvSpPr>
            <a:spLocks noGrp="1"/>
          </p:cNvSpPr>
          <p:nvPr>
            <p:ph type="dt" sz="half" idx="10"/>
          </p:nvPr>
        </p:nvSpPr>
        <p:spPr/>
        <p:txBody>
          <a:bodyPr/>
          <a:lstStyle/>
          <a:p>
            <a:fld id="{D0E876A0-82E2-4ED4-8079-6D1B7E9E831D}" type="datetimeFigureOut">
              <a:rPr lang="en-US" smtClean="0"/>
              <a:t>5/30/2021</a:t>
            </a:fld>
            <a:endParaRPr lang="en-US"/>
          </a:p>
        </p:txBody>
      </p:sp>
      <p:sp>
        <p:nvSpPr>
          <p:cNvPr id="3" name="Footer Placeholder 2">
            <a:extLst>
              <a:ext uri="{FF2B5EF4-FFF2-40B4-BE49-F238E27FC236}">
                <a16:creationId xmlns:a16="http://schemas.microsoft.com/office/drawing/2014/main" id="{F0A54929-A575-42DB-AB1B-765A119036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070590-970C-49A6-9C5B-C2F8D4D1B12A}"/>
              </a:ext>
            </a:extLst>
          </p:cNvPr>
          <p:cNvSpPr>
            <a:spLocks noGrp="1"/>
          </p:cNvSpPr>
          <p:nvPr>
            <p:ph type="sldNum" sz="quarter" idx="12"/>
          </p:nvPr>
        </p:nvSpPr>
        <p:spPr/>
        <p:txBody>
          <a:bodyPr/>
          <a:lstStyle/>
          <a:p>
            <a:fld id="{45A2072F-FC3E-4C48-8ACD-72E78C2FA0AB}" type="slidenum">
              <a:rPr lang="en-US" smtClean="0"/>
              <a:t>‹#›</a:t>
            </a:fld>
            <a:endParaRPr lang="en-US"/>
          </a:p>
        </p:txBody>
      </p:sp>
    </p:spTree>
    <p:extLst>
      <p:ext uri="{BB962C8B-B14F-4D97-AF65-F5344CB8AC3E}">
        <p14:creationId xmlns:p14="http://schemas.microsoft.com/office/powerpoint/2010/main" val="30738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2022E-14F0-40E6-9724-32EF48E6CE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0B4609-0B91-484A-B4DA-DB9A21F2CF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268272-1A71-4591-8A80-93F3620273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096003-A73C-43B7-B8CB-7AD2C24BA9D9}"/>
              </a:ext>
            </a:extLst>
          </p:cNvPr>
          <p:cNvSpPr>
            <a:spLocks noGrp="1"/>
          </p:cNvSpPr>
          <p:nvPr>
            <p:ph type="dt" sz="half" idx="10"/>
          </p:nvPr>
        </p:nvSpPr>
        <p:spPr/>
        <p:txBody>
          <a:bodyPr/>
          <a:lstStyle/>
          <a:p>
            <a:fld id="{D0E876A0-82E2-4ED4-8079-6D1B7E9E831D}" type="datetimeFigureOut">
              <a:rPr lang="en-US" smtClean="0"/>
              <a:t>5/30/2021</a:t>
            </a:fld>
            <a:endParaRPr lang="en-US"/>
          </a:p>
        </p:txBody>
      </p:sp>
      <p:sp>
        <p:nvSpPr>
          <p:cNvPr id="6" name="Footer Placeholder 5">
            <a:extLst>
              <a:ext uri="{FF2B5EF4-FFF2-40B4-BE49-F238E27FC236}">
                <a16:creationId xmlns:a16="http://schemas.microsoft.com/office/drawing/2014/main" id="{D6C8844E-2E92-4021-9466-39B9109065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AD7F10-D150-4F4F-9571-9930116B1227}"/>
              </a:ext>
            </a:extLst>
          </p:cNvPr>
          <p:cNvSpPr>
            <a:spLocks noGrp="1"/>
          </p:cNvSpPr>
          <p:nvPr>
            <p:ph type="sldNum" sz="quarter" idx="12"/>
          </p:nvPr>
        </p:nvSpPr>
        <p:spPr/>
        <p:txBody>
          <a:bodyPr/>
          <a:lstStyle/>
          <a:p>
            <a:fld id="{45A2072F-FC3E-4C48-8ACD-72E78C2FA0AB}" type="slidenum">
              <a:rPr lang="en-US" smtClean="0"/>
              <a:t>‹#›</a:t>
            </a:fld>
            <a:endParaRPr lang="en-US"/>
          </a:p>
        </p:txBody>
      </p:sp>
    </p:spTree>
    <p:extLst>
      <p:ext uri="{BB962C8B-B14F-4D97-AF65-F5344CB8AC3E}">
        <p14:creationId xmlns:p14="http://schemas.microsoft.com/office/powerpoint/2010/main" val="1184301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A4F2-608E-4ED2-9A49-1D521A6F0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90D3CF-339A-462C-924D-BA4403714A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1F9ED7-65CC-420A-9FB7-95215C7473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958889-871F-4E83-BBE2-F4F2724E8E92}"/>
              </a:ext>
            </a:extLst>
          </p:cNvPr>
          <p:cNvSpPr>
            <a:spLocks noGrp="1"/>
          </p:cNvSpPr>
          <p:nvPr>
            <p:ph type="dt" sz="half" idx="10"/>
          </p:nvPr>
        </p:nvSpPr>
        <p:spPr/>
        <p:txBody>
          <a:bodyPr/>
          <a:lstStyle/>
          <a:p>
            <a:fld id="{D0E876A0-82E2-4ED4-8079-6D1B7E9E831D}" type="datetimeFigureOut">
              <a:rPr lang="en-US" smtClean="0"/>
              <a:t>5/30/2021</a:t>
            </a:fld>
            <a:endParaRPr lang="en-US"/>
          </a:p>
        </p:txBody>
      </p:sp>
      <p:sp>
        <p:nvSpPr>
          <p:cNvPr id="6" name="Footer Placeholder 5">
            <a:extLst>
              <a:ext uri="{FF2B5EF4-FFF2-40B4-BE49-F238E27FC236}">
                <a16:creationId xmlns:a16="http://schemas.microsoft.com/office/drawing/2014/main" id="{3B657AC3-74E4-460E-92D1-F68053129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A7940F-F9C1-4F1C-9D4F-AFD6E0ABBDD2}"/>
              </a:ext>
            </a:extLst>
          </p:cNvPr>
          <p:cNvSpPr>
            <a:spLocks noGrp="1"/>
          </p:cNvSpPr>
          <p:nvPr>
            <p:ph type="sldNum" sz="quarter" idx="12"/>
          </p:nvPr>
        </p:nvSpPr>
        <p:spPr/>
        <p:txBody>
          <a:bodyPr/>
          <a:lstStyle/>
          <a:p>
            <a:fld id="{45A2072F-FC3E-4C48-8ACD-72E78C2FA0AB}" type="slidenum">
              <a:rPr lang="en-US" smtClean="0"/>
              <a:t>‹#›</a:t>
            </a:fld>
            <a:endParaRPr lang="en-US"/>
          </a:p>
        </p:txBody>
      </p:sp>
    </p:spTree>
    <p:extLst>
      <p:ext uri="{BB962C8B-B14F-4D97-AF65-F5344CB8AC3E}">
        <p14:creationId xmlns:p14="http://schemas.microsoft.com/office/powerpoint/2010/main" val="2001118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018DA6-2701-4F67-83A5-B96F748072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A06F10-25E4-4A6F-82E9-21CFFE5E61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BCF180-9910-4A20-86DC-5F896EE694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E876A0-82E2-4ED4-8079-6D1B7E9E831D}" type="datetimeFigureOut">
              <a:rPr lang="en-US" smtClean="0"/>
              <a:t>5/30/2021</a:t>
            </a:fld>
            <a:endParaRPr lang="en-US"/>
          </a:p>
        </p:txBody>
      </p:sp>
      <p:sp>
        <p:nvSpPr>
          <p:cNvPr id="5" name="Footer Placeholder 4">
            <a:extLst>
              <a:ext uri="{FF2B5EF4-FFF2-40B4-BE49-F238E27FC236}">
                <a16:creationId xmlns:a16="http://schemas.microsoft.com/office/drawing/2014/main" id="{001F235D-2277-4115-9A91-F15191FF82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A4E2E5-C6CD-4F49-91CE-34865EA45B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A2072F-FC3E-4C48-8ACD-72E78C2FA0AB}" type="slidenum">
              <a:rPr lang="en-US" smtClean="0"/>
              <a:t>‹#›</a:t>
            </a:fld>
            <a:endParaRPr lang="en-US"/>
          </a:p>
        </p:txBody>
      </p:sp>
    </p:spTree>
    <p:extLst>
      <p:ext uri="{BB962C8B-B14F-4D97-AF65-F5344CB8AC3E}">
        <p14:creationId xmlns:p14="http://schemas.microsoft.com/office/powerpoint/2010/main" val="2273417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A6E28-BB37-42C2-BAD3-1968E44F8A9C}"/>
              </a:ext>
            </a:extLst>
          </p:cNvPr>
          <p:cNvSpPr>
            <a:spLocks noGrp="1"/>
          </p:cNvSpPr>
          <p:nvPr>
            <p:ph type="ctrTitle"/>
          </p:nvPr>
        </p:nvSpPr>
        <p:spPr/>
        <p:txBody>
          <a:bodyPr/>
          <a:lstStyle/>
          <a:p>
            <a:pPr algn="l"/>
            <a:r>
              <a:rPr lang="en-US" dirty="0"/>
              <a:t>Hotel Data</a:t>
            </a:r>
            <a:br>
              <a:rPr lang="en-US" dirty="0"/>
            </a:br>
            <a:r>
              <a:rPr lang="en-US" sz="5400" dirty="0"/>
              <a:t>Early Reservations</a:t>
            </a:r>
            <a:endParaRPr lang="en-US" dirty="0"/>
          </a:p>
        </p:txBody>
      </p:sp>
      <p:sp>
        <p:nvSpPr>
          <p:cNvPr id="3" name="Subtitle 2">
            <a:extLst>
              <a:ext uri="{FF2B5EF4-FFF2-40B4-BE49-F238E27FC236}">
                <a16:creationId xmlns:a16="http://schemas.microsoft.com/office/drawing/2014/main" id="{C2E83E1B-E13D-49D1-866F-BD6DF44CBF61}"/>
              </a:ext>
            </a:extLst>
          </p:cNvPr>
          <p:cNvSpPr>
            <a:spLocks noGrp="1"/>
          </p:cNvSpPr>
          <p:nvPr>
            <p:ph type="subTitle" idx="1"/>
          </p:nvPr>
        </p:nvSpPr>
        <p:spPr/>
        <p:txBody>
          <a:bodyPr>
            <a:normAutofit/>
          </a:bodyPr>
          <a:lstStyle/>
          <a:p>
            <a:pPr algn="r"/>
            <a:r>
              <a:rPr lang="en-US" sz="1600" dirty="0"/>
              <a:t>Aaron Kohn</a:t>
            </a:r>
          </a:p>
          <a:p>
            <a:pPr algn="r"/>
            <a:r>
              <a:rPr lang="en-US" sz="1600" dirty="0"/>
              <a:t>6/4/2021</a:t>
            </a:r>
          </a:p>
          <a:p>
            <a:pPr algn="r"/>
            <a:r>
              <a:rPr lang="en-US" sz="1600" dirty="0"/>
              <a:t>DSC530, Bellevue University </a:t>
            </a:r>
          </a:p>
        </p:txBody>
      </p:sp>
      <p:cxnSp>
        <p:nvCxnSpPr>
          <p:cNvPr id="5" name="Straight Connector 4">
            <a:extLst>
              <a:ext uri="{FF2B5EF4-FFF2-40B4-BE49-F238E27FC236}">
                <a16:creationId xmlns:a16="http://schemas.microsoft.com/office/drawing/2014/main" id="{3131C66D-7BCD-48EE-8E84-54991B72ADE2}"/>
              </a:ext>
            </a:extLst>
          </p:cNvPr>
          <p:cNvCxnSpPr/>
          <p:nvPr/>
        </p:nvCxnSpPr>
        <p:spPr>
          <a:xfrm>
            <a:off x="1524000" y="3532902"/>
            <a:ext cx="91440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3955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36C90-B8AE-406E-BA74-45E7F20E8F5A}"/>
              </a:ext>
            </a:extLst>
          </p:cNvPr>
          <p:cNvSpPr>
            <a:spLocks noGrp="1"/>
          </p:cNvSpPr>
          <p:nvPr>
            <p:ph type="title"/>
          </p:nvPr>
        </p:nvSpPr>
        <p:spPr>
          <a:xfrm>
            <a:off x="838200" y="365125"/>
            <a:ext cx="10515600" cy="757093"/>
          </a:xfrm>
        </p:spPr>
        <p:txBody>
          <a:bodyPr/>
          <a:lstStyle/>
          <a:p>
            <a:r>
              <a:rPr lang="en-US" dirty="0">
                <a:solidFill>
                  <a:srgbClr val="FF0000"/>
                </a:solidFill>
              </a:rPr>
              <a:t>Scatter Plots For Lead Time</a:t>
            </a:r>
          </a:p>
        </p:txBody>
      </p:sp>
      <p:pic>
        <p:nvPicPr>
          <p:cNvPr id="8196" name="Picture 4">
            <a:extLst>
              <a:ext uri="{FF2B5EF4-FFF2-40B4-BE49-F238E27FC236}">
                <a16:creationId xmlns:a16="http://schemas.microsoft.com/office/drawing/2014/main" id="{891C648B-FD52-4906-97E1-659A98EA47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049759"/>
            <a:ext cx="10515600"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142B3E1-AAE5-47D4-AF7C-89F458116B88}"/>
              </a:ext>
            </a:extLst>
          </p:cNvPr>
          <p:cNvSpPr txBox="1"/>
          <p:nvPr/>
        </p:nvSpPr>
        <p:spPr>
          <a:xfrm>
            <a:off x="838200" y="5527964"/>
            <a:ext cx="10515600" cy="1107996"/>
          </a:xfrm>
          <a:prstGeom prst="rect">
            <a:avLst/>
          </a:prstGeom>
          <a:noFill/>
        </p:spPr>
        <p:txBody>
          <a:bodyPr wrap="square" rtlCol="0">
            <a:spAutoFit/>
          </a:bodyPr>
          <a:lstStyle/>
          <a:p>
            <a:r>
              <a:rPr lang="en-US" dirty="0"/>
              <a:t> Pearson Correlation for </a:t>
            </a:r>
            <a:r>
              <a:rPr lang="en-US" dirty="0" err="1"/>
              <a:t>LeadTime</a:t>
            </a:r>
            <a:endParaRPr lang="en-US" dirty="0"/>
          </a:p>
          <a:p>
            <a:r>
              <a:rPr lang="en-US" sz="1600" dirty="0" err="1"/>
              <a:t>WeekCount</a:t>
            </a:r>
            <a:r>
              <a:rPr lang="en-US" sz="1600" dirty="0"/>
              <a:t>  =   0.21758933249781223,</a:t>
            </a:r>
          </a:p>
          <a:p>
            <a:r>
              <a:rPr lang="en-US" sz="1600" dirty="0"/>
              <a:t>ADR               =  -0.06560260322568374,</a:t>
            </a:r>
          </a:p>
          <a:p>
            <a:r>
              <a:rPr lang="en-US" sz="1600" dirty="0" err="1"/>
              <a:t>StaysTotal</a:t>
            </a:r>
            <a:r>
              <a:rPr lang="en-US" sz="1600" dirty="0"/>
              <a:t>     =   0.15716270405368435.</a:t>
            </a:r>
          </a:p>
        </p:txBody>
      </p:sp>
    </p:spTree>
    <p:extLst>
      <p:ext uri="{BB962C8B-B14F-4D97-AF65-F5344CB8AC3E}">
        <p14:creationId xmlns:p14="http://schemas.microsoft.com/office/powerpoint/2010/main" val="2217180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7F23B-D30E-4096-AC23-DE8A3B0E4776}"/>
              </a:ext>
            </a:extLst>
          </p:cNvPr>
          <p:cNvSpPr>
            <a:spLocks noGrp="1"/>
          </p:cNvSpPr>
          <p:nvPr>
            <p:ph type="title"/>
          </p:nvPr>
        </p:nvSpPr>
        <p:spPr/>
        <p:txBody>
          <a:bodyPr/>
          <a:lstStyle/>
          <a:p>
            <a:r>
              <a:rPr lang="en-US" dirty="0">
                <a:solidFill>
                  <a:srgbClr val="FF0000"/>
                </a:solidFill>
              </a:rPr>
              <a:t>Results and p-value</a:t>
            </a:r>
          </a:p>
        </p:txBody>
      </p:sp>
      <p:sp>
        <p:nvSpPr>
          <p:cNvPr id="3" name="Content Placeholder 2">
            <a:extLst>
              <a:ext uri="{FF2B5EF4-FFF2-40B4-BE49-F238E27FC236}">
                <a16:creationId xmlns:a16="http://schemas.microsoft.com/office/drawing/2014/main" id="{D727FF3F-1FD6-49E3-B199-C23113BE320C}"/>
              </a:ext>
            </a:extLst>
          </p:cNvPr>
          <p:cNvSpPr>
            <a:spLocks noGrp="1"/>
          </p:cNvSpPr>
          <p:nvPr>
            <p:ph idx="1"/>
          </p:nvPr>
        </p:nvSpPr>
        <p:spPr/>
        <p:txBody>
          <a:bodyPr>
            <a:normAutofit fontScale="85000" lnSpcReduction="20000"/>
          </a:bodyPr>
          <a:lstStyle/>
          <a:p>
            <a:r>
              <a:rPr lang="en-US" dirty="0"/>
              <a:t>mean test </a:t>
            </a:r>
            <a:r>
              <a:rPr lang="en-US" dirty="0" err="1"/>
              <a:t>LeadTime</a:t>
            </a:r>
            <a:r>
              <a:rPr lang="en-US" dirty="0"/>
              <a:t> (summer vs </a:t>
            </a:r>
            <a:r>
              <a:rPr lang="en-US" dirty="0" err="1"/>
              <a:t>winte</a:t>
            </a:r>
            <a:r>
              <a:rPr lang="en-US" dirty="0"/>
              <a:t>)</a:t>
            </a:r>
          </a:p>
          <a:p>
            <a:pPr marL="0" indent="0">
              <a:buNone/>
            </a:pPr>
            <a:r>
              <a:rPr lang="en-US" dirty="0" err="1"/>
              <a:t>Ttest_indResult</a:t>
            </a:r>
            <a:r>
              <a:rPr lang="en-US" dirty="0"/>
              <a:t>(statistic=67.66613926932408, </a:t>
            </a:r>
            <a:r>
              <a:rPr lang="en-US" dirty="0" err="1"/>
              <a:t>pvalue</a:t>
            </a:r>
            <a:r>
              <a:rPr lang="en-US" dirty="0"/>
              <a:t>=0.0)</a:t>
            </a:r>
          </a:p>
          <a:p>
            <a:r>
              <a:rPr lang="en-US" dirty="0"/>
              <a:t>mean test ADR (summer vs winter)</a:t>
            </a:r>
          </a:p>
          <a:p>
            <a:pPr marL="0" indent="0">
              <a:buNone/>
            </a:pPr>
            <a:r>
              <a:rPr lang="en-US" dirty="0" err="1"/>
              <a:t>Ttest_indResult</a:t>
            </a:r>
            <a:r>
              <a:rPr lang="en-US" dirty="0"/>
              <a:t>(statistic=142.39896526421992, </a:t>
            </a:r>
            <a:r>
              <a:rPr lang="en-US" dirty="0" err="1"/>
              <a:t>pvalue</a:t>
            </a:r>
            <a:r>
              <a:rPr lang="en-US" dirty="0"/>
              <a:t>=0.0)</a:t>
            </a:r>
          </a:p>
          <a:p>
            <a:r>
              <a:rPr lang="en-US" dirty="0" err="1"/>
              <a:t>cor</a:t>
            </a:r>
            <a:r>
              <a:rPr lang="en-US" dirty="0"/>
              <a:t> </a:t>
            </a:r>
            <a:r>
              <a:rPr lang="en-US" dirty="0" err="1"/>
              <a:t>WeekCount</a:t>
            </a:r>
            <a:r>
              <a:rPr lang="en-US" dirty="0"/>
              <a:t>, ADR</a:t>
            </a:r>
          </a:p>
          <a:p>
            <a:pPr marL="0" indent="0">
              <a:buNone/>
            </a:pPr>
            <a:r>
              <a:rPr lang="en-US" dirty="0"/>
              <a:t>(0.3814843730420176, 0.0) </a:t>
            </a:r>
            <a:r>
              <a:rPr lang="en-US" dirty="0" err="1"/>
              <a:t>SpearmanrResult</a:t>
            </a:r>
            <a:r>
              <a:rPr lang="en-US" dirty="0"/>
              <a:t>(correlation=0.39587894978498966, </a:t>
            </a:r>
            <a:r>
              <a:rPr lang="en-US" dirty="0" err="1"/>
              <a:t>pvalue</a:t>
            </a:r>
            <a:r>
              <a:rPr lang="en-US" dirty="0"/>
              <a:t>=0.0)</a:t>
            </a:r>
          </a:p>
          <a:p>
            <a:r>
              <a:rPr lang="en-US" dirty="0" err="1"/>
              <a:t>cor</a:t>
            </a:r>
            <a:r>
              <a:rPr lang="en-US" dirty="0"/>
              <a:t> </a:t>
            </a:r>
            <a:r>
              <a:rPr lang="en-US" dirty="0" err="1"/>
              <a:t>WeekCount</a:t>
            </a:r>
            <a:r>
              <a:rPr lang="en-US" dirty="0"/>
              <a:t>, </a:t>
            </a:r>
            <a:r>
              <a:rPr lang="en-US" dirty="0" err="1"/>
              <a:t>LeadTime</a:t>
            </a:r>
            <a:endParaRPr lang="en-US" dirty="0"/>
          </a:p>
          <a:p>
            <a:pPr marL="0" indent="0">
              <a:buNone/>
            </a:pPr>
            <a:r>
              <a:rPr lang="en-US" dirty="0"/>
              <a:t>(0.21758933249781226, 0.0) </a:t>
            </a:r>
            <a:r>
              <a:rPr lang="en-US" dirty="0" err="1"/>
              <a:t>SpearmanrResult</a:t>
            </a:r>
            <a:r>
              <a:rPr lang="en-US" dirty="0"/>
              <a:t>(correlation=0.2496423764173558, </a:t>
            </a:r>
            <a:r>
              <a:rPr lang="en-US" dirty="0" err="1"/>
              <a:t>pvalue</a:t>
            </a:r>
            <a:r>
              <a:rPr lang="en-US" dirty="0"/>
              <a:t>=0.0)</a:t>
            </a:r>
          </a:p>
          <a:p>
            <a:r>
              <a:rPr lang="en-US" dirty="0" err="1"/>
              <a:t>cor</a:t>
            </a:r>
            <a:r>
              <a:rPr lang="en-US" dirty="0"/>
              <a:t> ADR, </a:t>
            </a:r>
            <a:r>
              <a:rPr lang="en-US" dirty="0" err="1"/>
              <a:t>LeadTime</a:t>
            </a:r>
            <a:endParaRPr lang="en-US" dirty="0"/>
          </a:p>
          <a:p>
            <a:pPr marL="0" indent="0">
              <a:buNone/>
            </a:pPr>
            <a:r>
              <a:rPr lang="en-US" dirty="0"/>
              <a:t>(-0.0656026032256837, 5.412110078115806e-114)</a:t>
            </a:r>
          </a:p>
        </p:txBody>
      </p:sp>
    </p:spTree>
    <p:extLst>
      <p:ext uri="{BB962C8B-B14F-4D97-AF65-F5344CB8AC3E}">
        <p14:creationId xmlns:p14="http://schemas.microsoft.com/office/powerpoint/2010/main" val="1482408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EE12C5-9294-4C55-A82A-5634DFD26F7B}"/>
              </a:ext>
            </a:extLst>
          </p:cNvPr>
          <p:cNvSpPr>
            <a:spLocks noGrp="1"/>
          </p:cNvSpPr>
          <p:nvPr>
            <p:ph type="title"/>
          </p:nvPr>
        </p:nvSpPr>
        <p:spPr>
          <a:xfrm>
            <a:off x="839788" y="365126"/>
            <a:ext cx="10515600" cy="715530"/>
          </a:xfrm>
        </p:spPr>
        <p:txBody>
          <a:bodyPr/>
          <a:lstStyle/>
          <a:p>
            <a:r>
              <a:rPr lang="en-US" dirty="0">
                <a:solidFill>
                  <a:srgbClr val="FF0000"/>
                </a:solidFill>
              </a:rPr>
              <a:t>Regression Models</a:t>
            </a:r>
          </a:p>
        </p:txBody>
      </p:sp>
      <p:sp>
        <p:nvSpPr>
          <p:cNvPr id="5" name="Text Placeholder 4">
            <a:extLst>
              <a:ext uri="{FF2B5EF4-FFF2-40B4-BE49-F238E27FC236}">
                <a16:creationId xmlns:a16="http://schemas.microsoft.com/office/drawing/2014/main" id="{FD43B475-4C44-458B-9D71-55303C154D05}"/>
              </a:ext>
            </a:extLst>
          </p:cNvPr>
          <p:cNvSpPr>
            <a:spLocks noGrp="1"/>
          </p:cNvSpPr>
          <p:nvPr>
            <p:ph type="body" idx="1"/>
          </p:nvPr>
        </p:nvSpPr>
        <p:spPr>
          <a:xfrm>
            <a:off x="839788" y="1080656"/>
            <a:ext cx="5157787" cy="1424419"/>
          </a:xfrm>
        </p:spPr>
        <p:txBody>
          <a:bodyPr/>
          <a:lstStyle/>
          <a:p>
            <a:r>
              <a:rPr lang="en-US" dirty="0" err="1"/>
              <a:t>LeadTime</a:t>
            </a:r>
            <a:r>
              <a:rPr lang="en-US" dirty="0"/>
              <a:t> ~ ADR + </a:t>
            </a:r>
            <a:r>
              <a:rPr lang="en-US" dirty="0" err="1"/>
              <a:t>WeekCount</a:t>
            </a:r>
            <a:endParaRPr lang="en-US" dirty="0"/>
          </a:p>
          <a:p>
            <a:r>
              <a:rPr lang="en-US" sz="1800" b="0" dirty="0"/>
              <a:t>Using ADR and </a:t>
            </a:r>
            <a:r>
              <a:rPr lang="en-US" sz="1800" b="0" dirty="0" err="1"/>
              <a:t>WeekCount</a:t>
            </a:r>
            <a:r>
              <a:rPr lang="en-US" sz="1800" b="0" dirty="0"/>
              <a:t> to predict </a:t>
            </a:r>
            <a:r>
              <a:rPr lang="en-US" sz="1800" b="0" dirty="0" err="1"/>
              <a:t>LeadTime</a:t>
            </a:r>
            <a:r>
              <a:rPr lang="en-US" sz="1800" b="0" dirty="0"/>
              <a:t> results in an R</a:t>
            </a:r>
            <a:r>
              <a:rPr lang="en-US" sz="1800" b="0" baseline="30000" dirty="0"/>
              <a:t>2 </a:t>
            </a:r>
            <a:r>
              <a:rPr lang="en-US" sz="1800" b="0" dirty="0"/>
              <a:t>of 0.524 and a reduction in RMSE of 3.7%.</a:t>
            </a:r>
          </a:p>
        </p:txBody>
      </p:sp>
      <p:sp>
        <p:nvSpPr>
          <p:cNvPr id="7" name="Text Placeholder 6">
            <a:extLst>
              <a:ext uri="{FF2B5EF4-FFF2-40B4-BE49-F238E27FC236}">
                <a16:creationId xmlns:a16="http://schemas.microsoft.com/office/drawing/2014/main" id="{A48D52CD-62B5-4AE4-9086-704B30A99327}"/>
              </a:ext>
            </a:extLst>
          </p:cNvPr>
          <p:cNvSpPr>
            <a:spLocks noGrp="1"/>
          </p:cNvSpPr>
          <p:nvPr>
            <p:ph type="body" sz="quarter" idx="3"/>
          </p:nvPr>
        </p:nvSpPr>
        <p:spPr>
          <a:xfrm>
            <a:off x="6172200" y="1080656"/>
            <a:ext cx="5183188" cy="1424419"/>
          </a:xfrm>
        </p:spPr>
        <p:txBody>
          <a:bodyPr/>
          <a:lstStyle/>
          <a:p>
            <a:r>
              <a:rPr lang="en-US" dirty="0"/>
              <a:t>ADR ~ </a:t>
            </a:r>
            <a:r>
              <a:rPr lang="en-US" dirty="0" err="1"/>
              <a:t>LeadTime</a:t>
            </a:r>
            <a:r>
              <a:rPr lang="en-US" dirty="0"/>
              <a:t> + </a:t>
            </a:r>
            <a:r>
              <a:rPr lang="en-US" dirty="0" err="1"/>
              <a:t>WeekCount</a:t>
            </a:r>
            <a:endParaRPr lang="en-US" dirty="0"/>
          </a:p>
          <a:p>
            <a:r>
              <a:rPr lang="en-US" sz="1800" b="0" dirty="0"/>
              <a:t>Using </a:t>
            </a:r>
            <a:r>
              <a:rPr lang="en-US" sz="1800" b="0" dirty="0" err="1"/>
              <a:t>LeadTime</a:t>
            </a:r>
            <a:r>
              <a:rPr lang="en-US" sz="1800" b="0" dirty="0"/>
              <a:t> and </a:t>
            </a:r>
            <a:r>
              <a:rPr lang="en-US" sz="1800" b="0" dirty="0" err="1"/>
              <a:t>WeekCount</a:t>
            </a:r>
            <a:r>
              <a:rPr lang="en-US" sz="1800" b="0" dirty="0"/>
              <a:t> to predict ADR results an R</a:t>
            </a:r>
            <a:r>
              <a:rPr lang="en-US" sz="1800" b="0" baseline="30000" dirty="0"/>
              <a:t>2 </a:t>
            </a:r>
            <a:r>
              <a:rPr lang="en-US" sz="1800" b="0" dirty="0"/>
              <a:t>of 0.847 and a reduction in RMSE of 8.4%.</a:t>
            </a:r>
          </a:p>
        </p:txBody>
      </p:sp>
      <p:pic>
        <p:nvPicPr>
          <p:cNvPr id="10250" name="Picture 10">
            <a:extLst>
              <a:ext uri="{FF2B5EF4-FFF2-40B4-BE49-F238E27FC236}">
                <a16:creationId xmlns:a16="http://schemas.microsoft.com/office/drawing/2014/main" id="{81B24527-6296-49AE-ADD3-1C23E9B0095C}"/>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165788" y="2582289"/>
            <a:ext cx="4863492" cy="3530159"/>
          </a:xfrm>
          <a:prstGeom prst="rect">
            <a:avLst/>
          </a:prstGeom>
          <a:noFill/>
          <a:extLst>
            <a:ext uri="{909E8E84-426E-40DD-AFC4-6F175D3DCCD1}">
              <a14:hiddenFill xmlns:a14="http://schemas.microsoft.com/office/drawing/2010/main">
                <a:solidFill>
                  <a:srgbClr val="FFFFFF"/>
                </a:solidFill>
              </a14:hiddenFill>
            </a:ext>
          </a:extLst>
        </p:spPr>
      </p:pic>
      <p:pic>
        <p:nvPicPr>
          <p:cNvPr id="10254" name="Picture 14">
            <a:extLst>
              <a:ext uri="{FF2B5EF4-FFF2-40B4-BE49-F238E27FC236}">
                <a16:creationId xmlns:a16="http://schemas.microsoft.com/office/drawing/2014/main" id="{D8F8978C-70B3-4488-803D-E07F09E0EBF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51400" y="2582289"/>
            <a:ext cx="4863492" cy="3530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70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E15D-E98A-41C4-84D7-6203814E8B00}"/>
              </a:ext>
            </a:extLst>
          </p:cNvPr>
          <p:cNvSpPr>
            <a:spLocks noGrp="1"/>
          </p:cNvSpPr>
          <p:nvPr>
            <p:ph type="title"/>
          </p:nvPr>
        </p:nvSpPr>
        <p:spPr/>
        <p:txBody>
          <a:bodyPr/>
          <a:lstStyle/>
          <a:p>
            <a:r>
              <a:rPr lang="en-US" dirty="0">
                <a:solidFill>
                  <a:srgbClr val="FF0000"/>
                </a:solidFill>
              </a:rPr>
              <a:t>Do people book earlier in busy season?</a:t>
            </a:r>
          </a:p>
        </p:txBody>
      </p:sp>
      <p:sp>
        <p:nvSpPr>
          <p:cNvPr id="4" name="Text Placeholder 3">
            <a:extLst>
              <a:ext uri="{FF2B5EF4-FFF2-40B4-BE49-F238E27FC236}">
                <a16:creationId xmlns:a16="http://schemas.microsoft.com/office/drawing/2014/main" id="{105C6453-2CB6-44E3-8D46-5C4A11AA257F}"/>
              </a:ext>
            </a:extLst>
          </p:cNvPr>
          <p:cNvSpPr>
            <a:spLocks noGrp="1"/>
          </p:cNvSpPr>
          <p:nvPr>
            <p:ph type="body" idx="1"/>
          </p:nvPr>
        </p:nvSpPr>
        <p:spPr/>
        <p:txBody>
          <a:bodyPr/>
          <a:lstStyle/>
          <a:p>
            <a:r>
              <a:rPr lang="en-US" dirty="0">
                <a:solidFill>
                  <a:schemeClr val="tx1"/>
                </a:solidFill>
              </a:rPr>
              <a:t>It would be assumed that people book earlier for seasons that have higher demand. It is expected that higher demand would lead to an increase in price. This study is designed to study these relationships.</a:t>
            </a:r>
          </a:p>
        </p:txBody>
      </p:sp>
    </p:spTree>
    <p:extLst>
      <p:ext uri="{BB962C8B-B14F-4D97-AF65-F5344CB8AC3E}">
        <p14:creationId xmlns:p14="http://schemas.microsoft.com/office/powerpoint/2010/main" val="1085772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99A51-7FEF-4E1E-9CBC-46B61FDA265A}"/>
              </a:ext>
            </a:extLst>
          </p:cNvPr>
          <p:cNvSpPr>
            <a:spLocks noGrp="1"/>
          </p:cNvSpPr>
          <p:nvPr>
            <p:ph type="title"/>
          </p:nvPr>
        </p:nvSpPr>
        <p:spPr/>
        <p:txBody>
          <a:bodyPr/>
          <a:lstStyle/>
          <a:p>
            <a:r>
              <a:rPr lang="en-US" dirty="0">
                <a:solidFill>
                  <a:srgbClr val="FF0000"/>
                </a:solidFill>
              </a:rPr>
              <a:t>Variable Selection</a:t>
            </a:r>
          </a:p>
        </p:txBody>
      </p:sp>
      <p:sp>
        <p:nvSpPr>
          <p:cNvPr id="3" name="Content Placeholder 2">
            <a:extLst>
              <a:ext uri="{FF2B5EF4-FFF2-40B4-BE49-F238E27FC236}">
                <a16:creationId xmlns:a16="http://schemas.microsoft.com/office/drawing/2014/main" id="{BAD01969-2040-4DD8-A85A-C50698AEAC1C}"/>
              </a:ext>
            </a:extLst>
          </p:cNvPr>
          <p:cNvSpPr>
            <a:spLocks noGrp="1"/>
          </p:cNvSpPr>
          <p:nvPr>
            <p:ph idx="1"/>
          </p:nvPr>
        </p:nvSpPr>
        <p:spPr/>
        <p:txBody>
          <a:bodyPr>
            <a:normAutofit fontScale="92500" lnSpcReduction="20000"/>
          </a:bodyPr>
          <a:lstStyle/>
          <a:p>
            <a:r>
              <a:rPr lang="en-US" dirty="0"/>
              <a:t>Lead Time = Time elapsed from data </a:t>
            </a:r>
            <a:r>
              <a:rPr lang="en-US" dirty="0" err="1"/>
              <a:t>entery</a:t>
            </a:r>
            <a:r>
              <a:rPr lang="en-US" dirty="0"/>
              <a:t> till arrival. This is the value used to assume initial reservation.</a:t>
            </a:r>
          </a:p>
          <a:p>
            <a:r>
              <a:rPr lang="en-US" dirty="0"/>
              <a:t>ADR = Average daily rate .</a:t>
            </a:r>
          </a:p>
          <a:p>
            <a:r>
              <a:rPr lang="en-US" dirty="0" err="1"/>
              <a:t>ArrivalDateWeekNumber</a:t>
            </a:r>
            <a:r>
              <a:rPr lang="en-US" dirty="0"/>
              <a:t> = Week number in year of arrival date.</a:t>
            </a:r>
          </a:p>
          <a:p>
            <a:r>
              <a:rPr lang="en-US" dirty="0" err="1"/>
              <a:t>StaysInWeekendNights</a:t>
            </a:r>
            <a:r>
              <a:rPr lang="en-US" dirty="0"/>
              <a:t>/</a:t>
            </a:r>
            <a:r>
              <a:rPr lang="en-US" dirty="0" err="1"/>
              <a:t>StayInWeekNights</a:t>
            </a:r>
            <a:r>
              <a:rPr lang="en-US" dirty="0"/>
              <a:t> = Number of weekend nights stayed / weeknights stayed. combined = </a:t>
            </a:r>
            <a:r>
              <a:rPr lang="en-US" dirty="0" err="1"/>
              <a:t>StaysTotalNights</a:t>
            </a:r>
            <a:endParaRPr lang="en-US" dirty="0"/>
          </a:p>
          <a:p>
            <a:r>
              <a:rPr lang="en-US" dirty="0" err="1"/>
              <a:t>PreviousCancellations</a:t>
            </a:r>
            <a:r>
              <a:rPr lang="en-US" dirty="0"/>
              <a:t>/</a:t>
            </a:r>
            <a:r>
              <a:rPr lang="en-US" dirty="0" err="1"/>
              <a:t>PreviousBookingsNotCanceled</a:t>
            </a:r>
            <a:r>
              <a:rPr lang="en-US" dirty="0"/>
              <a:t>  = Previous bookings cancelled / not cancelled. Total = </a:t>
            </a:r>
            <a:r>
              <a:rPr lang="en-US" dirty="0" err="1"/>
              <a:t>PreviousBooking</a:t>
            </a:r>
            <a:r>
              <a:rPr lang="en-US" dirty="0"/>
              <a:t>?</a:t>
            </a:r>
          </a:p>
          <a:p>
            <a:r>
              <a:rPr lang="en-US" dirty="0" err="1"/>
              <a:t>DaysInWaitingList</a:t>
            </a:r>
            <a:r>
              <a:rPr lang="en-US" dirty="0"/>
              <a:t> = Number of days from booking being entered to being confirmed to the customer.</a:t>
            </a:r>
          </a:p>
          <a:p>
            <a:r>
              <a:rPr lang="en-US" dirty="0" err="1"/>
              <a:t>WeekCount</a:t>
            </a:r>
            <a:r>
              <a:rPr lang="en-US" dirty="0"/>
              <a:t> = Newly calculated variable used to measure number of entries for a given week. </a:t>
            </a:r>
          </a:p>
          <a:p>
            <a:endParaRPr lang="en-US" dirty="0">
              <a:solidFill>
                <a:srgbClr val="FF0000"/>
              </a:solidFill>
            </a:endParaRPr>
          </a:p>
          <a:p>
            <a:endParaRPr lang="en-US" dirty="0">
              <a:solidFill>
                <a:srgbClr val="FF0000"/>
              </a:solidFill>
            </a:endParaRPr>
          </a:p>
        </p:txBody>
      </p:sp>
    </p:spTree>
    <p:extLst>
      <p:ext uri="{BB962C8B-B14F-4D97-AF65-F5344CB8AC3E}">
        <p14:creationId xmlns:p14="http://schemas.microsoft.com/office/powerpoint/2010/main" val="1143899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E694C4-2DE4-4A43-9502-D2F5592B9D06}"/>
              </a:ext>
            </a:extLst>
          </p:cNvPr>
          <p:cNvSpPr txBox="1"/>
          <p:nvPr/>
        </p:nvSpPr>
        <p:spPr>
          <a:xfrm>
            <a:off x="227015" y="443756"/>
            <a:ext cx="3028806" cy="1138773"/>
          </a:xfrm>
          <a:prstGeom prst="rect">
            <a:avLst/>
          </a:prstGeom>
          <a:noFill/>
        </p:spPr>
        <p:txBody>
          <a:bodyPr wrap="square" rtlCol="0">
            <a:spAutoFit/>
          </a:bodyPr>
          <a:lstStyle/>
          <a:p>
            <a:r>
              <a:rPr lang="en-US" sz="4400" dirty="0">
                <a:solidFill>
                  <a:srgbClr val="FF0000"/>
                </a:solidFill>
              </a:rPr>
              <a:t>Histograms </a:t>
            </a:r>
          </a:p>
          <a:p>
            <a:endParaRPr lang="en-US" sz="2400" dirty="0"/>
          </a:p>
        </p:txBody>
      </p:sp>
      <p:pic>
        <p:nvPicPr>
          <p:cNvPr id="2054" name="Picture 6">
            <a:extLst>
              <a:ext uri="{FF2B5EF4-FFF2-40B4-BE49-F238E27FC236}">
                <a16:creationId xmlns:a16="http://schemas.microsoft.com/office/drawing/2014/main" id="{CB270EE0-F66F-4219-ACCE-0B25019BDB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2691" y="0"/>
            <a:ext cx="887542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280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AA1F47F-1DB2-4C54-8D6C-00F18A96B470}"/>
              </a:ext>
            </a:extLst>
          </p:cNvPr>
          <p:cNvSpPr>
            <a:spLocks noGrp="1"/>
          </p:cNvSpPr>
          <p:nvPr>
            <p:ph type="title"/>
          </p:nvPr>
        </p:nvSpPr>
        <p:spPr>
          <a:xfrm>
            <a:off x="839788" y="365125"/>
            <a:ext cx="10515600" cy="823913"/>
          </a:xfrm>
        </p:spPr>
        <p:txBody>
          <a:bodyPr/>
          <a:lstStyle/>
          <a:p>
            <a:r>
              <a:rPr lang="en-US" dirty="0">
                <a:solidFill>
                  <a:srgbClr val="FF0000"/>
                </a:solidFill>
              </a:rPr>
              <a:t>Outliers</a:t>
            </a:r>
          </a:p>
        </p:txBody>
      </p:sp>
      <p:sp>
        <p:nvSpPr>
          <p:cNvPr id="14" name="Text Placeholder 13">
            <a:extLst>
              <a:ext uri="{FF2B5EF4-FFF2-40B4-BE49-F238E27FC236}">
                <a16:creationId xmlns:a16="http://schemas.microsoft.com/office/drawing/2014/main" id="{4436A85B-A49C-4A91-87E6-3D9C7ADA8C00}"/>
              </a:ext>
            </a:extLst>
          </p:cNvPr>
          <p:cNvSpPr>
            <a:spLocks noGrp="1"/>
          </p:cNvSpPr>
          <p:nvPr>
            <p:ph type="body" idx="1"/>
          </p:nvPr>
        </p:nvSpPr>
        <p:spPr>
          <a:xfrm>
            <a:off x="839788" y="1302327"/>
            <a:ext cx="5157787" cy="1202748"/>
          </a:xfrm>
        </p:spPr>
        <p:txBody>
          <a:bodyPr>
            <a:normAutofit fontScale="55000" lnSpcReduction="20000"/>
          </a:bodyPr>
          <a:lstStyle/>
          <a:p>
            <a:r>
              <a:rPr lang="en-US" sz="3800" b="0" dirty="0"/>
              <a:t>The obvious outlier in ADR is at $5400 more than 10x the nearest value</a:t>
            </a:r>
            <a:r>
              <a:rPr lang="en-US" b="0" dirty="0"/>
              <a:t>. </a:t>
            </a:r>
          </a:p>
          <a:p>
            <a:r>
              <a:rPr lang="en-US" b="0" dirty="0"/>
              <a:t>This may be an error or due to how the average daily rate is calculated. This instance was a nonrefundable payment that canceled.  This will be removed.</a:t>
            </a:r>
          </a:p>
        </p:txBody>
      </p:sp>
      <p:sp>
        <p:nvSpPr>
          <p:cNvPr id="16" name="Text Placeholder 15">
            <a:extLst>
              <a:ext uri="{FF2B5EF4-FFF2-40B4-BE49-F238E27FC236}">
                <a16:creationId xmlns:a16="http://schemas.microsoft.com/office/drawing/2014/main" id="{517C8C9F-6E64-4FE7-8D28-F843EECE53D1}"/>
              </a:ext>
            </a:extLst>
          </p:cNvPr>
          <p:cNvSpPr>
            <a:spLocks noGrp="1"/>
          </p:cNvSpPr>
          <p:nvPr>
            <p:ph type="body" sz="quarter" idx="3"/>
          </p:nvPr>
        </p:nvSpPr>
        <p:spPr>
          <a:xfrm>
            <a:off x="6172200" y="1302327"/>
            <a:ext cx="5183188" cy="1202748"/>
          </a:xfrm>
        </p:spPr>
        <p:txBody>
          <a:bodyPr>
            <a:normAutofit fontScale="55000" lnSpcReduction="20000"/>
          </a:bodyPr>
          <a:lstStyle/>
          <a:p>
            <a:r>
              <a:rPr lang="en-US" sz="3600" b="0" dirty="0"/>
              <a:t>Boxplot modeling the data with the outlier removed and without zeros for </a:t>
            </a:r>
            <a:r>
              <a:rPr lang="en-US" sz="3600" b="0" dirty="0" err="1"/>
              <a:t>LeadTime</a:t>
            </a:r>
            <a:r>
              <a:rPr lang="en-US" sz="3600" b="0" dirty="0"/>
              <a:t> and </a:t>
            </a:r>
            <a:r>
              <a:rPr lang="en-US" sz="3600" b="0" dirty="0" err="1"/>
              <a:t>WaitingList</a:t>
            </a:r>
            <a:r>
              <a:rPr lang="en-US" sz="3600" b="0" dirty="0"/>
              <a:t>.</a:t>
            </a:r>
            <a:endParaRPr lang="en-US" sz="2000" b="0" dirty="0"/>
          </a:p>
          <a:p>
            <a:endParaRPr lang="en-US" sz="2000" b="0" dirty="0"/>
          </a:p>
        </p:txBody>
      </p:sp>
      <p:pic>
        <p:nvPicPr>
          <p:cNvPr id="3074" name="Picture 2">
            <a:extLst>
              <a:ext uri="{FF2B5EF4-FFF2-40B4-BE49-F238E27FC236}">
                <a16:creationId xmlns:a16="http://schemas.microsoft.com/office/drawing/2014/main" id="{23FC85C4-F72F-4C01-A4B8-E22BCA788FF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999633" y="2683877"/>
            <a:ext cx="4838095" cy="3326984"/>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D8BD731C-A462-4776-9CD6-5679C7FE7D66}"/>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382841" y="2683877"/>
            <a:ext cx="4761905" cy="3326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292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AF006-2556-4AC2-B1BA-83560B4FA9D1}"/>
              </a:ext>
            </a:extLst>
          </p:cNvPr>
          <p:cNvSpPr>
            <a:spLocks noGrp="1"/>
          </p:cNvSpPr>
          <p:nvPr>
            <p:ph type="title"/>
          </p:nvPr>
        </p:nvSpPr>
        <p:spPr/>
        <p:txBody>
          <a:bodyPr/>
          <a:lstStyle/>
          <a:p>
            <a:r>
              <a:rPr lang="en-US" dirty="0">
                <a:solidFill>
                  <a:srgbClr val="FF0000"/>
                </a:solidFill>
              </a:rPr>
              <a:t>Summary stats</a:t>
            </a:r>
          </a:p>
        </p:txBody>
      </p:sp>
      <p:graphicFrame>
        <p:nvGraphicFramePr>
          <p:cNvPr id="13" name="Content Placeholder 12">
            <a:extLst>
              <a:ext uri="{FF2B5EF4-FFF2-40B4-BE49-F238E27FC236}">
                <a16:creationId xmlns:a16="http://schemas.microsoft.com/office/drawing/2014/main" id="{F7A1256D-5060-4C1F-8EC8-E57D302063F1}"/>
              </a:ext>
            </a:extLst>
          </p:cNvPr>
          <p:cNvGraphicFramePr>
            <a:graphicFrameLocks noGrp="1"/>
          </p:cNvGraphicFramePr>
          <p:nvPr>
            <p:ph idx="1"/>
          </p:nvPr>
        </p:nvGraphicFramePr>
        <p:xfrm>
          <a:off x="838200" y="2904014"/>
          <a:ext cx="10515600" cy="2194560"/>
        </p:xfrm>
        <a:graphic>
          <a:graphicData uri="http://schemas.openxmlformats.org/drawingml/2006/table">
            <a:tbl>
              <a:tblPr/>
              <a:tblGrid>
                <a:gridCol w="2103120">
                  <a:extLst>
                    <a:ext uri="{9D8B030D-6E8A-4147-A177-3AD203B41FA5}">
                      <a16:colId xmlns:a16="http://schemas.microsoft.com/office/drawing/2014/main" val="3348156878"/>
                    </a:ext>
                  </a:extLst>
                </a:gridCol>
                <a:gridCol w="2103120">
                  <a:extLst>
                    <a:ext uri="{9D8B030D-6E8A-4147-A177-3AD203B41FA5}">
                      <a16:colId xmlns:a16="http://schemas.microsoft.com/office/drawing/2014/main" val="688074363"/>
                    </a:ext>
                  </a:extLst>
                </a:gridCol>
                <a:gridCol w="2103120">
                  <a:extLst>
                    <a:ext uri="{9D8B030D-6E8A-4147-A177-3AD203B41FA5}">
                      <a16:colId xmlns:a16="http://schemas.microsoft.com/office/drawing/2014/main" val="296831322"/>
                    </a:ext>
                  </a:extLst>
                </a:gridCol>
                <a:gridCol w="2103120">
                  <a:extLst>
                    <a:ext uri="{9D8B030D-6E8A-4147-A177-3AD203B41FA5}">
                      <a16:colId xmlns:a16="http://schemas.microsoft.com/office/drawing/2014/main" val="133363841"/>
                    </a:ext>
                  </a:extLst>
                </a:gridCol>
                <a:gridCol w="2103120">
                  <a:extLst>
                    <a:ext uri="{9D8B030D-6E8A-4147-A177-3AD203B41FA5}">
                      <a16:colId xmlns:a16="http://schemas.microsoft.com/office/drawing/2014/main" val="2035389734"/>
                    </a:ext>
                  </a:extLst>
                </a:gridCol>
              </a:tblGrid>
              <a:tr h="0">
                <a:tc>
                  <a:txBody>
                    <a:bodyPr/>
                    <a:lstStyle/>
                    <a:p>
                      <a:pPr algn="r" fontAlgn="ctr"/>
                      <a:endParaRPr lang="en-US" b="1">
                        <a:effectLst/>
                      </a:endParaRPr>
                    </a:p>
                  </a:txBody>
                  <a:tcPr anchor="ctr">
                    <a:lnL>
                      <a:noFill/>
                    </a:lnL>
                    <a:lnR>
                      <a:noFill/>
                    </a:lnR>
                    <a:lnT>
                      <a:noFill/>
                    </a:lnT>
                    <a:lnB>
                      <a:noFill/>
                    </a:lnB>
                    <a:solidFill>
                      <a:srgbClr val="FFFFFF"/>
                    </a:solidFill>
                  </a:tcPr>
                </a:tc>
                <a:tc>
                  <a:txBody>
                    <a:bodyPr/>
                    <a:lstStyle/>
                    <a:p>
                      <a:pPr algn="r" fontAlgn="ctr"/>
                      <a:r>
                        <a:rPr lang="en-US" b="1">
                          <a:effectLst/>
                        </a:rPr>
                        <a:t>LeadTime</a:t>
                      </a:r>
                    </a:p>
                  </a:txBody>
                  <a:tcPr anchor="ctr">
                    <a:lnL>
                      <a:noFill/>
                    </a:lnL>
                    <a:lnR>
                      <a:noFill/>
                    </a:lnR>
                    <a:lnT>
                      <a:noFill/>
                    </a:lnT>
                    <a:lnB>
                      <a:noFill/>
                    </a:lnB>
                    <a:solidFill>
                      <a:srgbClr val="FFFFFF"/>
                    </a:solidFill>
                  </a:tcPr>
                </a:tc>
                <a:tc>
                  <a:txBody>
                    <a:bodyPr/>
                    <a:lstStyle/>
                    <a:p>
                      <a:pPr algn="r" fontAlgn="ctr"/>
                      <a:r>
                        <a:rPr lang="en-US" b="1">
                          <a:effectLst/>
                        </a:rPr>
                        <a:t>ADR</a:t>
                      </a:r>
                    </a:p>
                  </a:txBody>
                  <a:tcPr anchor="ctr">
                    <a:lnL>
                      <a:noFill/>
                    </a:lnL>
                    <a:lnR>
                      <a:noFill/>
                    </a:lnR>
                    <a:lnT>
                      <a:noFill/>
                    </a:lnT>
                    <a:lnB>
                      <a:noFill/>
                    </a:lnB>
                    <a:solidFill>
                      <a:srgbClr val="FFFFFF"/>
                    </a:solidFill>
                  </a:tcPr>
                </a:tc>
                <a:tc>
                  <a:txBody>
                    <a:bodyPr/>
                    <a:lstStyle/>
                    <a:p>
                      <a:pPr algn="r" fontAlgn="ctr"/>
                      <a:r>
                        <a:rPr lang="en-US" b="1">
                          <a:effectLst/>
                        </a:rPr>
                        <a:t>DaysInWaitingList</a:t>
                      </a:r>
                    </a:p>
                  </a:txBody>
                  <a:tcPr anchor="ctr">
                    <a:lnL>
                      <a:noFill/>
                    </a:lnL>
                    <a:lnR>
                      <a:noFill/>
                    </a:lnR>
                    <a:lnT>
                      <a:noFill/>
                    </a:lnT>
                    <a:lnB>
                      <a:noFill/>
                    </a:lnB>
                    <a:solidFill>
                      <a:srgbClr val="FFFFFF"/>
                    </a:solidFill>
                  </a:tcPr>
                </a:tc>
                <a:tc>
                  <a:txBody>
                    <a:bodyPr/>
                    <a:lstStyle/>
                    <a:p>
                      <a:pPr algn="r" fontAlgn="ctr"/>
                      <a:r>
                        <a:rPr lang="en-US" b="1">
                          <a:effectLst/>
                        </a:rPr>
                        <a:t>StaysTotalNights</a:t>
                      </a:r>
                    </a:p>
                  </a:txBody>
                  <a:tcPr anchor="ctr">
                    <a:lnL>
                      <a:noFill/>
                    </a:lnL>
                    <a:lnR>
                      <a:noFill/>
                    </a:lnR>
                    <a:lnT>
                      <a:noFill/>
                    </a:lnT>
                    <a:lnB>
                      <a:noFill/>
                    </a:lnB>
                    <a:solidFill>
                      <a:srgbClr val="FFFFFF"/>
                    </a:solidFill>
                  </a:tcPr>
                </a:tc>
                <a:extLst>
                  <a:ext uri="{0D108BD9-81ED-4DB2-BD59-A6C34878D82A}">
                    <a16:rowId xmlns:a16="http://schemas.microsoft.com/office/drawing/2014/main" val="3625969734"/>
                  </a:ext>
                </a:extLst>
              </a:tr>
              <a:tr h="0">
                <a:tc>
                  <a:txBody>
                    <a:bodyPr/>
                    <a:lstStyle/>
                    <a:p>
                      <a:pPr algn="r" fontAlgn="ctr"/>
                      <a:r>
                        <a:rPr lang="en-US" b="1">
                          <a:effectLst/>
                        </a:rPr>
                        <a:t>mean</a:t>
                      </a:r>
                    </a:p>
                  </a:txBody>
                  <a:tcPr anchor="ctr">
                    <a:lnL>
                      <a:noFill/>
                    </a:lnL>
                    <a:lnR>
                      <a:noFill/>
                    </a:lnR>
                    <a:lnT>
                      <a:noFill/>
                    </a:lnT>
                    <a:lnB>
                      <a:noFill/>
                    </a:lnB>
                    <a:solidFill>
                      <a:srgbClr val="F5F5F5"/>
                    </a:solidFill>
                  </a:tcPr>
                </a:tc>
                <a:tc>
                  <a:txBody>
                    <a:bodyPr/>
                    <a:lstStyle/>
                    <a:p>
                      <a:pPr algn="r" fontAlgn="ctr"/>
                      <a:r>
                        <a:rPr lang="en-US">
                          <a:effectLst/>
                        </a:rPr>
                        <a:t>104.011994</a:t>
                      </a:r>
                    </a:p>
                  </a:txBody>
                  <a:tcPr anchor="ctr">
                    <a:lnL>
                      <a:noFill/>
                    </a:lnL>
                    <a:lnR>
                      <a:noFill/>
                    </a:lnR>
                    <a:lnT>
                      <a:noFill/>
                    </a:lnT>
                    <a:lnB>
                      <a:noFill/>
                    </a:lnB>
                    <a:solidFill>
                      <a:srgbClr val="F5F5F5"/>
                    </a:solidFill>
                  </a:tcPr>
                </a:tc>
                <a:tc>
                  <a:txBody>
                    <a:bodyPr/>
                    <a:lstStyle/>
                    <a:p>
                      <a:pPr algn="r" fontAlgn="ctr"/>
                      <a:r>
                        <a:rPr lang="en-US">
                          <a:effectLst/>
                        </a:rPr>
                        <a:t>101.786744</a:t>
                      </a:r>
                    </a:p>
                  </a:txBody>
                  <a:tcPr anchor="ctr">
                    <a:lnL>
                      <a:noFill/>
                    </a:lnL>
                    <a:lnR>
                      <a:noFill/>
                    </a:lnR>
                    <a:lnT>
                      <a:noFill/>
                    </a:lnT>
                    <a:lnB>
                      <a:noFill/>
                    </a:lnB>
                    <a:solidFill>
                      <a:srgbClr val="F5F5F5"/>
                    </a:solidFill>
                  </a:tcPr>
                </a:tc>
                <a:tc>
                  <a:txBody>
                    <a:bodyPr/>
                    <a:lstStyle/>
                    <a:p>
                      <a:pPr algn="r" fontAlgn="ctr"/>
                      <a:r>
                        <a:rPr lang="en-US">
                          <a:effectLst/>
                        </a:rPr>
                        <a:t>2.321169</a:t>
                      </a:r>
                    </a:p>
                  </a:txBody>
                  <a:tcPr anchor="ctr">
                    <a:lnL>
                      <a:noFill/>
                    </a:lnL>
                    <a:lnR>
                      <a:noFill/>
                    </a:lnR>
                    <a:lnT>
                      <a:noFill/>
                    </a:lnT>
                    <a:lnB>
                      <a:noFill/>
                    </a:lnB>
                    <a:solidFill>
                      <a:srgbClr val="F5F5F5"/>
                    </a:solidFill>
                  </a:tcPr>
                </a:tc>
                <a:tc>
                  <a:txBody>
                    <a:bodyPr/>
                    <a:lstStyle/>
                    <a:p>
                      <a:pPr algn="r" fontAlgn="ctr"/>
                      <a:r>
                        <a:rPr lang="en-US">
                          <a:effectLst/>
                        </a:rPr>
                        <a:t>3.427920</a:t>
                      </a:r>
                    </a:p>
                  </a:txBody>
                  <a:tcPr anchor="ctr">
                    <a:lnL>
                      <a:noFill/>
                    </a:lnL>
                    <a:lnR>
                      <a:noFill/>
                    </a:lnR>
                    <a:lnT>
                      <a:noFill/>
                    </a:lnT>
                    <a:lnB>
                      <a:noFill/>
                    </a:lnB>
                    <a:solidFill>
                      <a:srgbClr val="F5F5F5"/>
                    </a:solidFill>
                  </a:tcPr>
                </a:tc>
                <a:extLst>
                  <a:ext uri="{0D108BD9-81ED-4DB2-BD59-A6C34878D82A}">
                    <a16:rowId xmlns:a16="http://schemas.microsoft.com/office/drawing/2014/main" val="2821575101"/>
                  </a:ext>
                </a:extLst>
              </a:tr>
              <a:tr h="0">
                <a:tc>
                  <a:txBody>
                    <a:bodyPr/>
                    <a:lstStyle/>
                    <a:p>
                      <a:pPr algn="r" fontAlgn="ctr"/>
                      <a:r>
                        <a:rPr lang="en-US" b="1">
                          <a:effectLst/>
                        </a:rPr>
                        <a:t>median</a:t>
                      </a:r>
                    </a:p>
                  </a:txBody>
                  <a:tcPr anchor="ctr">
                    <a:lnL>
                      <a:noFill/>
                    </a:lnL>
                    <a:lnR>
                      <a:noFill/>
                    </a:lnR>
                    <a:lnT>
                      <a:noFill/>
                    </a:lnT>
                    <a:lnB>
                      <a:noFill/>
                    </a:lnB>
                    <a:solidFill>
                      <a:srgbClr val="FFFFFF"/>
                    </a:solidFill>
                  </a:tcPr>
                </a:tc>
                <a:tc>
                  <a:txBody>
                    <a:bodyPr/>
                    <a:lstStyle/>
                    <a:p>
                      <a:pPr algn="r" fontAlgn="ctr"/>
                      <a:r>
                        <a:rPr lang="en-US">
                          <a:effectLst/>
                        </a:rPr>
                        <a:t>69.000000</a:t>
                      </a:r>
                    </a:p>
                  </a:txBody>
                  <a:tcPr anchor="ctr">
                    <a:lnL>
                      <a:noFill/>
                    </a:lnL>
                    <a:lnR>
                      <a:noFill/>
                    </a:lnR>
                    <a:lnT>
                      <a:noFill/>
                    </a:lnT>
                    <a:lnB>
                      <a:noFill/>
                    </a:lnB>
                    <a:solidFill>
                      <a:srgbClr val="FFFFFF"/>
                    </a:solidFill>
                  </a:tcPr>
                </a:tc>
                <a:tc>
                  <a:txBody>
                    <a:bodyPr/>
                    <a:lstStyle/>
                    <a:p>
                      <a:pPr algn="r" fontAlgn="ctr"/>
                      <a:r>
                        <a:rPr lang="en-US">
                          <a:effectLst/>
                        </a:rPr>
                        <a:t>94.560000</a:t>
                      </a:r>
                    </a:p>
                  </a:txBody>
                  <a:tcPr anchor="ctr">
                    <a:lnL>
                      <a:noFill/>
                    </a:lnL>
                    <a:lnR>
                      <a:noFill/>
                    </a:lnR>
                    <a:lnT>
                      <a:noFill/>
                    </a:lnT>
                    <a:lnB>
                      <a:noFill/>
                    </a:lnB>
                    <a:solidFill>
                      <a:srgbClr val="FFFFFF"/>
                    </a:solidFill>
                  </a:tcPr>
                </a:tc>
                <a:tc>
                  <a:txBody>
                    <a:bodyPr/>
                    <a:lstStyle/>
                    <a:p>
                      <a:pPr algn="r" fontAlgn="ctr"/>
                      <a:r>
                        <a:rPr lang="en-US">
                          <a:effectLst/>
                        </a:rPr>
                        <a:t>0.000000</a:t>
                      </a:r>
                    </a:p>
                  </a:txBody>
                  <a:tcPr anchor="ctr">
                    <a:lnL>
                      <a:noFill/>
                    </a:lnL>
                    <a:lnR>
                      <a:noFill/>
                    </a:lnR>
                    <a:lnT>
                      <a:noFill/>
                    </a:lnT>
                    <a:lnB>
                      <a:noFill/>
                    </a:lnB>
                    <a:solidFill>
                      <a:srgbClr val="FFFFFF"/>
                    </a:solidFill>
                  </a:tcPr>
                </a:tc>
                <a:tc>
                  <a:txBody>
                    <a:bodyPr/>
                    <a:lstStyle/>
                    <a:p>
                      <a:pPr algn="r" fontAlgn="ctr"/>
                      <a:r>
                        <a:rPr lang="en-US">
                          <a:effectLst/>
                        </a:rPr>
                        <a:t>3.000000</a:t>
                      </a:r>
                    </a:p>
                  </a:txBody>
                  <a:tcPr anchor="ctr">
                    <a:lnL>
                      <a:noFill/>
                    </a:lnL>
                    <a:lnR>
                      <a:noFill/>
                    </a:lnR>
                    <a:lnT>
                      <a:noFill/>
                    </a:lnT>
                    <a:lnB>
                      <a:noFill/>
                    </a:lnB>
                    <a:solidFill>
                      <a:srgbClr val="FFFFFF"/>
                    </a:solidFill>
                  </a:tcPr>
                </a:tc>
                <a:extLst>
                  <a:ext uri="{0D108BD9-81ED-4DB2-BD59-A6C34878D82A}">
                    <a16:rowId xmlns:a16="http://schemas.microsoft.com/office/drawing/2014/main" val="783990290"/>
                  </a:ext>
                </a:extLst>
              </a:tr>
              <a:tr h="0">
                <a:tc>
                  <a:txBody>
                    <a:bodyPr/>
                    <a:lstStyle/>
                    <a:p>
                      <a:pPr algn="r" fontAlgn="ctr"/>
                      <a:r>
                        <a:rPr lang="en-US" b="1">
                          <a:effectLst/>
                        </a:rPr>
                        <a:t>skew</a:t>
                      </a:r>
                    </a:p>
                  </a:txBody>
                  <a:tcPr anchor="ctr">
                    <a:lnL>
                      <a:noFill/>
                    </a:lnL>
                    <a:lnR>
                      <a:noFill/>
                    </a:lnR>
                    <a:lnT>
                      <a:noFill/>
                    </a:lnT>
                    <a:lnB>
                      <a:noFill/>
                    </a:lnB>
                    <a:solidFill>
                      <a:srgbClr val="F5F5F5"/>
                    </a:solidFill>
                  </a:tcPr>
                </a:tc>
                <a:tc>
                  <a:txBody>
                    <a:bodyPr/>
                    <a:lstStyle/>
                    <a:p>
                      <a:pPr algn="r" fontAlgn="ctr"/>
                      <a:r>
                        <a:rPr lang="en-US">
                          <a:effectLst/>
                        </a:rPr>
                        <a:t>1.346537</a:t>
                      </a:r>
                    </a:p>
                  </a:txBody>
                  <a:tcPr anchor="ctr">
                    <a:lnL>
                      <a:noFill/>
                    </a:lnL>
                    <a:lnR>
                      <a:noFill/>
                    </a:lnR>
                    <a:lnT>
                      <a:noFill/>
                    </a:lnT>
                    <a:lnB>
                      <a:noFill/>
                    </a:lnB>
                    <a:solidFill>
                      <a:srgbClr val="F5F5F5"/>
                    </a:solidFill>
                  </a:tcPr>
                </a:tc>
                <a:tc>
                  <a:txBody>
                    <a:bodyPr/>
                    <a:lstStyle/>
                    <a:p>
                      <a:pPr algn="r" fontAlgn="ctr"/>
                      <a:r>
                        <a:rPr lang="en-US">
                          <a:effectLst/>
                        </a:rPr>
                        <a:t>1.017731</a:t>
                      </a:r>
                    </a:p>
                  </a:txBody>
                  <a:tcPr anchor="ctr">
                    <a:lnL>
                      <a:noFill/>
                    </a:lnL>
                    <a:lnR>
                      <a:noFill/>
                    </a:lnR>
                    <a:lnT>
                      <a:noFill/>
                    </a:lnT>
                    <a:lnB>
                      <a:noFill/>
                    </a:lnB>
                    <a:solidFill>
                      <a:srgbClr val="F5F5F5"/>
                    </a:solidFill>
                  </a:tcPr>
                </a:tc>
                <a:tc>
                  <a:txBody>
                    <a:bodyPr/>
                    <a:lstStyle/>
                    <a:p>
                      <a:pPr algn="r" fontAlgn="ctr"/>
                      <a:r>
                        <a:rPr lang="en-US">
                          <a:effectLst/>
                        </a:rPr>
                        <a:t>11.944303</a:t>
                      </a:r>
                    </a:p>
                  </a:txBody>
                  <a:tcPr anchor="ctr">
                    <a:lnL>
                      <a:noFill/>
                    </a:lnL>
                    <a:lnR>
                      <a:noFill/>
                    </a:lnR>
                    <a:lnT>
                      <a:noFill/>
                    </a:lnT>
                    <a:lnB>
                      <a:noFill/>
                    </a:lnB>
                    <a:solidFill>
                      <a:srgbClr val="F5F5F5"/>
                    </a:solidFill>
                  </a:tcPr>
                </a:tc>
                <a:tc>
                  <a:txBody>
                    <a:bodyPr/>
                    <a:lstStyle/>
                    <a:p>
                      <a:pPr algn="r" fontAlgn="ctr"/>
                      <a:r>
                        <a:rPr lang="en-US">
                          <a:effectLst/>
                        </a:rPr>
                        <a:t>3.308778</a:t>
                      </a:r>
                    </a:p>
                  </a:txBody>
                  <a:tcPr anchor="ctr">
                    <a:lnL>
                      <a:noFill/>
                    </a:lnL>
                    <a:lnR>
                      <a:noFill/>
                    </a:lnR>
                    <a:lnT>
                      <a:noFill/>
                    </a:lnT>
                    <a:lnB>
                      <a:noFill/>
                    </a:lnB>
                    <a:solidFill>
                      <a:srgbClr val="F5F5F5"/>
                    </a:solidFill>
                  </a:tcPr>
                </a:tc>
                <a:extLst>
                  <a:ext uri="{0D108BD9-81ED-4DB2-BD59-A6C34878D82A}">
                    <a16:rowId xmlns:a16="http://schemas.microsoft.com/office/drawing/2014/main" val="567391251"/>
                  </a:ext>
                </a:extLst>
              </a:tr>
              <a:tr h="0">
                <a:tc>
                  <a:txBody>
                    <a:bodyPr/>
                    <a:lstStyle/>
                    <a:p>
                      <a:pPr algn="r" fontAlgn="ctr"/>
                      <a:r>
                        <a:rPr lang="en-US" b="1">
                          <a:effectLst/>
                        </a:rPr>
                        <a:t>std</a:t>
                      </a:r>
                    </a:p>
                  </a:txBody>
                  <a:tcPr anchor="ctr">
                    <a:lnL>
                      <a:noFill/>
                    </a:lnL>
                    <a:lnR>
                      <a:noFill/>
                    </a:lnR>
                    <a:lnT>
                      <a:noFill/>
                    </a:lnT>
                    <a:lnB>
                      <a:noFill/>
                    </a:lnB>
                    <a:solidFill>
                      <a:srgbClr val="FFFFFF"/>
                    </a:solidFill>
                  </a:tcPr>
                </a:tc>
                <a:tc>
                  <a:txBody>
                    <a:bodyPr/>
                    <a:lstStyle/>
                    <a:p>
                      <a:pPr algn="r" fontAlgn="ctr"/>
                      <a:r>
                        <a:rPr lang="en-US">
                          <a:effectLst/>
                        </a:rPr>
                        <a:t>106.863358</a:t>
                      </a:r>
                    </a:p>
                  </a:txBody>
                  <a:tcPr anchor="ctr">
                    <a:lnL>
                      <a:noFill/>
                    </a:lnL>
                    <a:lnR>
                      <a:noFill/>
                    </a:lnR>
                    <a:lnT>
                      <a:noFill/>
                    </a:lnT>
                    <a:lnB>
                      <a:noFill/>
                    </a:lnB>
                    <a:solidFill>
                      <a:srgbClr val="FFFFFF"/>
                    </a:solidFill>
                  </a:tcPr>
                </a:tc>
                <a:tc>
                  <a:txBody>
                    <a:bodyPr/>
                    <a:lstStyle/>
                    <a:p>
                      <a:pPr algn="r" fontAlgn="ctr"/>
                      <a:r>
                        <a:rPr lang="en-US">
                          <a:effectLst/>
                        </a:rPr>
                        <a:t>48.153554</a:t>
                      </a:r>
                    </a:p>
                  </a:txBody>
                  <a:tcPr anchor="ctr">
                    <a:lnL>
                      <a:noFill/>
                    </a:lnL>
                    <a:lnR>
                      <a:noFill/>
                    </a:lnR>
                    <a:lnT>
                      <a:noFill/>
                    </a:lnT>
                    <a:lnB>
                      <a:noFill/>
                    </a:lnB>
                    <a:solidFill>
                      <a:srgbClr val="FFFFFF"/>
                    </a:solidFill>
                  </a:tcPr>
                </a:tc>
                <a:tc>
                  <a:txBody>
                    <a:bodyPr/>
                    <a:lstStyle/>
                    <a:p>
                      <a:pPr algn="r" fontAlgn="ctr"/>
                      <a:r>
                        <a:rPr lang="en-US">
                          <a:effectLst/>
                        </a:rPr>
                        <a:t>17.594793</a:t>
                      </a:r>
                    </a:p>
                  </a:txBody>
                  <a:tcPr anchor="ctr">
                    <a:lnL>
                      <a:noFill/>
                    </a:lnL>
                    <a:lnR>
                      <a:noFill/>
                    </a:lnR>
                    <a:lnT>
                      <a:noFill/>
                    </a:lnT>
                    <a:lnB>
                      <a:noFill/>
                    </a:lnB>
                    <a:solidFill>
                      <a:srgbClr val="FFFFFF"/>
                    </a:solidFill>
                  </a:tcPr>
                </a:tc>
                <a:tc>
                  <a:txBody>
                    <a:bodyPr/>
                    <a:lstStyle/>
                    <a:p>
                      <a:pPr algn="r" fontAlgn="ctr"/>
                      <a:r>
                        <a:rPr lang="en-US">
                          <a:effectLst/>
                        </a:rPr>
                        <a:t>2.557440</a:t>
                      </a:r>
                    </a:p>
                  </a:txBody>
                  <a:tcPr anchor="ctr">
                    <a:lnL>
                      <a:noFill/>
                    </a:lnL>
                    <a:lnR>
                      <a:noFill/>
                    </a:lnR>
                    <a:lnT>
                      <a:noFill/>
                    </a:lnT>
                    <a:lnB>
                      <a:noFill/>
                    </a:lnB>
                    <a:solidFill>
                      <a:srgbClr val="FFFFFF"/>
                    </a:solidFill>
                  </a:tcPr>
                </a:tc>
                <a:extLst>
                  <a:ext uri="{0D108BD9-81ED-4DB2-BD59-A6C34878D82A}">
                    <a16:rowId xmlns:a16="http://schemas.microsoft.com/office/drawing/2014/main" val="2117351509"/>
                  </a:ext>
                </a:extLst>
              </a:tr>
              <a:tr h="0">
                <a:tc>
                  <a:txBody>
                    <a:bodyPr/>
                    <a:lstStyle/>
                    <a:p>
                      <a:pPr algn="r" fontAlgn="ctr"/>
                      <a:r>
                        <a:rPr lang="en-US" b="1">
                          <a:effectLst/>
                        </a:rPr>
                        <a:t>kurt</a:t>
                      </a:r>
                    </a:p>
                  </a:txBody>
                  <a:tcPr anchor="ctr">
                    <a:lnL>
                      <a:noFill/>
                    </a:lnL>
                    <a:lnR>
                      <a:noFill/>
                    </a:lnR>
                    <a:lnT>
                      <a:noFill/>
                    </a:lnT>
                    <a:lnB>
                      <a:noFill/>
                    </a:lnB>
                    <a:solidFill>
                      <a:srgbClr val="F5F5F5"/>
                    </a:solidFill>
                  </a:tcPr>
                </a:tc>
                <a:tc>
                  <a:txBody>
                    <a:bodyPr/>
                    <a:lstStyle/>
                    <a:p>
                      <a:pPr algn="r" fontAlgn="ctr"/>
                      <a:r>
                        <a:rPr lang="en-US">
                          <a:effectLst/>
                        </a:rPr>
                        <a:t>1.696412</a:t>
                      </a:r>
                    </a:p>
                  </a:txBody>
                  <a:tcPr anchor="ctr">
                    <a:lnL>
                      <a:noFill/>
                    </a:lnL>
                    <a:lnR>
                      <a:noFill/>
                    </a:lnR>
                    <a:lnT>
                      <a:noFill/>
                    </a:lnT>
                    <a:lnB>
                      <a:noFill/>
                    </a:lnB>
                    <a:solidFill>
                      <a:srgbClr val="F5F5F5"/>
                    </a:solidFill>
                  </a:tcPr>
                </a:tc>
                <a:tc>
                  <a:txBody>
                    <a:bodyPr/>
                    <a:lstStyle/>
                    <a:p>
                      <a:pPr algn="r" fontAlgn="ctr"/>
                      <a:r>
                        <a:rPr lang="en-US">
                          <a:effectLst/>
                        </a:rPr>
                        <a:t>2.131745</a:t>
                      </a:r>
                    </a:p>
                  </a:txBody>
                  <a:tcPr anchor="ctr">
                    <a:lnL>
                      <a:noFill/>
                    </a:lnL>
                    <a:lnR>
                      <a:noFill/>
                    </a:lnR>
                    <a:lnT>
                      <a:noFill/>
                    </a:lnT>
                    <a:lnB>
                      <a:noFill/>
                    </a:lnB>
                    <a:solidFill>
                      <a:srgbClr val="F5F5F5"/>
                    </a:solidFill>
                  </a:tcPr>
                </a:tc>
                <a:tc>
                  <a:txBody>
                    <a:bodyPr/>
                    <a:lstStyle/>
                    <a:p>
                      <a:pPr algn="r" fontAlgn="ctr"/>
                      <a:r>
                        <a:rPr lang="en-US">
                          <a:effectLst/>
                        </a:rPr>
                        <a:t>186.791483</a:t>
                      </a:r>
                    </a:p>
                  </a:txBody>
                  <a:tcPr anchor="ctr">
                    <a:lnL>
                      <a:noFill/>
                    </a:lnL>
                    <a:lnR>
                      <a:noFill/>
                    </a:lnR>
                    <a:lnT>
                      <a:noFill/>
                    </a:lnT>
                    <a:lnB>
                      <a:noFill/>
                    </a:lnB>
                    <a:solidFill>
                      <a:srgbClr val="F5F5F5"/>
                    </a:solidFill>
                  </a:tcPr>
                </a:tc>
                <a:tc>
                  <a:txBody>
                    <a:bodyPr/>
                    <a:lstStyle/>
                    <a:p>
                      <a:pPr algn="r" fontAlgn="ctr"/>
                      <a:r>
                        <a:rPr lang="en-US" dirty="0">
                          <a:effectLst/>
                        </a:rPr>
                        <a:t>28.873823</a:t>
                      </a:r>
                    </a:p>
                  </a:txBody>
                  <a:tcPr anchor="ctr">
                    <a:lnL>
                      <a:noFill/>
                    </a:lnL>
                    <a:lnR>
                      <a:noFill/>
                    </a:lnR>
                    <a:lnT>
                      <a:noFill/>
                    </a:lnT>
                    <a:lnB>
                      <a:noFill/>
                    </a:lnB>
                    <a:solidFill>
                      <a:srgbClr val="F5F5F5"/>
                    </a:solidFill>
                  </a:tcPr>
                </a:tc>
                <a:extLst>
                  <a:ext uri="{0D108BD9-81ED-4DB2-BD59-A6C34878D82A}">
                    <a16:rowId xmlns:a16="http://schemas.microsoft.com/office/drawing/2014/main" val="2266711779"/>
                  </a:ext>
                </a:extLst>
              </a:tr>
            </a:tbl>
          </a:graphicData>
        </a:graphic>
      </p:graphicFrame>
    </p:spTree>
    <p:extLst>
      <p:ext uri="{BB962C8B-B14F-4D97-AF65-F5344CB8AC3E}">
        <p14:creationId xmlns:p14="http://schemas.microsoft.com/office/powerpoint/2010/main" val="2628573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97EF9B-F221-4975-BA4F-818E88C0C75C}"/>
              </a:ext>
            </a:extLst>
          </p:cNvPr>
          <p:cNvSpPr>
            <a:spLocks noGrp="1"/>
          </p:cNvSpPr>
          <p:nvPr>
            <p:ph type="title"/>
          </p:nvPr>
        </p:nvSpPr>
        <p:spPr/>
        <p:txBody>
          <a:bodyPr/>
          <a:lstStyle/>
          <a:p>
            <a:r>
              <a:rPr lang="en-US" dirty="0">
                <a:solidFill>
                  <a:srgbClr val="FF0000"/>
                </a:solidFill>
              </a:rPr>
              <a:t>PMF</a:t>
            </a:r>
          </a:p>
        </p:txBody>
      </p:sp>
      <p:pic>
        <p:nvPicPr>
          <p:cNvPr id="5122" name="Picture 2">
            <a:extLst>
              <a:ext uri="{FF2B5EF4-FFF2-40B4-BE49-F238E27FC236}">
                <a16:creationId xmlns:a16="http://schemas.microsoft.com/office/drawing/2014/main" id="{59944229-FF7B-4CCD-B885-08D3667C12E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990905" y="2325103"/>
            <a:ext cx="4876190" cy="335238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DE059EF-4910-4CD8-84AE-446534C34D11}"/>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363000" y="2426691"/>
            <a:ext cx="4800000" cy="3149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285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0EDC122-D8F7-47A4-B81D-29FFB1CE11DB}"/>
              </a:ext>
            </a:extLst>
          </p:cNvPr>
          <p:cNvSpPr>
            <a:spLocks noGrp="1"/>
          </p:cNvSpPr>
          <p:nvPr>
            <p:ph type="title"/>
          </p:nvPr>
        </p:nvSpPr>
        <p:spPr/>
        <p:txBody>
          <a:bodyPr/>
          <a:lstStyle/>
          <a:p>
            <a:r>
              <a:rPr lang="en-US" dirty="0">
                <a:solidFill>
                  <a:srgbClr val="FF0000"/>
                </a:solidFill>
              </a:rPr>
              <a:t>CDF</a:t>
            </a:r>
          </a:p>
        </p:txBody>
      </p:sp>
      <p:pic>
        <p:nvPicPr>
          <p:cNvPr id="6152" name="Picture 8">
            <a:extLst>
              <a:ext uri="{FF2B5EF4-FFF2-40B4-BE49-F238E27FC236}">
                <a16:creationId xmlns:a16="http://schemas.microsoft.com/office/drawing/2014/main" id="{D1B088D6-5401-4D6A-8E7B-D261A10B934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546621"/>
            <a:ext cx="10515600" cy="3577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392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EDFC1-DCDB-475C-9F26-A0CB1125E517}"/>
              </a:ext>
            </a:extLst>
          </p:cNvPr>
          <p:cNvSpPr>
            <a:spLocks noGrp="1"/>
          </p:cNvSpPr>
          <p:nvPr>
            <p:ph type="title"/>
          </p:nvPr>
        </p:nvSpPr>
        <p:spPr/>
        <p:txBody>
          <a:bodyPr/>
          <a:lstStyle/>
          <a:p>
            <a:r>
              <a:rPr lang="en-US" dirty="0">
                <a:solidFill>
                  <a:srgbClr val="FF0000"/>
                </a:solidFill>
              </a:rPr>
              <a:t>Analytic distribution</a:t>
            </a:r>
            <a:br>
              <a:rPr lang="en-US" dirty="0">
                <a:solidFill>
                  <a:srgbClr val="FF0000"/>
                </a:solidFill>
              </a:rPr>
            </a:br>
            <a:r>
              <a:rPr lang="en-US" sz="3600" dirty="0" err="1">
                <a:solidFill>
                  <a:srgbClr val="FF0000"/>
                </a:solidFill>
              </a:rPr>
              <a:t>LeadTime</a:t>
            </a:r>
            <a:endParaRPr lang="en-US" sz="3600" dirty="0">
              <a:solidFill>
                <a:srgbClr val="FF0000"/>
              </a:solidFill>
            </a:endParaRPr>
          </a:p>
        </p:txBody>
      </p:sp>
      <p:pic>
        <p:nvPicPr>
          <p:cNvPr id="7170" name="Picture 2">
            <a:extLst>
              <a:ext uri="{FF2B5EF4-FFF2-40B4-BE49-F238E27FC236}">
                <a16:creationId xmlns:a16="http://schemas.microsoft.com/office/drawing/2014/main" id="{85DD676F-4AC1-44B3-B754-0AD1B630C1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29295" y="1690688"/>
            <a:ext cx="8042268" cy="53615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8A869E4-BFC1-48DF-BB63-A1FF6AC07FD0}"/>
              </a:ext>
            </a:extLst>
          </p:cNvPr>
          <p:cNvSpPr txBox="1"/>
          <p:nvPr/>
        </p:nvSpPr>
        <p:spPr>
          <a:xfrm>
            <a:off x="838200" y="1759150"/>
            <a:ext cx="2008909" cy="4431983"/>
          </a:xfrm>
          <a:prstGeom prst="rect">
            <a:avLst/>
          </a:prstGeom>
          <a:noFill/>
        </p:spPr>
        <p:txBody>
          <a:bodyPr wrap="square" rtlCol="0">
            <a:spAutoFit/>
          </a:bodyPr>
          <a:lstStyle/>
          <a:p>
            <a:r>
              <a:rPr lang="en-US" altLang="en-US" sz="2400" b="1" u="sng" dirty="0">
                <a:solidFill>
                  <a:srgbClr val="FF0000"/>
                </a:solidFill>
                <a:latin typeface="+mj-lt"/>
              </a:rPr>
              <a:t>Exponential distribution</a:t>
            </a:r>
          </a:p>
          <a:p>
            <a:r>
              <a:rPr lang="en-US" altLang="en-US" dirty="0" err="1">
                <a:solidFill>
                  <a:srgbClr val="000000"/>
                </a:solidFill>
                <a:latin typeface="Courier New" panose="02070309020205020404" pitchFamily="49" charset="0"/>
              </a:rPr>
              <a:t>KstestResult</a:t>
            </a:r>
            <a:endParaRPr lang="en-US" altLang="en-US" dirty="0">
              <a:solidFill>
                <a:srgbClr val="000000"/>
              </a:solidFill>
              <a:latin typeface="Courier New" panose="02070309020205020404" pitchFamily="49" charset="0"/>
            </a:endParaRPr>
          </a:p>
          <a:p>
            <a:r>
              <a:rPr lang="en-US" altLang="en-US" dirty="0">
                <a:solidFill>
                  <a:srgbClr val="000000"/>
                </a:solidFill>
                <a:latin typeface="Courier New" panose="02070309020205020404" pitchFamily="49" charset="0"/>
              </a:rPr>
              <a:t>statistic=0.8670171807177622, </a:t>
            </a:r>
            <a:r>
              <a:rPr lang="en-US" altLang="en-US" dirty="0" err="1">
                <a:solidFill>
                  <a:srgbClr val="000000"/>
                </a:solidFill>
                <a:latin typeface="Courier New" panose="02070309020205020404" pitchFamily="49" charset="0"/>
              </a:rPr>
              <a:t>pvalue</a:t>
            </a:r>
            <a:r>
              <a:rPr lang="en-US" altLang="en-US" dirty="0">
                <a:solidFill>
                  <a:srgbClr val="000000"/>
                </a:solidFill>
                <a:latin typeface="Courier New" panose="02070309020205020404" pitchFamily="49" charset="0"/>
              </a:rPr>
              <a:t>=0.0</a:t>
            </a:r>
          </a:p>
          <a:p>
            <a:endParaRPr kumimoji="0" lang="en-US" altLang="en-US" b="0" i="0" u="none" strike="noStrike" cap="none" normalizeH="0" baseline="0" dirty="0">
              <a:ln>
                <a:noFill/>
              </a:ln>
              <a:solidFill>
                <a:srgbClr val="000000"/>
              </a:solidFill>
              <a:effectLst/>
              <a:latin typeface="Courier New" panose="02070309020205020404" pitchFamily="49" charset="0"/>
            </a:endParaRPr>
          </a:p>
          <a:p>
            <a:r>
              <a:rPr kumimoji="0" lang="en-US" altLang="en-US" b="0" i="0" u="none" strike="noStrike" cap="none" normalizeH="0" baseline="0" dirty="0">
                <a:ln>
                  <a:noFill/>
                </a:ln>
                <a:solidFill>
                  <a:srgbClr val="000000"/>
                </a:solidFill>
                <a:effectLst/>
              </a:rPr>
              <a:t>It can be assumed that </a:t>
            </a:r>
            <a:r>
              <a:rPr kumimoji="0" lang="en-US" altLang="en-US" b="0" i="0" u="none" strike="noStrike" cap="none" normalizeH="0" baseline="0" dirty="0" err="1">
                <a:ln>
                  <a:noFill/>
                </a:ln>
                <a:solidFill>
                  <a:srgbClr val="000000"/>
                </a:solidFill>
                <a:effectLst/>
              </a:rPr>
              <a:t>LeadTime</a:t>
            </a:r>
            <a:r>
              <a:rPr kumimoji="0" lang="en-US" altLang="en-US" b="0" i="0" u="none" strike="noStrike" cap="none" normalizeH="0" baseline="0" dirty="0">
                <a:ln>
                  <a:noFill/>
                </a:ln>
                <a:solidFill>
                  <a:srgbClr val="000000"/>
                </a:solidFill>
                <a:effectLst/>
              </a:rPr>
              <a:t> follows an exponential distribution.</a:t>
            </a:r>
          </a:p>
          <a:p>
            <a:endParaRPr kumimoji="0" lang="en-US" altLang="en-US" b="0" i="0" u="none" strike="noStrike" cap="none" normalizeH="0" baseline="0" dirty="0">
              <a:ln>
                <a:noFill/>
              </a:ln>
              <a:solidFill>
                <a:schemeClr val="tx1"/>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2009135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6596</TotalTime>
  <Words>448</Words>
  <Application>Microsoft Office PowerPoint</Application>
  <PresentationFormat>Widescreen</PresentationFormat>
  <Paragraphs>78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Courier New</vt:lpstr>
      <vt:lpstr>Office Theme</vt:lpstr>
      <vt:lpstr>Hotel Data Early Reservations</vt:lpstr>
      <vt:lpstr>Do people book earlier in busy season?</vt:lpstr>
      <vt:lpstr>Variable Selection</vt:lpstr>
      <vt:lpstr>PowerPoint Presentation</vt:lpstr>
      <vt:lpstr>Outliers</vt:lpstr>
      <vt:lpstr>Summary stats</vt:lpstr>
      <vt:lpstr>PMF</vt:lpstr>
      <vt:lpstr>CDF</vt:lpstr>
      <vt:lpstr>Analytic distribution LeadTime</vt:lpstr>
      <vt:lpstr>Scatter Plots For Lead Time</vt:lpstr>
      <vt:lpstr>Results and p-value</vt:lpstr>
      <vt:lpstr>Regression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Aaron Kohn</dc:creator>
  <cp:lastModifiedBy>Aaron Kohn</cp:lastModifiedBy>
  <cp:revision>25</cp:revision>
  <dcterms:created xsi:type="dcterms:W3CDTF">2021-05-31T02:21:59Z</dcterms:created>
  <dcterms:modified xsi:type="dcterms:W3CDTF">2021-06-04T16:18:33Z</dcterms:modified>
</cp:coreProperties>
</file>