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(Dark)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355441" y="944218"/>
            <a:ext cx="4946400" cy="22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oxima Nova"/>
              <a:buNone/>
              <a:defRPr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355441" y="3204680"/>
            <a:ext cx="49464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 sz="1800">
                <a:solidFill>
                  <a:srgbClr val="D8D8D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500"/>
              <a:buNone/>
              <a:defRPr sz="1500">
                <a:solidFill>
                  <a:srgbClr val="8E9192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350"/>
              <a:buNone/>
              <a:defRPr sz="1350">
                <a:solidFill>
                  <a:srgbClr val="8E9192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200"/>
              <a:buNone/>
              <a:defRPr sz="1200">
                <a:solidFill>
                  <a:srgbClr val="8E9192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200"/>
              <a:buNone/>
              <a:defRPr sz="1200">
                <a:solidFill>
                  <a:srgbClr val="8E9192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200"/>
              <a:buNone/>
              <a:defRPr sz="1200">
                <a:solidFill>
                  <a:srgbClr val="8E9192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200"/>
              <a:buNone/>
              <a:defRPr sz="1200">
                <a:solidFill>
                  <a:srgbClr val="8E9192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200"/>
              <a:buNone/>
              <a:defRPr sz="1200">
                <a:solidFill>
                  <a:srgbClr val="8E9192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200"/>
              <a:buNone/>
              <a:defRPr sz="1200">
                <a:solidFill>
                  <a:srgbClr val="8E919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2704910" y="4767263"/>
            <a:ext cx="373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BFBFB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Conta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55441" y="1644242"/>
            <a:ext cx="49464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oxima Nova"/>
              <a:buNone/>
              <a:defRPr sz="3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55441" y="2983726"/>
            <a:ext cx="2547300" cy="16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500"/>
              <a:buNone/>
              <a:defRPr sz="1500">
                <a:solidFill>
                  <a:srgbClr val="8E9192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350"/>
              <a:buNone/>
              <a:defRPr sz="1350">
                <a:solidFill>
                  <a:srgbClr val="8E9192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200"/>
              <a:buNone/>
              <a:defRPr sz="1200">
                <a:solidFill>
                  <a:srgbClr val="8E9192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200"/>
              <a:buNone/>
              <a:defRPr sz="1200">
                <a:solidFill>
                  <a:srgbClr val="8E9192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200"/>
              <a:buNone/>
              <a:defRPr sz="1200">
                <a:solidFill>
                  <a:srgbClr val="8E9192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200"/>
              <a:buNone/>
              <a:defRPr sz="1200">
                <a:solidFill>
                  <a:srgbClr val="8E9192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200"/>
              <a:buNone/>
              <a:defRPr sz="1200">
                <a:solidFill>
                  <a:srgbClr val="8E9192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200"/>
              <a:buNone/>
              <a:defRPr sz="1200">
                <a:solidFill>
                  <a:srgbClr val="8E9192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2" type="body"/>
          </p:nvPr>
        </p:nvSpPr>
        <p:spPr>
          <a:xfrm>
            <a:off x="3016149" y="2982370"/>
            <a:ext cx="2547300" cy="16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500"/>
              <a:buNone/>
              <a:defRPr sz="1500">
                <a:solidFill>
                  <a:srgbClr val="8E9192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350"/>
              <a:buNone/>
              <a:defRPr sz="1350">
                <a:solidFill>
                  <a:srgbClr val="8E9192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200"/>
              <a:buNone/>
              <a:defRPr sz="1200">
                <a:solidFill>
                  <a:srgbClr val="8E9192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200"/>
              <a:buNone/>
              <a:defRPr sz="1200">
                <a:solidFill>
                  <a:srgbClr val="8E9192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200"/>
              <a:buNone/>
              <a:defRPr sz="1200">
                <a:solidFill>
                  <a:srgbClr val="8E9192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200"/>
              <a:buNone/>
              <a:defRPr sz="1200">
                <a:solidFill>
                  <a:srgbClr val="8E9192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200"/>
              <a:buNone/>
              <a:defRPr sz="1200">
                <a:solidFill>
                  <a:srgbClr val="8E9192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200"/>
              <a:buNone/>
              <a:defRPr sz="1200">
                <a:solidFill>
                  <a:srgbClr val="8E9192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2704910" y="4767263"/>
            <a:ext cx="373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BFBFB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Content (Diamond)">
  <p:cSld name="Title + Subtitle + Content (Diamond)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2700000">
            <a:off x="5876742" y="957752"/>
            <a:ext cx="4554051" cy="413996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2E4F0"/>
              </a:gs>
              <a:gs pos="50000">
                <a:srgbClr val="F1F2F8"/>
              </a:gs>
              <a:gs pos="100000">
                <a:srgbClr val="FFFFFF"/>
              </a:gs>
            </a:gsLst>
            <a:lin ang="720001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234315" y="173485"/>
            <a:ext cx="86754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231708" y="685547"/>
            <a:ext cx="86754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500">
                <a:solidFill>
                  <a:srgbClr val="8E9192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E9192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80"/>
              <a:buNone/>
              <a:defRPr sz="1200">
                <a:solidFill>
                  <a:srgbClr val="8E9192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080"/>
              <a:buNone/>
              <a:defRPr sz="1200">
                <a:solidFill>
                  <a:srgbClr val="8E9192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200"/>
              <a:buNone/>
              <a:defRPr sz="1200">
                <a:solidFill>
                  <a:srgbClr val="8E9192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200"/>
              <a:buNone/>
              <a:defRPr sz="1200">
                <a:solidFill>
                  <a:srgbClr val="8E9192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200"/>
              <a:buNone/>
              <a:defRPr sz="1200">
                <a:solidFill>
                  <a:srgbClr val="8E9192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200"/>
              <a:buNone/>
              <a:defRPr sz="1200">
                <a:solidFill>
                  <a:srgbClr val="8E919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7667537" y="4767263"/>
            <a:ext cx="112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628650" y="1208332"/>
            <a:ext cx="7886700" cy="3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20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861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60"/>
              <a:buChar char="•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5752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15"/>
              <a:buChar char="•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5752" lvl="4" marL="22860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15"/>
              <a:buChar char="•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/>
          <p:nvPr/>
        </p:nvSpPr>
        <p:spPr>
          <a:xfrm>
            <a:off x="0" y="1"/>
            <a:ext cx="58800" cy="104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2704910" y="4767263"/>
            <a:ext cx="373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Content (Gradient)">
  <p:cSld name="Title + Subtitle + Content (Gradient)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-10510" y="4183116"/>
            <a:ext cx="9165000" cy="981300"/>
          </a:xfrm>
          <a:prstGeom prst="rect">
            <a:avLst/>
          </a:prstGeom>
          <a:gradFill>
            <a:gsLst>
              <a:gs pos="0">
                <a:srgbClr val="FEFEFF"/>
              </a:gs>
              <a:gs pos="50000">
                <a:srgbClr val="F2F3F9"/>
              </a:gs>
              <a:gs pos="100000">
                <a:srgbClr val="E6EAF2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9553" y="4735167"/>
            <a:ext cx="440330" cy="30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234315" y="173485"/>
            <a:ext cx="86754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231708" y="685547"/>
            <a:ext cx="86754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797979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500">
                <a:solidFill>
                  <a:srgbClr val="8E9192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E9192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80"/>
              <a:buNone/>
              <a:defRPr sz="1200">
                <a:solidFill>
                  <a:srgbClr val="8E9192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080"/>
              <a:buNone/>
              <a:defRPr sz="1200">
                <a:solidFill>
                  <a:srgbClr val="8E9192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200"/>
              <a:buNone/>
              <a:defRPr sz="1200">
                <a:solidFill>
                  <a:srgbClr val="8E9192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200"/>
              <a:buNone/>
              <a:defRPr sz="1200">
                <a:solidFill>
                  <a:srgbClr val="8E9192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200"/>
              <a:buNone/>
              <a:defRPr sz="1200">
                <a:solidFill>
                  <a:srgbClr val="8E9192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200"/>
              <a:buNone/>
              <a:defRPr sz="1200">
                <a:solidFill>
                  <a:srgbClr val="8E9192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667537" y="4767263"/>
            <a:ext cx="112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628650" y="1207166"/>
            <a:ext cx="7886700" cy="3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20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861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60"/>
              <a:buChar char="•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238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5752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15"/>
              <a:buChar char="•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5752" lvl="4" marL="22860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215"/>
              <a:buChar char="•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/>
          <p:nvPr/>
        </p:nvSpPr>
        <p:spPr>
          <a:xfrm>
            <a:off x="0" y="1"/>
            <a:ext cx="58800" cy="104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2704910" y="4767263"/>
            <a:ext cx="373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+ Subtitle + Content (Diamond)">
  <p:cSld name="1_Title + Subtitle + Content (Diamond)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 rot="2700000">
            <a:off x="5876742" y="957752"/>
            <a:ext cx="4554051" cy="413996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E2E4F0"/>
              </a:gs>
              <a:gs pos="50000">
                <a:srgbClr val="F1F2F8"/>
              </a:gs>
              <a:gs pos="100000">
                <a:srgbClr val="FFFFFF"/>
              </a:gs>
            </a:gsLst>
            <a:lin ang="720001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234315" y="173485"/>
            <a:ext cx="86754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231708" y="685547"/>
            <a:ext cx="86754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7B7B7B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500">
                <a:solidFill>
                  <a:srgbClr val="8E9192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E9192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80"/>
              <a:buNone/>
              <a:defRPr sz="1200">
                <a:solidFill>
                  <a:srgbClr val="8E9192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080"/>
              <a:buNone/>
              <a:defRPr sz="1200">
                <a:solidFill>
                  <a:srgbClr val="8E9192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200"/>
              <a:buNone/>
              <a:defRPr sz="1200">
                <a:solidFill>
                  <a:srgbClr val="8E9192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200"/>
              <a:buNone/>
              <a:defRPr sz="1200">
                <a:solidFill>
                  <a:srgbClr val="8E9192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200"/>
              <a:buNone/>
              <a:defRPr sz="1200">
                <a:solidFill>
                  <a:srgbClr val="8E9192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E9192"/>
              </a:buClr>
              <a:buSzPts val="1200"/>
              <a:buNone/>
              <a:defRPr sz="1200">
                <a:solidFill>
                  <a:srgbClr val="8E919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7667537" y="4767263"/>
            <a:ext cx="112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6"/>
          <p:cNvSpPr/>
          <p:nvPr>
            <p:ph idx="2" type="pic"/>
          </p:nvPr>
        </p:nvSpPr>
        <p:spPr>
          <a:xfrm>
            <a:off x="5005174" y="1202517"/>
            <a:ext cx="3510300" cy="33714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628650" y="1202516"/>
            <a:ext cx="4144800" cy="3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20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861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6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31469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62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/>
          <p:nvPr/>
        </p:nvSpPr>
        <p:spPr>
          <a:xfrm>
            <a:off x="0" y="1"/>
            <a:ext cx="58800" cy="104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2704910" y="4767263"/>
            <a:ext cx="373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7F7F7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1" type="ftr"/>
          </p:nvPr>
        </p:nvSpPr>
        <p:spPr>
          <a:xfrm>
            <a:off x="2704910" y="4767263"/>
            <a:ext cx="373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700">
                <a:solidFill>
                  <a:srgbClr val="BFBFB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776314" y="265813"/>
            <a:ext cx="5367685" cy="4950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"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8" cy="5194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554" y="4735167"/>
            <a:ext cx="440329" cy="30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type="title"/>
          </p:nvPr>
        </p:nvSpPr>
        <p:spPr>
          <a:xfrm>
            <a:off x="234315" y="173485"/>
            <a:ext cx="86754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roxima Nova"/>
              <a:buNone/>
              <a:defRPr b="0" i="0" sz="27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234315" y="911612"/>
            <a:ext cx="8675400" cy="3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2704910" y="4767263"/>
            <a:ext cx="373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u="none" cap="none" strike="noStrike">
                <a:solidFill>
                  <a:srgbClr val="BFBFB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joe.modo@modolabs.com" TargetMode="External"/><Relationship Id="rId4" Type="http://schemas.openxmlformats.org/officeDocument/2006/relationships/hyperlink" Target="http://www.modolabs.com/" TargetMode="External"/><Relationship Id="rId5" Type="http://schemas.openxmlformats.org/officeDocument/2006/relationships/hyperlink" Target="http://www.modolab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355441" y="944218"/>
            <a:ext cx="4946402" cy="22016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roxima Nova"/>
              <a:buNone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Research and Ideation Presentation</a:t>
            </a:r>
            <a:endParaRPr/>
          </a:p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355441" y="3204680"/>
            <a:ext cx="4946402" cy="1157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Aarnav Devulapalli</a:t>
            </a:r>
            <a:endParaRPr/>
          </a:p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2704910" y="4767263"/>
            <a:ext cx="37341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PROPRIETARY AND CONFIDENTIAL  /  DO NOT DISTRIBUTE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234315" y="173485"/>
            <a:ext cx="8675370" cy="595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oxima Nova"/>
              <a:buNone/>
            </a:pPr>
            <a:r>
              <a:rPr lang="en-US"/>
              <a:t>Testudo Chat</a:t>
            </a:r>
            <a:endParaRPr/>
          </a:p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2704910" y="4767263"/>
            <a:ext cx="37341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PROPRIETARY AND CONFIDENTIAL  /  DO NOT DISTRIBUTE</a:t>
            </a:r>
            <a:endParaRPr/>
          </a:p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231708" y="685547"/>
            <a:ext cx="8675369" cy="35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en-US"/>
              <a:t>My favorite</a:t>
            </a:r>
            <a:endParaRPr/>
          </a:p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7667537" y="4767263"/>
            <a:ext cx="112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28650" y="1208325"/>
            <a:ext cx="4685700" cy="3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GPT-3 LLM for custom chatbot in Modo App.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Can help replace menial questions for advisors and minimize student effort.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5 Friends say this would definitely make them use the app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Current plan is to use multiple lambda expressions or custom API to allow for implementation.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Chatbot Demo.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234315" y="173485"/>
            <a:ext cx="8675370" cy="595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oxima Nova"/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231708" y="685547"/>
            <a:ext cx="8675369" cy="35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7667537" y="4767263"/>
            <a:ext cx="112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0"/>
          <p:cNvSpPr txBox="1"/>
          <p:nvPr>
            <p:ph idx="2" type="body"/>
          </p:nvPr>
        </p:nvSpPr>
        <p:spPr>
          <a:xfrm>
            <a:off x="628650" y="1207166"/>
            <a:ext cx="7886700" cy="3466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Bullet 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60"/>
              <a:buChar char="•"/>
            </a:pPr>
            <a:r>
              <a:rPr lang="en-US"/>
              <a:t>Bullet 2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-US"/>
              <a:t>Bullet 3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70"/>
              <a:buChar char="•"/>
            </a:pPr>
            <a:r>
              <a:rPr lang="en-US"/>
              <a:t>Bullet 4</a:t>
            </a:r>
            <a:endParaRPr/>
          </a:p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2704910" y="4767263"/>
            <a:ext cx="37341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PROPRIETARY AND CONFIDENTIAL  /  DO NOT DISTRIBUTE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234315" y="173485"/>
            <a:ext cx="8675370" cy="5959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roxima Nova"/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2704910" y="4767263"/>
            <a:ext cx="37341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PROPRIETARY AND CONFIDENTIAL  /  DO NOT DISTRIBUTE</a:t>
            </a:r>
            <a:endParaRPr/>
          </a:p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231708" y="685547"/>
            <a:ext cx="8675369" cy="35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7667537" y="4767263"/>
            <a:ext cx="112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1"/>
          <p:cNvSpPr/>
          <p:nvPr>
            <p:ph idx="2" type="pic"/>
          </p:nvPr>
        </p:nvSpPr>
        <p:spPr>
          <a:xfrm>
            <a:off x="5005174" y="1202517"/>
            <a:ext cx="3510176" cy="3371481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1"/>
          <p:cNvSpPr txBox="1"/>
          <p:nvPr>
            <p:ph idx="4294967295" type="body"/>
          </p:nvPr>
        </p:nvSpPr>
        <p:spPr>
          <a:xfrm>
            <a:off x="628650" y="1202516"/>
            <a:ext cx="4222750" cy="3371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858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9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2704910" y="4767263"/>
            <a:ext cx="3734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PROPRIETARY AND CONFIDENTIAL  /  DO NOT DISTRIBUTE</a:t>
            </a:r>
            <a:endParaRPr/>
          </a:p>
        </p:txBody>
      </p:sp>
      <p:sp>
        <p:nvSpPr>
          <p:cNvPr id="93" name="Google Shape;93;p12"/>
          <p:cNvSpPr txBox="1"/>
          <p:nvPr>
            <p:ph idx="4294967295" type="title"/>
          </p:nvPr>
        </p:nvSpPr>
        <p:spPr>
          <a:xfrm>
            <a:off x="347242" y="1644650"/>
            <a:ext cx="4599408" cy="1279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Proxima Nova"/>
              <a:buNone/>
            </a:pPr>
            <a:r>
              <a:rPr lang="en-US"/>
              <a:t>Contact</a:t>
            </a:r>
            <a:endParaRPr/>
          </a:p>
        </p:txBody>
      </p:sp>
      <p:sp>
        <p:nvSpPr>
          <p:cNvPr id="94" name="Google Shape;94;p12"/>
          <p:cNvSpPr txBox="1"/>
          <p:nvPr>
            <p:ph idx="4294967295" type="body"/>
          </p:nvPr>
        </p:nvSpPr>
        <p:spPr>
          <a:xfrm>
            <a:off x="347241" y="2984500"/>
            <a:ext cx="2546350" cy="1579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en-US" sz="1300"/>
              <a:t>Joe Modo</a:t>
            </a:r>
            <a:br>
              <a:rPr lang="en-US" sz="1300"/>
            </a:br>
            <a:r>
              <a:rPr lang="en-US" sz="1300"/>
              <a:t>Title</a:t>
            </a:r>
            <a:br>
              <a:rPr lang="en-US" sz="1300"/>
            </a:br>
            <a:r>
              <a:rPr lang="en-US" sz="1300" u="sng">
                <a:solidFill>
                  <a:schemeClr val="hlink"/>
                </a:solidFill>
                <a:hlinkClick r:id="rId3"/>
              </a:rPr>
              <a:t>joe.modo@modolabs.com</a:t>
            </a:r>
            <a:br>
              <a:rPr lang="en-US" sz="1300"/>
            </a:br>
            <a:br>
              <a:rPr lang="en-US" sz="1300" u="sng">
                <a:solidFill>
                  <a:schemeClr val="hlink"/>
                </a:solidFill>
                <a:hlinkClick r:id="rId4"/>
              </a:rPr>
            </a:br>
            <a:r>
              <a:rPr lang="en-US" sz="1300" u="sng">
                <a:solidFill>
                  <a:schemeClr val="hlink"/>
                </a:solidFill>
                <a:hlinkClick r:id="rId5"/>
              </a:rPr>
              <a:t>www.modolabs.com</a:t>
            </a:r>
            <a:endParaRPr sz="1300"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o Dark Transition">
  <a:themeElements>
    <a:clrScheme name="Modo Labs">
      <a:dk1>
        <a:srgbClr val="384346"/>
      </a:dk1>
      <a:lt1>
        <a:srgbClr val="FFFFFF"/>
      </a:lt1>
      <a:dk2>
        <a:srgbClr val="44546A"/>
      </a:dk2>
      <a:lt2>
        <a:srgbClr val="E7E6E6"/>
      </a:lt2>
      <a:accent1>
        <a:srgbClr val="C00000"/>
      </a:accent1>
      <a:accent2>
        <a:srgbClr val="9A0000"/>
      </a:accent2>
      <a:accent3>
        <a:srgbClr val="A5A5A5"/>
      </a:accent3>
      <a:accent4>
        <a:srgbClr val="F2F2F2"/>
      </a:accent4>
      <a:accent5>
        <a:srgbClr val="FFFFFF"/>
      </a:accent5>
      <a:accent6>
        <a:srgbClr val="FFFFFF"/>
      </a:accent6>
      <a:hlink>
        <a:srgbClr val="C00000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