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1"/>
  </p:notesMasterIdLst>
  <p:sldIdLst>
    <p:sldId id="260" r:id="rId2"/>
    <p:sldId id="266" r:id="rId3"/>
    <p:sldId id="257" r:id="rId4"/>
    <p:sldId id="264" r:id="rId5"/>
    <p:sldId id="258" r:id="rId6"/>
    <p:sldId id="265" r:id="rId7"/>
    <p:sldId id="262" r:id="rId8"/>
    <p:sldId id="259"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84"/>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D51B0-5503-0D47-A5EE-DB8E35BA0AD0}" type="datetimeFigureOut">
              <a:rPr lang="en-US" smtClean="0"/>
              <a:t>7/12/23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377ED-FDD9-D94F-B192-AF25AB62C97C}" type="slidenum">
              <a:rPr lang="en-US" smtClean="0"/>
              <a:t>‹#›</a:t>
            </a:fld>
            <a:endParaRPr lang="en-US"/>
          </a:p>
        </p:txBody>
      </p:sp>
    </p:spTree>
    <p:extLst>
      <p:ext uri="{BB962C8B-B14F-4D97-AF65-F5344CB8AC3E}">
        <p14:creationId xmlns:p14="http://schemas.microsoft.com/office/powerpoint/2010/main" val="302537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64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7658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757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1121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9765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610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7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0977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2316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2231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7/12/23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8113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7/12/23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26893925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73921" y="1258958"/>
            <a:ext cx="6595203" cy="2935537"/>
          </a:xfrm>
          <a:prstGeom prst="rect">
            <a:avLst/>
          </a:prstGeom>
          <a:noFill/>
          <a:ln>
            <a:noFill/>
          </a:ln>
        </p:spPr>
        <p:txBody>
          <a:bodyPr spcFirstLastPara="1" vert="horz" wrap="square" lIns="121900" tIns="60933" rIns="121900" bIns="60933" rtlCol="0" anchor="b" anchorCtr="0">
            <a:normAutofit/>
          </a:bodyPr>
          <a:lstStyle/>
          <a:p>
            <a:pPr>
              <a:lnSpc>
                <a:spcPct val="90000"/>
              </a:lnSpc>
              <a:spcBef>
                <a:spcPts val="0"/>
              </a:spcBef>
              <a:buClr>
                <a:schemeClr val="lt1"/>
              </a:buClr>
              <a:buSzPts val="3000"/>
            </a:pPr>
            <a:r>
              <a:rPr lang="en-US" sz="4133">
                <a:solidFill>
                  <a:srgbClr val="FFFFFF"/>
                </a:solidFill>
                <a:latin typeface="Arial"/>
                <a:ea typeface="Arial"/>
                <a:cs typeface="Arial"/>
                <a:sym typeface="Arial"/>
              </a:rPr>
              <a:t>Research and Ideation Presentation</a:t>
            </a:r>
            <a:endParaRPr/>
          </a:p>
        </p:txBody>
      </p:sp>
      <p:sp>
        <p:nvSpPr>
          <p:cNvPr id="58" name="Google Shape;58;p8"/>
          <p:cNvSpPr txBox="1">
            <a:spLocks noGrp="1"/>
          </p:cNvSpPr>
          <p:nvPr>
            <p:ph type="body" idx="1"/>
          </p:nvPr>
        </p:nvSpPr>
        <p:spPr>
          <a:xfrm>
            <a:off x="473921" y="4272908"/>
            <a:ext cx="6595203" cy="1543729"/>
          </a:xfrm>
          <a:prstGeom prst="rect">
            <a:avLst/>
          </a:prstGeom>
          <a:noFill/>
          <a:ln>
            <a:noFill/>
          </a:ln>
        </p:spPr>
        <p:txBody>
          <a:bodyPr spcFirstLastPara="1" vert="horz" wrap="square" lIns="121900" tIns="60933" rIns="121900" bIns="60933" rtlCol="0" anchor="t" anchorCtr="0">
            <a:normAutofit/>
          </a:bodyPr>
          <a:lstStyle/>
          <a:p>
            <a:pPr>
              <a:lnSpc>
                <a:spcPct val="115000"/>
              </a:lnSpc>
              <a:spcBef>
                <a:spcPts val="1333"/>
              </a:spcBef>
            </a:pPr>
            <a:r>
              <a:rPr lang="en-US">
                <a:solidFill>
                  <a:srgbClr val="FFFFFF"/>
                </a:solidFill>
                <a:latin typeface="Arial"/>
                <a:ea typeface="Arial"/>
                <a:cs typeface="Arial"/>
                <a:sym typeface="Arial"/>
              </a:rPr>
              <a:t>Aarnav Devulapalli</a:t>
            </a:r>
            <a:endParaRPr/>
          </a:p>
        </p:txBody>
      </p:sp>
      <p:sp>
        <p:nvSpPr>
          <p:cNvPr id="59" name="Google Shape;59;p8"/>
          <p:cNvSpPr txBox="1">
            <a:spLocks noGrp="1"/>
          </p:cNvSpPr>
          <p:nvPr>
            <p:ph type="ftr" idx="11"/>
          </p:nvPr>
        </p:nvSpPr>
        <p:spPr>
          <a:xfrm>
            <a:off x="3606547" y="6356351"/>
            <a:ext cx="4978908" cy="365125"/>
          </a:xfrm>
          <a:prstGeom prst="rect">
            <a:avLst/>
          </a:prstGeom>
          <a:noFill/>
          <a:ln>
            <a:noFill/>
          </a:ln>
        </p:spPr>
        <p:txBody>
          <a:bodyPr spcFirstLastPara="1" vert="horz" wrap="square" lIns="121900" tIns="60933" rIns="121900" bIns="60933" rtlCol="0" anchor="ctr" anchorCtr="0">
            <a:noAutofit/>
          </a:bodyPr>
          <a:lstStyle/>
          <a:p>
            <a:pPr algn="ctr"/>
            <a:r>
              <a:rPr lang="en-US" dirty="0"/>
              <a:t>PROPRIETARY AND CONFIDENTIAL  /  DO NOT DISTRIBUTE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7CCB029-E2BB-226A-5689-08D2D8DD3A03}"/>
              </a:ext>
            </a:extLst>
          </p:cNvPr>
          <p:cNvPicPr>
            <a:picLocks noChangeAspect="1"/>
          </p:cNvPicPr>
          <p:nvPr/>
        </p:nvPicPr>
        <p:blipFill rotWithShape="1">
          <a:blip r:embed="rId2">
            <a:alphaModFix/>
          </a:blip>
          <a:srcRect b="15750"/>
          <a:stretch/>
        </p:blipFill>
        <p:spPr>
          <a:xfrm>
            <a:off x="20" y="1571"/>
            <a:ext cx="12191980" cy="6856429"/>
          </a:xfrm>
          <a:prstGeom prst="rect">
            <a:avLst/>
          </a:prstGeom>
        </p:spPr>
      </p:pic>
      <p:sp useBgFill="1">
        <p:nvSpPr>
          <p:cNvPr id="36" name="Oval 35">
            <a:extLst>
              <a:ext uri="{FF2B5EF4-FFF2-40B4-BE49-F238E27FC236}">
                <a16:creationId xmlns:a16="http://schemas.microsoft.com/office/drawing/2014/main" id="{5E46B165-E118-452A-83D6-DE891373E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652" y="1260628"/>
            <a:ext cx="4336744" cy="43367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C543E-A813-3F7B-1094-E39754CD25DE}"/>
              </a:ext>
            </a:extLst>
          </p:cNvPr>
          <p:cNvSpPr>
            <a:spLocks noGrp="1"/>
          </p:cNvSpPr>
          <p:nvPr>
            <p:ph type="title"/>
          </p:nvPr>
        </p:nvSpPr>
        <p:spPr>
          <a:xfrm>
            <a:off x="1749521" y="2301308"/>
            <a:ext cx="3425005" cy="1640670"/>
          </a:xfrm>
        </p:spPr>
        <p:txBody>
          <a:bodyPr vert="horz" lIns="91440" tIns="45720" rIns="91440" bIns="45720" rtlCol="0" anchor="b">
            <a:normAutofit/>
          </a:bodyPr>
          <a:lstStyle/>
          <a:p>
            <a:pPr algn="ctr"/>
            <a:r>
              <a:rPr lang="en-US" sz="2400" dirty="0"/>
              <a:t>Current App Overview</a:t>
            </a:r>
          </a:p>
        </p:txBody>
      </p:sp>
      <p:sp>
        <p:nvSpPr>
          <p:cNvPr id="3" name="Text Placeholder 2">
            <a:extLst>
              <a:ext uri="{FF2B5EF4-FFF2-40B4-BE49-F238E27FC236}">
                <a16:creationId xmlns:a16="http://schemas.microsoft.com/office/drawing/2014/main" id="{FA0DCA5C-CA28-33D4-8732-9BB4A0271588}"/>
              </a:ext>
            </a:extLst>
          </p:cNvPr>
          <p:cNvSpPr>
            <a:spLocks noGrp="1"/>
          </p:cNvSpPr>
          <p:nvPr>
            <p:ph type="body" idx="1"/>
          </p:nvPr>
        </p:nvSpPr>
        <p:spPr>
          <a:xfrm>
            <a:off x="6328356" y="1478872"/>
            <a:ext cx="5301669" cy="4118500"/>
          </a:xfrm>
        </p:spPr>
        <p:txBody>
          <a:bodyPr vert="horz" lIns="91440" tIns="45720" rIns="91440" bIns="45720" rtlCol="0">
            <a:normAutofit/>
          </a:bodyPr>
          <a:lstStyle/>
          <a:p>
            <a:pPr marL="171450" indent="-171450">
              <a:lnSpc>
                <a:spcPct val="120000"/>
              </a:lnSpc>
              <a:buFont typeface="Arial" panose="020B0604020202020204" pitchFamily="34" charset="0"/>
              <a:buChar char="•"/>
            </a:pPr>
            <a:r>
              <a:rPr lang="en-US" sz="2000" dirty="0">
                <a:solidFill>
                  <a:schemeClr val="tx1"/>
                </a:solidFill>
              </a:rPr>
              <a:t>The current app has a ton of links to other websites. Could potentially be fixed by calling the APIs and keeping the info from opening other links.</a:t>
            </a:r>
          </a:p>
          <a:p>
            <a:pPr marL="171450" indent="-171450">
              <a:lnSpc>
                <a:spcPct val="120000"/>
              </a:lnSpc>
              <a:buFont typeface="Arial" panose="020B0604020202020204" pitchFamily="34" charset="0"/>
              <a:buChar char="•"/>
            </a:pPr>
            <a:r>
              <a:rPr lang="en-US" sz="2000" dirty="0">
                <a:solidFill>
                  <a:schemeClr val="tx1"/>
                </a:solidFill>
                <a:effectLst/>
              </a:rPr>
              <a:t>Not many students I talked to used or downloaded app</a:t>
            </a:r>
          </a:p>
          <a:p>
            <a:pPr marL="171450" indent="-171450">
              <a:lnSpc>
                <a:spcPct val="120000"/>
              </a:lnSpc>
              <a:buFont typeface="Arial" panose="020B0604020202020204" pitchFamily="34" charset="0"/>
              <a:buChar char="•"/>
            </a:pPr>
            <a:r>
              <a:rPr lang="en-US" sz="2000" dirty="0">
                <a:solidFill>
                  <a:schemeClr val="tx1"/>
                </a:solidFill>
                <a:effectLst/>
              </a:rPr>
              <a:t>Of those who do many use it as a middle-man to allow access to other apps</a:t>
            </a:r>
          </a:p>
          <a:p>
            <a:pPr marL="171450" indent="-171450">
              <a:lnSpc>
                <a:spcPct val="120000"/>
              </a:lnSpc>
              <a:buFont typeface="Arial" panose="020B0604020202020204" pitchFamily="34" charset="0"/>
              <a:buChar char="•"/>
            </a:pPr>
            <a:r>
              <a:rPr lang="en-US" sz="2000" dirty="0">
                <a:solidFill>
                  <a:schemeClr val="tx1"/>
                </a:solidFill>
              </a:rPr>
              <a:t>C</a:t>
            </a:r>
            <a:r>
              <a:rPr lang="en-US" sz="2000" dirty="0">
                <a:solidFill>
                  <a:schemeClr val="tx1"/>
                </a:solidFill>
                <a:effectLst/>
              </a:rPr>
              <a:t>ould benefit from its own functionality that would increase usage</a:t>
            </a:r>
          </a:p>
        </p:txBody>
      </p:sp>
      <p:sp>
        <p:nvSpPr>
          <p:cNvPr id="4" name="TextBox 3">
            <a:extLst>
              <a:ext uri="{FF2B5EF4-FFF2-40B4-BE49-F238E27FC236}">
                <a16:creationId xmlns:a16="http://schemas.microsoft.com/office/drawing/2014/main" id="{9146E6D5-3CB2-6E6C-ACF3-2DFA77B0B5EF}"/>
              </a:ext>
            </a:extLst>
          </p:cNvPr>
          <p:cNvSpPr txBox="1"/>
          <p:nvPr/>
        </p:nvSpPr>
        <p:spPr>
          <a:xfrm>
            <a:off x="6143625" y="39004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4711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78;p18">
            <a:extLst>
              <a:ext uri="{FF2B5EF4-FFF2-40B4-BE49-F238E27FC236}">
                <a16:creationId xmlns:a16="http://schemas.microsoft.com/office/drawing/2014/main" id="{F037A849-BC38-1834-94AA-21AA45579DF0}"/>
              </a:ext>
            </a:extLst>
          </p:cNvPr>
          <p:cNvPicPr preferRelativeResize="0"/>
          <p:nvPr/>
        </p:nvPicPr>
        <p:blipFill rotWithShape="1">
          <a:blip r:embed="rId2">
            <a:alphaModFix amt="50000"/>
          </a:blip>
          <a:srcRect t="5914" b="7911"/>
          <a:stretch/>
        </p:blipFill>
        <p:spPr>
          <a:xfrm>
            <a:off x="20" y="2520"/>
            <a:ext cx="12191980" cy="6855480"/>
          </a:xfrm>
          <a:prstGeom prst="rect">
            <a:avLst/>
          </a:prstGeom>
          <a:noFill/>
        </p:spPr>
      </p:pic>
      <p:sp>
        <p:nvSpPr>
          <p:cNvPr id="2" name="Title 1">
            <a:extLst>
              <a:ext uri="{FF2B5EF4-FFF2-40B4-BE49-F238E27FC236}">
                <a16:creationId xmlns:a16="http://schemas.microsoft.com/office/drawing/2014/main" id="{3D780620-CCC6-311C-DB69-C6C722B4333B}"/>
              </a:ext>
            </a:extLst>
          </p:cNvPr>
          <p:cNvSpPr>
            <a:spLocks noGrp="1"/>
          </p:cNvSpPr>
          <p:nvPr>
            <p:ph type="title"/>
          </p:nvPr>
        </p:nvSpPr>
        <p:spPr>
          <a:xfrm>
            <a:off x="1429566" y="1045445"/>
            <a:ext cx="9238434" cy="857559"/>
          </a:xfrm>
        </p:spPr>
        <p:txBody>
          <a:bodyPr>
            <a:normAutofit/>
          </a:bodyPr>
          <a:lstStyle/>
          <a:p>
            <a:r>
              <a:rPr lang="en-US">
                <a:solidFill>
                  <a:srgbClr val="FFFFFF"/>
                </a:solidFill>
              </a:rPr>
              <a:t>TestudoChat (Favorite)</a:t>
            </a:r>
          </a:p>
        </p:txBody>
      </p:sp>
      <p:cxnSp>
        <p:nvCxnSpPr>
          <p:cNvPr id="13" name="Straight Connector 12">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DA5F25-7A63-1489-9AD4-D4A8EF6928B4}"/>
              </a:ext>
            </a:extLst>
          </p:cNvPr>
          <p:cNvSpPr>
            <a:spLocks noGrp="1"/>
          </p:cNvSpPr>
          <p:nvPr>
            <p:ph idx="1"/>
          </p:nvPr>
        </p:nvSpPr>
        <p:spPr>
          <a:xfrm>
            <a:off x="1429555" y="2743200"/>
            <a:ext cx="7955077" cy="3352800"/>
          </a:xfrm>
        </p:spPr>
        <p:txBody>
          <a:bodyPr>
            <a:normAutofit/>
          </a:bodyPr>
          <a:lstStyle/>
          <a:p>
            <a:r>
              <a:rPr lang="en-US" dirty="0">
                <a:solidFill>
                  <a:srgbClr val="FFFFFF"/>
                </a:solidFill>
              </a:rPr>
              <a:t>GPT-3 LLM for custom chatbot in Modo App</a:t>
            </a:r>
          </a:p>
          <a:p>
            <a:r>
              <a:rPr lang="en-US" dirty="0">
                <a:solidFill>
                  <a:srgbClr val="FFFFFF"/>
                </a:solidFill>
              </a:rPr>
              <a:t>Can help replace menial questions for advisors and minimize student effort</a:t>
            </a:r>
          </a:p>
          <a:p>
            <a:r>
              <a:rPr lang="en-US" dirty="0">
                <a:solidFill>
                  <a:srgbClr val="FFFFFF"/>
                </a:solidFill>
              </a:rPr>
              <a:t>5 Friends say this would definitely make them use the app</a:t>
            </a:r>
          </a:p>
          <a:p>
            <a:r>
              <a:rPr lang="en-US" dirty="0">
                <a:solidFill>
                  <a:srgbClr val="FFFFFF"/>
                </a:solidFill>
              </a:rPr>
              <a:t>Current plan is to use multiple lambda expressions to allow for implementation or build my own API </a:t>
            </a:r>
            <a:r>
              <a:rPr lang="en-US">
                <a:solidFill>
                  <a:srgbClr val="FFFFFF"/>
                </a:solidFill>
              </a:rPr>
              <a:t>and host the code </a:t>
            </a:r>
            <a:r>
              <a:rPr lang="en-US" dirty="0">
                <a:solidFill>
                  <a:srgbClr val="FFFFFF"/>
                </a:solidFill>
              </a:rPr>
              <a:t>on a server.</a:t>
            </a:r>
          </a:p>
          <a:p>
            <a:r>
              <a:rPr lang="en-US" dirty="0">
                <a:solidFill>
                  <a:srgbClr val="FFFFFF"/>
                </a:solidFill>
              </a:rPr>
              <a:t>Chatbot Demo</a:t>
            </a:r>
          </a:p>
        </p:txBody>
      </p:sp>
    </p:spTree>
    <p:extLst>
      <p:ext uri="{BB962C8B-B14F-4D97-AF65-F5344CB8AC3E}">
        <p14:creationId xmlns:p14="http://schemas.microsoft.com/office/powerpoint/2010/main" val="164193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E6835-4DA4-54A2-172F-D502FB6FB4A1}"/>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lnSpc>
                <a:spcPct val="110000"/>
              </a:lnSpc>
            </a:pPr>
            <a:r>
              <a:rPr lang="en-US">
                <a:solidFill>
                  <a:schemeClr val="bg1"/>
                </a:solidFill>
              </a:rPr>
              <a:t>Demo (if I cannot share screen)</a:t>
            </a:r>
          </a:p>
        </p:txBody>
      </p:sp>
      <p:pic>
        <p:nvPicPr>
          <p:cNvPr id="5" name="Content Placeholder 4" descr="A screenshot of a computer&#10;&#10;Description automatically generated">
            <a:extLst>
              <a:ext uri="{FF2B5EF4-FFF2-40B4-BE49-F238E27FC236}">
                <a16:creationId xmlns:a16="http://schemas.microsoft.com/office/drawing/2014/main" id="{6DE90E49-3599-ACEE-FCE9-FF6CB261113D}"/>
              </a:ext>
            </a:extLst>
          </p:cNvPr>
          <p:cNvPicPr>
            <a:picLocks noChangeAspect="1"/>
          </p:cNvPicPr>
          <p:nvPr/>
        </p:nvPicPr>
        <p:blipFill>
          <a:blip r:embed="rId2"/>
          <a:stretch>
            <a:fillRect/>
          </a:stretch>
        </p:blipFill>
        <p:spPr>
          <a:xfrm>
            <a:off x="6096000" y="1170584"/>
            <a:ext cx="5345365" cy="4516831"/>
          </a:xfrm>
          <a:prstGeom prst="rect">
            <a:avLst/>
          </a:prstGeom>
        </p:spPr>
      </p:pic>
      <p:cxnSp>
        <p:nvCxnSpPr>
          <p:cNvPr id="16" name="Straight Connector 15">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A close-up of a computer code&#10;&#10;Description automatically generated">
            <a:extLst>
              <a:ext uri="{FF2B5EF4-FFF2-40B4-BE49-F238E27FC236}">
                <a16:creationId xmlns:a16="http://schemas.microsoft.com/office/drawing/2014/main" id="{47B18442-286C-1629-018C-DB7D3E26204B}"/>
              </a:ext>
            </a:extLst>
          </p:cNvPr>
          <p:cNvPicPr>
            <a:picLocks noChangeAspect="1"/>
          </p:cNvPicPr>
          <p:nvPr/>
        </p:nvPicPr>
        <p:blipFill>
          <a:blip r:embed="rId3"/>
          <a:stretch>
            <a:fillRect/>
          </a:stretch>
        </p:blipFill>
        <p:spPr>
          <a:xfrm>
            <a:off x="536036" y="2097740"/>
            <a:ext cx="11379738" cy="1792307"/>
          </a:xfrm>
          <a:prstGeom prst="rect">
            <a:avLst/>
          </a:prstGeom>
        </p:spPr>
      </p:pic>
    </p:spTree>
    <p:extLst>
      <p:ext uri="{BB962C8B-B14F-4D97-AF65-F5344CB8AC3E}">
        <p14:creationId xmlns:p14="http://schemas.microsoft.com/office/powerpoint/2010/main" val="339105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84A81-CB94-F072-F7B7-ECD458ED8301}"/>
              </a:ext>
            </a:extLst>
          </p:cNvPr>
          <p:cNvSpPr>
            <a:spLocks noGrp="1"/>
          </p:cNvSpPr>
          <p:nvPr>
            <p:ph type="title"/>
          </p:nvPr>
        </p:nvSpPr>
        <p:spPr>
          <a:xfrm>
            <a:off x="1429566" y="1045445"/>
            <a:ext cx="9238434" cy="857559"/>
          </a:xfrm>
        </p:spPr>
        <p:txBody>
          <a:bodyPr>
            <a:normAutofit/>
          </a:bodyPr>
          <a:lstStyle/>
          <a:p>
            <a:r>
              <a:rPr lang="en-US"/>
              <a:t>Business Side and Implementation</a:t>
            </a:r>
            <a:endParaRPr lang="en-US" b="0"/>
          </a:p>
        </p:txBody>
      </p:sp>
      <p:cxnSp>
        <p:nvCxnSpPr>
          <p:cNvPr id="25" name="Straight Connector 24">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BD534A-7290-3CA2-6F19-F6877505852F}"/>
              </a:ext>
            </a:extLst>
          </p:cNvPr>
          <p:cNvSpPr>
            <a:spLocks noGrp="1"/>
          </p:cNvSpPr>
          <p:nvPr>
            <p:ph idx="1"/>
          </p:nvPr>
        </p:nvSpPr>
        <p:spPr>
          <a:xfrm>
            <a:off x="1429566" y="2729554"/>
            <a:ext cx="8476434" cy="3359621"/>
          </a:xfrm>
        </p:spPr>
        <p:txBody>
          <a:bodyPr>
            <a:normAutofit/>
          </a:bodyPr>
          <a:lstStyle/>
          <a:p>
            <a:r>
              <a:rPr lang="en-US" sz="1700"/>
              <a:t>Can allow businesses to auto train their own bot.</a:t>
            </a:r>
          </a:p>
          <a:p>
            <a:r>
              <a:rPr lang="en-US" sz="1700"/>
              <a:t>The implementation would depend on if I only make it for the UMD app or also include the business facing side or could talk to somebody to help implement the business facing side.</a:t>
            </a:r>
          </a:p>
          <a:p>
            <a:r>
              <a:rPr lang="en-US" sz="1700"/>
              <a:t>Example: Capital one could train their bot on careers link then could allow users for app to see specific information. Since we mainly make business and company apps you could link jobs and could input resume into chatbot to find one that matches well.</a:t>
            </a:r>
          </a:p>
          <a:p>
            <a:r>
              <a:rPr lang="en-US" sz="1700"/>
              <a:t>Trainer Demo</a:t>
            </a:r>
          </a:p>
        </p:txBody>
      </p:sp>
    </p:spTree>
    <p:extLst>
      <p:ext uri="{BB962C8B-B14F-4D97-AF65-F5344CB8AC3E}">
        <p14:creationId xmlns:p14="http://schemas.microsoft.com/office/powerpoint/2010/main" val="33801614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3E2E-1E7A-6F14-0836-2E26C37759A4}"/>
              </a:ext>
            </a:extLst>
          </p:cNvPr>
          <p:cNvSpPr>
            <a:spLocks noGrp="1"/>
          </p:cNvSpPr>
          <p:nvPr>
            <p:ph type="title"/>
          </p:nvPr>
        </p:nvSpPr>
        <p:spPr>
          <a:xfrm>
            <a:off x="1429566" y="489203"/>
            <a:ext cx="9238434" cy="857559"/>
          </a:xfrm>
        </p:spPr>
        <p:txBody>
          <a:bodyPr/>
          <a:lstStyle/>
          <a:p>
            <a:r>
              <a:rPr lang="en-US" dirty="0"/>
              <a:t>Trainer Demo</a:t>
            </a:r>
          </a:p>
        </p:txBody>
      </p:sp>
      <p:sp>
        <p:nvSpPr>
          <p:cNvPr id="3" name="Content Placeholder 2">
            <a:extLst>
              <a:ext uri="{FF2B5EF4-FFF2-40B4-BE49-F238E27FC236}">
                <a16:creationId xmlns:a16="http://schemas.microsoft.com/office/drawing/2014/main" id="{0E77CDF9-D791-E4B1-04DA-CE79317ED2E4}"/>
              </a:ext>
            </a:extLst>
          </p:cNvPr>
          <p:cNvSpPr>
            <a:spLocks noGrp="1"/>
          </p:cNvSpPr>
          <p:nvPr>
            <p:ph idx="1"/>
          </p:nvPr>
        </p:nvSpPr>
        <p:spPr>
          <a:xfrm>
            <a:off x="1429566" y="1438508"/>
            <a:ext cx="9238434" cy="3810000"/>
          </a:xfrm>
        </p:spPr>
        <p:txBody>
          <a:bodyPr/>
          <a:lstStyle/>
          <a:p>
            <a:r>
              <a:rPr lang="en-US" b="1" dirty="0"/>
              <a:t>Insert Link</a:t>
            </a:r>
          </a:p>
          <a:p>
            <a:endParaRPr lang="en-US" dirty="0"/>
          </a:p>
          <a:p>
            <a:pPr marL="0" indent="0">
              <a:buNone/>
            </a:pPr>
            <a:endParaRPr lang="en-US" b="1" dirty="0"/>
          </a:p>
          <a:p>
            <a:r>
              <a:rPr lang="en-US" b="1" dirty="0"/>
              <a:t>Trained file</a:t>
            </a:r>
          </a:p>
          <a:p>
            <a:endParaRPr lang="en-US" dirty="0"/>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10DB4048-BC88-A9D1-3707-219B5DC1D247}"/>
              </a:ext>
            </a:extLst>
          </p:cNvPr>
          <p:cNvPicPr>
            <a:picLocks noChangeAspect="1"/>
          </p:cNvPicPr>
          <p:nvPr/>
        </p:nvPicPr>
        <p:blipFill>
          <a:blip r:embed="rId2"/>
          <a:stretch>
            <a:fillRect/>
          </a:stretch>
        </p:blipFill>
        <p:spPr>
          <a:xfrm>
            <a:off x="1429566" y="1883918"/>
            <a:ext cx="7772400" cy="101418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B758988-6D8B-7DC3-A9A6-FB0634C2ADC0}"/>
              </a:ext>
            </a:extLst>
          </p:cNvPr>
          <p:cNvPicPr>
            <a:picLocks noChangeAspect="1"/>
          </p:cNvPicPr>
          <p:nvPr/>
        </p:nvPicPr>
        <p:blipFill>
          <a:blip r:embed="rId3"/>
          <a:stretch>
            <a:fillRect/>
          </a:stretch>
        </p:blipFill>
        <p:spPr>
          <a:xfrm>
            <a:off x="1429566" y="3343508"/>
            <a:ext cx="3243540" cy="2715017"/>
          </a:xfrm>
          <a:prstGeom prst="rect">
            <a:avLst/>
          </a:prstGeom>
        </p:spPr>
      </p:pic>
    </p:spTree>
    <p:extLst>
      <p:ext uri="{BB962C8B-B14F-4D97-AF65-F5344CB8AC3E}">
        <p14:creationId xmlns:p14="http://schemas.microsoft.com/office/powerpoint/2010/main" val="247431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B01A2AB6-1511-78E9-B3AF-2B96D66E946A}"/>
              </a:ext>
            </a:extLst>
          </p:cNvPr>
          <p:cNvPicPr>
            <a:picLocks noChangeAspect="1"/>
          </p:cNvPicPr>
          <p:nvPr/>
        </p:nvPicPr>
        <p:blipFill rotWithShape="1">
          <a:blip r:embed="rId2">
            <a:alphaModFix amt="50000"/>
          </a:blip>
          <a:srcRect t="14112" b="983"/>
          <a:stretch/>
        </p:blipFill>
        <p:spPr>
          <a:xfrm>
            <a:off x="20" y="10"/>
            <a:ext cx="12191980" cy="6857990"/>
          </a:xfrm>
          <a:prstGeom prst="rect">
            <a:avLst/>
          </a:prstGeom>
        </p:spPr>
      </p:pic>
      <p:sp>
        <p:nvSpPr>
          <p:cNvPr id="2" name="Title 1">
            <a:extLst>
              <a:ext uri="{FF2B5EF4-FFF2-40B4-BE49-F238E27FC236}">
                <a16:creationId xmlns:a16="http://schemas.microsoft.com/office/drawing/2014/main" id="{513F4094-B76F-1E5E-08F8-05101844BE66}"/>
              </a:ext>
            </a:extLst>
          </p:cNvPr>
          <p:cNvSpPr>
            <a:spLocks noGrp="1"/>
          </p:cNvSpPr>
          <p:nvPr>
            <p:ph type="title"/>
          </p:nvPr>
        </p:nvSpPr>
        <p:spPr>
          <a:xfrm>
            <a:off x="1523999" y="1524000"/>
            <a:ext cx="3216673" cy="3809999"/>
          </a:xfrm>
        </p:spPr>
        <p:txBody>
          <a:bodyPr anchor="ctr">
            <a:normAutofit/>
          </a:bodyPr>
          <a:lstStyle/>
          <a:p>
            <a:pPr algn="r"/>
            <a:r>
              <a:rPr lang="en-US" dirty="0">
                <a:solidFill>
                  <a:srgbClr val="FFFFFF"/>
                </a:solidFill>
              </a:rPr>
              <a:t>Tutoring Portal</a:t>
            </a:r>
          </a:p>
        </p:txBody>
      </p:sp>
      <p:sp>
        <p:nvSpPr>
          <p:cNvPr id="3" name="Content Placeholder 2">
            <a:extLst>
              <a:ext uri="{FF2B5EF4-FFF2-40B4-BE49-F238E27FC236}">
                <a16:creationId xmlns:a16="http://schemas.microsoft.com/office/drawing/2014/main" id="{826637CD-6F4F-6034-E7EE-C856A6B28810}"/>
              </a:ext>
            </a:extLst>
          </p:cNvPr>
          <p:cNvSpPr>
            <a:spLocks noGrp="1"/>
          </p:cNvSpPr>
          <p:nvPr>
            <p:ph idx="1"/>
          </p:nvPr>
        </p:nvSpPr>
        <p:spPr>
          <a:xfrm>
            <a:off x="5334001" y="762000"/>
            <a:ext cx="5334000" cy="5334000"/>
          </a:xfrm>
        </p:spPr>
        <p:txBody>
          <a:bodyPr anchor="ctr">
            <a:normAutofit/>
          </a:bodyPr>
          <a:lstStyle/>
          <a:p>
            <a:r>
              <a:rPr lang="en-US" dirty="0">
                <a:solidFill>
                  <a:srgbClr val="FFFFFF"/>
                </a:solidFill>
              </a:rPr>
              <a:t>Tutoring service where people can join as tutors for particular classes and others can find tutors for subjects and can negotiate their own prices or post prices on their description.</a:t>
            </a:r>
          </a:p>
          <a:p>
            <a:r>
              <a:rPr lang="en-US" dirty="0">
                <a:solidFill>
                  <a:srgbClr val="FFFFFF"/>
                </a:solidFill>
              </a:rPr>
              <a:t>Implement using list and when you click element either opens a chat or shows preferred contact info (easier to just show information).</a:t>
            </a:r>
          </a:p>
          <a:p>
            <a:endParaRPr lang="en-US" dirty="0">
              <a:solidFill>
                <a:srgbClr val="FFFFFF"/>
              </a:solidFill>
            </a:endParaRPr>
          </a:p>
        </p:txBody>
      </p:sp>
    </p:spTree>
    <p:extLst>
      <p:ext uri="{BB962C8B-B14F-4D97-AF65-F5344CB8AC3E}">
        <p14:creationId xmlns:p14="http://schemas.microsoft.com/office/powerpoint/2010/main" val="24656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6AD1-8A53-45D6-C6EE-7EE53168844C}"/>
              </a:ext>
            </a:extLst>
          </p:cNvPr>
          <p:cNvSpPr>
            <a:spLocks noGrp="1"/>
          </p:cNvSpPr>
          <p:nvPr>
            <p:ph type="title"/>
          </p:nvPr>
        </p:nvSpPr>
        <p:spPr/>
        <p:txBody>
          <a:bodyPr/>
          <a:lstStyle/>
          <a:p>
            <a:r>
              <a:rPr lang="en-US" dirty="0"/>
              <a:t>Other Ideas</a:t>
            </a:r>
          </a:p>
        </p:txBody>
      </p:sp>
      <p:sp>
        <p:nvSpPr>
          <p:cNvPr id="3" name="Content Placeholder 2">
            <a:extLst>
              <a:ext uri="{FF2B5EF4-FFF2-40B4-BE49-F238E27FC236}">
                <a16:creationId xmlns:a16="http://schemas.microsoft.com/office/drawing/2014/main" id="{0D88454A-79C1-59B1-105A-F64AF8A53965}"/>
              </a:ext>
            </a:extLst>
          </p:cNvPr>
          <p:cNvSpPr>
            <a:spLocks noGrp="1"/>
          </p:cNvSpPr>
          <p:nvPr>
            <p:ph idx="1"/>
          </p:nvPr>
        </p:nvSpPr>
        <p:spPr/>
        <p:txBody>
          <a:bodyPr>
            <a:normAutofit/>
          </a:bodyPr>
          <a:lstStyle/>
          <a:p>
            <a:r>
              <a:rPr lang="en-US" dirty="0"/>
              <a:t>Mental wellness portal with access to multiple links and videos. Could be implemented using what we learned from </a:t>
            </a:r>
            <a:r>
              <a:rPr lang="en-US" dirty="0" err="1"/>
              <a:t>xmodule</a:t>
            </a:r>
            <a:r>
              <a:rPr lang="en-US" dirty="0"/>
              <a:t> course.</a:t>
            </a:r>
          </a:p>
          <a:p>
            <a:r>
              <a:rPr lang="en-US" dirty="0"/>
              <a:t>Use of satellite data to try and add possible blocks from construction or other to the </a:t>
            </a:r>
            <a:r>
              <a:rPr lang="en-US" dirty="0" err="1"/>
              <a:t>umd</a:t>
            </a:r>
            <a:r>
              <a:rPr lang="en-US" dirty="0"/>
              <a:t> map on google for walking so you know what routes to take.</a:t>
            </a:r>
          </a:p>
          <a:p>
            <a:r>
              <a:rPr lang="en-US" dirty="0"/>
              <a:t>LinkedIn integration so you can connect with other </a:t>
            </a:r>
            <a:r>
              <a:rPr lang="en-US" dirty="0" err="1"/>
              <a:t>umd</a:t>
            </a:r>
            <a:r>
              <a:rPr lang="en-US" dirty="0"/>
              <a:t> students. Logs these users in app and recommends them to each other.</a:t>
            </a:r>
          </a:p>
          <a:p>
            <a:r>
              <a:rPr lang="en-US" dirty="0"/>
              <a:t>Nearby living options, can find all nearby dorm options and prices for college apps. Use google maps API to find living and can web scrape to find monetary data then display a table and allow users to sort by prices.</a:t>
            </a:r>
          </a:p>
        </p:txBody>
      </p:sp>
    </p:spTree>
    <p:extLst>
      <p:ext uri="{BB962C8B-B14F-4D97-AF65-F5344CB8AC3E}">
        <p14:creationId xmlns:p14="http://schemas.microsoft.com/office/powerpoint/2010/main" val="261211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E7495-267A-5F15-3752-6A2FF3B98D81}"/>
              </a:ext>
            </a:extLst>
          </p:cNvPr>
          <p:cNvSpPr>
            <a:spLocks noGrp="1"/>
          </p:cNvSpPr>
          <p:nvPr>
            <p:ph type="title"/>
          </p:nvPr>
        </p:nvSpPr>
        <p:spPr>
          <a:xfrm>
            <a:off x="1429566" y="1374753"/>
            <a:ext cx="4827799" cy="1034217"/>
          </a:xfrm>
        </p:spPr>
        <p:txBody>
          <a:bodyPr>
            <a:normAutofit/>
          </a:bodyPr>
          <a:lstStyle/>
          <a:p>
            <a:r>
              <a:rPr lang="en-US">
                <a:solidFill>
                  <a:schemeClr val="bg1"/>
                </a:solidFill>
              </a:rPr>
              <a:t>Idea Summary</a:t>
            </a:r>
          </a:p>
        </p:txBody>
      </p:sp>
      <p:sp>
        <p:nvSpPr>
          <p:cNvPr id="3" name="Content Placeholder 2">
            <a:extLst>
              <a:ext uri="{FF2B5EF4-FFF2-40B4-BE49-F238E27FC236}">
                <a16:creationId xmlns:a16="http://schemas.microsoft.com/office/drawing/2014/main" id="{E39AE01C-76C3-5F3C-A576-6BA314F19618}"/>
              </a:ext>
            </a:extLst>
          </p:cNvPr>
          <p:cNvSpPr>
            <a:spLocks noGrp="1"/>
          </p:cNvSpPr>
          <p:nvPr>
            <p:ph idx="1"/>
          </p:nvPr>
        </p:nvSpPr>
        <p:spPr>
          <a:xfrm>
            <a:off x="1429566" y="2662484"/>
            <a:ext cx="4666434" cy="2774820"/>
          </a:xfrm>
        </p:spPr>
        <p:txBody>
          <a:bodyPr>
            <a:normAutofit lnSpcReduction="10000"/>
          </a:bodyPr>
          <a:lstStyle/>
          <a:p>
            <a:r>
              <a:rPr lang="en-US" dirty="0">
                <a:solidFill>
                  <a:schemeClr val="bg1"/>
                </a:solidFill>
              </a:rPr>
              <a:t>Chatbot (Prototype)</a:t>
            </a:r>
          </a:p>
          <a:p>
            <a:r>
              <a:rPr lang="en-US" dirty="0">
                <a:solidFill>
                  <a:schemeClr val="bg1"/>
                </a:solidFill>
              </a:rPr>
              <a:t>Tutoring (Prototype)</a:t>
            </a:r>
          </a:p>
          <a:p>
            <a:r>
              <a:rPr lang="en-US" dirty="0">
                <a:solidFill>
                  <a:schemeClr val="bg1"/>
                </a:solidFill>
              </a:rPr>
              <a:t>Wellness Portal</a:t>
            </a:r>
          </a:p>
          <a:p>
            <a:r>
              <a:rPr lang="en-US" dirty="0">
                <a:solidFill>
                  <a:schemeClr val="bg1"/>
                </a:solidFill>
              </a:rPr>
              <a:t>Satellite Data</a:t>
            </a:r>
          </a:p>
          <a:p>
            <a:r>
              <a:rPr lang="en-US" dirty="0" err="1">
                <a:solidFill>
                  <a:schemeClr val="bg1"/>
                </a:solidFill>
              </a:rPr>
              <a:t>Linkedin</a:t>
            </a:r>
            <a:r>
              <a:rPr lang="en-US" dirty="0">
                <a:solidFill>
                  <a:schemeClr val="bg1"/>
                </a:solidFill>
              </a:rPr>
              <a:t> Connection Recommendations</a:t>
            </a:r>
          </a:p>
          <a:p>
            <a:r>
              <a:rPr lang="en-US" dirty="0">
                <a:solidFill>
                  <a:schemeClr val="bg1"/>
                </a:solidFill>
              </a:rPr>
              <a:t>Housing finder</a:t>
            </a:r>
          </a:p>
        </p:txBody>
      </p:sp>
      <p:pic>
        <p:nvPicPr>
          <p:cNvPr id="7" name="Graphic 6" descr="Lightbulb">
            <a:extLst>
              <a:ext uri="{FF2B5EF4-FFF2-40B4-BE49-F238E27FC236}">
                <a16:creationId xmlns:a16="http://schemas.microsoft.com/office/drawing/2014/main" id="{F739C75C-48BE-AF8E-5E4B-78F228E53D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2673" y="1518502"/>
            <a:ext cx="3815498" cy="3815498"/>
          </a:xfrm>
          <a:prstGeom prst="rect">
            <a:avLst/>
          </a:prstGeom>
        </p:spPr>
      </p:pic>
    </p:spTree>
    <p:extLst>
      <p:ext uri="{BB962C8B-B14F-4D97-AF65-F5344CB8AC3E}">
        <p14:creationId xmlns:p14="http://schemas.microsoft.com/office/powerpoint/2010/main" val="3137196796"/>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449</Words>
  <Application>Microsoft Macintosh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Trade Gothic Next Cond</vt:lpstr>
      <vt:lpstr>Trade Gothic Next Light</vt:lpstr>
      <vt:lpstr>PortalVTI</vt:lpstr>
      <vt:lpstr>Research and Ideation Presentation</vt:lpstr>
      <vt:lpstr>Current App Overview</vt:lpstr>
      <vt:lpstr>TestudoChat (Favorite)</vt:lpstr>
      <vt:lpstr>Demo (if I cannot share screen)</vt:lpstr>
      <vt:lpstr>Business Side and Implementation</vt:lpstr>
      <vt:lpstr>Trainer Demo</vt:lpstr>
      <vt:lpstr>Tutoring Portal</vt:lpstr>
      <vt:lpstr>Other Ideas</vt:lpstr>
      <vt:lpstr>Idea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Ideation Presentation</dc:title>
  <dc:creator>Aarnav Devulapalli</dc:creator>
  <cp:lastModifiedBy>Aarnav Devulapalli</cp:lastModifiedBy>
  <cp:revision>8</cp:revision>
  <dcterms:created xsi:type="dcterms:W3CDTF">2023-07-12T15:52:28Z</dcterms:created>
  <dcterms:modified xsi:type="dcterms:W3CDTF">2023-07-12T18:58:05Z</dcterms:modified>
</cp:coreProperties>
</file>