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sz="quarter" idx="1"/>
          </p:nvPr>
        </p:nvSpPr>
        <p:spPr>
          <a:xfrm>
            <a:off x="457200" y="1600200"/>
            <a:ext cx="8229600"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quarter"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1"/>
            <a:ext cx="4041775" cy="639765"/>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5" cy="1162050"/>
          </a:xfrm>
          <a:prstGeom prst="rect">
            <a:avLst/>
          </a:prstGeom>
        </p:spPr>
        <p:txBody>
          <a:bodyPr anchor="b"/>
          <a:lstStyle>
            <a:lvl1pPr algn="l">
              <a:defRPr b="1" sz="2000"/>
            </a:lvl1pPr>
          </a:lstStyle>
          <a:p>
            <a:pPr/>
            <a:r>
              <a:t>Title Text</a:t>
            </a:r>
          </a:p>
        </p:txBody>
      </p:sp>
      <p:sp>
        <p:nvSpPr>
          <p:cNvPr id="73" name="Body Level One…"/>
          <p:cNvSpPr txBox="1"/>
          <p:nvPr>
            <p:ph type="body" sz="quarter"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457198" y="1435100"/>
            <a:ext cx="3008316" cy="4691063"/>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2" cy="566738"/>
          </a:xfrm>
          <a:prstGeom prst="rect">
            <a:avLst/>
          </a:prstGeom>
        </p:spPr>
        <p:txBody>
          <a:bodyPr anchor="b"/>
          <a:lstStyle>
            <a:lvl1pPr algn="l">
              <a:defRPr b="1" sz="2000"/>
            </a:lvl1pPr>
          </a:lstStyle>
          <a:p>
            <a:pPr/>
            <a:r>
              <a:t>Title Text</a:t>
            </a:r>
          </a:p>
        </p:txBody>
      </p:sp>
      <p:sp>
        <p:nvSpPr>
          <p:cNvPr id="83" name="Picture Placeholder 2"/>
          <p:cNvSpPr/>
          <p:nvPr>
            <p:ph type="pic" sz="quarter" idx="21"/>
          </p:nvPr>
        </p:nvSpPr>
        <p:spPr>
          <a:xfrm>
            <a:off x="1792288" y="612775"/>
            <a:ext cx="5486402" cy="4114800"/>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10207625" y="3657600"/>
            <a:ext cx="7162800" cy="66294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Freeform 3"/>
          <p:cNvSpPr/>
          <p:nvPr/>
        </p:nvSpPr>
        <p:spPr>
          <a:xfrm>
            <a:off x="2286000" y="0"/>
            <a:ext cx="13716000" cy="10287000"/>
          </a:xfrm>
          <a:prstGeom prst="rect">
            <a:avLst/>
          </a:prstGeom>
          <a:solidFill>
            <a:srgbClr val="FFFFFF"/>
          </a:solidFill>
          <a:ln w="12700">
            <a:miter lim="400000"/>
          </a:ln>
        </p:spPr>
        <p:txBody>
          <a:bodyPr lIns="45718" tIns="45718" rIns="45718" bIns="45718"/>
          <a:lstStyle/>
          <a:p>
            <a:pPr>
              <a:defRPr>
                <a:latin typeface="+mj-lt"/>
                <a:ea typeface="+mj-ea"/>
                <a:cs typeface="+mj-cs"/>
                <a:sym typeface="Calibri"/>
              </a:defRPr>
            </a:pPr>
          </a:p>
        </p:txBody>
      </p:sp>
      <p:sp>
        <p:nvSpPr>
          <p:cNvPr id="95" name="Freeform 4"/>
          <p:cNvSpPr/>
          <p:nvPr/>
        </p:nvSpPr>
        <p:spPr>
          <a:xfrm>
            <a:off x="10791194" y="1286053"/>
            <a:ext cx="6976958" cy="7751503"/>
          </a:xfrm>
          <a:prstGeom prst="rect">
            <a:avLst/>
          </a:prstGeom>
          <a:blipFill>
            <a:blip r:embed="rId2"/>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96" name="Freeform 5"/>
          <p:cNvSpPr/>
          <p:nvPr/>
        </p:nvSpPr>
        <p:spPr>
          <a:xfrm>
            <a:off x="12434982" y="3244114"/>
            <a:ext cx="4824318" cy="5158409"/>
          </a:xfrm>
          <a:prstGeom prst="rect">
            <a:avLst/>
          </a:prstGeom>
          <a:blipFill>
            <a:blip r:embed="rId3"/>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97" name="TextBox 7"/>
          <p:cNvSpPr txBox="1"/>
          <p:nvPr/>
        </p:nvSpPr>
        <p:spPr>
          <a:xfrm>
            <a:off x="525503" y="-1549719"/>
            <a:ext cx="15472414" cy="93206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200"/>
              </a:lnSpc>
              <a:defRPr b="1" sz="6000">
                <a:solidFill>
                  <a:srgbClr val="1F497D"/>
                </a:solidFill>
                <a:latin typeface="Garamond"/>
                <a:ea typeface="Garamond"/>
                <a:cs typeface="Garamond"/>
                <a:sym typeface="Garamond"/>
              </a:defRPr>
            </a:lvl1pPr>
          </a:lstStyle>
          <a:p>
            <a:pPr/>
            <a:r>
              <a:t>SMART INDIA HACKATHON 2024</a:t>
            </a:r>
          </a:p>
        </p:txBody>
      </p:sp>
      <p:sp>
        <p:nvSpPr>
          <p:cNvPr id="98" name="TextBox 8"/>
          <p:cNvSpPr txBox="1"/>
          <p:nvPr/>
        </p:nvSpPr>
        <p:spPr>
          <a:xfrm>
            <a:off x="922692" y="562426"/>
            <a:ext cx="10265694" cy="91621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4300"/>
              </a:lnSpc>
              <a:defRPr>
                <a:latin typeface="+mj-lt"/>
                <a:ea typeface="+mj-ea"/>
                <a:cs typeface="+mj-cs"/>
                <a:sym typeface="Calibri"/>
              </a:defRPr>
            </a:pPr>
          </a:p>
          <a:p>
            <a:pPr lvl="1" marL="651509" indent="-325754" algn="just">
              <a:lnSpc>
                <a:spcPts val="8600"/>
              </a:lnSpc>
              <a:buSzPct val="100000"/>
              <a:buFont typeface="Arial"/>
              <a:buChar char="•"/>
              <a:defRPr b="1" sz="3600">
                <a:latin typeface="Arial"/>
                <a:ea typeface="Arial"/>
                <a:cs typeface="Arial"/>
                <a:sym typeface="Arial"/>
              </a:defRPr>
            </a:pPr>
            <a:r>
              <a:t>Problem Statement ID –1594</a:t>
            </a:r>
          </a:p>
          <a:p>
            <a:pPr lvl="1" marL="651509" indent="-325754" algn="just">
              <a:lnSpc>
                <a:spcPts val="8600"/>
              </a:lnSpc>
              <a:buSzPct val="100000"/>
              <a:buFont typeface="Arial"/>
              <a:buChar char="•"/>
              <a:defRPr b="1" sz="3600">
                <a:latin typeface="Arial"/>
                <a:ea typeface="Arial"/>
                <a:cs typeface="Arial"/>
                <a:sym typeface="Arial"/>
              </a:defRPr>
            </a:pPr>
            <a:r>
              <a:t>Problem Statement Title-Reducing pressure on cities Resources, Transportation and Logistics</a:t>
            </a:r>
          </a:p>
          <a:p>
            <a:pPr lvl="1" marL="651509" indent="-325754" algn="just">
              <a:lnSpc>
                <a:spcPts val="8600"/>
              </a:lnSpc>
              <a:buSzPct val="100000"/>
              <a:buFont typeface="Arial"/>
              <a:buChar char="•"/>
              <a:defRPr b="1" sz="3600">
                <a:latin typeface="Arial"/>
                <a:ea typeface="Arial"/>
                <a:cs typeface="Arial"/>
                <a:sym typeface="Arial"/>
              </a:defRPr>
            </a:pPr>
            <a:r>
              <a:t>Theme- Transportation and Logistics</a:t>
            </a:r>
          </a:p>
          <a:p>
            <a:pPr lvl="1" marL="651509" indent="-325754" algn="just">
              <a:lnSpc>
                <a:spcPts val="8600"/>
              </a:lnSpc>
              <a:buSzPct val="100000"/>
              <a:buFont typeface="Arial"/>
              <a:buChar char="•"/>
              <a:defRPr b="1" sz="3600">
                <a:latin typeface="Arial"/>
                <a:ea typeface="Arial"/>
                <a:cs typeface="Arial"/>
                <a:sym typeface="Arial"/>
              </a:defRPr>
            </a:pPr>
            <a:r>
              <a:t>PS Category- Software</a:t>
            </a:r>
          </a:p>
          <a:p>
            <a:pPr lvl="1" marL="651509" indent="-325754" algn="just">
              <a:lnSpc>
                <a:spcPts val="8600"/>
              </a:lnSpc>
              <a:buSzPct val="100000"/>
              <a:buFont typeface="Arial"/>
              <a:buChar char="•"/>
              <a:defRPr b="1" sz="3600">
                <a:latin typeface="Arial"/>
                <a:ea typeface="Arial"/>
                <a:cs typeface="Arial"/>
                <a:sym typeface="Arial"/>
              </a:defRPr>
            </a:pPr>
            <a:r>
              <a:t>Team ID- </a:t>
            </a:r>
          </a:p>
          <a:p>
            <a:pPr lvl="1" marL="651509" indent="-325754" algn="just">
              <a:lnSpc>
                <a:spcPts val="8600"/>
              </a:lnSpc>
              <a:buSzPct val="100000"/>
              <a:buFont typeface="Arial"/>
              <a:buChar char="•"/>
              <a:defRPr b="1" sz="3600">
                <a:latin typeface="Arial"/>
                <a:ea typeface="Arial"/>
                <a:cs typeface="Arial"/>
                <a:sym typeface="Arial"/>
              </a:defRPr>
            </a:pPr>
            <a:r>
              <a:t>Team Name- Crusaders</a:t>
            </a:r>
          </a:p>
        </p:txBody>
      </p:sp>
      <p:sp>
        <p:nvSpPr>
          <p:cNvPr id="99" name="Freeform 9"/>
          <p:cNvSpPr/>
          <p:nvPr/>
        </p:nvSpPr>
        <p:spPr>
          <a:xfrm>
            <a:off x="14696340" y="112537"/>
            <a:ext cx="3388915" cy="1742665"/>
          </a:xfrm>
          <a:prstGeom prst="rect">
            <a:avLst/>
          </a:prstGeom>
          <a:blipFill>
            <a:blip r:embed="rId4"/>
            <a:stretch>
              <a:fillRect/>
            </a:stretch>
          </a:blipFill>
          <a:ln w="12700">
            <a:miter lim="400000"/>
          </a:ln>
        </p:spPr>
        <p:txBody>
          <a:bodyPr lIns="45718" tIns="45718" rIns="45718" bIns="45718"/>
          <a:lstStyle/>
          <a:p>
            <a:pPr>
              <a:defRPr>
                <a:latin typeface="+mj-lt"/>
                <a:ea typeface="+mj-ea"/>
                <a:cs typeface="+mj-cs"/>
                <a:sym typeface="Calibri"/>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Problem: Determining which potholes require urgent attention can be challenging without clear, objective criteria.…"/>
          <p:cNvSpPr txBox="1"/>
          <p:nvPr/>
        </p:nvSpPr>
        <p:spPr>
          <a:xfrm>
            <a:off x="-2400" y="125251"/>
            <a:ext cx="18292797" cy="872086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1" sz="2600">
                <a:latin typeface="+mj-lt"/>
                <a:ea typeface="+mj-ea"/>
                <a:cs typeface="+mj-cs"/>
                <a:sym typeface="Calibri"/>
              </a:defRPr>
            </a:pPr>
          </a:p>
          <a:p>
            <a:pPr defTabSz="457200">
              <a:defRPr b="1" sz="2700">
                <a:latin typeface="Times Roman"/>
                <a:ea typeface="Times Roman"/>
                <a:cs typeface="Times Roman"/>
                <a:sym typeface="Times Roman"/>
              </a:defRPr>
            </a:pPr>
            <a:r>
              <a:t>Problem: Determining which potholes require urgent attention can be challenging without clear, objective criteria.</a:t>
            </a:r>
          </a:p>
          <a:p>
            <a:pPr>
              <a:defRPr b="1" sz="2500">
                <a:latin typeface="+mj-lt"/>
                <a:ea typeface="+mj-ea"/>
                <a:cs typeface="+mj-cs"/>
                <a:sym typeface="Calibri"/>
              </a:defRPr>
            </a:pPr>
          </a:p>
          <a:p>
            <a:pPr>
              <a:defRPr b="1" sz="2500">
                <a:latin typeface="+mj-lt"/>
                <a:ea typeface="+mj-ea"/>
                <a:cs typeface="+mj-cs"/>
                <a:sym typeface="Calibri"/>
              </a:defRPr>
            </a:pPr>
            <a:r>
              <a:t>Stereo Vision:</a:t>
            </a:r>
          </a:p>
          <a:p>
            <a:pPr>
              <a:defRPr sz="2500">
                <a:latin typeface="+mj-lt"/>
                <a:ea typeface="+mj-ea"/>
                <a:cs typeface="+mj-cs"/>
                <a:sym typeface="Calibri"/>
              </a:defRPr>
            </a:pPr>
            <a:r>
              <a:t>is a technique used to estimate the depth of objects in a scene by using two or more 2D images taken from slightly different viewpoints, similar to how human vision works. Here's a breakdown of how this method works:</a:t>
            </a:r>
          </a:p>
          <a:p>
            <a:pPr>
              <a:defRPr sz="2500">
                <a:latin typeface="+mj-lt"/>
                <a:ea typeface="+mj-ea"/>
                <a:cs typeface="+mj-cs"/>
                <a:sym typeface="Calibri"/>
              </a:defRPr>
            </a:pPr>
          </a:p>
          <a:p>
            <a:pPr>
              <a:defRPr b="1" sz="2500">
                <a:latin typeface="+mj-lt"/>
                <a:ea typeface="+mj-ea"/>
                <a:cs typeface="+mj-cs"/>
                <a:sym typeface="Calibri"/>
              </a:defRPr>
            </a:pPr>
            <a:r>
              <a:t>Method Overview:</a:t>
            </a:r>
          </a:p>
          <a:p>
            <a:pPr>
              <a:defRPr sz="2500">
                <a:latin typeface="+mj-lt"/>
                <a:ea typeface="+mj-ea"/>
                <a:cs typeface="+mj-cs"/>
                <a:sym typeface="Calibri"/>
              </a:defRPr>
            </a:pPr>
            <a:r>
              <a:t>Capture Multiple Images: Take two or more images of the same scene from different angles or positions.</a:t>
            </a:r>
          </a:p>
          <a:p>
            <a:pPr>
              <a:defRPr sz="2500">
                <a:latin typeface="+mj-lt"/>
                <a:ea typeface="+mj-ea"/>
                <a:cs typeface="+mj-cs"/>
                <a:sym typeface="Calibri"/>
              </a:defRPr>
            </a:pPr>
            <a:r>
              <a:t>Find Corresponding Points: Identify the same points (features) in both images. These points must correspond to the same physical location in the scene.</a:t>
            </a:r>
          </a:p>
          <a:p>
            <a:pPr>
              <a:defRPr sz="2500">
                <a:latin typeface="+mj-lt"/>
                <a:ea typeface="+mj-ea"/>
                <a:cs typeface="+mj-cs"/>
                <a:sym typeface="Calibri"/>
              </a:defRPr>
            </a:pPr>
            <a:r>
              <a:t>Calculate Disparity: Measure the difference in the location of these corresponding points between the images, which is called disparity.</a:t>
            </a:r>
          </a:p>
          <a:p>
            <a:pPr>
              <a:defRPr sz="2500">
                <a:latin typeface="+mj-lt"/>
                <a:ea typeface="+mj-ea"/>
                <a:cs typeface="+mj-cs"/>
                <a:sym typeface="Calibri"/>
              </a:defRPr>
            </a:pPr>
            <a:r>
              <a:t>Estimate Depth: Use the disparity values to estimate the depth of each point in the scene. The larger the disparity, the closer the object is to the cameras; the smaller the disparity, the farther the object is.</a:t>
            </a:r>
          </a:p>
          <a:p>
            <a:pPr>
              <a:defRPr sz="2500">
                <a:latin typeface="+mj-lt"/>
                <a:ea typeface="+mj-ea"/>
                <a:cs typeface="+mj-cs"/>
                <a:sym typeface="Calibri"/>
              </a:defRPr>
            </a:pPr>
          </a:p>
          <a:p>
            <a:pPr>
              <a:defRPr b="1" sz="2500">
                <a:latin typeface="+mj-lt"/>
                <a:ea typeface="+mj-ea"/>
                <a:cs typeface="+mj-cs"/>
                <a:sym typeface="Calibri"/>
              </a:defRPr>
            </a:pPr>
            <a:r>
              <a:t>IMPLEMENTATION:</a:t>
            </a:r>
          </a:p>
          <a:p>
            <a:pPr>
              <a:defRPr b="1" sz="2500">
                <a:latin typeface="+mj-lt"/>
                <a:ea typeface="+mj-ea"/>
                <a:cs typeface="+mj-cs"/>
                <a:sym typeface="Calibri"/>
              </a:defRPr>
            </a:pPr>
            <a:r>
              <a:t>OpenCV:</a:t>
            </a:r>
            <a:r>
              <a:rPr b="0"/>
              <a:t> A powerful library in computer vision and image processing that provides functions to implement stereo vision techniques.</a:t>
            </a:r>
          </a:p>
          <a:p>
            <a:pPr>
              <a:defRPr b="1" sz="2500">
                <a:latin typeface="+mj-lt"/>
                <a:ea typeface="+mj-ea"/>
                <a:cs typeface="+mj-cs"/>
                <a:sym typeface="Calibri"/>
              </a:defRPr>
            </a:pPr>
            <a:r>
              <a:t>cv2.StereoBM_create():</a:t>
            </a:r>
            <a:r>
              <a:rPr b="0"/>
              <a:t> Creates a stereo block matcher, which is used for computing disparity maps.</a:t>
            </a:r>
          </a:p>
          <a:p>
            <a:pPr>
              <a:defRPr b="1" sz="2500">
                <a:latin typeface="+mj-lt"/>
                <a:ea typeface="+mj-ea"/>
                <a:cs typeface="+mj-cs"/>
                <a:sym typeface="Calibri"/>
              </a:defRPr>
            </a:pPr>
            <a:r>
              <a:t>cv2.findStereoCorrespondence(): </a:t>
            </a:r>
            <a:r>
              <a:rPr b="0"/>
              <a:t>Helps find corresponding points in stereo images and calculate disparity maps.</a:t>
            </a:r>
          </a:p>
          <a:p>
            <a:pPr>
              <a:defRPr sz="2500">
                <a:latin typeface="+mj-lt"/>
                <a:ea typeface="+mj-ea"/>
                <a:cs typeface="+mj-cs"/>
                <a:sym typeface="Calibri"/>
              </a:defRPr>
            </a:pPr>
          </a:p>
          <a:p>
            <a:pPr>
              <a:defRPr sz="2500">
                <a:latin typeface="+mj-lt"/>
                <a:ea typeface="+mj-ea"/>
                <a:cs typeface="+mj-cs"/>
                <a:sym typeface="Calibri"/>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Freeform 2"/>
          <p:cNvSpPr/>
          <p:nvPr/>
        </p:nvSpPr>
        <p:spPr>
          <a:xfrm>
            <a:off x="-214732" y="1562769"/>
            <a:ext cx="18717464" cy="8724232"/>
          </a:xfrm>
          <a:prstGeom prst="rect">
            <a:avLst/>
          </a:prstGeom>
          <a:blipFill>
            <a:blip r:embed="rId2"/>
            <a:stretch>
              <a:fillRect/>
            </a:stretch>
          </a:blipFill>
          <a:ln w="12700">
            <a:miter lim="400000"/>
          </a:ln>
        </p:spPr>
        <p:txBody>
          <a:bodyPr lIns="45718" tIns="45718" rIns="45718" bIns="45718"/>
          <a:lstStyle/>
          <a:p>
            <a:pPr>
              <a:defRPr>
                <a:latin typeface="+mj-lt"/>
                <a:ea typeface="+mj-ea"/>
                <a:cs typeface="+mj-cs"/>
                <a:sym typeface="Calibri"/>
              </a:defRPr>
            </a:pPr>
          </a:p>
        </p:txBody>
      </p:sp>
      <p:sp>
        <p:nvSpPr>
          <p:cNvPr id="102" name="TextBox 3"/>
          <p:cNvSpPr txBox="1"/>
          <p:nvPr/>
        </p:nvSpPr>
        <p:spPr>
          <a:xfrm>
            <a:off x="5293788" y="104774"/>
            <a:ext cx="6984650" cy="79858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400"/>
              </a:lnSpc>
              <a:defRPr b="1" sz="5400" u="sng">
                <a:latin typeface="Times New Roman"/>
                <a:ea typeface="Times New Roman"/>
                <a:cs typeface="Times New Roman"/>
                <a:sym typeface="Times New Roman"/>
              </a:defRPr>
            </a:lvl1pPr>
          </a:lstStyle>
          <a:p>
            <a:pPr/>
            <a:r>
              <a:t> Problem Faced</a:t>
            </a: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TextBox 2"/>
          <p:cNvSpPr txBox="1"/>
          <p:nvPr/>
        </p:nvSpPr>
        <p:spPr>
          <a:xfrm>
            <a:off x="7077074" y="9623587"/>
            <a:ext cx="4596456" cy="2659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100"/>
              </a:lnSpc>
              <a:defRPr>
                <a:solidFill>
                  <a:srgbClr val="FFFFFF"/>
                </a:solidFill>
                <a:latin typeface="Arimo"/>
                <a:ea typeface="Arimo"/>
                <a:cs typeface="Arimo"/>
                <a:sym typeface="Arimo"/>
              </a:defRPr>
            </a:lvl1pPr>
          </a:lstStyle>
          <a:p>
            <a:pPr/>
            <a:r>
              <a:t>@SIH Idea submission- Template</a:t>
            </a:r>
          </a:p>
        </p:txBody>
      </p:sp>
      <p:sp>
        <p:nvSpPr>
          <p:cNvPr id="105" name="Freeform 4"/>
          <p:cNvSpPr/>
          <p:nvPr/>
        </p:nvSpPr>
        <p:spPr>
          <a:xfrm>
            <a:off x="-19050" y="9532142"/>
            <a:ext cx="18288002" cy="754859"/>
          </a:xfrm>
          <a:prstGeom prst="rect">
            <a:avLst/>
          </a:prstGeom>
          <a:solidFill>
            <a:srgbClr val="0070C0"/>
          </a:solidFill>
          <a:ln w="12700">
            <a:miter lim="400000"/>
          </a:ln>
        </p:spPr>
        <p:txBody>
          <a:bodyPr lIns="45718" tIns="45718" rIns="45718" bIns="45718"/>
          <a:lstStyle/>
          <a:p>
            <a:pPr>
              <a:defRPr>
                <a:latin typeface="+mj-lt"/>
                <a:ea typeface="+mj-ea"/>
                <a:cs typeface="+mj-cs"/>
                <a:sym typeface="Calibri"/>
              </a:defRPr>
            </a:pPr>
          </a:p>
        </p:txBody>
      </p:sp>
      <p:sp>
        <p:nvSpPr>
          <p:cNvPr id="106" name="TextBox 5"/>
          <p:cNvSpPr txBox="1"/>
          <p:nvPr/>
        </p:nvSpPr>
        <p:spPr>
          <a:xfrm>
            <a:off x="-790994" y="264316"/>
            <a:ext cx="19464640" cy="161138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400"/>
              </a:lnSpc>
              <a:defRPr b="1" sz="5400" u="sng">
                <a:latin typeface="Times New Roman"/>
                <a:ea typeface="Times New Roman"/>
                <a:cs typeface="Times New Roman"/>
                <a:sym typeface="Times New Roman"/>
              </a:defRPr>
            </a:lvl1pPr>
          </a:lstStyle>
          <a:p>
            <a:pPr/>
            <a:r>
              <a:t>Ideas to address the growing pressures on the city's resources, transport networks, and logistic infrastructure</a:t>
            </a:r>
          </a:p>
        </p:txBody>
      </p:sp>
      <p:sp>
        <p:nvSpPr>
          <p:cNvPr id="107" name="TextBox 6"/>
          <p:cNvSpPr txBox="1"/>
          <p:nvPr/>
        </p:nvSpPr>
        <p:spPr>
          <a:xfrm>
            <a:off x="1028699" y="2035967"/>
            <a:ext cx="15825256" cy="73807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868680" indent="-434340">
              <a:lnSpc>
                <a:spcPts val="5700"/>
              </a:lnSpc>
              <a:buSzPct val="100000"/>
              <a:buFont typeface="Arial"/>
              <a:buChar char="•"/>
              <a:defRPr b="1" sz="4800" u="sng">
                <a:solidFill>
                  <a:srgbClr val="1F497D"/>
                </a:solidFill>
                <a:latin typeface="Arial"/>
                <a:ea typeface="Arial"/>
                <a:cs typeface="Arial"/>
                <a:sym typeface="Arial"/>
              </a:defRPr>
            </a:pPr>
            <a:r>
              <a:t>Proposed Solution (Describe your Idea/Solution/Prototpe)</a:t>
            </a:r>
          </a:p>
          <a:p>
            <a:pPr lvl="1" indent="271461">
              <a:lnSpc>
                <a:spcPts val="3600"/>
              </a:lnSpc>
              <a:defRPr>
                <a:latin typeface="+mj-lt"/>
                <a:ea typeface="+mj-ea"/>
                <a:cs typeface="+mj-cs"/>
                <a:sym typeface="Calibri"/>
              </a:defRPr>
            </a:pPr>
          </a:p>
          <a:p>
            <a:pPr lvl="1" indent="271461">
              <a:lnSpc>
                <a:spcPts val="3600"/>
              </a:lnSpc>
              <a:defRPr>
                <a:latin typeface="+mj-lt"/>
                <a:ea typeface="+mj-ea"/>
                <a:cs typeface="+mj-cs"/>
                <a:sym typeface="Calibri"/>
              </a:defRPr>
            </a:pPr>
          </a:p>
          <a:p>
            <a:pPr lvl="1" marL="542925" indent="-271460" algn="just">
              <a:lnSpc>
                <a:spcPts val="3600"/>
              </a:lnSpc>
              <a:buSzPct val="100000"/>
              <a:buFont typeface="Arial"/>
              <a:buChar char="•"/>
              <a:defRPr sz="3000">
                <a:latin typeface="Arial"/>
                <a:ea typeface="Arial"/>
                <a:cs typeface="Arial"/>
                <a:sym typeface="Arial"/>
              </a:defRPr>
            </a:pPr>
            <a:r>
              <a:t>We are developing a platform that enables individuals to document and report potholes and damaged roads within their communities. Users will have the ability to upload photos and register complaints directly on the website. The uploaded photos will be accessible to both the general public and the concerned government authorities.</a:t>
            </a:r>
          </a:p>
          <a:p>
            <a:pPr lvl="1" marL="542925" indent="-271460" algn="just">
              <a:lnSpc>
                <a:spcPts val="3600"/>
              </a:lnSpc>
              <a:buSzPct val="100000"/>
              <a:buFont typeface="Arial"/>
              <a:buChar char="•"/>
              <a:defRPr sz="3000">
                <a:latin typeface="Arial"/>
                <a:ea typeface="Arial"/>
                <a:cs typeface="Arial"/>
                <a:sym typeface="Arial"/>
              </a:defRPr>
            </a:pPr>
            <a:r>
              <a:t>Our system will prioritize roads with a higher volume of complaints using sophisticated algorithms, prominently featuring them in the media section. This visibility will help exert pressure on relevant government authorities, encouraging them to address and repair these issues more swiftly.</a:t>
            </a:r>
          </a:p>
          <a:p>
            <a:pPr lvl="1" marL="542925" indent="-271460" algn="just">
              <a:lnSpc>
                <a:spcPts val="3600"/>
              </a:lnSpc>
              <a:buSzPct val="100000"/>
              <a:buFont typeface="Arial"/>
              <a:buChar char="•"/>
              <a:defRPr sz="3000">
                <a:latin typeface="Arial"/>
                <a:ea typeface="Arial"/>
                <a:cs typeface="Arial"/>
                <a:sym typeface="Arial"/>
              </a:defRPr>
            </a:pPr>
            <a:r>
              <a:t>By improving road conditions, our platform aims to enhance transportation and logistics efficiency. This will contribute to a reduction in traffic-related energy consumption, ultimately benefiting both the environment and the economy.</a:t>
            </a:r>
          </a:p>
        </p:txBody>
      </p:sp>
      <p:sp>
        <p:nvSpPr>
          <p:cNvPr id="108" name="Freeform 7"/>
          <p:cNvSpPr/>
          <p:nvPr/>
        </p:nvSpPr>
        <p:spPr>
          <a:xfrm>
            <a:off x="15715541" y="8981226"/>
            <a:ext cx="2572461" cy="1322825"/>
          </a:xfrm>
          <a:prstGeom prst="rect">
            <a:avLst/>
          </a:prstGeom>
          <a:blipFill>
            <a:blip r:embed="rId2"/>
            <a:stretch>
              <a:fillRect/>
            </a:stretch>
          </a:blipFill>
          <a:ln w="12700">
            <a:miter lim="400000"/>
          </a:ln>
        </p:spPr>
        <p:txBody>
          <a:bodyPr lIns="45718" tIns="45718" rIns="45718" bIns="45718"/>
          <a:lstStyle/>
          <a:p>
            <a:pPr>
              <a:defRPr>
                <a:latin typeface="+mj-lt"/>
                <a:ea typeface="+mj-ea"/>
                <a:cs typeface="+mj-cs"/>
                <a:sym typeface="Calibri"/>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Freeform 2"/>
          <p:cNvSpPr/>
          <p:nvPr/>
        </p:nvSpPr>
        <p:spPr>
          <a:xfrm>
            <a:off x="1351701" y="0"/>
            <a:ext cx="15126215" cy="10287000"/>
          </a:xfrm>
          <a:prstGeom prst="rect">
            <a:avLst/>
          </a:prstGeom>
          <a:blipFill>
            <a:blip r:embed="rId2"/>
            <a:stretch>
              <a:fillRect/>
            </a:stretch>
          </a:blipFill>
          <a:ln w="12700">
            <a:miter lim="400000"/>
          </a:ln>
        </p:spPr>
        <p:txBody>
          <a:bodyPr lIns="45718" tIns="45718" rIns="45718" bIns="45718"/>
          <a:lstStyle/>
          <a:p>
            <a:pPr>
              <a:defRPr>
                <a:latin typeface="+mj-lt"/>
                <a:ea typeface="+mj-ea"/>
                <a:cs typeface="+mj-cs"/>
                <a:sym typeface="Calibri"/>
              </a:defRPr>
            </a:pP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extBox 2"/>
          <p:cNvSpPr txBox="1"/>
          <p:nvPr/>
        </p:nvSpPr>
        <p:spPr>
          <a:xfrm>
            <a:off x="7077074" y="9623587"/>
            <a:ext cx="4596456" cy="2659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100"/>
              </a:lnSpc>
              <a:defRPr>
                <a:solidFill>
                  <a:srgbClr val="FFFFFF"/>
                </a:solidFill>
                <a:latin typeface="Arimo"/>
                <a:ea typeface="Arimo"/>
                <a:cs typeface="Arimo"/>
                <a:sym typeface="Arimo"/>
              </a:defRPr>
            </a:lvl1pPr>
          </a:lstStyle>
          <a:p>
            <a:pPr/>
            <a:r>
              <a:t>@SIH Idea submission- Template</a:t>
            </a:r>
          </a:p>
        </p:txBody>
      </p:sp>
      <p:sp>
        <p:nvSpPr>
          <p:cNvPr id="113" name="Freeform 4"/>
          <p:cNvSpPr/>
          <p:nvPr/>
        </p:nvSpPr>
        <p:spPr>
          <a:xfrm>
            <a:off x="-19050" y="9532142"/>
            <a:ext cx="18288002" cy="754859"/>
          </a:xfrm>
          <a:prstGeom prst="rect">
            <a:avLst/>
          </a:prstGeom>
          <a:solidFill>
            <a:srgbClr val="0070C0"/>
          </a:solidFill>
          <a:ln w="12700">
            <a:miter lim="400000"/>
          </a:ln>
        </p:spPr>
        <p:txBody>
          <a:bodyPr lIns="45718" tIns="45718" rIns="45718" bIns="45718"/>
          <a:lstStyle/>
          <a:p>
            <a:pPr>
              <a:defRPr>
                <a:latin typeface="+mj-lt"/>
                <a:ea typeface="+mj-ea"/>
                <a:cs typeface="+mj-cs"/>
                <a:sym typeface="Calibri"/>
              </a:defRPr>
            </a:pPr>
          </a:p>
        </p:txBody>
      </p:sp>
      <p:sp>
        <p:nvSpPr>
          <p:cNvPr id="114" name="TextBox 5"/>
          <p:cNvSpPr txBox="1"/>
          <p:nvPr/>
        </p:nvSpPr>
        <p:spPr>
          <a:xfrm>
            <a:off x="597517" y="284080"/>
            <a:ext cx="16386814" cy="79858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400"/>
              </a:lnSpc>
              <a:defRPr b="1" sz="5400">
                <a:latin typeface="Times New Roman"/>
                <a:ea typeface="Times New Roman"/>
                <a:cs typeface="Times New Roman"/>
                <a:sym typeface="Times New Roman"/>
              </a:defRPr>
            </a:lvl1pPr>
          </a:lstStyle>
          <a:p>
            <a:pPr/>
            <a:r>
              <a:t>FEASIBILITY AND VIABILITY</a:t>
            </a:r>
          </a:p>
        </p:txBody>
      </p:sp>
      <p:sp>
        <p:nvSpPr>
          <p:cNvPr id="115" name="TextBox 6"/>
          <p:cNvSpPr txBox="1"/>
          <p:nvPr/>
        </p:nvSpPr>
        <p:spPr>
          <a:xfrm>
            <a:off x="1034414" y="2221466"/>
            <a:ext cx="13868402" cy="642327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352899" indent="-176450">
              <a:lnSpc>
                <a:spcPts val="2300"/>
              </a:lnSpc>
              <a:buSzPct val="100000"/>
              <a:buFont typeface="Arial"/>
              <a:buChar char="•"/>
              <a:defRPr sz="1900">
                <a:latin typeface="Arimo Bold"/>
                <a:ea typeface="Arimo Bold"/>
                <a:cs typeface="Arimo Bold"/>
                <a:sym typeface="Arimo Bold"/>
              </a:defRPr>
            </a:pPr>
            <a:r>
              <a:t>Challenge:</a:t>
            </a:r>
            <a:r>
              <a:rPr>
                <a:latin typeface="Arimo"/>
                <a:ea typeface="Arimo"/>
                <a:cs typeface="Arimo"/>
                <a:sym typeface="Arimo"/>
              </a:rPr>
              <a:t> Handling user data, especially personal information and location data, poses significant privacy risks, including unauthorized access, data breaches, and non-compliance with regulations like GDPR.</a:t>
            </a:r>
            <a:endParaRPr>
              <a:latin typeface="Arimo"/>
              <a:ea typeface="Arimo"/>
              <a:cs typeface="Arimo"/>
              <a:sym typeface="Arimo"/>
            </a:endParaRPr>
          </a:p>
          <a:p>
            <a:pPr lvl="1" marL="1" indent="176448">
              <a:lnSpc>
                <a:spcPts val="2300"/>
              </a:lnSpc>
              <a:defRPr sz="1900">
                <a:latin typeface="Arimo Bold"/>
                <a:ea typeface="Arimo Bold"/>
                <a:cs typeface="Arimo Bold"/>
                <a:sym typeface="Arimo Bold"/>
              </a:defRPr>
            </a:pPr>
            <a:r>
              <a:t>   Strategy:</a:t>
            </a:r>
          </a:p>
          <a:p>
            <a:pPr lvl="1" marL="562450" indent="-281226">
              <a:lnSpc>
                <a:spcPts val="2300"/>
              </a:lnSpc>
              <a:buSzPct val="100000"/>
              <a:buFont typeface="Arial"/>
              <a:buChar char="•"/>
              <a:defRPr sz="1900">
                <a:latin typeface="Arimo Bold"/>
                <a:ea typeface="Arimo Bold"/>
                <a:cs typeface="Arimo Bold"/>
                <a:sym typeface="Arimo Bold"/>
              </a:defRPr>
            </a:pPr>
            <a:r>
              <a:t>Data Encryption:</a:t>
            </a:r>
            <a:r>
              <a:rPr>
                <a:latin typeface="Arimo"/>
                <a:ea typeface="Arimo"/>
                <a:cs typeface="Arimo"/>
                <a:sym typeface="Arimo"/>
              </a:rPr>
              <a:t> Implement strong encryption for data at rest and in transit to protect user information.</a:t>
            </a:r>
            <a:endParaRPr>
              <a:latin typeface="Arimo"/>
              <a:ea typeface="Arimo"/>
              <a:cs typeface="Arimo"/>
              <a:sym typeface="Arimo"/>
            </a:endParaRPr>
          </a:p>
          <a:p>
            <a:pPr lvl="1" marL="562450" indent="-281226">
              <a:lnSpc>
                <a:spcPts val="2300"/>
              </a:lnSpc>
              <a:buSzPct val="100000"/>
              <a:buFont typeface="Arial"/>
              <a:buChar char="•"/>
              <a:defRPr sz="1900">
                <a:latin typeface="Arimo Bold"/>
                <a:ea typeface="Arimo Bold"/>
                <a:cs typeface="Arimo Bold"/>
                <a:sym typeface="Arimo Bold"/>
              </a:defRPr>
            </a:pPr>
            <a:r>
              <a:t>Access Control:</a:t>
            </a:r>
            <a:r>
              <a:rPr>
                <a:latin typeface="Arimo"/>
                <a:ea typeface="Arimo"/>
                <a:cs typeface="Arimo"/>
                <a:sym typeface="Arimo"/>
              </a:rPr>
              <a:t> Use role-based access control (RBAC) to limit who can access sensitive data.</a:t>
            </a:r>
            <a:endParaRPr>
              <a:latin typeface="Arimo"/>
              <a:ea typeface="Arimo"/>
              <a:cs typeface="Arimo"/>
              <a:sym typeface="Arimo"/>
            </a:endParaRPr>
          </a:p>
          <a:p>
            <a:pPr lvl="1" marL="562450" indent="-281226">
              <a:lnSpc>
                <a:spcPts val="2300"/>
              </a:lnSpc>
              <a:buSzPct val="100000"/>
              <a:buFont typeface="Arial"/>
              <a:buChar char="•"/>
              <a:defRPr sz="1900">
                <a:latin typeface="Arimo Bold"/>
                <a:ea typeface="Arimo Bold"/>
                <a:cs typeface="Arimo Bold"/>
                <a:sym typeface="Arimo Bold"/>
              </a:defRPr>
            </a:pPr>
            <a:r>
              <a:t>Regular Audits and Compliance Checks:</a:t>
            </a:r>
            <a:r>
              <a:rPr>
                <a:latin typeface="Arimo"/>
                <a:ea typeface="Arimo"/>
                <a:cs typeface="Arimo"/>
                <a:sym typeface="Arimo"/>
              </a:rPr>
              <a:t> Conduct regular security audits and ensure compliance with data protection regulations. Employ legal counsel to stay aligned with international and local laws.</a:t>
            </a:r>
            <a:endParaRPr>
              <a:latin typeface="Arimo"/>
              <a:ea typeface="Arimo"/>
              <a:cs typeface="Arimo"/>
              <a:sym typeface="Arimo"/>
            </a:endParaRPr>
          </a:p>
          <a:p>
            <a:pPr lvl="1" marL="352899" indent="-176450">
              <a:lnSpc>
                <a:spcPts val="2300"/>
              </a:lnSpc>
              <a:buSzPct val="100000"/>
              <a:buFont typeface="Arial"/>
              <a:buChar char="•"/>
              <a:defRPr sz="1900">
                <a:latin typeface="Arimo Bold"/>
                <a:ea typeface="Arimo Bold"/>
                <a:cs typeface="Arimo Bold"/>
                <a:sym typeface="Arimo Bold"/>
              </a:defRPr>
            </a:pPr>
            <a:r>
              <a:t>Challenge:</a:t>
            </a:r>
            <a:r>
              <a:rPr>
                <a:latin typeface="Arimo"/>
                <a:ea typeface="Arimo"/>
                <a:cs typeface="Arimo"/>
                <a:sym typeface="Arimo"/>
              </a:rPr>
              <a:t> Gaining a critical mass of users to contribute to and use the platform can be difficult, especially in areas with low internet penetration or among demographics less familiar with digital tools.</a:t>
            </a:r>
            <a:endParaRPr>
              <a:latin typeface="Arimo"/>
              <a:ea typeface="Arimo"/>
              <a:cs typeface="Arimo"/>
              <a:sym typeface="Arimo"/>
            </a:endParaRPr>
          </a:p>
          <a:p>
            <a:pPr lvl="1" marL="1" indent="176448">
              <a:lnSpc>
                <a:spcPts val="2300"/>
              </a:lnSpc>
              <a:defRPr sz="1900">
                <a:latin typeface="Arimo Bold"/>
                <a:ea typeface="Arimo Bold"/>
                <a:cs typeface="Arimo Bold"/>
                <a:sym typeface="Arimo Bold"/>
              </a:defRPr>
            </a:pPr>
            <a:r>
              <a:t>   Strategy:</a:t>
            </a:r>
          </a:p>
          <a:p>
            <a:pPr lvl="1" marL="562450" indent="-281226">
              <a:lnSpc>
                <a:spcPts val="2300"/>
              </a:lnSpc>
              <a:buSzPct val="100000"/>
              <a:buFont typeface="Arial"/>
              <a:buChar char="•"/>
              <a:defRPr sz="1900">
                <a:latin typeface="Arimo Bold"/>
                <a:ea typeface="Arimo Bold"/>
                <a:cs typeface="Arimo Bold"/>
                <a:sym typeface="Arimo Bold"/>
              </a:defRPr>
            </a:pPr>
            <a:r>
              <a:t>Marketing and Outreach Campaigns:</a:t>
            </a:r>
            <a:r>
              <a:rPr>
                <a:latin typeface="Arimo"/>
                <a:ea typeface="Arimo"/>
                <a:cs typeface="Arimo"/>
                <a:sym typeface="Arimo"/>
              </a:rPr>
              <a:t> Use targeted marketing campaigns to raise awareness, leveraging social media, community events, and partnerships with local influencers or organizations.</a:t>
            </a:r>
            <a:endParaRPr>
              <a:latin typeface="Arimo"/>
              <a:ea typeface="Arimo"/>
              <a:cs typeface="Arimo"/>
              <a:sym typeface="Arimo"/>
            </a:endParaRPr>
          </a:p>
          <a:p>
            <a:pPr lvl="1" marL="562450" indent="-281226">
              <a:lnSpc>
                <a:spcPts val="2300"/>
              </a:lnSpc>
              <a:buSzPct val="100000"/>
              <a:buFont typeface="Arial"/>
              <a:buChar char="•"/>
              <a:defRPr sz="1900">
                <a:latin typeface="Arimo Bold"/>
                <a:ea typeface="Arimo Bold"/>
                <a:cs typeface="Arimo Bold"/>
                <a:sym typeface="Arimo Bold"/>
              </a:defRPr>
            </a:pPr>
            <a:r>
              <a:t>User Incentives:</a:t>
            </a:r>
            <a:r>
              <a:rPr>
                <a:latin typeface="Arimo"/>
                <a:ea typeface="Arimo"/>
                <a:cs typeface="Arimo"/>
                <a:sym typeface="Arimo"/>
              </a:rPr>
              <a:t> Offer incentives, such as rewards or recognition for frequent contributors, to encourage user engagement.</a:t>
            </a:r>
            <a:endParaRPr>
              <a:latin typeface="Arimo"/>
              <a:ea typeface="Arimo"/>
              <a:cs typeface="Arimo"/>
              <a:sym typeface="Arimo"/>
            </a:endParaRPr>
          </a:p>
          <a:p>
            <a:pPr lvl="1" marL="562450" indent="-281226">
              <a:lnSpc>
                <a:spcPts val="2300"/>
              </a:lnSpc>
              <a:buSzPct val="100000"/>
              <a:buFont typeface="Arial"/>
              <a:buChar char="•"/>
              <a:defRPr sz="1900">
                <a:latin typeface="Arimo Bold"/>
                <a:ea typeface="Arimo Bold"/>
                <a:cs typeface="Arimo Bold"/>
                <a:sym typeface="Arimo Bold"/>
              </a:defRPr>
            </a:pPr>
            <a:r>
              <a:t>User Education:</a:t>
            </a:r>
            <a:r>
              <a:rPr>
                <a:latin typeface="Arimo"/>
                <a:ea typeface="Arimo"/>
                <a:cs typeface="Arimo"/>
                <a:sym typeface="Arimo"/>
              </a:rPr>
              <a:t> Provide tutorials, help centers, and customer support to educate users on how to effectively use the platform.</a:t>
            </a:r>
            <a:endParaRPr>
              <a:latin typeface="Arimo"/>
              <a:ea typeface="Arimo"/>
              <a:cs typeface="Arimo"/>
              <a:sym typeface="Arimo"/>
            </a:endParaRPr>
          </a:p>
          <a:p>
            <a:pPr lvl="1" marL="352899" indent="-176450">
              <a:lnSpc>
                <a:spcPts val="2300"/>
              </a:lnSpc>
              <a:buSzPct val="100000"/>
              <a:buFont typeface="Arial"/>
              <a:buChar char="•"/>
              <a:defRPr sz="1900">
                <a:latin typeface="Arimo Bold"/>
                <a:ea typeface="Arimo Bold"/>
                <a:cs typeface="Arimo Bold"/>
                <a:sym typeface="Arimo Bold"/>
              </a:defRPr>
            </a:pPr>
            <a:r>
              <a:t>Challenge:</a:t>
            </a:r>
            <a:r>
              <a:rPr>
                <a:latin typeface="Arimo"/>
                <a:ea typeface="Arimo"/>
                <a:cs typeface="Arimo"/>
                <a:sym typeface="Arimo"/>
              </a:rPr>
              <a:t> Building and maintaining public trust is critical, especially when dealing with sensitive issues like government accountability and public infrastructure.</a:t>
            </a:r>
            <a:endParaRPr>
              <a:latin typeface="Arimo"/>
              <a:ea typeface="Arimo"/>
              <a:cs typeface="Arimo"/>
              <a:sym typeface="Arimo"/>
            </a:endParaRPr>
          </a:p>
          <a:p>
            <a:pPr lvl="1" marL="1" indent="176448">
              <a:lnSpc>
                <a:spcPts val="2300"/>
              </a:lnSpc>
              <a:defRPr sz="1900">
                <a:latin typeface="Arimo"/>
                <a:ea typeface="Arimo"/>
                <a:cs typeface="Arimo"/>
                <a:sym typeface="Arimo"/>
              </a:defRPr>
            </a:pPr>
            <a:r>
              <a:t>  </a:t>
            </a:r>
            <a:r>
              <a:rPr>
                <a:latin typeface="Arimo Bold"/>
                <a:ea typeface="Arimo Bold"/>
                <a:cs typeface="Arimo Bold"/>
                <a:sym typeface="Arimo Bold"/>
              </a:rPr>
              <a:t> Strategy:</a:t>
            </a:r>
            <a:endParaRPr>
              <a:latin typeface="Arimo Bold"/>
              <a:ea typeface="Arimo Bold"/>
              <a:cs typeface="Arimo Bold"/>
              <a:sym typeface="Arimo Bold"/>
            </a:endParaRPr>
          </a:p>
          <a:p>
            <a:pPr lvl="1" marL="562450" indent="-281226">
              <a:lnSpc>
                <a:spcPts val="2300"/>
              </a:lnSpc>
              <a:buSzPct val="100000"/>
              <a:buFont typeface="Arial"/>
              <a:buChar char="•"/>
              <a:defRPr sz="1900">
                <a:latin typeface="Arimo Bold"/>
                <a:ea typeface="Arimo Bold"/>
                <a:cs typeface="Arimo Bold"/>
                <a:sym typeface="Arimo Bold"/>
              </a:defRPr>
            </a:pPr>
            <a:r>
              <a:t>Transparency: </a:t>
            </a:r>
            <a:r>
              <a:rPr>
                <a:latin typeface="Arimo"/>
                <a:ea typeface="Arimo"/>
                <a:cs typeface="Arimo"/>
                <a:sym typeface="Arimo"/>
              </a:rPr>
              <a:t>Be transparent about how data is collected, used, and shared. Clearly communicate the platform’s purpose and the benefits to the community.</a:t>
            </a:r>
            <a:endParaRPr>
              <a:latin typeface="Arimo"/>
              <a:ea typeface="Arimo"/>
              <a:cs typeface="Arimo"/>
              <a:sym typeface="Arimo"/>
            </a:endParaRPr>
          </a:p>
          <a:p>
            <a:pPr lvl="1" marL="562450" indent="-281226">
              <a:lnSpc>
                <a:spcPts val="2300"/>
              </a:lnSpc>
              <a:buSzPct val="100000"/>
              <a:buFont typeface="Arial"/>
              <a:buChar char="•"/>
              <a:defRPr sz="1900">
                <a:latin typeface="Arimo Bold"/>
                <a:ea typeface="Arimo Bold"/>
                <a:cs typeface="Arimo Bold"/>
                <a:sym typeface="Arimo Bold"/>
              </a:defRPr>
            </a:pPr>
            <a:r>
              <a:t>Community Engagement:</a:t>
            </a:r>
            <a:r>
              <a:rPr>
                <a:latin typeface="Arimo"/>
                <a:ea typeface="Arimo"/>
                <a:cs typeface="Arimo"/>
                <a:sym typeface="Arimo"/>
              </a:rPr>
              <a:t> Engage with the community through public forums, feedback loops, and user involvement in decision-making processes.</a:t>
            </a:r>
          </a:p>
        </p:txBody>
      </p:sp>
      <p:sp>
        <p:nvSpPr>
          <p:cNvPr id="116" name="Freeform 7"/>
          <p:cNvSpPr/>
          <p:nvPr/>
        </p:nvSpPr>
        <p:spPr>
          <a:xfrm>
            <a:off x="14696340" y="112537"/>
            <a:ext cx="3388915" cy="1742665"/>
          </a:xfrm>
          <a:prstGeom prst="rect">
            <a:avLst/>
          </a:prstGeom>
          <a:blipFill>
            <a:blip r:embed="rId2"/>
            <a:stretch>
              <a:fillRect/>
            </a:stretch>
          </a:blipFill>
          <a:ln w="12700">
            <a:miter lim="400000"/>
          </a:ln>
        </p:spPr>
        <p:txBody>
          <a:bodyPr lIns="45718" tIns="45718" rIns="45718" bIns="45718"/>
          <a:lstStyle/>
          <a:p>
            <a:pPr>
              <a:defRPr>
                <a:latin typeface="+mj-lt"/>
                <a:ea typeface="+mj-ea"/>
                <a:cs typeface="+mj-cs"/>
                <a:sym typeface="Calibri"/>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Freeform 2"/>
          <p:cNvSpPr/>
          <p:nvPr/>
        </p:nvSpPr>
        <p:spPr>
          <a:xfrm>
            <a:off x="1592591" y="-1"/>
            <a:ext cx="15102818" cy="10906598"/>
          </a:xfrm>
          <a:prstGeom prst="rect">
            <a:avLst/>
          </a:prstGeom>
          <a:blipFill>
            <a:blip r:embed="rId2"/>
            <a:stretch>
              <a:fillRect/>
            </a:stretch>
          </a:blipFill>
          <a:ln w="12700">
            <a:miter lim="400000"/>
          </a:ln>
        </p:spPr>
        <p:txBody>
          <a:bodyPr lIns="45718" tIns="45718" rIns="45718" bIns="45718"/>
          <a:lstStyle/>
          <a:p>
            <a:pPr>
              <a:defRPr>
                <a:latin typeface="+mj-lt"/>
                <a:ea typeface="+mj-ea"/>
                <a:cs typeface="+mj-cs"/>
                <a:sym typeface="Calibri"/>
              </a:defRPr>
            </a:pP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FF7AD"/>
            </a:gs>
            <a:gs pos="100000">
              <a:srgbClr val="FFA9F9"/>
            </a:gs>
          </a:gsLst>
          <a:lin ang="0" scaled="0"/>
        </a:gradFill>
      </p:bgPr>
    </p:bg>
    <p:spTree>
      <p:nvGrpSpPr>
        <p:cNvPr id="1" name=""/>
        <p:cNvGrpSpPr/>
        <p:nvPr/>
      </p:nvGrpSpPr>
      <p:grpSpPr>
        <a:xfrm>
          <a:off x="0" y="0"/>
          <a:ext cx="0" cy="0"/>
          <a:chOff x="0" y="0"/>
          <a:chExt cx="0" cy="0"/>
        </a:xfrm>
      </p:grpSpPr>
      <p:sp>
        <p:nvSpPr>
          <p:cNvPr id="120" name="Freeform 2"/>
          <p:cNvSpPr/>
          <p:nvPr/>
        </p:nvSpPr>
        <p:spPr>
          <a:xfrm>
            <a:off x="2450942" y="0"/>
            <a:ext cx="13469623" cy="10287000"/>
          </a:xfrm>
          <a:prstGeom prst="rect">
            <a:avLst/>
          </a:prstGeom>
          <a:blipFill>
            <a:blip r:embed="rId2"/>
            <a:stretch>
              <a:fillRect/>
            </a:stretch>
          </a:blipFill>
          <a:ln w="12700">
            <a:miter lim="400000"/>
          </a:ln>
        </p:spPr>
        <p:txBody>
          <a:bodyPr lIns="45718" tIns="45718" rIns="45718" bIns="45718"/>
          <a:lstStyle/>
          <a:p>
            <a:pPr>
              <a:defRPr>
                <a:latin typeface="+mj-lt"/>
                <a:ea typeface="+mj-ea"/>
                <a:cs typeface="+mj-cs"/>
                <a:sym typeface="Calibri"/>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5EC"/>
        </a:solidFill>
      </p:bgPr>
    </p:bg>
    <p:spTree>
      <p:nvGrpSpPr>
        <p:cNvPr id="1" name=""/>
        <p:cNvGrpSpPr/>
        <p:nvPr/>
      </p:nvGrpSpPr>
      <p:grpSpPr>
        <a:xfrm>
          <a:off x="0" y="0"/>
          <a:ext cx="0" cy="0"/>
          <a:chOff x="0" y="0"/>
          <a:chExt cx="0" cy="0"/>
        </a:xfrm>
      </p:grpSpPr>
      <p:sp>
        <p:nvSpPr>
          <p:cNvPr id="122" name="Freeform 2"/>
          <p:cNvSpPr/>
          <p:nvPr/>
        </p:nvSpPr>
        <p:spPr>
          <a:xfrm>
            <a:off x="3493992" y="-1"/>
            <a:ext cx="12063509" cy="10549450"/>
          </a:xfrm>
          <a:prstGeom prst="rect">
            <a:avLst/>
          </a:prstGeom>
          <a:blipFill>
            <a:blip r:embed="rId2"/>
            <a:stretch>
              <a:fillRect/>
            </a:stretch>
          </a:blipFill>
          <a:ln w="12700">
            <a:miter lim="400000"/>
          </a:ln>
        </p:spPr>
        <p:txBody>
          <a:bodyPr lIns="45718" tIns="45718" rIns="45718" bIns="45718"/>
          <a:lstStyle/>
          <a:p>
            <a:pPr>
              <a:defRPr>
                <a:latin typeface="+mj-lt"/>
                <a:ea typeface="+mj-ea"/>
                <a:cs typeface="+mj-cs"/>
                <a:sym typeface="Calibri"/>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8F1E2"/>
        </a:solidFill>
      </p:bgPr>
    </p:bg>
    <p:spTree>
      <p:nvGrpSpPr>
        <p:cNvPr id="1" name=""/>
        <p:cNvGrpSpPr/>
        <p:nvPr/>
      </p:nvGrpSpPr>
      <p:grpSpPr>
        <a:xfrm>
          <a:off x="0" y="0"/>
          <a:ext cx="0" cy="0"/>
          <a:chOff x="0" y="0"/>
          <a:chExt cx="0" cy="0"/>
        </a:xfrm>
      </p:grpSpPr>
      <p:sp>
        <p:nvSpPr>
          <p:cNvPr id="124" name="Freeform 2"/>
          <p:cNvSpPr/>
          <p:nvPr/>
        </p:nvSpPr>
        <p:spPr>
          <a:xfrm>
            <a:off x="2286000" y="0"/>
            <a:ext cx="13716000" cy="10287000"/>
          </a:xfrm>
          <a:prstGeom prst="rect">
            <a:avLst/>
          </a:prstGeom>
          <a:blipFill>
            <a:blip r:embed="rId2"/>
            <a:stretch>
              <a:fillRect/>
            </a:stretch>
          </a:blipFill>
          <a:ln w="12700">
            <a:miter lim="400000"/>
          </a:ln>
        </p:spPr>
        <p:txBody>
          <a:bodyPr lIns="45718" tIns="45718" rIns="45718" bIns="45718"/>
          <a:lstStyle/>
          <a:p>
            <a:pPr>
              <a:defRPr>
                <a:latin typeface="+mj-lt"/>
                <a:ea typeface="+mj-ea"/>
                <a:cs typeface="+mj-cs"/>
                <a:sym typeface="Calibri"/>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