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49" r:id="rId3"/>
    <p:sldMasterId id="2147483650" r:id="rId4"/>
    <p:sldMasterId id="2147483651" r:id="rId5"/>
  </p:sldMasterIdLst>
  <p:sldIdLst>
    <p:sldId id="257" r:id="rId6"/>
    <p:sldId id="258" r:id="rId7"/>
    <p:sldId id="272" r:id="rId8"/>
    <p:sldId id="273" r:id="rId9"/>
    <p:sldId id="259" r:id="rId10"/>
    <p:sldId id="260" r:id="rId11"/>
    <p:sldId id="263" r:id="rId12"/>
    <p:sldId id="264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747"/>
    <a:srgbClr val="BD782D"/>
    <a:srgbClr val="FFCC00"/>
    <a:srgbClr val="C0C0C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11656-8049-497F-B2B7-38A4A40257C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2081B-DDF6-4858-8FBD-A2815CDEAFF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2667000"/>
            <a:ext cx="1352550" cy="220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3800" y="2667000"/>
            <a:ext cx="3905250" cy="220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860B9-8132-4839-A48B-F98071283C3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04EF-324F-4A9A-9050-8A922EFDEE4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83839-8384-4145-A9FC-3842044CD31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AD339-DCD5-4AD8-80A1-8D7F129E25D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1676400"/>
            <a:ext cx="29337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3100" y="1676400"/>
            <a:ext cx="29337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3AB88-7EE1-41F5-8B11-CE5275E1729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11451-82AA-4468-93E6-2F4957C6618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64BD3-C326-4EB6-A018-E37F668B84D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E2424-3155-47F7-810D-1AFD1E02908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986D1-03B2-4974-8711-ACB7DEFD91B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34082-9414-4A7F-B85C-8D69AF0C52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57348-D810-43DB-B405-796E1122ACD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582F1-51A2-4F61-B4AF-45F52094771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150495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0" y="609600"/>
            <a:ext cx="436245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916CD-A31D-4B51-B360-1FFFEDA0DCF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5B0A2-5861-4C19-B6BD-80EAED9D1EB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8E88D-B5CE-49F9-B2A2-2A0A96C42CA6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EA05-C65D-43E4-84B7-E34E1E0CCAE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600200"/>
            <a:ext cx="3162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600200"/>
            <a:ext cx="3162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31BD0-0C34-4004-BAD4-D16F7F5C194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78FE-5DC9-4CFF-BEAF-6666AA12955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B8BC3-C67D-438E-9C22-F694CC38B20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243BC-056C-44F3-B26C-EF472B39F21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0961D-762B-40F7-80CE-DEABAB1B30A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E1B62-6EA6-4FCF-9EDD-7AF2E51D3CB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12321-E313-420D-B1FE-7340680BCC1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C2088-8A99-4284-8239-C56B3BC2501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533400"/>
            <a:ext cx="16192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533400"/>
            <a:ext cx="47053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336F-2B19-4743-B1CE-AF6EBC4A792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1254-6E78-45E4-87FD-CA20963E9F8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0032A-FD01-4485-86F2-F53753B7C3F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8AA47-E702-4D5F-9A80-C59C5DA44D36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6A52-784E-4DBF-BACC-E9094D82BFD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13A3-B067-4977-BF4E-FC2614E8F2C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59447-30EC-463F-9C63-549EA39AF316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3800" y="4419600"/>
            <a:ext cx="26289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100" y="4419600"/>
            <a:ext cx="26289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78A4-DBD1-48EA-9FD4-30C63432841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5116E-4A10-4D82-923B-2046EF219AB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6663B-9C96-4B9D-9A5D-8288B2CD0DB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F1538-E4BA-4371-8DD6-109944A325A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6AF3F-ED62-4547-B735-D2AD60C0AA2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990600"/>
            <a:ext cx="211455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191250" cy="513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105B7-0644-4928-B578-DC45CF1059F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9309A-89BC-46CF-8148-E500140640D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9D1DC-A4B3-4B63-86F9-59F4545573A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19E95-0AFA-493E-AFAA-2DA99AF0217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1EFA6-96DC-45C1-A08A-FB37A75AC09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59F78-F210-487F-A7C6-26C7F43E19F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0" y="2667000"/>
            <a:ext cx="518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ONLINE TEMPLATE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3800" y="4419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4B50A6-000E-4B35-A1DA-049161BCD424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609600"/>
            <a:ext cx="60198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1676400"/>
            <a:ext cx="60198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A4C621-FBF5-46A3-9F24-E7E102B53E99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6477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00200"/>
            <a:ext cx="6477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109084-167E-463E-A3D8-4ECBCF9F023A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0" y="990600"/>
            <a:ext cx="525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2920ED-C6C8-457A-8EF0-AE2FE89DFE4F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Circuit Calculator</a:t>
            </a:r>
            <a:br>
              <a:rPr lang="en-MY" dirty="0" smtClean="0"/>
            </a:br>
            <a:r>
              <a:rPr lang="en-MY" dirty="0" smtClean="0"/>
              <a:t>(Circulator)</a:t>
            </a:r>
            <a:endParaRPr lang="en-MY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4419600"/>
            <a:ext cx="5410200" cy="1143000"/>
          </a:xfrm>
        </p:spPr>
        <p:txBody>
          <a:bodyPr/>
          <a:lstStyle/>
          <a:p>
            <a:r>
              <a:rPr lang="en-MY" dirty="0" smtClean="0"/>
              <a:t>VAHE MUSINYAN</a:t>
            </a:r>
          </a:p>
          <a:p>
            <a:r>
              <a:rPr lang="en-MY" dirty="0" smtClean="0"/>
              <a:t>ARMAN ABRAHAMYAN</a:t>
            </a:r>
          </a:p>
          <a:p>
            <a:r>
              <a:rPr lang="en-MY" dirty="0" smtClean="0"/>
              <a:t>DENNIS CHAN</a:t>
            </a:r>
            <a:endParaRPr lang="en-MY" dirty="0"/>
          </a:p>
        </p:txBody>
      </p:sp>
      <p:pic>
        <p:nvPicPr>
          <p:cNvPr id="5" name="Picture 4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429534" cy="34415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Forum</a:t>
            </a:r>
            <a:endParaRPr lang="en-US" sz="4000" dirty="0"/>
          </a:p>
        </p:txBody>
      </p:sp>
      <p:pic>
        <p:nvPicPr>
          <p:cNvPr id="4" name="Picture 3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orum1.png"/>
          <p:cNvPicPr>
            <a:picLocks noChangeAspect="1"/>
          </p:cNvPicPr>
          <p:nvPr/>
        </p:nvPicPr>
        <p:blipFill>
          <a:blip r:embed="rId3" cstate="print"/>
          <a:srcRect b="44952"/>
          <a:stretch>
            <a:fillRect/>
          </a:stretch>
        </p:blipFill>
        <p:spPr>
          <a:xfrm>
            <a:off x="990600" y="2362200"/>
            <a:ext cx="3657600" cy="3317358"/>
          </a:xfrm>
          <a:prstGeom prst="rect">
            <a:avLst/>
          </a:prstGeom>
        </p:spPr>
      </p:pic>
      <p:pic>
        <p:nvPicPr>
          <p:cNvPr id="7" name="Picture 6" descr="forum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1524000"/>
            <a:ext cx="3124200" cy="5181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Forum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077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+mn-lt"/>
              </a:rPr>
              <a:t>Used mysql, php scripting, and a local apache server</a:t>
            </a:r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+mn-lt"/>
              </a:rPr>
              <a:t>Client-server model</a:t>
            </a:r>
          </a:p>
          <a:p>
            <a:pPr marL="863600" lvl="1" indent="-323850" eaLnBrk="1">
              <a:buSzPct val="45000"/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+mn-lt"/>
              </a:rPr>
              <a:t>Android phone (client) will communicate with the server to read or write from/to the database</a:t>
            </a:r>
          </a:p>
          <a:p>
            <a:pPr marL="863600" lvl="1" indent="-323850" eaLnBrk="1">
              <a:buSzPct val="45000"/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+mn-lt"/>
              </a:rPr>
              <a:t>The server (php script and database) </a:t>
            </a:r>
          </a:p>
          <a:p>
            <a:pPr marL="863600" lvl="1" indent="-323850" eaLnBrk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+mn-lt"/>
              </a:rPr>
              <a:t>    will output to the client or handle the</a:t>
            </a:r>
          </a:p>
          <a:p>
            <a:pPr marL="863600" lvl="1" indent="-323850" eaLnBrk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+mn-lt"/>
              </a:rPr>
              <a:t>    write request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886200"/>
            <a:ext cx="3429000" cy="2543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 eaLnBrk="1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latin typeface="+mn-lt"/>
              </a:rPr>
              <a:t>Start reading by hitting Forum button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4011613" cy="288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</a:t>
            </a:r>
            <a:endParaRPr lang="en-US" sz="4000" dirty="0"/>
          </a:p>
        </p:txBody>
      </p:sp>
      <p:pic>
        <p:nvPicPr>
          <p:cNvPr id="3" name="Picture 2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114800" y="1676400"/>
            <a:ext cx="4114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 eaLnBrk="1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+mn-lt"/>
              </a:rPr>
              <a:t>Writing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Menu &gt; Add Post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68336"/>
            <a:ext cx="3733800" cy="3929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124200"/>
            <a:ext cx="3807555" cy="2982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PHP</a:t>
            </a:r>
            <a:endParaRPr lang="en-US" sz="4000" dirty="0"/>
          </a:p>
        </p:txBody>
      </p:sp>
      <p:pic>
        <p:nvPicPr>
          <p:cNvPr id="3" name="Picture 2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524000" y="1981200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+mn-lt"/>
              </a:rPr>
              <a:t>Phone requests to read readsql.php </a:t>
            </a:r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+mn-lt"/>
              </a:rPr>
              <a:t>Connects to the database and reads row by row</a:t>
            </a:r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+mn-lt"/>
              </a:rPr>
              <a:t>Outputs it in JavaScript object notation which gives the phone an easier time to read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b="9416"/>
          <a:stretch>
            <a:fillRect/>
          </a:stretch>
        </p:blipFill>
        <p:spPr bwMode="auto">
          <a:xfrm>
            <a:off x="2057400" y="3733800"/>
            <a:ext cx="5380037" cy="2932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PHP</a:t>
            </a:r>
            <a:endParaRPr lang="en-US" dirty="0"/>
          </a:p>
        </p:txBody>
      </p:sp>
      <p:pic>
        <p:nvPicPr>
          <p:cNvPr id="3" name="Picture 2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286000" y="18288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Writing to the database is similar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19400"/>
            <a:ext cx="6075363" cy="277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Server</a:t>
            </a:r>
            <a:endParaRPr lang="en-US" sz="4000" dirty="0"/>
          </a:p>
        </p:txBody>
      </p:sp>
      <p:pic>
        <p:nvPicPr>
          <p:cNvPr id="3" name="Picture 2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209800" y="1752600"/>
            <a:ext cx="537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Using Mysql to create database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2743200"/>
            <a:ext cx="3198812" cy="363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048000"/>
            <a:ext cx="2713037" cy="2455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 smtClean="0">
                <a:solidFill>
                  <a:srgbClr val="FFCC00"/>
                </a:solidFill>
              </a:rPr>
              <a:t>             Motivation </a:t>
            </a:r>
            <a:endParaRPr lang="en-MY" sz="4000" dirty="0">
              <a:solidFill>
                <a:srgbClr val="FFCC00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667000" y="1676400"/>
            <a:ext cx="6019800" cy="4449763"/>
          </a:xfrm>
        </p:spPr>
        <p:txBody>
          <a:bodyPr/>
          <a:lstStyle/>
          <a:p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PSpice is an analog and digital</a:t>
            </a:r>
            <a:b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simulator</a:t>
            </a:r>
          </a:p>
          <a:p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individuals don’t have PSpice on themselves all the time </a:t>
            </a:r>
          </a:p>
          <a:p>
            <a:pPr lvl="1">
              <a:buNone/>
            </a:pPr>
            <a:r>
              <a:rPr lang="en-MY" sz="2000" b="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MY" sz="2400" b="0" dirty="0"/>
          </a:p>
        </p:txBody>
      </p:sp>
      <p:pic>
        <p:nvPicPr>
          <p:cNvPr id="6" name="Picture 5" descr="ide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089" y="76200"/>
            <a:ext cx="2063711" cy="2057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 descr="\\labsamba2.seas.ucla.edu\vahe\Desktop\t-flash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81400"/>
            <a:ext cx="28575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 smtClean="0">
                <a:solidFill>
                  <a:srgbClr val="FFCC00"/>
                </a:solidFill>
              </a:rPr>
              <a:t>            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676400"/>
            <a:ext cx="6096000" cy="4572000"/>
          </a:xfrm>
        </p:spPr>
        <p:txBody>
          <a:bodyPr/>
          <a:lstStyle/>
          <a:p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a portable PSpice</a:t>
            </a:r>
          </a:p>
          <a:p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circuit calculator application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Given a circuit template,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we can solve the circuit - find current values for variable resistors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The user just needs to input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values and forget about all the underlying math in the calculations.</a:t>
            </a:r>
          </a:p>
          <a:p>
            <a:endParaRPr lang="en-US" dirty="0"/>
          </a:p>
        </p:txBody>
      </p:sp>
      <p:pic>
        <p:nvPicPr>
          <p:cNvPr id="6" name="Picture 5" descr="and-apple.png"/>
          <p:cNvPicPr>
            <a:picLocks noChangeAspect="1"/>
          </p:cNvPicPr>
          <p:nvPr/>
        </p:nvPicPr>
        <p:blipFill>
          <a:blip r:embed="rId2" cstate="print"/>
          <a:srcRect t="2561" r="1563"/>
          <a:stretch>
            <a:fillRect/>
          </a:stretch>
        </p:blipFill>
        <p:spPr>
          <a:xfrm>
            <a:off x="304800" y="457200"/>
            <a:ext cx="1828800" cy="1371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 smtClean="0">
                <a:solidFill>
                  <a:srgbClr val="FFCC00"/>
                </a:solidFill>
              </a:rPr>
              <a:t>       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1676400"/>
            <a:ext cx="6172200" cy="4724400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enters in the values of the resistors and source values</a:t>
            </a:r>
          </a:p>
          <a:p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 will then calculate the current values after the user presses “Calculate current”</a:t>
            </a:r>
          </a:p>
          <a:p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 will have 6 main screens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Main 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About Page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solidFill>
                  <a:srgbClr val="C00000"/>
                </a:solidFill>
                <a:latin typeface="+mn-lt"/>
              </a:rPr>
              <a:t>Template</a:t>
            </a:r>
            <a:r>
              <a:rPr lang="en-US" sz="200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Selection 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Calculation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Electronic Stores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Forum/Chat </a:t>
            </a:r>
          </a:p>
        </p:txBody>
      </p:sp>
      <p:pic>
        <p:nvPicPr>
          <p:cNvPr id="5" name="Picture 4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28800" cy="1835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 smtClean="0"/>
              <a:t>Main Screen</a:t>
            </a:r>
            <a:endParaRPr lang="en-MY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MY" sz="2800" b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Application starts with main </a:t>
            </a:r>
            <a:r>
              <a:rPr lang="en-MY" sz="2800" b="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screens</a:t>
            </a:r>
          </a:p>
          <a:p>
            <a:pPr lvl="1">
              <a:buFont typeface="Wingdings" pitchFamily="2" charset="2"/>
              <a:buChar char="§"/>
            </a:pPr>
            <a:r>
              <a:rPr lang="en-MY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Main screen</a:t>
            </a:r>
          </a:p>
          <a:p>
            <a:pPr lvl="1">
              <a:buFont typeface="Wingdings" pitchFamily="2" charset="2"/>
              <a:buChar char="§"/>
            </a:pPr>
            <a:r>
              <a:rPr lang="en-MY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About screen</a:t>
            </a:r>
          </a:p>
          <a:p>
            <a:pPr lvl="1">
              <a:buFont typeface="Wingdings" pitchFamily="2" charset="2"/>
              <a:buChar char="§"/>
            </a:pPr>
            <a:endParaRPr lang="en-MY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endParaRPr lang="en-MY" b="0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>
              <a:buNone/>
            </a:pPr>
            <a:endParaRPr lang="en-MY" sz="1400" b="1" dirty="0" smtClean="0">
              <a:latin typeface="+mn-lt"/>
            </a:endParaRPr>
          </a:p>
          <a:p>
            <a:pPr lvl="1">
              <a:buNone/>
            </a:pPr>
            <a:endParaRPr lang="en-MY" sz="1400" b="1" dirty="0" smtClean="0">
              <a:latin typeface="+mn-lt"/>
            </a:endParaRPr>
          </a:p>
          <a:p>
            <a:pPr lvl="1">
              <a:buNone/>
            </a:pPr>
            <a:r>
              <a:rPr lang="en-MY" sz="1400" b="1" dirty="0" smtClean="0">
                <a:latin typeface="+mn-lt"/>
              </a:rPr>
              <a:t>              When pressed</a:t>
            </a:r>
            <a:endParaRPr lang="en-MY" sz="1400" b="1" dirty="0">
              <a:latin typeface="+mn-lt"/>
            </a:endParaRPr>
          </a:p>
        </p:txBody>
      </p:sp>
      <p:pic>
        <p:nvPicPr>
          <p:cNvPr id="5" name="Picture 4" descr="ab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844188"/>
            <a:ext cx="2286000" cy="38008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ight Arrow 7"/>
          <p:cNvSpPr/>
          <p:nvPr/>
        </p:nvSpPr>
        <p:spPr>
          <a:xfrm>
            <a:off x="5105400" y="2362200"/>
            <a:ext cx="4572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2667000" y="3276600"/>
            <a:ext cx="609600" cy="5334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14600" y="4800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 descr="m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09800"/>
            <a:ext cx="2662513" cy="442041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953000" y="4419600"/>
            <a:ext cx="1524000" cy="381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bo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1828800" cy="1835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 Screenshots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6764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start button will take you to the template selection screen 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6" descr="selectTe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124200"/>
            <a:ext cx="2056533" cy="3401189"/>
          </a:xfrm>
          <a:prstGeom prst="rect">
            <a:avLst/>
          </a:prstGeom>
        </p:spPr>
      </p:pic>
      <p:pic>
        <p:nvPicPr>
          <p:cNvPr id="8" name="Picture 7" descr="sol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3124200"/>
            <a:ext cx="2057400" cy="34075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638800" y="51816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648200" y="2667000"/>
            <a:ext cx="2286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920020"/>
            <a:ext cx="2209800" cy="36688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3" name="Straight Arrow Connector 12"/>
          <p:cNvCxnSpPr/>
          <p:nvPr/>
        </p:nvCxnSpPr>
        <p:spPr>
          <a:xfrm>
            <a:off x="2514600" y="4419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boar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Decisions</a:t>
            </a:r>
            <a:endParaRPr lang="en-US" sz="4000" dirty="0"/>
          </a:p>
        </p:txBody>
      </p:sp>
      <p:pic>
        <p:nvPicPr>
          <p:cNvPr id="4" name="Content Placeholder 3" descr="sclid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43600" y="2286000"/>
            <a:ext cx="2590800" cy="4299226"/>
          </a:xfrm>
        </p:spPr>
      </p:pic>
      <p:pic>
        <p:nvPicPr>
          <p:cNvPr id="5" name="Picture 4" descr="sol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2362200" cy="39123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7" name="Straight Arrow Connector 6"/>
          <p:cNvCxnSpPr>
            <a:stCxn id="8" idx="3"/>
          </p:cNvCxnSpPr>
          <p:nvPr/>
        </p:nvCxnSpPr>
        <p:spPr>
          <a:xfrm flipV="1">
            <a:off x="5380405" y="3581400"/>
            <a:ext cx="867995" cy="131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472440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When pressed</a:t>
            </a:r>
            <a:endParaRPr lang="en-US" sz="1600" b="1" dirty="0">
              <a:latin typeface="+mn-lt"/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 flipV="1">
            <a:off x="1981200" y="4893677"/>
            <a:ext cx="1752600" cy="3641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75260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Scroll view</a:t>
            </a:r>
            <a:endParaRPr lang="en-US" sz="1600" b="1" dirty="0">
              <a:latin typeface="+mn-lt"/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8610600" y="1905000"/>
            <a:ext cx="381000" cy="1752600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152401"/>
            <a:ext cx="21336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Decisions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Implementing input validation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 you press “Calculate Current” before entering values for resistors and voltage</a:t>
            </a:r>
            <a:endParaRPr lang="en-US" sz="2400" b="0" dirty="0"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 descr="s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67000"/>
            <a:ext cx="2329132" cy="38576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1295400" y="5503277"/>
            <a:ext cx="1828800" cy="4403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4709890" y="5029200"/>
            <a:ext cx="624110" cy="47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533400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When pressed</a:t>
            </a:r>
            <a:endParaRPr lang="en-US" sz="1600" b="1" dirty="0"/>
          </a:p>
        </p:txBody>
      </p:sp>
      <p:pic>
        <p:nvPicPr>
          <p:cNvPr id="11" name="Picture 10" descr="err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971800"/>
            <a:ext cx="2286000" cy="3769703"/>
          </a:xfrm>
          <a:prstGeom prst="rect">
            <a:avLst/>
          </a:prstGeom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152401"/>
            <a:ext cx="21336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Google Map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Show some major electronics store</a:t>
            </a:r>
            <a:endParaRPr lang="en-US" sz="2400" dirty="0"/>
          </a:p>
        </p:txBody>
      </p:sp>
      <p:pic>
        <p:nvPicPr>
          <p:cNvPr id="8" name="Picture 7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34942" cy="184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ma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2514600" cy="422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ma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209800"/>
            <a:ext cx="2667000" cy="440662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743200" y="3352800"/>
            <a:ext cx="2743200" cy="106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600" y="3429000"/>
            <a:ext cx="10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Tap on it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5175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FederationBold"/>
        <a:ea typeface=""/>
        <a:cs typeface=""/>
      </a:majorFont>
      <a:minorFont>
        <a:latin typeface="Federation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Federation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DC9725-40BA-4424-8819-86AF6A8A51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TS101951758</Template>
  <TotalTime>333</TotalTime>
  <Words>284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TS101951758</vt:lpstr>
      <vt:lpstr>Custom Design</vt:lpstr>
      <vt:lpstr>1_Custom Design</vt:lpstr>
      <vt:lpstr>2_Custom Design</vt:lpstr>
      <vt:lpstr>Circuit Calculator (Circulator)</vt:lpstr>
      <vt:lpstr>             Motivation </vt:lpstr>
      <vt:lpstr>             Solution</vt:lpstr>
      <vt:lpstr>        Implementation</vt:lpstr>
      <vt:lpstr>Main Screen</vt:lpstr>
      <vt:lpstr>Application Screenshots</vt:lpstr>
      <vt:lpstr>Design Decisions</vt:lpstr>
      <vt:lpstr>Design Decisions</vt:lpstr>
      <vt:lpstr>Google Map</vt:lpstr>
      <vt:lpstr>Forum</vt:lpstr>
      <vt:lpstr>Forum</vt:lpstr>
      <vt:lpstr>Client</vt:lpstr>
      <vt:lpstr>Client</vt:lpstr>
      <vt:lpstr>PHP</vt:lpstr>
      <vt:lpstr>PHP</vt:lpstr>
      <vt:lpstr>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Calculator</dc:title>
  <dc:creator>VAHE_asroma</dc:creator>
  <cp:lastModifiedBy>VAHE_asroma</cp:lastModifiedBy>
  <cp:revision>65</cp:revision>
  <dcterms:created xsi:type="dcterms:W3CDTF">2012-02-20T20:35:04Z</dcterms:created>
  <dcterms:modified xsi:type="dcterms:W3CDTF">2012-03-14T02:09:18Z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TC019517589991</vt:lpwstr>
  </property>
</Properties>
</file>