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handoutMasterIdLst>
    <p:handoutMasterId r:id="rId12"/>
  </p:handoutMasterIdLst>
  <p:sldIdLst>
    <p:sldId id="256" r:id="rId2"/>
    <p:sldId id="262" r:id="rId3"/>
    <p:sldId id="257" r:id="rId4"/>
    <p:sldId id="260" r:id="rId5"/>
    <p:sldId id="264" r:id="rId6"/>
    <p:sldId id="267" r:id="rId7"/>
    <p:sldId id="268" r:id="rId8"/>
    <p:sldId id="269" r:id="rId9"/>
    <p:sldId id="26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4" autoAdjust="0"/>
    <p:restoredTop sz="94660"/>
  </p:normalViewPr>
  <p:slideViewPr>
    <p:cSldViewPr>
      <p:cViewPr varScale="1">
        <p:scale>
          <a:sx n="93" d="100"/>
          <a:sy n="93" d="100"/>
        </p:scale>
        <p:origin x="163" y="72"/>
      </p:cViewPr>
      <p:guideLst>
        <p:guide pos="3840"/>
        <p:guide orient="horz" pos="2160"/>
      </p:guideLst>
    </p:cSldViewPr>
  </p:slideViewPr>
  <p:notesTextViewPr>
    <p:cViewPr>
      <p:scale>
        <a:sx n="1" d="1"/>
        <a:sy n="1" d="1"/>
      </p:scale>
      <p:origin x="0" y="0"/>
    </p:cViewPr>
  </p:notesTextViewPr>
  <p:notesViewPr>
    <p:cSldViewPr showGuides="1">
      <p:cViewPr varScale="1">
        <p:scale>
          <a:sx n="63" d="100"/>
          <a:sy n="63" d="100"/>
        </p:scale>
        <p:origin x="2838"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43B725B-653D-4166-A8E9-72A38A1847CF}" type="datetimeFigureOut">
              <a:rPr lang="en-US"/>
              <a:t>2/24/23</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E861E8E-D392-497B-BB21-122DD7C27CF3}" type="slidenum">
              <a:rPr/>
              <a:t>‹#›</a:t>
            </a:fld>
            <a:endParaRPr/>
          </a:p>
        </p:txBody>
      </p:sp>
    </p:spTree>
    <p:extLst>
      <p:ext uri="{BB962C8B-B14F-4D97-AF65-F5344CB8AC3E}">
        <p14:creationId xmlns:p14="http://schemas.microsoft.com/office/powerpoint/2010/main" val="1208353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3F64CD-0576-4A9A-BD06-7889D6E60BDC}" type="datetimeFigureOut">
              <a:rPr lang="en-US"/>
              <a:t>2/24/23</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55D449-B875-4B8D-8E66-224D27E54C9A}" type="slidenum">
              <a:rPr/>
              <a:t>‹#›</a:t>
            </a:fld>
            <a:endParaRPr/>
          </a:p>
        </p:txBody>
      </p:sp>
    </p:spTree>
    <p:extLst>
      <p:ext uri="{BB962C8B-B14F-4D97-AF65-F5344CB8AC3E}">
        <p14:creationId xmlns:p14="http://schemas.microsoft.com/office/powerpoint/2010/main" val="13499799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gradFill flip="none" rotWithShape="1">
          <a:gsLst>
            <a:gs pos="0">
              <a:srgbClr val="D9D9D9"/>
            </a:gs>
            <a:gs pos="100000">
              <a:schemeClr val="bg1"/>
            </a:gs>
          </a:gsLst>
          <a:lin ang="81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26225" y="1828800"/>
            <a:ext cx="4098175" cy="3177380"/>
          </a:xfrm>
        </p:spPr>
        <p:txBody>
          <a:bodyPr anchor="b">
            <a:normAutofit/>
          </a:bodyPr>
          <a:lstStyle>
            <a:lvl1pPr algn="l">
              <a:lnSpc>
                <a:spcPct val="80000"/>
              </a:lnSpc>
              <a:defRPr sz="5400">
                <a:solidFill>
                  <a:schemeClr val="accent1"/>
                </a:solidFill>
              </a:defRPr>
            </a:lvl1pPr>
          </a:lstStyle>
          <a:p>
            <a:r>
              <a:rPr lang="en-US"/>
              <a:t>Click to edit Master title style</a:t>
            </a:r>
            <a:endParaRPr/>
          </a:p>
        </p:txBody>
      </p:sp>
      <p:sp>
        <p:nvSpPr>
          <p:cNvPr id="3" name="Subtitle 2"/>
          <p:cNvSpPr>
            <a:spLocks noGrp="1"/>
          </p:cNvSpPr>
          <p:nvPr>
            <p:ph type="subTitle" idx="1"/>
          </p:nvPr>
        </p:nvSpPr>
        <p:spPr>
          <a:xfrm>
            <a:off x="626225" y="5181600"/>
            <a:ext cx="4098175" cy="685800"/>
          </a:xfrm>
        </p:spPr>
        <p:txBody>
          <a:bodyPr>
            <a:normAutofit/>
          </a:bodyPr>
          <a:lstStyle>
            <a:lvl1pPr marL="0" indent="0" algn="l">
              <a:buNone/>
              <a:defRPr sz="2000" cap="all" baseline="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pic>
        <p:nvPicPr>
          <p:cNvPr id="7" name="Picture 6" descr="EKG line"/>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5188688" y="-1"/>
            <a:ext cx="7000137" cy="6858001"/>
          </a:xfrm>
          <a:prstGeom prst="rect">
            <a:avLst/>
          </a:prstGeom>
        </p:spPr>
      </p:pic>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2/24/23</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descr="Rectangle"/>
          <p:cNvSpPr/>
          <p:nvPr/>
        </p:nvSpPr>
        <p:spPr>
          <a:xfrm>
            <a:off x="9982200" y="0"/>
            <a:ext cx="2209800" cy="6858000"/>
          </a:xfrm>
          <a:prstGeom prst="rect">
            <a:avLst/>
          </a:prstGeom>
          <a:gradFill flip="none" rotWithShape="1">
            <a:gsLst>
              <a:gs pos="0">
                <a:schemeClr val="accent1"/>
              </a:gs>
              <a:gs pos="100000">
                <a:schemeClr val="accent1">
                  <a:lumMod val="7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10058399" y="457201"/>
            <a:ext cx="2057401" cy="59436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609600" y="457200"/>
            <a:ext cx="9067800" cy="5943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2/24/23</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2/24/23</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Section Header">
    <p:bg>
      <p:bgPr>
        <a:gradFill flip="none" rotWithShape="1">
          <a:gsLst>
            <a:gs pos="0">
              <a:schemeClr val="accent1"/>
            </a:gs>
            <a:gs pos="100000">
              <a:schemeClr val="accent1">
                <a:lumMod val="75000"/>
              </a:schemeClr>
            </a:gs>
          </a:gsLst>
          <a:lin ang="5400000" scaled="0"/>
          <a:tileRect/>
        </a:gradFill>
        <a:effectLst/>
      </p:bgPr>
    </p:bg>
    <p:spTree>
      <p:nvGrpSpPr>
        <p:cNvPr id="1" name=""/>
        <p:cNvGrpSpPr/>
        <p:nvPr/>
      </p:nvGrpSpPr>
      <p:grpSpPr>
        <a:xfrm>
          <a:off x="0" y="0"/>
          <a:ext cx="0" cy="0"/>
          <a:chOff x="0" y="0"/>
          <a:chExt cx="0" cy="0"/>
        </a:xfrm>
      </p:grpSpPr>
      <p:sp>
        <p:nvSpPr>
          <p:cNvPr id="7" name="Rectangle 6" descr="Rectangle"/>
          <p:cNvSpPr/>
          <p:nvPr/>
        </p:nvSpPr>
        <p:spPr>
          <a:xfrm>
            <a:off x="265112" y="228600"/>
            <a:ext cx="11658600" cy="6400800"/>
          </a:xfrm>
          <a:prstGeom prst="rect">
            <a:avLst/>
          </a:prstGeom>
          <a:noFill/>
          <a:ln w="15875">
            <a:gradFill flip="none" rotWithShape="1">
              <a:gsLst>
                <a:gs pos="0">
                  <a:schemeClr val="bg1">
                    <a:lumMod val="75000"/>
                  </a:schemeClr>
                </a:gs>
                <a:gs pos="100000">
                  <a:schemeClr val="bg1"/>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1066800" y="1828800"/>
            <a:ext cx="7772400" cy="3177380"/>
          </a:xfrm>
        </p:spPr>
        <p:txBody>
          <a:bodyPr anchor="b">
            <a:normAutofit/>
          </a:bodyPr>
          <a:lstStyle>
            <a:lvl1pPr>
              <a:lnSpc>
                <a:spcPct val="80000"/>
              </a:lnSpc>
              <a:defRPr sz="5400"/>
            </a:lvl1pPr>
          </a:lstStyle>
          <a:p>
            <a:r>
              <a:rPr lang="en-US"/>
              <a:t>Click to edit Master title style</a:t>
            </a:r>
            <a:endParaRPr/>
          </a:p>
        </p:txBody>
      </p:sp>
      <p:sp>
        <p:nvSpPr>
          <p:cNvPr id="3" name="Text Placeholder 2"/>
          <p:cNvSpPr>
            <a:spLocks noGrp="1"/>
          </p:cNvSpPr>
          <p:nvPr>
            <p:ph type="body" idx="1"/>
          </p:nvPr>
        </p:nvSpPr>
        <p:spPr>
          <a:xfrm>
            <a:off x="1066800" y="5181600"/>
            <a:ext cx="7772400" cy="685800"/>
          </a:xfrm>
        </p:spPr>
        <p:txBody>
          <a:bodyPr>
            <a:normAutofit/>
          </a:bodyPr>
          <a:lstStyle>
            <a:lvl1pPr marL="0" indent="0">
              <a:buNone/>
              <a:defRPr sz="2000" cap="all" baseline="0">
                <a:solidFill>
                  <a:schemeClr val="bg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3506778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066800" y="1825624"/>
            <a:ext cx="4800600" cy="4575175"/>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324600" y="1825624"/>
            <a:ext cx="4800600" cy="4575175"/>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37CC0096-1860-4642-9CD2-0079EA5E7CD1}" type="datetimeFigureOut">
              <a:rPr lang="en-US"/>
              <a:t>2/24/23</a:t>
            </a:fld>
            <a:endParaRPr/>
          </a:p>
        </p:txBody>
      </p:sp>
      <p:sp>
        <p:nvSpPr>
          <p:cNvPr id="7" name="Slide Number Placeholder 6"/>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Text Placeholder 2"/>
          <p:cNvSpPr>
            <a:spLocks noGrp="1"/>
          </p:cNvSpPr>
          <p:nvPr>
            <p:ph type="body" idx="1"/>
          </p:nvPr>
        </p:nvSpPr>
        <p:spPr>
          <a:xfrm>
            <a:off x="1066800" y="1828799"/>
            <a:ext cx="4800600" cy="762000"/>
          </a:xfrm>
        </p:spPr>
        <p:txBody>
          <a:bodyPr anchor="ctr">
            <a:noAutofit/>
          </a:bodyPr>
          <a:lstStyle>
            <a:lvl1pPr marL="0" indent="0">
              <a:buNone/>
              <a:defRPr sz="2400" b="0" cap="none" baseline="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6800" y="2590799"/>
            <a:ext cx="4800600" cy="3810033"/>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324600" y="1828799"/>
            <a:ext cx="4800600" cy="762000"/>
          </a:xfrm>
        </p:spPr>
        <p:txBody>
          <a:bodyPr anchor="ctr">
            <a:noAutofit/>
          </a:bodyPr>
          <a:lstStyle>
            <a:lvl1pPr marL="0" indent="0">
              <a:buNone/>
              <a:defRPr sz="2400" b="0" cap="none" baseline="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4600" y="2590799"/>
            <a:ext cx="4800600" cy="3810033"/>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a:p>
        </p:txBody>
      </p:sp>
      <p:sp>
        <p:nvSpPr>
          <p:cNvPr id="7" name="Date Placeholder 6"/>
          <p:cNvSpPr>
            <a:spLocks noGrp="1"/>
          </p:cNvSpPr>
          <p:nvPr>
            <p:ph type="dt" sz="half" idx="10"/>
          </p:nvPr>
        </p:nvSpPr>
        <p:spPr/>
        <p:txBody>
          <a:bodyPr/>
          <a:lstStyle/>
          <a:p>
            <a:fld id="{37CC0096-1860-4642-9CD2-0079EA5E7CD1}" type="datetimeFigureOut">
              <a:rPr lang="en-US"/>
              <a:t>2/24/23</a:t>
            </a:fld>
            <a:endParaRPr/>
          </a:p>
        </p:txBody>
      </p:sp>
      <p:sp>
        <p:nvSpPr>
          <p:cNvPr id="9" name="Slide Number Placeholder 8"/>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37CC0096-1860-4642-9CD2-0079EA5E7CD1}" type="datetimeFigureOut">
              <a:rPr lang="en-US"/>
              <a:t>2/24/23</a:t>
            </a:fld>
            <a:endParaRPr/>
          </a:p>
        </p:txBody>
      </p:sp>
      <p:sp>
        <p:nvSpPr>
          <p:cNvPr id="5" name="Slide Number Placeholder 4"/>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37CC0096-1860-4642-9CD2-0079EA5E7CD1}" type="datetimeFigureOut">
              <a:rPr lang="en-US"/>
              <a:t>2/24/23</a:t>
            </a:fld>
            <a:endParaRPr/>
          </a:p>
        </p:txBody>
      </p:sp>
      <p:sp>
        <p:nvSpPr>
          <p:cNvPr id="4" name="Slide Number Placeholder 3"/>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descr="Rectangle"/>
          <p:cNvSpPr/>
          <p:nvPr/>
        </p:nvSpPr>
        <p:spPr>
          <a:xfrm>
            <a:off x="7008812" y="0"/>
            <a:ext cx="5180013" cy="6858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descr="Rectangle"/>
          <p:cNvSpPr/>
          <p:nvPr/>
        </p:nvSpPr>
        <p:spPr>
          <a:xfrm>
            <a:off x="7255668" y="228600"/>
            <a:ext cx="4686300" cy="6400800"/>
          </a:xfrm>
          <a:prstGeom prst="rect">
            <a:avLst/>
          </a:prstGeom>
          <a:noFill/>
          <a:ln w="15875">
            <a:gradFill flip="none" rotWithShape="1">
              <a:gsLst>
                <a:gs pos="0">
                  <a:schemeClr val="bg1">
                    <a:lumMod val="75000"/>
                  </a:schemeClr>
                </a:gs>
                <a:gs pos="100000">
                  <a:schemeClr val="bg1">
                    <a:lumMod val="95000"/>
                  </a:schemeClr>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7632700" y="3200400"/>
            <a:ext cx="3932237" cy="1752600"/>
          </a:xfrm>
        </p:spPr>
        <p:txBody>
          <a:bodyPr anchor="b">
            <a:normAutofit/>
          </a:bodyPr>
          <a:lstStyle>
            <a:lvl1pPr>
              <a:defRPr sz="3600"/>
            </a:lvl1pPr>
          </a:lstStyle>
          <a:p>
            <a:r>
              <a:rPr lang="en-US"/>
              <a:t>Click to edit Master title style</a:t>
            </a:r>
            <a:endParaRPr/>
          </a:p>
        </p:txBody>
      </p:sp>
      <p:sp>
        <p:nvSpPr>
          <p:cNvPr id="3" name="Content Placeholder 2"/>
          <p:cNvSpPr>
            <a:spLocks noGrp="1"/>
          </p:cNvSpPr>
          <p:nvPr>
            <p:ph idx="1"/>
          </p:nvPr>
        </p:nvSpPr>
        <p:spPr>
          <a:xfrm>
            <a:off x="609600" y="457201"/>
            <a:ext cx="5943600" cy="5943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7632699" y="5029200"/>
            <a:ext cx="3932237" cy="1371600"/>
          </a:xfrm>
        </p:spPr>
        <p:txBody>
          <a:bodyPr>
            <a:normAutofit/>
          </a:bodyPr>
          <a:lstStyle>
            <a:lvl1pPr marL="0" inden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descr="Rectangle"/>
          <p:cNvSpPr/>
          <p:nvPr/>
        </p:nvSpPr>
        <p:spPr>
          <a:xfrm>
            <a:off x="7008812" y="0"/>
            <a:ext cx="5180013" cy="6858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descr="Rectangle"/>
          <p:cNvSpPr/>
          <p:nvPr/>
        </p:nvSpPr>
        <p:spPr>
          <a:xfrm>
            <a:off x="7255668" y="228600"/>
            <a:ext cx="4686300" cy="6400800"/>
          </a:xfrm>
          <a:prstGeom prst="rect">
            <a:avLst/>
          </a:prstGeom>
          <a:noFill/>
          <a:ln w="15875">
            <a:gradFill flip="none" rotWithShape="1">
              <a:gsLst>
                <a:gs pos="0">
                  <a:schemeClr val="bg1">
                    <a:lumMod val="75000"/>
                  </a:schemeClr>
                </a:gs>
                <a:gs pos="100000">
                  <a:schemeClr val="bg1">
                    <a:lumMod val="95000"/>
                  </a:schemeClr>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7635240" y="3200400"/>
            <a:ext cx="3932237" cy="1752600"/>
          </a:xfrm>
        </p:spPr>
        <p:txBody>
          <a:bodyPr anchor="b">
            <a:normAutofit/>
          </a:bodyPr>
          <a:lstStyle>
            <a:lvl1pPr>
              <a:defRPr sz="360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 y="0"/>
            <a:ext cx="7008810" cy="6857999"/>
          </a:xfrm>
        </p:spPr>
        <p:txBody>
          <a:bodyPr tIns="4572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
        <p:nvSpPr>
          <p:cNvPr id="4" name="Text Placeholder 3"/>
          <p:cNvSpPr>
            <a:spLocks noGrp="1"/>
          </p:cNvSpPr>
          <p:nvPr>
            <p:ph type="body" sz="half" idx="2"/>
          </p:nvPr>
        </p:nvSpPr>
        <p:spPr>
          <a:xfrm>
            <a:off x="7635240" y="5029200"/>
            <a:ext cx="3932237" cy="1374648"/>
          </a:xfrm>
        </p:spPr>
        <p:txBody>
          <a:bodyPr/>
          <a:lstStyle>
            <a:lvl1pPr marL="0" inden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977249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D9D9D9"/>
            </a:gs>
            <a:gs pos="100000">
              <a:schemeClr val="bg1"/>
            </a:gs>
          </a:gsLst>
          <a:lin ang="16200000" scaled="1"/>
          <a:tileRect/>
        </a:gradFill>
        <a:effectLst/>
      </p:bgPr>
    </p:bg>
    <p:spTree>
      <p:nvGrpSpPr>
        <p:cNvPr id="1" name=""/>
        <p:cNvGrpSpPr/>
        <p:nvPr/>
      </p:nvGrpSpPr>
      <p:grpSpPr>
        <a:xfrm>
          <a:off x="0" y="0"/>
          <a:ext cx="0" cy="0"/>
          <a:chOff x="0" y="0"/>
          <a:chExt cx="0" cy="0"/>
        </a:xfrm>
      </p:grpSpPr>
      <p:sp>
        <p:nvSpPr>
          <p:cNvPr id="7" name="red bar" descr="Red bar"/>
          <p:cNvSpPr/>
          <p:nvPr/>
        </p:nvSpPr>
        <p:spPr>
          <a:xfrm>
            <a:off x="1" y="1"/>
            <a:ext cx="12188824" cy="1524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Placeholder 1"/>
          <p:cNvSpPr>
            <a:spLocks noGrp="1"/>
          </p:cNvSpPr>
          <p:nvPr>
            <p:ph type="title"/>
          </p:nvPr>
        </p:nvSpPr>
        <p:spPr>
          <a:xfrm>
            <a:off x="1066800" y="99220"/>
            <a:ext cx="10058400" cy="1325563"/>
          </a:xfrm>
          <a:prstGeom prst="rect">
            <a:avLst/>
          </a:prstGeom>
        </p:spPr>
        <p:txBody>
          <a:bodyPr vert="horz" lIns="91440" tIns="45720" rIns="91440" bIns="45720" rtlCol="0" anchor="ctr">
            <a:normAutofit/>
          </a:bodyPr>
          <a:lstStyle/>
          <a:p>
            <a:r>
              <a:rPr lang="en-US"/>
              <a:t>Click to edit Master title style</a:t>
            </a:r>
            <a:endParaRPr dirty="0"/>
          </a:p>
        </p:txBody>
      </p:sp>
      <p:sp>
        <p:nvSpPr>
          <p:cNvPr id="3" name="Text Placeholder 2"/>
          <p:cNvSpPr>
            <a:spLocks noGrp="1"/>
          </p:cNvSpPr>
          <p:nvPr>
            <p:ph type="body" idx="1"/>
          </p:nvPr>
        </p:nvSpPr>
        <p:spPr>
          <a:xfrm>
            <a:off x="1524000" y="1828799"/>
            <a:ext cx="9144000" cy="45720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066800" y="6481760"/>
            <a:ext cx="7848600" cy="239715"/>
          </a:xfrm>
          <a:prstGeom prst="rect">
            <a:avLst/>
          </a:prstGeom>
        </p:spPr>
        <p:txBody>
          <a:bodyPr vert="horz" lIns="91440" tIns="45720" rIns="91440" bIns="45720" rtlCol="0" anchor="ctr"/>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9067800" y="6465885"/>
            <a:ext cx="1066800" cy="239715"/>
          </a:xfrm>
          <a:prstGeom prst="rect">
            <a:avLst/>
          </a:prstGeom>
        </p:spPr>
        <p:txBody>
          <a:bodyPr vert="horz" lIns="91440" tIns="45720" rIns="91440" bIns="45720" rtlCol="0" anchor="ctr"/>
          <a:lstStyle>
            <a:lvl1pPr algn="r">
              <a:defRPr sz="1100">
                <a:solidFill>
                  <a:schemeClr val="tx1"/>
                </a:solidFill>
              </a:defRPr>
            </a:lvl1pPr>
          </a:lstStyle>
          <a:p>
            <a:fld id="{37CC0096-1860-4642-9CD2-0079EA5E7CD1}" type="datetimeFigureOut">
              <a:rPr lang="en-US" smtClean="0"/>
              <a:pPr/>
              <a:t>2/24/23</a:t>
            </a:fld>
            <a:endParaRPr lang="en-US" dirty="0"/>
          </a:p>
        </p:txBody>
      </p:sp>
      <p:sp>
        <p:nvSpPr>
          <p:cNvPr id="6" name="Slide Number Placeholder 5"/>
          <p:cNvSpPr>
            <a:spLocks noGrp="1"/>
          </p:cNvSpPr>
          <p:nvPr>
            <p:ph type="sldNum" sz="quarter" idx="4"/>
          </p:nvPr>
        </p:nvSpPr>
        <p:spPr>
          <a:xfrm>
            <a:off x="10287000" y="6481760"/>
            <a:ext cx="838200" cy="239715"/>
          </a:xfrm>
          <a:prstGeom prst="rect">
            <a:avLst/>
          </a:prstGeom>
        </p:spPr>
        <p:txBody>
          <a:bodyPr vert="horz" lIns="91440" tIns="45720" rIns="91440" bIns="45720" rtlCol="0" anchor="ctr"/>
          <a:lstStyle>
            <a:lvl1pPr algn="r">
              <a:defRPr sz="1100">
                <a:solidFill>
                  <a:schemeClr val="tx1"/>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800"/>
        </a:spcBef>
        <a:buSzPct val="100000"/>
        <a:buFont typeface="Arial" pitchFamily="34" charset="0"/>
        <a:buChar char="▪"/>
        <a:defRPr sz="2400" kern="1200">
          <a:solidFill>
            <a:schemeClr val="tx1">
              <a:lumMod val="75000"/>
              <a:lumOff val="25000"/>
            </a:schemeClr>
          </a:solidFill>
          <a:latin typeface="+mn-lt"/>
          <a:ea typeface="+mn-ea"/>
          <a:cs typeface="+mn-cs"/>
        </a:defRPr>
      </a:lvl1pPr>
      <a:lvl2pPr marL="457200" indent="-228600" algn="l" defTabSz="914400" rtl="0" eaLnBrk="1" latinLnBrk="0" hangingPunct="1">
        <a:lnSpc>
          <a:spcPct val="90000"/>
        </a:lnSpc>
        <a:spcBef>
          <a:spcPts val="600"/>
        </a:spcBef>
        <a:buSzPct val="100000"/>
        <a:buFont typeface="Arial" pitchFamily="34" charset="0"/>
        <a:buChar char="▪"/>
        <a:defRPr sz="2200" kern="1200">
          <a:solidFill>
            <a:schemeClr val="tx1">
              <a:lumMod val="75000"/>
              <a:lumOff val="25000"/>
            </a:schemeClr>
          </a:solidFill>
          <a:latin typeface="+mn-lt"/>
          <a:ea typeface="+mn-ea"/>
          <a:cs typeface="+mn-cs"/>
        </a:defRPr>
      </a:lvl2pPr>
      <a:lvl3pPr marL="685800" indent="-182880" algn="l" defTabSz="914400" rtl="0" eaLnBrk="1" latinLnBrk="0" hangingPunct="1">
        <a:lnSpc>
          <a:spcPct val="90000"/>
        </a:lnSpc>
        <a:spcBef>
          <a:spcPts val="600"/>
        </a:spcBef>
        <a:buSzPct val="100000"/>
        <a:buFont typeface="Arial" pitchFamily="34" charset="0"/>
        <a:buChar char="▪"/>
        <a:defRPr sz="2000" kern="1200">
          <a:solidFill>
            <a:schemeClr val="tx1">
              <a:lumMod val="75000"/>
              <a:lumOff val="25000"/>
            </a:schemeClr>
          </a:solidFill>
          <a:latin typeface="+mn-lt"/>
          <a:ea typeface="+mn-ea"/>
          <a:cs typeface="+mn-cs"/>
        </a:defRPr>
      </a:lvl3pPr>
      <a:lvl4pPr marL="868680" indent="-182563" algn="l" defTabSz="914400" rtl="0" eaLnBrk="1" latinLnBrk="0" hangingPunct="1">
        <a:lnSpc>
          <a:spcPct val="90000"/>
        </a:lnSpc>
        <a:spcBef>
          <a:spcPts val="600"/>
        </a:spcBef>
        <a:buSzPct val="100000"/>
        <a:buFont typeface="Arial" pitchFamily="34" charset="0"/>
        <a:buChar char="▪"/>
        <a:defRPr sz="1800" kern="1200">
          <a:solidFill>
            <a:schemeClr val="tx1">
              <a:lumMod val="75000"/>
              <a:lumOff val="25000"/>
            </a:schemeClr>
          </a:solidFill>
          <a:latin typeface="+mn-lt"/>
          <a:ea typeface="+mn-ea"/>
          <a:cs typeface="+mn-cs"/>
        </a:defRPr>
      </a:lvl4pPr>
      <a:lvl5pPr marL="1051560" indent="-182880" algn="l" defTabSz="914400" rtl="0" eaLnBrk="1" latinLnBrk="0" hangingPunct="1">
        <a:lnSpc>
          <a:spcPct val="90000"/>
        </a:lnSpc>
        <a:spcBef>
          <a:spcPts val="600"/>
        </a:spcBef>
        <a:buSzPct val="100000"/>
        <a:buFont typeface="Arial" pitchFamily="34" charset="0"/>
        <a:buChar char="▪"/>
        <a:defRPr sz="1600" kern="1200">
          <a:solidFill>
            <a:schemeClr val="tx1">
              <a:lumMod val="75000"/>
              <a:lumOff val="25000"/>
            </a:schemeClr>
          </a:solidFill>
          <a:latin typeface="+mn-lt"/>
          <a:ea typeface="+mn-ea"/>
          <a:cs typeface="+mn-cs"/>
        </a:defRPr>
      </a:lvl5pPr>
      <a:lvl6pPr marL="123444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6pPr>
      <a:lvl7pPr marL="141732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7pPr>
      <a:lvl8pPr marL="160020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8pPr>
      <a:lvl9pPr marL="178308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 Id="rId5" Type="http://schemas.openxmlformats.org/officeDocument/2006/relationships/image" Target="../media/image19.png"/><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2" Type="http://schemas.openxmlformats.org/officeDocument/2006/relationships/hyperlink" Target="https://datagy.io/python-support-vector-machines/" TargetMode="Externa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191344" y="188640"/>
            <a:ext cx="1440160" cy="1384176"/>
          </a:xfrm>
          <a:prstGeom prst="rect">
            <a:avLst/>
          </a:prstGeom>
        </p:spPr>
      </p:pic>
      <p:sp>
        <p:nvSpPr>
          <p:cNvPr id="7" name="TextBox 6"/>
          <p:cNvSpPr txBox="1"/>
          <p:nvPr/>
        </p:nvSpPr>
        <p:spPr>
          <a:xfrm>
            <a:off x="1919536" y="237247"/>
            <a:ext cx="3337773" cy="830997"/>
          </a:xfrm>
          <a:prstGeom prst="rect">
            <a:avLst/>
          </a:prstGeom>
          <a:noFill/>
        </p:spPr>
        <p:txBody>
          <a:bodyPr wrap="none" rtlCol="0">
            <a:spAutoFit/>
          </a:bodyPr>
          <a:lstStyle/>
          <a:p>
            <a:r>
              <a:rPr lang="en-IN" sz="2400" dirty="0">
                <a:latin typeface="Bahnschrift Condensed" panose="020B0502040204020203" pitchFamily="34" charset="0"/>
              </a:rPr>
              <a:t>Department of Electronics and </a:t>
            </a:r>
          </a:p>
          <a:p>
            <a:r>
              <a:rPr lang="en-IN" sz="2400" dirty="0">
                <a:latin typeface="Bahnschrift Condensed" panose="020B0502040204020203" pitchFamily="34" charset="0"/>
              </a:rPr>
              <a:t>Communication</a:t>
            </a:r>
          </a:p>
        </p:txBody>
      </p:sp>
      <p:sp>
        <p:nvSpPr>
          <p:cNvPr id="10" name="Rectangle 9"/>
          <p:cNvSpPr/>
          <p:nvPr/>
        </p:nvSpPr>
        <p:spPr>
          <a:xfrm>
            <a:off x="191344" y="1916832"/>
            <a:ext cx="4961655" cy="2308324"/>
          </a:xfrm>
          <a:prstGeom prst="rect">
            <a:avLst/>
          </a:prstGeom>
        </p:spPr>
        <p:txBody>
          <a:bodyPr wrap="square">
            <a:spAutoFit/>
          </a:bodyPr>
          <a:lstStyle/>
          <a:p>
            <a:r>
              <a:rPr lang="en-US" sz="3600" dirty="0">
                <a:latin typeface="Algerian" panose="04020705040A02060702" pitchFamily="82" charset="0"/>
              </a:rPr>
              <a:t>Predict the possible health issues in pregnant women</a:t>
            </a:r>
            <a:endParaRPr lang="en-IN" sz="3600" dirty="0">
              <a:latin typeface="Algerian" panose="04020705040A02060702" pitchFamily="82" charset="0"/>
            </a:endParaRPr>
          </a:p>
        </p:txBody>
      </p:sp>
      <p:sp>
        <p:nvSpPr>
          <p:cNvPr id="11" name="TextBox 10"/>
          <p:cNvSpPr txBox="1"/>
          <p:nvPr/>
        </p:nvSpPr>
        <p:spPr>
          <a:xfrm>
            <a:off x="263352" y="4941168"/>
            <a:ext cx="4155305" cy="1477328"/>
          </a:xfrm>
          <a:prstGeom prst="rect">
            <a:avLst/>
          </a:prstGeom>
          <a:noFill/>
        </p:spPr>
        <p:txBody>
          <a:bodyPr wrap="none" rtlCol="0">
            <a:spAutoFit/>
          </a:bodyPr>
          <a:lstStyle/>
          <a:p>
            <a:r>
              <a:rPr lang="en-IN" dirty="0">
                <a:latin typeface="Bauhaus 93" panose="04030905020B02020C02" pitchFamily="82" charset="0"/>
              </a:rPr>
              <a:t>Aaron Lawrence Lasrado - 4SO21EC002</a:t>
            </a:r>
          </a:p>
          <a:p>
            <a:r>
              <a:rPr lang="en-IN" dirty="0">
                <a:latin typeface="Bauhaus 93" panose="04030905020B02020C02" pitchFamily="82" charset="0"/>
              </a:rPr>
              <a:t>Muhammad Shakeel – 4SO21EC061</a:t>
            </a:r>
          </a:p>
          <a:p>
            <a:r>
              <a:rPr lang="en-IN" dirty="0">
                <a:latin typeface="Bauhaus 93" panose="04030905020B02020C02" pitchFamily="82" charset="0"/>
              </a:rPr>
              <a:t>Mahammad Danish – 4SO21EC052</a:t>
            </a:r>
          </a:p>
          <a:p>
            <a:r>
              <a:rPr lang="en-IN" dirty="0">
                <a:latin typeface="Bauhaus 93" panose="04030905020B02020C02" pitchFamily="82" charset="0"/>
              </a:rPr>
              <a:t>Amish Harshal – 4SO21EC010</a:t>
            </a:r>
          </a:p>
          <a:p>
            <a:r>
              <a:rPr lang="en-IN" dirty="0">
                <a:latin typeface="Bauhaus 93" panose="04030905020B02020C02" pitchFamily="82" charset="0"/>
              </a:rPr>
              <a:t>Adithya achar – 4SO21EC006</a:t>
            </a:r>
          </a:p>
        </p:txBody>
      </p:sp>
    </p:spTree>
    <p:extLst>
      <p:ext uri="{BB962C8B-B14F-4D97-AF65-F5344CB8AC3E}">
        <p14:creationId xmlns:p14="http://schemas.microsoft.com/office/powerpoint/2010/main" val="435141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pic>
        <p:nvPicPr>
          <p:cNvPr id="14" name="Picture 13" descr="A picture containing clipart&#10;&#10;Description automatically generated">
            <a:extLst>
              <a:ext uri="{FF2B5EF4-FFF2-40B4-BE49-F238E27FC236}">
                <a16:creationId xmlns:a16="http://schemas.microsoft.com/office/drawing/2014/main" id="{62E4FB9E-6F3E-A2A3-7BF4-E4B71E7A8F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96400" y="99220"/>
            <a:ext cx="2027120" cy="3715545"/>
          </a:xfrm>
          <a:prstGeom prst="rect">
            <a:avLst/>
          </a:prstGeom>
        </p:spPr>
      </p:pic>
      <p:sp>
        <p:nvSpPr>
          <p:cNvPr id="4" name="Rectangle 3"/>
          <p:cNvSpPr/>
          <p:nvPr/>
        </p:nvSpPr>
        <p:spPr>
          <a:xfrm>
            <a:off x="335360" y="1556792"/>
            <a:ext cx="6096000" cy="5632311"/>
          </a:xfrm>
          <a:prstGeom prst="rect">
            <a:avLst/>
          </a:prstGeom>
        </p:spPr>
        <p:txBody>
          <a:bodyPr>
            <a:spAutoFit/>
          </a:bodyPr>
          <a:lstStyle/>
          <a:p>
            <a:r>
              <a:rPr lang="en-US" sz="2000" dirty="0">
                <a:latin typeface="Times New Roman" panose="02020603050405020304" pitchFamily="18" charset="0"/>
                <a:cs typeface="Times New Roman" panose="02020603050405020304" pitchFamily="18" charset="0"/>
              </a:rPr>
              <a:t>According to WHO, 810 women die every day in this world due to childbirth and pregnancy-related complications, while the majority (94%) of all maternal deaths occur in low and lower-middle-income countries . Due to the recent advancement in technology, the rate of maternal deaths is reducing , yet is a challenging task to ensure the safety of both mother and child during pregnancy. In such a scenario, the pregnancy-related risks can be reduced by forecasting the complications and by taking preventive measures. Thus, the use of predictive modeling became emergent to save the lives of millions of mothers and infants.</a:t>
            </a:r>
          </a:p>
          <a:p>
            <a:r>
              <a:rPr lang="en-US" sz="2000" dirty="0">
                <a:latin typeface="Times New Roman" panose="02020603050405020304" pitchFamily="18" charset="0"/>
                <a:cs typeface="Times New Roman" panose="02020603050405020304" pitchFamily="18" charset="0"/>
              </a:rPr>
              <a:t>The common maternal complications responsible for the majority of maternal deaths are gestational diabetes, severe bleeding, infection, preeclampsia, eclampsia, prolonged labor, preterm labor, and unsafe abortion .</a:t>
            </a:r>
          </a:p>
          <a:p>
            <a:endParaRPr lang="en-US"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3"/>
          <a:stretch>
            <a:fillRect/>
          </a:stretch>
        </p:blipFill>
        <p:spPr>
          <a:xfrm>
            <a:off x="6528048" y="4005064"/>
            <a:ext cx="5544616" cy="2722510"/>
          </a:xfrm>
          <a:prstGeom prst="rect">
            <a:avLst/>
          </a:prstGeom>
        </p:spPr>
      </p:pic>
    </p:spTree>
    <p:extLst>
      <p:ext uri="{BB962C8B-B14F-4D97-AF65-F5344CB8AC3E}">
        <p14:creationId xmlns:p14="http://schemas.microsoft.com/office/powerpoint/2010/main" val="2637673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8000" dirty="0"/>
              <a:t>Algorithm</a:t>
            </a:r>
            <a:endParaRPr lang="en-US" sz="8000" dirty="0"/>
          </a:p>
        </p:txBody>
      </p:sp>
      <p:sp>
        <p:nvSpPr>
          <p:cNvPr id="4" name="Rectangle 3"/>
          <p:cNvSpPr/>
          <p:nvPr/>
        </p:nvSpPr>
        <p:spPr>
          <a:xfrm>
            <a:off x="263352" y="1772816"/>
            <a:ext cx="6084679" cy="584775"/>
          </a:xfrm>
          <a:prstGeom prst="rect">
            <a:avLst/>
          </a:prstGeom>
        </p:spPr>
        <p:txBody>
          <a:bodyPr wrap="none">
            <a:spAutoFit/>
          </a:bodyPr>
          <a:lstStyle/>
          <a:p>
            <a:r>
              <a:rPr lang="en-IN" sz="3200" dirty="0"/>
              <a:t> Support Vector Regression (SVR):</a:t>
            </a:r>
          </a:p>
        </p:txBody>
      </p:sp>
      <p:sp>
        <p:nvSpPr>
          <p:cNvPr id="5" name="Rectangle 4"/>
          <p:cNvSpPr/>
          <p:nvPr/>
        </p:nvSpPr>
        <p:spPr>
          <a:xfrm>
            <a:off x="551384" y="2420888"/>
            <a:ext cx="6048672" cy="3693319"/>
          </a:xfrm>
          <a:prstGeom prst="rect">
            <a:avLst/>
          </a:prstGeom>
        </p:spPr>
        <p:txBody>
          <a:bodyPr wrap="square">
            <a:spAutoFit/>
          </a:bodyPr>
          <a:lstStyle/>
          <a:p>
            <a:endParaRPr lang="en-US" dirty="0"/>
          </a:p>
          <a:p>
            <a:r>
              <a:rPr lang="en-US" dirty="0"/>
              <a:t>A Support Vector Regression (SVR) is a type of Support Vector Machine , and is a type of supervised learning algorithm that analyzes data for regression analysis.</a:t>
            </a:r>
          </a:p>
          <a:p>
            <a:endParaRPr lang="en-US" dirty="0"/>
          </a:p>
          <a:p>
            <a:endParaRPr lang="en-US" dirty="0"/>
          </a:p>
          <a:p>
            <a:r>
              <a:rPr lang="en-US" dirty="0"/>
              <a:t>In 1996, this version of SVM for regression was proposed by Christopher J. C. Burges, Vladimir N. </a:t>
            </a:r>
            <a:r>
              <a:rPr lang="en-US" dirty="0" err="1"/>
              <a:t>Vapnik</a:t>
            </a:r>
            <a:r>
              <a:rPr lang="en-US" dirty="0"/>
              <a:t> , Harris Drucker, Alexander J. </a:t>
            </a:r>
            <a:r>
              <a:rPr lang="en-US" dirty="0" err="1"/>
              <a:t>Smola</a:t>
            </a:r>
            <a:r>
              <a:rPr lang="en-US" dirty="0"/>
              <a:t> and Linda Kaufman. The model produced by SVR depends only on a subset of the training data, because the cost function for building the model ignores any training data close to the model prediction.</a:t>
            </a:r>
          </a:p>
          <a:p>
            <a:endParaRPr lang="en-IN" dirty="0"/>
          </a:p>
        </p:txBody>
      </p:sp>
      <p:pic>
        <p:nvPicPr>
          <p:cNvPr id="6" name="Picture 5"/>
          <p:cNvPicPr>
            <a:picLocks noChangeAspect="1"/>
          </p:cNvPicPr>
          <p:nvPr/>
        </p:nvPicPr>
        <p:blipFill>
          <a:blip r:embed="rId2"/>
          <a:stretch>
            <a:fillRect/>
          </a:stretch>
        </p:blipFill>
        <p:spPr>
          <a:xfrm>
            <a:off x="7032104" y="2357591"/>
            <a:ext cx="4824536" cy="3525283"/>
          </a:xfrm>
          <a:prstGeom prst="rect">
            <a:avLst/>
          </a:prstGeom>
        </p:spPr>
      </p:pic>
    </p:spTree>
    <p:extLst>
      <p:ext uri="{BB962C8B-B14F-4D97-AF65-F5344CB8AC3E}">
        <p14:creationId xmlns:p14="http://schemas.microsoft.com/office/powerpoint/2010/main" val="1772969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Implementation of program based on Algorithm</a:t>
            </a:r>
          </a:p>
        </p:txBody>
      </p:sp>
      <p:sp>
        <p:nvSpPr>
          <p:cNvPr id="7" name="Rectangle 6"/>
          <p:cNvSpPr/>
          <p:nvPr/>
        </p:nvSpPr>
        <p:spPr>
          <a:xfrm>
            <a:off x="263352" y="1700808"/>
            <a:ext cx="6096000" cy="707886"/>
          </a:xfrm>
          <a:prstGeom prst="rect">
            <a:avLst/>
          </a:prstGeom>
        </p:spPr>
        <p:txBody>
          <a:bodyPr>
            <a:spAutoFit/>
          </a:bodyPr>
          <a:lstStyle/>
          <a:p>
            <a:pPr marL="285750" indent="-285750">
              <a:buFont typeface="Wingdings" panose="05000000000000000000" pitchFamily="2" charset="2"/>
              <a:buChar char="Ø"/>
            </a:pPr>
            <a:r>
              <a:rPr lang="en-US" sz="2000" dirty="0"/>
              <a:t>Imported the packages /libraries to make it easier to write the program.</a:t>
            </a:r>
            <a:endParaRPr lang="en-IN" sz="2000" dirty="0"/>
          </a:p>
        </p:txBody>
      </p:sp>
      <p:pic>
        <p:nvPicPr>
          <p:cNvPr id="8" name="Picture 7"/>
          <p:cNvPicPr>
            <a:picLocks noChangeAspect="1"/>
          </p:cNvPicPr>
          <p:nvPr/>
        </p:nvPicPr>
        <p:blipFill>
          <a:blip r:embed="rId2"/>
          <a:stretch>
            <a:fillRect/>
          </a:stretch>
        </p:blipFill>
        <p:spPr>
          <a:xfrm>
            <a:off x="407368" y="2564904"/>
            <a:ext cx="8276037" cy="1882303"/>
          </a:xfrm>
          <a:prstGeom prst="rect">
            <a:avLst/>
          </a:prstGeom>
        </p:spPr>
      </p:pic>
      <p:sp>
        <p:nvSpPr>
          <p:cNvPr id="9" name="Rectangle 8"/>
          <p:cNvSpPr/>
          <p:nvPr/>
        </p:nvSpPr>
        <p:spPr>
          <a:xfrm>
            <a:off x="263352" y="4509120"/>
            <a:ext cx="2392130" cy="400110"/>
          </a:xfrm>
          <a:prstGeom prst="rect">
            <a:avLst/>
          </a:prstGeom>
        </p:spPr>
        <p:txBody>
          <a:bodyPr wrap="none">
            <a:spAutoFit/>
          </a:bodyPr>
          <a:lstStyle/>
          <a:p>
            <a:pPr marL="285750" indent="-285750">
              <a:buFont typeface="Wingdings" panose="05000000000000000000" pitchFamily="2" charset="2"/>
              <a:buChar char="Ø"/>
            </a:pPr>
            <a:r>
              <a:rPr lang="en-IN" sz="2000" dirty="0"/>
              <a:t>Load the dataset.</a:t>
            </a:r>
          </a:p>
        </p:txBody>
      </p:sp>
      <p:pic>
        <p:nvPicPr>
          <p:cNvPr id="10" name="Picture 9"/>
          <p:cNvPicPr>
            <a:picLocks noChangeAspect="1"/>
          </p:cNvPicPr>
          <p:nvPr/>
        </p:nvPicPr>
        <p:blipFill>
          <a:blip r:embed="rId3"/>
          <a:stretch>
            <a:fillRect/>
          </a:stretch>
        </p:blipFill>
        <p:spPr>
          <a:xfrm>
            <a:off x="623391" y="4909230"/>
            <a:ext cx="8060013" cy="1948770"/>
          </a:xfrm>
          <a:prstGeom prst="rect">
            <a:avLst/>
          </a:prstGeom>
        </p:spPr>
      </p:pic>
    </p:spTree>
    <p:extLst>
      <p:ext uri="{BB962C8B-B14F-4D97-AF65-F5344CB8AC3E}">
        <p14:creationId xmlns:p14="http://schemas.microsoft.com/office/powerpoint/2010/main" val="27386277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5360" y="116632"/>
            <a:ext cx="6096000" cy="707886"/>
          </a:xfrm>
          <a:prstGeom prst="rect">
            <a:avLst/>
          </a:prstGeom>
        </p:spPr>
        <p:txBody>
          <a:bodyPr>
            <a:spAutoFit/>
          </a:bodyPr>
          <a:lstStyle/>
          <a:p>
            <a:pPr marL="285750" indent="-285750">
              <a:buFont typeface="Wingdings" panose="05000000000000000000" pitchFamily="2" charset="2"/>
              <a:buChar char="Ø"/>
            </a:pPr>
            <a:r>
              <a:rPr lang="en-US" sz="2000" dirty="0"/>
              <a:t>Plotted the models on a graph to see which has the best fit and returned the prediction</a:t>
            </a:r>
            <a:endParaRPr lang="en-IN" sz="2000" dirty="0"/>
          </a:p>
        </p:txBody>
      </p:sp>
      <p:pic>
        <p:nvPicPr>
          <p:cNvPr id="3" name="Picture 2"/>
          <p:cNvPicPr>
            <a:picLocks noChangeAspect="1"/>
          </p:cNvPicPr>
          <p:nvPr/>
        </p:nvPicPr>
        <p:blipFill>
          <a:blip r:embed="rId2"/>
          <a:stretch>
            <a:fillRect/>
          </a:stretch>
        </p:blipFill>
        <p:spPr>
          <a:xfrm>
            <a:off x="2783632" y="4005064"/>
            <a:ext cx="5997460" cy="2533482"/>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5360" y="843345"/>
            <a:ext cx="4993232" cy="3017703"/>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12024" y="548680"/>
            <a:ext cx="5578323" cy="3312368"/>
          </a:xfrm>
          <a:prstGeom prst="rect">
            <a:avLst/>
          </a:prstGeom>
        </p:spPr>
      </p:pic>
    </p:spTree>
    <p:extLst>
      <p:ext uri="{BB962C8B-B14F-4D97-AF65-F5344CB8AC3E}">
        <p14:creationId xmlns:p14="http://schemas.microsoft.com/office/powerpoint/2010/main" val="10018656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79376" y="260648"/>
            <a:ext cx="5728363" cy="400110"/>
          </a:xfrm>
          <a:prstGeom prst="rect">
            <a:avLst/>
          </a:prstGeom>
        </p:spPr>
        <p:txBody>
          <a:bodyPr wrap="none">
            <a:spAutoFit/>
          </a:bodyPr>
          <a:lstStyle/>
          <a:p>
            <a:pPr marL="285750" indent="-285750">
              <a:buFont typeface="Wingdings" panose="05000000000000000000" pitchFamily="2" charset="2"/>
              <a:buChar char="Ø"/>
            </a:pPr>
            <a:r>
              <a:rPr lang="en-US" sz="2000" dirty="0"/>
              <a:t>Splitting our Data into Testing and Training Data</a:t>
            </a:r>
            <a:endParaRPr lang="en-IN" sz="2000" dirty="0"/>
          </a:p>
        </p:txBody>
      </p:sp>
      <p:pic>
        <p:nvPicPr>
          <p:cNvPr id="3" name="Picture 2"/>
          <p:cNvPicPr>
            <a:picLocks noChangeAspect="1"/>
          </p:cNvPicPr>
          <p:nvPr/>
        </p:nvPicPr>
        <p:blipFill rotWithShape="1">
          <a:blip r:embed="rId2"/>
          <a:srcRect r="15274"/>
          <a:stretch/>
        </p:blipFill>
        <p:spPr>
          <a:xfrm>
            <a:off x="479376" y="735598"/>
            <a:ext cx="5591944" cy="2222127"/>
          </a:xfrm>
          <a:prstGeom prst="rect">
            <a:avLst/>
          </a:prstGeom>
        </p:spPr>
      </p:pic>
      <p:pic>
        <p:nvPicPr>
          <p:cNvPr id="4" name="Picture 3"/>
          <p:cNvPicPr>
            <a:picLocks noChangeAspect="1"/>
          </p:cNvPicPr>
          <p:nvPr/>
        </p:nvPicPr>
        <p:blipFill>
          <a:blip r:embed="rId3"/>
          <a:stretch>
            <a:fillRect/>
          </a:stretch>
        </p:blipFill>
        <p:spPr>
          <a:xfrm>
            <a:off x="4583832" y="3066143"/>
            <a:ext cx="7501507" cy="2751058"/>
          </a:xfrm>
          <a:prstGeom prst="rect">
            <a:avLst/>
          </a:prstGeom>
        </p:spPr>
      </p:pic>
      <p:pic>
        <p:nvPicPr>
          <p:cNvPr id="5" name="Picture 4"/>
          <p:cNvPicPr>
            <a:picLocks noChangeAspect="1"/>
          </p:cNvPicPr>
          <p:nvPr/>
        </p:nvPicPr>
        <p:blipFill rotWithShape="1">
          <a:blip r:embed="rId4"/>
          <a:srcRect r="8000"/>
          <a:stretch/>
        </p:blipFill>
        <p:spPr>
          <a:xfrm>
            <a:off x="119336" y="4933204"/>
            <a:ext cx="4392488" cy="1767993"/>
          </a:xfrm>
          <a:prstGeom prst="rect">
            <a:avLst/>
          </a:prstGeom>
        </p:spPr>
      </p:pic>
    </p:spTree>
    <p:extLst>
      <p:ext uri="{BB962C8B-B14F-4D97-AF65-F5344CB8AC3E}">
        <p14:creationId xmlns:p14="http://schemas.microsoft.com/office/powerpoint/2010/main" val="3492743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79376" y="260648"/>
            <a:ext cx="5300639" cy="400110"/>
          </a:xfrm>
          <a:prstGeom prst="rect">
            <a:avLst/>
          </a:prstGeom>
        </p:spPr>
        <p:txBody>
          <a:bodyPr wrap="square">
            <a:spAutoFit/>
          </a:bodyPr>
          <a:lstStyle/>
          <a:p>
            <a:pPr marL="285750" indent="-285750">
              <a:buFont typeface="Wingdings" panose="05000000000000000000" pitchFamily="2" charset="2"/>
              <a:buChar char="Ø"/>
            </a:pPr>
            <a:r>
              <a:rPr lang="en-US" sz="2000" dirty="0"/>
              <a:t>Building and training our model</a:t>
            </a:r>
            <a:endParaRPr lang="en-IN" sz="2000" dirty="0"/>
          </a:p>
        </p:txBody>
      </p:sp>
      <p:pic>
        <p:nvPicPr>
          <p:cNvPr id="3" name="Picture 2"/>
          <p:cNvPicPr>
            <a:picLocks noChangeAspect="1"/>
          </p:cNvPicPr>
          <p:nvPr/>
        </p:nvPicPr>
        <p:blipFill>
          <a:blip r:embed="rId2"/>
          <a:stretch>
            <a:fillRect/>
          </a:stretch>
        </p:blipFill>
        <p:spPr>
          <a:xfrm>
            <a:off x="695400" y="980728"/>
            <a:ext cx="6840760" cy="1296144"/>
          </a:xfrm>
          <a:prstGeom prst="rect">
            <a:avLst/>
          </a:prstGeom>
        </p:spPr>
      </p:pic>
      <p:sp>
        <p:nvSpPr>
          <p:cNvPr id="4" name="Rectangle 3"/>
          <p:cNvSpPr/>
          <p:nvPr/>
        </p:nvSpPr>
        <p:spPr>
          <a:xfrm>
            <a:off x="479376" y="2780928"/>
            <a:ext cx="3916804" cy="400110"/>
          </a:xfrm>
          <a:prstGeom prst="rect">
            <a:avLst/>
          </a:prstGeom>
        </p:spPr>
        <p:txBody>
          <a:bodyPr wrap="square">
            <a:spAutoFit/>
          </a:bodyPr>
          <a:lstStyle/>
          <a:p>
            <a:pPr marL="285750" indent="-285750">
              <a:buFont typeface="Wingdings" panose="05000000000000000000" pitchFamily="2" charset="2"/>
              <a:buChar char="Ø"/>
            </a:pPr>
            <a:r>
              <a:rPr lang="en-US" sz="2000" dirty="0"/>
              <a:t>Building and testing our model</a:t>
            </a:r>
          </a:p>
        </p:txBody>
      </p:sp>
      <p:pic>
        <p:nvPicPr>
          <p:cNvPr id="5" name="Picture 4"/>
          <p:cNvPicPr>
            <a:picLocks noChangeAspect="1"/>
          </p:cNvPicPr>
          <p:nvPr/>
        </p:nvPicPr>
        <p:blipFill>
          <a:blip r:embed="rId3"/>
          <a:stretch>
            <a:fillRect/>
          </a:stretch>
        </p:blipFill>
        <p:spPr>
          <a:xfrm>
            <a:off x="839416" y="3545820"/>
            <a:ext cx="6696744" cy="1765203"/>
          </a:xfrm>
          <a:prstGeom prst="rect">
            <a:avLst/>
          </a:prstGeom>
        </p:spPr>
      </p:pic>
      <p:sp>
        <p:nvSpPr>
          <p:cNvPr id="6" name="Rectangle 5"/>
          <p:cNvSpPr/>
          <p:nvPr/>
        </p:nvSpPr>
        <p:spPr>
          <a:xfrm>
            <a:off x="551384" y="5872085"/>
            <a:ext cx="11305256" cy="707886"/>
          </a:xfrm>
          <a:prstGeom prst="rect">
            <a:avLst/>
          </a:prstGeom>
        </p:spPr>
        <p:txBody>
          <a:bodyPr wrap="square">
            <a:spAutoFit/>
          </a:bodyPr>
          <a:lstStyle/>
          <a:p>
            <a:r>
              <a:rPr lang="en-US" sz="2000" dirty="0"/>
              <a:t>We can now use the model to make predictions of the data. We can do this by using the .predict() method and passing in our testing features.</a:t>
            </a:r>
            <a:endParaRPr lang="en-IN" sz="2000" dirty="0"/>
          </a:p>
        </p:txBody>
      </p:sp>
    </p:spTree>
    <p:extLst>
      <p:ext uri="{BB962C8B-B14F-4D97-AF65-F5344CB8AC3E}">
        <p14:creationId xmlns:p14="http://schemas.microsoft.com/office/powerpoint/2010/main" val="37659372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7368" y="260648"/>
            <a:ext cx="4932958" cy="400110"/>
          </a:xfrm>
          <a:prstGeom prst="rect">
            <a:avLst/>
          </a:prstGeom>
          <a:noFill/>
        </p:spPr>
        <p:txBody>
          <a:bodyPr wrap="square" rtlCol="0">
            <a:spAutoFit/>
          </a:bodyPr>
          <a:lstStyle/>
          <a:p>
            <a:pPr marL="285750" indent="-285750">
              <a:buFont typeface="Wingdings" panose="05000000000000000000" pitchFamily="2" charset="2"/>
              <a:buChar char="Ø"/>
            </a:pPr>
            <a:r>
              <a:rPr lang="en-IN" sz="2000" dirty="0"/>
              <a:t>Input module for the prediction model</a:t>
            </a:r>
          </a:p>
        </p:txBody>
      </p:sp>
      <p:pic>
        <p:nvPicPr>
          <p:cNvPr id="3" name="Picture 2"/>
          <p:cNvPicPr>
            <a:picLocks noChangeAspect="1"/>
          </p:cNvPicPr>
          <p:nvPr/>
        </p:nvPicPr>
        <p:blipFill>
          <a:blip r:embed="rId2"/>
          <a:stretch>
            <a:fillRect/>
          </a:stretch>
        </p:blipFill>
        <p:spPr>
          <a:xfrm>
            <a:off x="767408" y="836712"/>
            <a:ext cx="5014395" cy="3711262"/>
          </a:xfrm>
          <a:prstGeom prst="rect">
            <a:avLst/>
          </a:prstGeom>
        </p:spPr>
      </p:pic>
      <p:sp>
        <p:nvSpPr>
          <p:cNvPr id="4" name="TextBox 3"/>
          <p:cNvSpPr txBox="1"/>
          <p:nvPr/>
        </p:nvSpPr>
        <p:spPr>
          <a:xfrm>
            <a:off x="407368" y="4941168"/>
            <a:ext cx="1296144" cy="400110"/>
          </a:xfrm>
          <a:prstGeom prst="rect">
            <a:avLst/>
          </a:prstGeom>
          <a:noFill/>
        </p:spPr>
        <p:txBody>
          <a:bodyPr wrap="square" rtlCol="0">
            <a:spAutoFit/>
          </a:bodyPr>
          <a:lstStyle/>
          <a:p>
            <a:pPr marL="285750" indent="-285750">
              <a:buFont typeface="Wingdings" panose="05000000000000000000" pitchFamily="2" charset="2"/>
              <a:buChar char="Ø"/>
            </a:pPr>
            <a:r>
              <a:rPr lang="en-IN" sz="2000" dirty="0"/>
              <a:t>Output</a:t>
            </a:r>
          </a:p>
        </p:txBody>
      </p:sp>
      <p:pic>
        <p:nvPicPr>
          <p:cNvPr id="5" name="Picture 4"/>
          <p:cNvPicPr>
            <a:picLocks noChangeAspect="1"/>
          </p:cNvPicPr>
          <p:nvPr/>
        </p:nvPicPr>
        <p:blipFill>
          <a:blip r:embed="rId3"/>
          <a:stretch>
            <a:fillRect/>
          </a:stretch>
        </p:blipFill>
        <p:spPr>
          <a:xfrm>
            <a:off x="839416" y="5341278"/>
            <a:ext cx="4942387" cy="1256074"/>
          </a:xfrm>
          <a:prstGeom prst="rect">
            <a:avLst/>
          </a:prstGeom>
        </p:spPr>
      </p:pic>
      <p:pic>
        <p:nvPicPr>
          <p:cNvPr id="6" name="Picture 5"/>
          <p:cNvPicPr>
            <a:picLocks noChangeAspect="1"/>
          </p:cNvPicPr>
          <p:nvPr/>
        </p:nvPicPr>
        <p:blipFill>
          <a:blip r:embed="rId4"/>
          <a:stretch>
            <a:fillRect/>
          </a:stretch>
        </p:blipFill>
        <p:spPr>
          <a:xfrm>
            <a:off x="6672064" y="867195"/>
            <a:ext cx="4770533" cy="3680779"/>
          </a:xfrm>
          <a:prstGeom prst="rect">
            <a:avLst/>
          </a:prstGeom>
        </p:spPr>
      </p:pic>
      <p:pic>
        <p:nvPicPr>
          <p:cNvPr id="7" name="Picture 6"/>
          <p:cNvPicPr>
            <a:picLocks noChangeAspect="1"/>
          </p:cNvPicPr>
          <p:nvPr/>
        </p:nvPicPr>
        <p:blipFill>
          <a:blip r:embed="rId5"/>
          <a:stretch>
            <a:fillRect/>
          </a:stretch>
        </p:blipFill>
        <p:spPr>
          <a:xfrm>
            <a:off x="6674954" y="5341278"/>
            <a:ext cx="4770533" cy="1256074"/>
          </a:xfrm>
          <a:prstGeom prst="rect">
            <a:avLst/>
          </a:prstGeom>
        </p:spPr>
      </p:pic>
    </p:spTree>
    <p:extLst>
      <p:ext uri="{BB962C8B-B14F-4D97-AF65-F5344CB8AC3E}">
        <p14:creationId xmlns:p14="http://schemas.microsoft.com/office/powerpoint/2010/main" val="1579399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503712" y="260648"/>
            <a:ext cx="5112568" cy="923330"/>
          </a:xfrm>
          <a:prstGeom prst="rect">
            <a:avLst/>
          </a:prstGeom>
          <a:noFill/>
        </p:spPr>
        <p:txBody>
          <a:bodyPr wrap="square" lIns="91440" tIns="45720" rIns="91440" bIns="45720">
            <a:spAutoFit/>
          </a:bodyPr>
          <a:lstStyle/>
          <a:p>
            <a:pPr algn="ctr"/>
            <a:r>
              <a:rPr lang="en-US" sz="5400" b="1" dirty="0">
                <a:ln w="10160">
                  <a:solidFill>
                    <a:schemeClr val="bg2">
                      <a:lumMod val="90000"/>
                    </a:schemeClr>
                  </a:solidFill>
                  <a:prstDash val="solid"/>
                </a:ln>
                <a:solidFill>
                  <a:schemeClr val="bg2"/>
                </a:solidFill>
                <a:effectLst>
                  <a:glow rad="228600">
                    <a:schemeClr val="accent5">
                      <a:satMod val="175000"/>
                      <a:alpha val="40000"/>
                    </a:schemeClr>
                  </a:glow>
                  <a:outerShdw blurRad="38100" dist="22860" dir="5400000" algn="tl" rotWithShape="0">
                    <a:srgbClr val="000000">
                      <a:alpha val="30000"/>
                    </a:srgbClr>
                  </a:outerShdw>
                </a:effectLst>
              </a:rPr>
              <a:t>THANK YOU</a:t>
            </a:r>
            <a:endParaRPr lang="en-US" sz="5400" b="0" cap="none" spc="0" dirty="0">
              <a:ln w="10160">
                <a:solidFill>
                  <a:schemeClr val="bg2">
                    <a:lumMod val="90000"/>
                  </a:schemeClr>
                </a:solidFill>
                <a:prstDash val="solid"/>
              </a:ln>
              <a:solidFill>
                <a:schemeClr val="bg2"/>
              </a:solidFill>
              <a:effectLst>
                <a:glow rad="228600">
                  <a:schemeClr val="accent5">
                    <a:satMod val="175000"/>
                    <a:alpha val="40000"/>
                  </a:schemeClr>
                </a:glow>
                <a:outerShdw blurRad="38100" dist="22860" dir="5400000" algn="tl" rotWithShape="0">
                  <a:srgbClr val="000000">
                    <a:alpha val="30000"/>
                  </a:srgbClr>
                </a:outerShdw>
              </a:effectLst>
            </a:endParaRPr>
          </a:p>
        </p:txBody>
      </p:sp>
      <p:sp>
        <p:nvSpPr>
          <p:cNvPr id="5" name="TextBox 4"/>
          <p:cNvSpPr txBox="1"/>
          <p:nvPr/>
        </p:nvSpPr>
        <p:spPr>
          <a:xfrm>
            <a:off x="407368" y="1700808"/>
            <a:ext cx="9483237" cy="1200329"/>
          </a:xfrm>
          <a:prstGeom prst="rect">
            <a:avLst/>
          </a:prstGeom>
          <a:noFill/>
        </p:spPr>
        <p:txBody>
          <a:bodyPr wrap="none" rtlCol="0">
            <a:spAutoFit/>
          </a:bodyPr>
          <a:lstStyle/>
          <a:p>
            <a:r>
              <a:rPr lang="en-IN" sz="2400" dirty="0"/>
              <a:t>Reference: </a:t>
            </a:r>
            <a:r>
              <a:rPr lang="en-US" sz="1200" dirty="0"/>
              <a:t>https://www.youtube.com/watch?v=xUE7SjVx9bQ&amp;t=722s</a:t>
            </a:r>
          </a:p>
          <a:p>
            <a:r>
              <a:rPr lang="en-US" sz="1200" dirty="0"/>
              <a:t>                                       https://colab.research.google.com/drive/1oxnhMTlomJ4HVhPuowpPFyMt1mwuOuQo?usp=sharing</a:t>
            </a:r>
            <a:endParaRPr lang="en-IN" sz="1200" dirty="0"/>
          </a:p>
          <a:p>
            <a:r>
              <a:rPr lang="en-IN" sz="1200" dirty="0"/>
              <a:t>                                       </a:t>
            </a:r>
            <a:r>
              <a:rPr lang="en-IN" sz="1200" dirty="0">
                <a:hlinkClick r:id="rId2"/>
              </a:rPr>
              <a:t>https://datagy.io/python-support-vector-machines/</a:t>
            </a:r>
            <a:endParaRPr lang="en-IN" sz="1200" dirty="0"/>
          </a:p>
          <a:p>
            <a:r>
              <a:rPr lang="en-IN" sz="1200" dirty="0"/>
              <a:t> 	               https://archive.ics.uci.edu/ml/machine-learning-databases/00639/Maternal%20Health%20Risk%20Data%20Set.csv</a:t>
            </a:r>
          </a:p>
          <a:p>
            <a:endParaRPr lang="en-IN" sz="1200" u="sng" dirty="0"/>
          </a:p>
        </p:txBody>
      </p:sp>
    </p:spTree>
    <p:extLst>
      <p:ext uri="{BB962C8B-B14F-4D97-AF65-F5344CB8AC3E}">
        <p14:creationId xmlns:p14="http://schemas.microsoft.com/office/powerpoint/2010/main" val="547100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Medical Design 16x9">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0001141.potx" id="{D7485564-6666-4DDB-B0D3-55F6E694D6E5}" vid="{6E950D30-6FC6-4411-BCFF-468AD9ECA787}"/>
    </a:ext>
  </a:extLst>
</a:theme>
</file>

<file path=ppt/theme/theme2.xml><?xml version="1.0" encoding="utf-8"?>
<a:theme xmlns:a="http://schemas.openxmlformats.org/drawingml/2006/main" name="Office Theme">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Medical design presentation (widescreen)</Template>
  <TotalTime>148</TotalTime>
  <Words>383</Words>
  <Application>Microsoft Office PowerPoint</Application>
  <PresentationFormat>Widescreen</PresentationFormat>
  <Paragraphs>29</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Medical Design 16x9</vt:lpstr>
      <vt:lpstr>PowerPoint Presentation</vt:lpstr>
      <vt:lpstr>INTRODUCTION</vt:lpstr>
      <vt:lpstr>Algorithm</vt:lpstr>
      <vt:lpstr>Implementation of program based on Algorithm</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mahammaddhanish57@outlook.com</dc:creator>
  <cp:lastModifiedBy>S 17</cp:lastModifiedBy>
  <cp:revision>14</cp:revision>
  <dcterms:created xsi:type="dcterms:W3CDTF">2023-02-23T10:23:08Z</dcterms:created>
  <dcterms:modified xsi:type="dcterms:W3CDTF">2023-02-24T06:32:33Z</dcterms:modified>
</cp:coreProperties>
</file>