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2" r:id="rId3"/>
    <p:sldId id="257" r:id="rId4"/>
    <p:sldId id="260" r:id="rId5"/>
    <p:sldId id="264" r:id="rId6"/>
    <p:sldId id="267" r:id="rId7"/>
    <p:sldId id="268" r:id="rId8"/>
    <p:sldId id="269"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p:cViewPr varScale="1">
        <p:scale>
          <a:sx n="93" d="100"/>
          <a:sy n="93" d="100"/>
        </p:scale>
        <p:origin x="163"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2/23/2023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2/23/2023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2/23/2023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2/23/2023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2/23/2023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2/23/2023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2/23/2023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2/23/2023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2/23/2023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2/23/2023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hyperlink" Target="https://datagy.io/python-support-vector-machine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1344" y="188640"/>
            <a:ext cx="1440160" cy="1384176"/>
          </a:xfrm>
          <a:prstGeom prst="rect">
            <a:avLst/>
          </a:prstGeom>
        </p:spPr>
      </p:pic>
      <p:sp>
        <p:nvSpPr>
          <p:cNvPr id="7" name="TextBox 6"/>
          <p:cNvSpPr txBox="1"/>
          <p:nvPr/>
        </p:nvSpPr>
        <p:spPr>
          <a:xfrm>
            <a:off x="1919536" y="237247"/>
            <a:ext cx="3337773" cy="830997"/>
          </a:xfrm>
          <a:prstGeom prst="rect">
            <a:avLst/>
          </a:prstGeom>
          <a:noFill/>
        </p:spPr>
        <p:txBody>
          <a:bodyPr wrap="none" rtlCol="0">
            <a:spAutoFit/>
          </a:bodyPr>
          <a:lstStyle/>
          <a:p>
            <a:r>
              <a:rPr lang="en-IN" sz="2400" dirty="0" smtClean="0">
                <a:latin typeface="Bahnschrift Condensed" panose="020B0502040204020203" pitchFamily="34" charset="0"/>
              </a:rPr>
              <a:t>Department of Electronics and </a:t>
            </a:r>
          </a:p>
          <a:p>
            <a:r>
              <a:rPr lang="en-IN" sz="2400" dirty="0" smtClean="0">
                <a:latin typeface="Bahnschrift Condensed" panose="020B0502040204020203" pitchFamily="34" charset="0"/>
              </a:rPr>
              <a:t>Communication</a:t>
            </a:r>
            <a:endParaRPr lang="en-IN" sz="2400" dirty="0">
              <a:latin typeface="Bahnschrift Condensed" panose="020B0502040204020203" pitchFamily="34" charset="0"/>
            </a:endParaRPr>
          </a:p>
        </p:txBody>
      </p:sp>
      <p:sp>
        <p:nvSpPr>
          <p:cNvPr id="10" name="Rectangle 9"/>
          <p:cNvSpPr/>
          <p:nvPr/>
        </p:nvSpPr>
        <p:spPr>
          <a:xfrm>
            <a:off x="198241" y="2204864"/>
            <a:ext cx="4961655" cy="2308324"/>
          </a:xfrm>
          <a:prstGeom prst="rect">
            <a:avLst/>
          </a:prstGeom>
        </p:spPr>
        <p:txBody>
          <a:bodyPr wrap="square">
            <a:spAutoFit/>
          </a:bodyPr>
          <a:lstStyle/>
          <a:p>
            <a:r>
              <a:rPr lang="en-US" sz="3600" dirty="0">
                <a:latin typeface="Algerian" panose="04020705040A02060702" pitchFamily="82" charset="0"/>
              </a:rPr>
              <a:t>Predict the possible health issues in pregnant women</a:t>
            </a:r>
            <a:endParaRPr lang="en-IN" sz="3600" dirty="0">
              <a:latin typeface="Algerian" panose="04020705040A02060702" pitchFamily="82" charset="0"/>
            </a:endParaRPr>
          </a:p>
        </p:txBody>
      </p:sp>
      <p:sp>
        <p:nvSpPr>
          <p:cNvPr id="11" name="TextBox 10"/>
          <p:cNvSpPr txBox="1"/>
          <p:nvPr/>
        </p:nvSpPr>
        <p:spPr>
          <a:xfrm>
            <a:off x="263352" y="4941168"/>
            <a:ext cx="4155305" cy="646331"/>
          </a:xfrm>
          <a:prstGeom prst="rect">
            <a:avLst/>
          </a:prstGeom>
          <a:noFill/>
        </p:spPr>
        <p:txBody>
          <a:bodyPr wrap="none" rtlCol="0">
            <a:spAutoFit/>
          </a:bodyPr>
          <a:lstStyle/>
          <a:p>
            <a:r>
              <a:rPr lang="en-IN" dirty="0" smtClean="0">
                <a:latin typeface="Bauhaus 93" panose="04030905020B02020C02" pitchFamily="82" charset="0"/>
              </a:rPr>
              <a:t>Aaron Lawrence Lasrado - 4SO21EC002</a:t>
            </a:r>
          </a:p>
          <a:p>
            <a:endParaRPr lang="en-IN" dirty="0">
              <a:latin typeface="Bauhaus 93" panose="04030905020B02020C02" pitchFamily="82" charset="0"/>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pic>
        <p:nvPicPr>
          <p:cNvPr id="14" name="Picture 13" descr="A picture containing clipart&#10;&#10;Description automatically generated">
            <a:extLst>
              <a:ext uri="{FF2B5EF4-FFF2-40B4-BE49-F238E27FC236}">
                <a16:creationId xmlns:a16="http://schemas.microsoft.com/office/drawing/2014/main" id="{62E4FB9E-6F3E-A2A3-7BF4-E4B71E7A8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400" y="99220"/>
            <a:ext cx="2027120" cy="3715545"/>
          </a:xfrm>
          <a:prstGeom prst="rect">
            <a:avLst/>
          </a:prstGeom>
        </p:spPr>
      </p:pic>
      <p:sp>
        <p:nvSpPr>
          <p:cNvPr id="4" name="Rectangle 3"/>
          <p:cNvSpPr/>
          <p:nvPr/>
        </p:nvSpPr>
        <p:spPr>
          <a:xfrm>
            <a:off x="335360" y="1556792"/>
            <a:ext cx="6096000" cy="5632311"/>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According to WHO, 810 women die every day in this world due to childbirth and pregnancy-related complications, while the majority (94%) of all maternal deaths occur in low and lower-middle-income countries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Due to the recent advancement in technology, the rate of maternal deaths is reducing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yet is a challenging task to ensure the safety of both mother and child during pregnancy. In such a scenario, the pregnancy-related risks can be reduced by forecasting the complications and by taking preventive measures. Thus, the use of predictive modeling became emergent to save the lives of millions of mothers and infants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common maternal complications responsible for the majority of maternal deaths are gestational diabetes, severe bleeding, infection, preeclampsia, eclampsia, prolonged labor, preterm labor, and unsafe abortion </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528048" y="4005064"/>
            <a:ext cx="5544616" cy="2722510"/>
          </a:xfrm>
          <a:prstGeom prst="rect">
            <a:avLst/>
          </a:prstGeo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0" dirty="0"/>
              <a:t>Algorithm</a:t>
            </a:r>
            <a:endParaRPr lang="en-US" sz="8000" dirty="0"/>
          </a:p>
        </p:txBody>
      </p:sp>
      <p:sp>
        <p:nvSpPr>
          <p:cNvPr id="4" name="Rectangle 3"/>
          <p:cNvSpPr/>
          <p:nvPr/>
        </p:nvSpPr>
        <p:spPr>
          <a:xfrm>
            <a:off x="263352" y="1772816"/>
            <a:ext cx="6084679" cy="584775"/>
          </a:xfrm>
          <a:prstGeom prst="rect">
            <a:avLst/>
          </a:prstGeom>
        </p:spPr>
        <p:txBody>
          <a:bodyPr wrap="none">
            <a:spAutoFit/>
          </a:bodyPr>
          <a:lstStyle/>
          <a:p>
            <a:r>
              <a:rPr lang="en-IN" sz="3200" dirty="0"/>
              <a:t> Support Vector Regression (SVR</a:t>
            </a:r>
            <a:r>
              <a:rPr lang="en-IN" sz="3200" dirty="0" smtClean="0"/>
              <a:t>):</a:t>
            </a:r>
            <a:endParaRPr lang="en-IN" sz="3200" dirty="0"/>
          </a:p>
        </p:txBody>
      </p:sp>
      <p:sp>
        <p:nvSpPr>
          <p:cNvPr id="5" name="Rectangle 4"/>
          <p:cNvSpPr/>
          <p:nvPr/>
        </p:nvSpPr>
        <p:spPr>
          <a:xfrm>
            <a:off x="551384" y="2420888"/>
            <a:ext cx="6048672" cy="3693319"/>
          </a:xfrm>
          <a:prstGeom prst="rect">
            <a:avLst/>
          </a:prstGeom>
        </p:spPr>
        <p:txBody>
          <a:bodyPr wrap="square">
            <a:spAutoFit/>
          </a:bodyPr>
          <a:lstStyle/>
          <a:p>
            <a:endParaRPr lang="en-US" dirty="0" smtClean="0"/>
          </a:p>
          <a:p>
            <a:r>
              <a:rPr lang="en-US" dirty="0" smtClean="0"/>
              <a:t>A </a:t>
            </a:r>
            <a:r>
              <a:rPr lang="en-US" dirty="0"/>
              <a:t>Support Vector Regression (SVR) is a type of Support Vector </a:t>
            </a:r>
            <a:r>
              <a:rPr lang="en-US" dirty="0" smtClean="0"/>
              <a:t>Machine , and </a:t>
            </a:r>
            <a:r>
              <a:rPr lang="en-US" dirty="0"/>
              <a:t>is a type of supervised learning algorithm that analyzes data for regression analysis</a:t>
            </a:r>
            <a:r>
              <a:rPr lang="en-US" dirty="0" smtClean="0"/>
              <a:t>.</a:t>
            </a:r>
          </a:p>
          <a:p>
            <a:endParaRPr lang="en-US" dirty="0"/>
          </a:p>
          <a:p>
            <a:endParaRPr lang="en-US" dirty="0" smtClean="0"/>
          </a:p>
          <a:p>
            <a:r>
              <a:rPr lang="en-US" dirty="0"/>
              <a:t>In 1996, this version of SVM for regression was proposed by Christopher J. C. Burges, Vladimir N. </a:t>
            </a:r>
            <a:r>
              <a:rPr lang="en-US" dirty="0" err="1" smtClean="0"/>
              <a:t>Vapnik</a:t>
            </a:r>
            <a:r>
              <a:rPr lang="en-US" dirty="0" smtClean="0"/>
              <a:t> , </a:t>
            </a:r>
            <a:r>
              <a:rPr lang="en-US" dirty="0"/>
              <a:t>Harris Drucker, Alexander J. </a:t>
            </a:r>
            <a:r>
              <a:rPr lang="en-US" dirty="0" err="1"/>
              <a:t>Smola</a:t>
            </a:r>
            <a:r>
              <a:rPr lang="en-US" dirty="0"/>
              <a:t> and Linda Kaufman. The model produced by SVR depends only on a subset of the training data, because the cost function for building the model ignores any training data close to the model prediction</a:t>
            </a:r>
            <a:r>
              <a:rPr lang="en-US" dirty="0" smtClean="0"/>
              <a:t>.</a:t>
            </a:r>
          </a:p>
          <a:p>
            <a:endParaRPr lang="en-IN" dirty="0"/>
          </a:p>
        </p:txBody>
      </p:sp>
      <p:pic>
        <p:nvPicPr>
          <p:cNvPr id="6" name="Picture 5"/>
          <p:cNvPicPr>
            <a:picLocks noChangeAspect="1"/>
          </p:cNvPicPr>
          <p:nvPr/>
        </p:nvPicPr>
        <p:blipFill>
          <a:blip r:embed="rId2"/>
          <a:stretch>
            <a:fillRect/>
          </a:stretch>
        </p:blipFill>
        <p:spPr>
          <a:xfrm>
            <a:off x="7032104" y="2357591"/>
            <a:ext cx="4824536" cy="3525283"/>
          </a:xfrm>
          <a:prstGeom prst="rect">
            <a:avLst/>
          </a:prstGeom>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program based on Algorithm</a:t>
            </a:r>
            <a:endParaRPr lang="en-US" dirty="0"/>
          </a:p>
        </p:txBody>
      </p:sp>
      <p:sp>
        <p:nvSpPr>
          <p:cNvPr id="7" name="Rectangle 6"/>
          <p:cNvSpPr/>
          <p:nvPr/>
        </p:nvSpPr>
        <p:spPr>
          <a:xfrm>
            <a:off x="263352" y="1700808"/>
            <a:ext cx="6096000" cy="707886"/>
          </a:xfrm>
          <a:prstGeom prst="rect">
            <a:avLst/>
          </a:prstGeom>
        </p:spPr>
        <p:txBody>
          <a:bodyPr>
            <a:spAutoFit/>
          </a:bodyPr>
          <a:lstStyle/>
          <a:p>
            <a:pPr marL="285750" indent="-285750">
              <a:buFont typeface="Wingdings" panose="05000000000000000000" pitchFamily="2" charset="2"/>
              <a:buChar char="Ø"/>
            </a:pPr>
            <a:r>
              <a:rPr lang="en-US" sz="2000" dirty="0" smtClean="0"/>
              <a:t>Imported </a:t>
            </a:r>
            <a:r>
              <a:rPr lang="en-US" sz="2000" dirty="0"/>
              <a:t>the packages /libraries to make it easier to write the program.</a:t>
            </a:r>
            <a:endParaRPr lang="en-IN" sz="2000" dirty="0"/>
          </a:p>
        </p:txBody>
      </p:sp>
      <p:pic>
        <p:nvPicPr>
          <p:cNvPr id="8" name="Picture 7"/>
          <p:cNvPicPr>
            <a:picLocks noChangeAspect="1"/>
          </p:cNvPicPr>
          <p:nvPr/>
        </p:nvPicPr>
        <p:blipFill>
          <a:blip r:embed="rId2"/>
          <a:stretch>
            <a:fillRect/>
          </a:stretch>
        </p:blipFill>
        <p:spPr>
          <a:xfrm>
            <a:off x="407368" y="2564904"/>
            <a:ext cx="8276037" cy="1882303"/>
          </a:xfrm>
          <a:prstGeom prst="rect">
            <a:avLst/>
          </a:prstGeom>
        </p:spPr>
      </p:pic>
      <p:sp>
        <p:nvSpPr>
          <p:cNvPr id="9" name="Rectangle 8"/>
          <p:cNvSpPr/>
          <p:nvPr/>
        </p:nvSpPr>
        <p:spPr>
          <a:xfrm>
            <a:off x="263352" y="4509120"/>
            <a:ext cx="2392130" cy="400110"/>
          </a:xfrm>
          <a:prstGeom prst="rect">
            <a:avLst/>
          </a:prstGeom>
        </p:spPr>
        <p:txBody>
          <a:bodyPr wrap="none">
            <a:spAutoFit/>
          </a:bodyPr>
          <a:lstStyle/>
          <a:p>
            <a:pPr marL="285750" indent="-285750">
              <a:buFont typeface="Wingdings" panose="05000000000000000000" pitchFamily="2" charset="2"/>
              <a:buChar char="Ø"/>
            </a:pPr>
            <a:r>
              <a:rPr lang="en-IN" sz="2000" dirty="0"/>
              <a:t>Load the </a:t>
            </a:r>
            <a:r>
              <a:rPr lang="en-IN" sz="2000" dirty="0" smtClean="0"/>
              <a:t>dataset.</a:t>
            </a:r>
            <a:endParaRPr lang="en-IN" sz="2000" dirty="0"/>
          </a:p>
        </p:txBody>
      </p:sp>
      <p:pic>
        <p:nvPicPr>
          <p:cNvPr id="10" name="Picture 9"/>
          <p:cNvPicPr>
            <a:picLocks noChangeAspect="1"/>
          </p:cNvPicPr>
          <p:nvPr/>
        </p:nvPicPr>
        <p:blipFill>
          <a:blip r:embed="rId3"/>
          <a:stretch>
            <a:fillRect/>
          </a:stretch>
        </p:blipFill>
        <p:spPr>
          <a:xfrm>
            <a:off x="623391" y="4909230"/>
            <a:ext cx="8060013" cy="1948770"/>
          </a:xfrm>
          <a:prstGeom prst="rect">
            <a:avLst/>
          </a:prstGeo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360" y="116632"/>
            <a:ext cx="6096000" cy="707886"/>
          </a:xfrm>
          <a:prstGeom prst="rect">
            <a:avLst/>
          </a:prstGeom>
        </p:spPr>
        <p:txBody>
          <a:bodyPr>
            <a:spAutoFit/>
          </a:bodyPr>
          <a:lstStyle/>
          <a:p>
            <a:pPr marL="285750" indent="-285750">
              <a:buFont typeface="Wingdings" panose="05000000000000000000" pitchFamily="2" charset="2"/>
              <a:buChar char="Ø"/>
            </a:pPr>
            <a:r>
              <a:rPr lang="en-US" sz="2000" dirty="0" smtClean="0"/>
              <a:t>Plotted </a:t>
            </a:r>
            <a:r>
              <a:rPr lang="en-US" sz="2000" dirty="0"/>
              <a:t>the models on a graph to see which has the best fit and returned the prediction</a:t>
            </a:r>
            <a:endParaRPr lang="en-IN" sz="2000" dirty="0"/>
          </a:p>
        </p:txBody>
      </p:sp>
      <p:pic>
        <p:nvPicPr>
          <p:cNvPr id="3" name="Picture 2"/>
          <p:cNvPicPr>
            <a:picLocks noChangeAspect="1"/>
          </p:cNvPicPr>
          <p:nvPr/>
        </p:nvPicPr>
        <p:blipFill>
          <a:blip r:embed="rId2"/>
          <a:stretch>
            <a:fillRect/>
          </a:stretch>
        </p:blipFill>
        <p:spPr>
          <a:xfrm>
            <a:off x="2783632" y="4005064"/>
            <a:ext cx="5997460" cy="253348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0" y="843345"/>
            <a:ext cx="4993232" cy="301770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024" y="548680"/>
            <a:ext cx="5578323" cy="3312368"/>
          </a:xfrm>
          <a:prstGeom prst="rect">
            <a:avLst/>
          </a:prstGeom>
        </p:spPr>
      </p:pic>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376" y="260648"/>
            <a:ext cx="5728363" cy="400110"/>
          </a:xfrm>
          <a:prstGeom prst="rect">
            <a:avLst/>
          </a:prstGeom>
        </p:spPr>
        <p:txBody>
          <a:bodyPr wrap="none">
            <a:spAutoFit/>
          </a:bodyPr>
          <a:lstStyle/>
          <a:p>
            <a:pPr marL="285750" indent="-285750">
              <a:buFont typeface="Wingdings" panose="05000000000000000000" pitchFamily="2" charset="2"/>
              <a:buChar char="Ø"/>
            </a:pPr>
            <a:r>
              <a:rPr lang="en-US" sz="2000" dirty="0"/>
              <a:t>Splitting our Data into Testing and Training Data</a:t>
            </a:r>
            <a:endParaRPr lang="en-IN" sz="2000" dirty="0"/>
          </a:p>
        </p:txBody>
      </p:sp>
      <p:pic>
        <p:nvPicPr>
          <p:cNvPr id="3" name="Picture 2"/>
          <p:cNvPicPr>
            <a:picLocks noChangeAspect="1"/>
          </p:cNvPicPr>
          <p:nvPr/>
        </p:nvPicPr>
        <p:blipFill rotWithShape="1">
          <a:blip r:embed="rId2"/>
          <a:srcRect r="15274"/>
          <a:stretch/>
        </p:blipFill>
        <p:spPr>
          <a:xfrm>
            <a:off x="479376" y="735598"/>
            <a:ext cx="5591944" cy="2222127"/>
          </a:xfrm>
          <a:prstGeom prst="rect">
            <a:avLst/>
          </a:prstGeom>
        </p:spPr>
      </p:pic>
      <p:pic>
        <p:nvPicPr>
          <p:cNvPr id="4" name="Picture 3"/>
          <p:cNvPicPr>
            <a:picLocks noChangeAspect="1"/>
          </p:cNvPicPr>
          <p:nvPr/>
        </p:nvPicPr>
        <p:blipFill>
          <a:blip r:embed="rId3"/>
          <a:stretch>
            <a:fillRect/>
          </a:stretch>
        </p:blipFill>
        <p:spPr>
          <a:xfrm>
            <a:off x="4583832" y="3066143"/>
            <a:ext cx="7501507" cy="2751058"/>
          </a:xfrm>
          <a:prstGeom prst="rect">
            <a:avLst/>
          </a:prstGeom>
        </p:spPr>
      </p:pic>
      <p:pic>
        <p:nvPicPr>
          <p:cNvPr id="5" name="Picture 4"/>
          <p:cNvPicPr>
            <a:picLocks noChangeAspect="1"/>
          </p:cNvPicPr>
          <p:nvPr/>
        </p:nvPicPr>
        <p:blipFill rotWithShape="1">
          <a:blip r:embed="rId4"/>
          <a:srcRect r="8000"/>
          <a:stretch/>
        </p:blipFill>
        <p:spPr>
          <a:xfrm>
            <a:off x="119336" y="4933204"/>
            <a:ext cx="4392488" cy="1767993"/>
          </a:xfrm>
          <a:prstGeom prst="rect">
            <a:avLst/>
          </a:prstGeom>
        </p:spPr>
      </p:pic>
    </p:spTree>
    <p:extLst>
      <p:ext uri="{BB962C8B-B14F-4D97-AF65-F5344CB8AC3E}">
        <p14:creationId xmlns:p14="http://schemas.microsoft.com/office/powerpoint/2010/main" val="349274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376" y="260648"/>
            <a:ext cx="5300639" cy="400110"/>
          </a:xfrm>
          <a:prstGeom prst="rect">
            <a:avLst/>
          </a:prstGeom>
        </p:spPr>
        <p:txBody>
          <a:bodyPr wrap="square">
            <a:spAutoFit/>
          </a:bodyPr>
          <a:lstStyle/>
          <a:p>
            <a:pPr marL="285750" indent="-285750">
              <a:buFont typeface="Wingdings" panose="05000000000000000000" pitchFamily="2" charset="2"/>
              <a:buChar char="Ø"/>
            </a:pPr>
            <a:r>
              <a:rPr lang="en-US" sz="2000" dirty="0"/>
              <a:t>Building and training our </a:t>
            </a:r>
            <a:r>
              <a:rPr lang="en-US" sz="2000" dirty="0" smtClean="0"/>
              <a:t>model</a:t>
            </a:r>
            <a:endParaRPr lang="en-IN" sz="2000" dirty="0"/>
          </a:p>
        </p:txBody>
      </p:sp>
      <p:pic>
        <p:nvPicPr>
          <p:cNvPr id="3" name="Picture 2"/>
          <p:cNvPicPr>
            <a:picLocks noChangeAspect="1"/>
          </p:cNvPicPr>
          <p:nvPr/>
        </p:nvPicPr>
        <p:blipFill>
          <a:blip r:embed="rId2"/>
          <a:stretch>
            <a:fillRect/>
          </a:stretch>
        </p:blipFill>
        <p:spPr>
          <a:xfrm>
            <a:off x="695400" y="980728"/>
            <a:ext cx="6840760" cy="1296144"/>
          </a:xfrm>
          <a:prstGeom prst="rect">
            <a:avLst/>
          </a:prstGeom>
        </p:spPr>
      </p:pic>
      <p:sp>
        <p:nvSpPr>
          <p:cNvPr id="4" name="Rectangle 3"/>
          <p:cNvSpPr/>
          <p:nvPr/>
        </p:nvSpPr>
        <p:spPr>
          <a:xfrm>
            <a:off x="479376" y="2780928"/>
            <a:ext cx="3916804" cy="400110"/>
          </a:xfrm>
          <a:prstGeom prst="rect">
            <a:avLst/>
          </a:prstGeom>
        </p:spPr>
        <p:txBody>
          <a:bodyPr wrap="square">
            <a:spAutoFit/>
          </a:bodyPr>
          <a:lstStyle/>
          <a:p>
            <a:pPr marL="285750" indent="-285750">
              <a:buFont typeface="Wingdings" panose="05000000000000000000" pitchFamily="2" charset="2"/>
              <a:buChar char="Ø"/>
            </a:pPr>
            <a:r>
              <a:rPr lang="en-US" sz="2000" dirty="0"/>
              <a:t>Building and </a:t>
            </a:r>
            <a:r>
              <a:rPr lang="en-US" sz="2000" dirty="0" smtClean="0"/>
              <a:t>testing </a:t>
            </a:r>
            <a:r>
              <a:rPr lang="en-US" sz="2000" dirty="0"/>
              <a:t>our model</a:t>
            </a:r>
          </a:p>
        </p:txBody>
      </p:sp>
      <p:pic>
        <p:nvPicPr>
          <p:cNvPr id="5" name="Picture 4"/>
          <p:cNvPicPr>
            <a:picLocks noChangeAspect="1"/>
          </p:cNvPicPr>
          <p:nvPr/>
        </p:nvPicPr>
        <p:blipFill>
          <a:blip r:embed="rId3"/>
          <a:stretch>
            <a:fillRect/>
          </a:stretch>
        </p:blipFill>
        <p:spPr>
          <a:xfrm>
            <a:off x="839416" y="3545820"/>
            <a:ext cx="6696744" cy="1765203"/>
          </a:xfrm>
          <a:prstGeom prst="rect">
            <a:avLst/>
          </a:prstGeom>
        </p:spPr>
      </p:pic>
      <p:sp>
        <p:nvSpPr>
          <p:cNvPr id="6" name="Rectangle 5"/>
          <p:cNvSpPr/>
          <p:nvPr/>
        </p:nvSpPr>
        <p:spPr>
          <a:xfrm>
            <a:off x="551384" y="5872085"/>
            <a:ext cx="11305256" cy="707886"/>
          </a:xfrm>
          <a:prstGeom prst="rect">
            <a:avLst/>
          </a:prstGeom>
        </p:spPr>
        <p:txBody>
          <a:bodyPr wrap="square">
            <a:spAutoFit/>
          </a:bodyPr>
          <a:lstStyle/>
          <a:p>
            <a:r>
              <a:rPr lang="en-US" sz="2000" dirty="0"/>
              <a:t>We can now use the model to make predictions of the data. We can do this by using the .predict() method and passing in our testing features.</a:t>
            </a:r>
            <a:endParaRPr lang="en-IN" sz="2000" dirty="0"/>
          </a:p>
        </p:txBody>
      </p:sp>
    </p:spTree>
    <p:extLst>
      <p:ext uri="{BB962C8B-B14F-4D97-AF65-F5344CB8AC3E}">
        <p14:creationId xmlns:p14="http://schemas.microsoft.com/office/powerpoint/2010/main" val="376593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368" y="260648"/>
            <a:ext cx="4932958" cy="400110"/>
          </a:xfrm>
          <a:prstGeom prst="rect">
            <a:avLst/>
          </a:prstGeom>
          <a:noFill/>
        </p:spPr>
        <p:txBody>
          <a:bodyPr wrap="square" rtlCol="0">
            <a:spAutoFit/>
          </a:bodyPr>
          <a:lstStyle/>
          <a:p>
            <a:pPr marL="285750" indent="-285750">
              <a:buFont typeface="Wingdings" panose="05000000000000000000" pitchFamily="2" charset="2"/>
              <a:buChar char="Ø"/>
            </a:pPr>
            <a:r>
              <a:rPr lang="en-IN" sz="2000" dirty="0" smtClean="0"/>
              <a:t>Input module for the prediction model</a:t>
            </a:r>
            <a:endParaRPr lang="en-IN" sz="2000" dirty="0"/>
          </a:p>
        </p:txBody>
      </p:sp>
      <p:pic>
        <p:nvPicPr>
          <p:cNvPr id="3" name="Picture 2"/>
          <p:cNvPicPr>
            <a:picLocks noChangeAspect="1"/>
          </p:cNvPicPr>
          <p:nvPr/>
        </p:nvPicPr>
        <p:blipFill>
          <a:blip r:embed="rId2"/>
          <a:stretch>
            <a:fillRect/>
          </a:stretch>
        </p:blipFill>
        <p:spPr>
          <a:xfrm>
            <a:off x="767408" y="836712"/>
            <a:ext cx="5014395" cy="3711262"/>
          </a:xfrm>
          <a:prstGeom prst="rect">
            <a:avLst/>
          </a:prstGeom>
        </p:spPr>
      </p:pic>
      <p:sp>
        <p:nvSpPr>
          <p:cNvPr id="4" name="TextBox 3"/>
          <p:cNvSpPr txBox="1"/>
          <p:nvPr/>
        </p:nvSpPr>
        <p:spPr>
          <a:xfrm>
            <a:off x="407368" y="4941168"/>
            <a:ext cx="1296144" cy="400110"/>
          </a:xfrm>
          <a:prstGeom prst="rect">
            <a:avLst/>
          </a:prstGeom>
          <a:noFill/>
        </p:spPr>
        <p:txBody>
          <a:bodyPr wrap="square" rtlCol="0">
            <a:spAutoFit/>
          </a:bodyPr>
          <a:lstStyle/>
          <a:p>
            <a:pPr marL="285750" indent="-285750">
              <a:buFont typeface="Wingdings" panose="05000000000000000000" pitchFamily="2" charset="2"/>
              <a:buChar char="Ø"/>
            </a:pPr>
            <a:r>
              <a:rPr lang="en-IN" sz="2000" dirty="0" smtClean="0"/>
              <a:t>Output</a:t>
            </a:r>
            <a:endParaRPr lang="en-IN" sz="2000" dirty="0"/>
          </a:p>
        </p:txBody>
      </p:sp>
      <p:pic>
        <p:nvPicPr>
          <p:cNvPr id="5" name="Picture 4"/>
          <p:cNvPicPr>
            <a:picLocks noChangeAspect="1"/>
          </p:cNvPicPr>
          <p:nvPr/>
        </p:nvPicPr>
        <p:blipFill>
          <a:blip r:embed="rId3"/>
          <a:stretch>
            <a:fillRect/>
          </a:stretch>
        </p:blipFill>
        <p:spPr>
          <a:xfrm>
            <a:off x="839416" y="5341278"/>
            <a:ext cx="4942387" cy="1256074"/>
          </a:xfrm>
          <a:prstGeom prst="rect">
            <a:avLst/>
          </a:prstGeom>
        </p:spPr>
      </p:pic>
      <p:pic>
        <p:nvPicPr>
          <p:cNvPr id="6" name="Picture 5"/>
          <p:cNvPicPr>
            <a:picLocks noChangeAspect="1"/>
          </p:cNvPicPr>
          <p:nvPr/>
        </p:nvPicPr>
        <p:blipFill>
          <a:blip r:embed="rId4"/>
          <a:stretch>
            <a:fillRect/>
          </a:stretch>
        </p:blipFill>
        <p:spPr>
          <a:xfrm>
            <a:off x="6672064" y="867195"/>
            <a:ext cx="4770533" cy="3680779"/>
          </a:xfrm>
          <a:prstGeom prst="rect">
            <a:avLst/>
          </a:prstGeom>
        </p:spPr>
      </p:pic>
      <p:pic>
        <p:nvPicPr>
          <p:cNvPr id="7" name="Picture 6"/>
          <p:cNvPicPr>
            <a:picLocks noChangeAspect="1"/>
          </p:cNvPicPr>
          <p:nvPr/>
        </p:nvPicPr>
        <p:blipFill>
          <a:blip r:embed="rId5"/>
          <a:stretch>
            <a:fillRect/>
          </a:stretch>
        </p:blipFill>
        <p:spPr>
          <a:xfrm>
            <a:off x="6674954" y="5341278"/>
            <a:ext cx="4770533" cy="1256074"/>
          </a:xfrm>
          <a:prstGeom prst="rect">
            <a:avLst/>
          </a:prstGeom>
        </p:spPr>
      </p:pic>
    </p:spTree>
    <p:extLst>
      <p:ext uri="{BB962C8B-B14F-4D97-AF65-F5344CB8AC3E}">
        <p14:creationId xmlns:p14="http://schemas.microsoft.com/office/powerpoint/2010/main" val="157939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3712" y="260648"/>
            <a:ext cx="5112568" cy="923330"/>
          </a:xfrm>
          <a:prstGeom prst="rect">
            <a:avLst/>
          </a:prstGeom>
          <a:noFill/>
        </p:spPr>
        <p:txBody>
          <a:bodyPr wrap="square" lIns="91440" tIns="45720" rIns="91440" bIns="45720">
            <a:spAutoFit/>
          </a:bodyPr>
          <a:lstStyle/>
          <a:p>
            <a:pPr algn="ctr"/>
            <a:r>
              <a:rPr lang="en-US" sz="5400" b="1" dirty="0" smtClean="0">
                <a:ln w="10160">
                  <a:solidFill>
                    <a:schemeClr val="bg2">
                      <a:lumMod val="90000"/>
                    </a:schemeClr>
                  </a:solidFill>
                  <a:prstDash val="solid"/>
                </a:ln>
                <a:solidFill>
                  <a:schemeClr val="bg2"/>
                </a:solidFill>
                <a:effectLst>
                  <a:glow rad="228600">
                    <a:schemeClr val="accent5">
                      <a:satMod val="175000"/>
                      <a:alpha val="40000"/>
                    </a:schemeClr>
                  </a:glow>
                  <a:outerShdw blurRad="38100" dist="22860" dir="5400000" algn="tl" rotWithShape="0">
                    <a:srgbClr val="000000">
                      <a:alpha val="30000"/>
                    </a:srgbClr>
                  </a:outerShdw>
                </a:effectLst>
              </a:rPr>
              <a:t>THANK YOU</a:t>
            </a:r>
            <a:endParaRPr lang="en-US" sz="5400" b="0" cap="none" spc="0" dirty="0">
              <a:ln w="10160">
                <a:solidFill>
                  <a:schemeClr val="bg2">
                    <a:lumMod val="90000"/>
                  </a:schemeClr>
                </a:solidFill>
                <a:prstDash val="solid"/>
              </a:ln>
              <a:solidFill>
                <a:schemeClr val="bg2"/>
              </a:solidFill>
              <a:effectLst>
                <a:glow rad="228600">
                  <a:schemeClr val="accent5">
                    <a:satMod val="175000"/>
                    <a:alpha val="40000"/>
                  </a:schemeClr>
                </a:glow>
                <a:outerShdw blurRad="38100" dist="22860" dir="5400000" algn="tl" rotWithShape="0">
                  <a:srgbClr val="000000">
                    <a:alpha val="30000"/>
                  </a:srgbClr>
                </a:outerShdw>
              </a:effectLst>
            </a:endParaRPr>
          </a:p>
        </p:txBody>
      </p:sp>
      <p:sp>
        <p:nvSpPr>
          <p:cNvPr id="5" name="TextBox 4"/>
          <p:cNvSpPr txBox="1"/>
          <p:nvPr/>
        </p:nvSpPr>
        <p:spPr>
          <a:xfrm>
            <a:off x="407368" y="1700808"/>
            <a:ext cx="9483237" cy="1200329"/>
          </a:xfrm>
          <a:prstGeom prst="rect">
            <a:avLst/>
          </a:prstGeom>
          <a:noFill/>
        </p:spPr>
        <p:txBody>
          <a:bodyPr wrap="none" rtlCol="0">
            <a:spAutoFit/>
          </a:bodyPr>
          <a:lstStyle/>
          <a:p>
            <a:r>
              <a:rPr lang="en-IN" sz="2400" dirty="0" smtClean="0"/>
              <a:t>Reference: </a:t>
            </a:r>
            <a:r>
              <a:rPr lang="en-US" sz="1200" dirty="0" smtClean="0"/>
              <a:t>https</a:t>
            </a:r>
            <a:r>
              <a:rPr lang="en-US" sz="1200" dirty="0"/>
              <a:t>://www.youtube.com/watch?v=xUE7SjVx9bQ&amp;t=722s</a:t>
            </a:r>
            <a:endParaRPr lang="en-US" sz="1200" dirty="0" smtClean="0"/>
          </a:p>
          <a:p>
            <a:r>
              <a:rPr lang="en-US" sz="1200" dirty="0"/>
              <a:t>                                      </a:t>
            </a:r>
            <a:r>
              <a:rPr lang="en-US" sz="1200" dirty="0" smtClean="0"/>
              <a:t> </a:t>
            </a:r>
            <a:r>
              <a:rPr lang="en-US" sz="1200" dirty="0"/>
              <a:t>https://colab.research.google.com/drive/1oxnhMTlomJ4HVhPuowpPFyMt1mwuOuQo?usp=sharing</a:t>
            </a:r>
            <a:endParaRPr lang="en-IN" sz="1200" dirty="0" smtClean="0"/>
          </a:p>
          <a:p>
            <a:r>
              <a:rPr lang="en-IN" sz="1200" dirty="0"/>
              <a:t>                                       </a:t>
            </a:r>
            <a:r>
              <a:rPr lang="en-IN" sz="1200" dirty="0" smtClean="0">
                <a:hlinkClick r:id="rId2"/>
              </a:rPr>
              <a:t>https</a:t>
            </a:r>
            <a:r>
              <a:rPr lang="en-IN" sz="1200" dirty="0">
                <a:hlinkClick r:id="rId2"/>
              </a:rPr>
              <a:t>://datagy.io/python-support-vector-machines</a:t>
            </a:r>
            <a:r>
              <a:rPr lang="en-IN" sz="1200" dirty="0" smtClean="0">
                <a:hlinkClick r:id="rId2"/>
              </a:rPr>
              <a:t>/</a:t>
            </a:r>
            <a:endParaRPr lang="en-IN" sz="1200" dirty="0" smtClean="0"/>
          </a:p>
          <a:p>
            <a:r>
              <a:rPr lang="en-IN" sz="1200" dirty="0"/>
              <a:t> 	</a:t>
            </a:r>
            <a:r>
              <a:rPr lang="en-IN" sz="1200" dirty="0" smtClean="0"/>
              <a:t>               https</a:t>
            </a:r>
            <a:r>
              <a:rPr lang="en-IN" sz="1200" dirty="0"/>
              <a:t>://archive.ics.uci.edu/ml/machine-learning-databases/00639/Maternal%20Health%20Risk%20Data%20Set.csv</a:t>
            </a:r>
          </a:p>
          <a:p>
            <a:endParaRPr lang="en-IN" sz="1200" u="sng" dirty="0"/>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148</TotalTime>
  <Words>383</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Bahnschrift Condensed</vt:lpstr>
      <vt:lpstr>Bauhaus 93</vt:lpstr>
      <vt:lpstr>Franklin Gothic Medium</vt:lpstr>
      <vt:lpstr>Times New Roman</vt:lpstr>
      <vt:lpstr>Wingdings</vt:lpstr>
      <vt:lpstr>Medical Design 16x9</vt:lpstr>
      <vt:lpstr>PowerPoint Presentation</vt:lpstr>
      <vt:lpstr>INTRODUCTION</vt:lpstr>
      <vt:lpstr>Algorithm</vt:lpstr>
      <vt:lpstr>Implementation of program based on Algorithm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mahammaddhanish57@outlook.com</dc:creator>
  <cp:lastModifiedBy>HP</cp:lastModifiedBy>
  <cp:revision>13</cp:revision>
  <dcterms:created xsi:type="dcterms:W3CDTF">2023-02-23T10:23:08Z</dcterms:created>
  <dcterms:modified xsi:type="dcterms:W3CDTF">2023-02-23T18:20:04Z</dcterms:modified>
</cp:coreProperties>
</file>