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2" r:id="rId9"/>
    <p:sldId id="260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6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7FCE-7AEF-6A40-B0EC-7683E7E8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6501-EDD0-B542-A3B2-3AB849D0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B793D-DB9B-884E-9DB8-DF600443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08E1-B28E-204E-AE1A-FA5B6777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1B24-745B-4942-BD62-13AD4EB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615F-03C7-3B47-8650-307F73FB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B9697-FC57-8C43-8FF4-47B99294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B620-C391-BA4C-9D2F-B5FA267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CA3E-7DB9-4345-AD1A-E49F6C62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C813-BDAB-AD45-82C5-810669FE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FDA-5D0D-AB44-8CA4-C52D3DF09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FBC1D-43F7-9A4E-AD65-16285BF6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CF2A4-75E0-1F4A-BB9C-6D33310A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EE34-F607-4944-A29F-5DE7319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A0A0-9D12-4B4B-A7BA-5B30377E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9BA-1FE9-9447-8423-ADBEF99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73F-2EC6-D248-983D-5C416EDD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9D00-5483-B142-9A75-234E54C7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0B8D-D696-3547-AAC5-DAB7A6D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1792-8836-7243-AB1E-D81E0CBA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7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CFA4-B548-F74B-B5B2-A6ADA8C6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A30A9-48D5-DC40-833E-DAC35054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A73F-B42F-544E-BFF6-B7E0A2B9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74F45-AD7F-8B45-9D14-445B57C6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D635D-C259-764C-B128-832BD782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B6EC-8A7F-B44D-94C0-97D4ADE0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1CB9-E847-CA41-9E9A-471ED502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A44FC-C0D4-C542-84DA-A3F8B72E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57DD-4648-FD45-8DCC-FA6EF74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D294D-9EC1-B54F-B60B-6515E18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0D2E-FDD9-F84C-8A21-90E49A4F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84EB-54B5-9144-B602-2AB0B46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9F6D7-5423-934A-8116-70B9DF38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89CD8-39CE-844E-8FF4-04839E106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E2043-B48C-3441-8F6C-7F16C0F2C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BE6FB-82BB-694B-B01B-DE57D18DF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B2400-2812-1540-A37B-CEF95667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F1880-CFE8-1140-89E3-8AC4B390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19846E-FC80-1A46-AA6E-EB2BCC97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798B-8832-C640-A4F1-A99C7480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795C-1433-514D-937C-3F3D10D8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3CA66-5AF8-CE41-B96C-775F123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A00C-2D85-954F-AA10-7DBA9842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244B4-206D-2C4C-A7B3-DD4C4D85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6025A-0188-A249-81A8-583255ED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E89E-3E57-D048-B893-EBEA88B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1AED-A09A-8E42-B360-7DB4C394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4317-8378-3F43-994F-1822A0D6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ECB8-D726-5347-BE95-E315746B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05BA-0EE2-1640-96C8-1E012E39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74EB-8394-6B43-A544-C1FD0DE7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6660-1099-2C43-8FA6-9A6F9CB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824B-75F9-FD4F-9F6B-80389D20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B32D1-D146-834E-9CEF-51FD24467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A938F-A4AA-7B4B-9E20-6B01E1F5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B753-B27F-214B-ADDD-55F09FD7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0F3F-59B2-E442-A452-95662CBF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24089-8881-9B43-B5B6-A8570E2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9D56B-96CD-AD44-A429-70180A8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07A5-511D-654F-B5DB-06F6070F1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ED292-52D0-7C41-9798-D1B305D75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96C5-E05B-1249-B12F-2FE64102EDB1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30A78-F3D9-6B4A-B54C-22D28FBD9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686E-CC92-014C-A3F9-1CA4CBF1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0468-DC3A-964C-9587-91660734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newman/pyGMT-Tutoria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gmt.org/latest/tutorials" TargetMode="External"/><Relationship Id="rId3" Type="http://schemas.openxmlformats.org/officeDocument/2006/relationships/hyperlink" Target="https://earth-env-data-science.github.io/intro" TargetMode="External"/><Relationship Id="rId7" Type="http://schemas.openxmlformats.org/officeDocument/2006/relationships/hyperlink" Target="https://github.com/SciTools/cartopy-tutorial" TargetMode="External"/><Relationship Id="rId2" Type="http://schemas.openxmlformats.org/officeDocument/2006/relationships/hyperlink" Target="https://ocean-transport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lson.github.io/" TargetMode="External"/><Relationship Id="rId5" Type="http://schemas.openxmlformats.org/officeDocument/2006/relationships/hyperlink" Target="http://www.eoas.ubc.ca/~rich/map.html" TargetMode="External"/><Relationship Id="rId4" Type="http://schemas.openxmlformats.org/officeDocument/2006/relationships/hyperlink" Target="https://www.eoas.ubc.ca/people/richpawlowicz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dc.noaa.gov/mgg/global/relief/ETOPO2/ETOPO2v2-2006/ETOPO2v2c/netCDF/" TargetMode="External"/><Relationship Id="rId2" Type="http://schemas.openxmlformats.org/officeDocument/2006/relationships/hyperlink" Target="https://downloads.psl.noaa.gov/Datasets/ncep.reanalysis.dailyavgs/surface_gauss/air.2m.gauss.2020.n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A5F9-068D-B240-B38F-A6212B41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71" y="1829933"/>
            <a:ext cx="1085305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practical review of math and coding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Coordinates &amp; mapping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E3B62-A581-379F-1EB4-B52618AB8BD8}"/>
              </a:ext>
            </a:extLst>
          </p:cNvPr>
          <p:cNvSpPr txBox="1"/>
          <p:nvPr/>
        </p:nvSpPr>
        <p:spPr>
          <a:xfrm>
            <a:off x="2654300" y="4914900"/>
            <a:ext cx="8614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Andy Newman, Georgia Tech, 2022</a:t>
            </a:r>
          </a:p>
          <a:p>
            <a:endParaRPr lang="en-US" sz="2400" dirty="0"/>
          </a:p>
          <a:p>
            <a:r>
              <a:rPr lang="en-US" sz="2400" i="1" dirty="0"/>
              <a:t>Mildly adapted  from presentation by Taka Ito, Georgia Tech in 2021</a:t>
            </a:r>
          </a:p>
        </p:txBody>
      </p:sp>
    </p:spTree>
    <p:extLst>
      <p:ext uri="{BB962C8B-B14F-4D97-AF65-F5344CB8AC3E}">
        <p14:creationId xmlns:p14="http://schemas.microsoft.com/office/powerpoint/2010/main" val="218877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A388-98F2-7740-B0F5-A7B1AA1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Cylindrical projection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4B01-E120-4447-8E48-D47A63EE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BD1D9-3D75-1447-B6EE-794196D09B55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8DE2F-1C46-EC4C-802E-C4ACFEDCABEB}"/>
              </a:ext>
            </a:extLst>
          </p:cNvPr>
          <p:cNvSpPr txBox="1"/>
          <p:nvPr/>
        </p:nvSpPr>
        <p:spPr>
          <a:xfrm>
            <a:off x="838200" y="1767155"/>
            <a:ext cx="5336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Meridians and Parallels are straight and perpendicular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F7A0B5-0472-E241-A9A2-F7A5581F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4286"/>
            <a:ext cx="5110859" cy="15847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B1194-69E4-CF4A-A888-4B6562089632}"/>
              </a:ext>
            </a:extLst>
          </p:cNvPr>
          <p:cNvSpPr txBox="1"/>
          <p:nvPr/>
        </p:nvSpPr>
        <p:spPr>
          <a:xfrm>
            <a:off x="838200" y="5804899"/>
            <a:ext cx="47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</a:t>
            </a:r>
            <a:r>
              <a:rPr lang="en-US" dirty="0" err="1"/>
              <a:t>arcgis.com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3CA4A-7CB6-4948-90CC-6872C5C28539}"/>
              </a:ext>
            </a:extLst>
          </p:cNvPr>
          <p:cNvSpPr txBox="1"/>
          <p:nvPr/>
        </p:nvSpPr>
        <p:spPr>
          <a:xfrm>
            <a:off x="976045" y="3454954"/>
            <a:ext cx="128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19505-F86F-FC4D-A3D4-808C23E93912}"/>
              </a:ext>
            </a:extLst>
          </p:cNvPr>
          <p:cNvSpPr txBox="1"/>
          <p:nvPr/>
        </p:nvSpPr>
        <p:spPr>
          <a:xfrm>
            <a:off x="2787900" y="3243724"/>
            <a:ext cx="128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Transverse cylindrical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CF089F-50D4-3244-AB44-272C852BA7E9}"/>
              </a:ext>
            </a:extLst>
          </p:cNvPr>
          <p:cNvSpPr txBox="1"/>
          <p:nvPr/>
        </p:nvSpPr>
        <p:spPr>
          <a:xfrm>
            <a:off x="4580420" y="3090594"/>
            <a:ext cx="128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Oblique cylindrical</a:t>
            </a:r>
          </a:p>
        </p:txBody>
      </p:sp>
    </p:spTree>
    <p:extLst>
      <p:ext uri="{BB962C8B-B14F-4D97-AF65-F5344CB8AC3E}">
        <p14:creationId xmlns:p14="http://schemas.microsoft.com/office/powerpoint/2010/main" val="170224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44B-EF3E-1C42-96B9-1591A99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093-398F-4149-97DC-5B39FE8F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Parallels are complete circles</a:t>
            </a:r>
          </a:p>
          <a:p>
            <a:r>
              <a:rPr lang="en-US" dirty="0"/>
              <a:t>Great circles from central point are straight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4ABA-42DE-D343-98EC-E9CCCA01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81A0-4BF9-E540-B118-680287E68AF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D4C48-8816-F84C-8486-216FE117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33" y="3387297"/>
            <a:ext cx="2729977" cy="310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9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44B-EF3E-1C42-96B9-1591A99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093-398F-4149-97DC-5B39FE8F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Parallels are complete circles</a:t>
            </a:r>
          </a:p>
          <a:p>
            <a:r>
              <a:rPr lang="en-US" dirty="0"/>
              <a:t>Great circles from central point are straight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4ABA-42DE-D343-98EC-E9CCCA01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81A0-4BF9-E540-B118-680287E68AF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0D67F-732D-714F-ADFD-D14DD7CB4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71" y="4560201"/>
            <a:ext cx="5866257" cy="131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FFD06E-9A06-F04E-BD97-61D6644EB973}"/>
              </a:ext>
            </a:extLst>
          </p:cNvPr>
          <p:cNvSpPr txBox="1"/>
          <p:nvPr/>
        </p:nvSpPr>
        <p:spPr>
          <a:xfrm>
            <a:off x="1078501" y="4123401"/>
            <a:ext cx="11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53361-00D3-CE4F-9749-2611D72EE2CF}"/>
              </a:ext>
            </a:extLst>
          </p:cNvPr>
          <p:cNvSpPr txBox="1"/>
          <p:nvPr/>
        </p:nvSpPr>
        <p:spPr>
          <a:xfrm>
            <a:off x="2994953" y="4139499"/>
            <a:ext cx="118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Equatorial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D845B-A4EF-8246-887B-2F9DA51935CD}"/>
              </a:ext>
            </a:extLst>
          </p:cNvPr>
          <p:cNvSpPr txBox="1"/>
          <p:nvPr/>
        </p:nvSpPr>
        <p:spPr>
          <a:xfrm>
            <a:off x="4993240" y="4123401"/>
            <a:ext cx="105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Oblique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CEC6F-A275-924F-8ADA-4FC08F746D20}"/>
              </a:ext>
            </a:extLst>
          </p:cNvPr>
          <p:cNvSpPr txBox="1"/>
          <p:nvPr/>
        </p:nvSpPr>
        <p:spPr>
          <a:xfrm>
            <a:off x="884612" y="6136012"/>
            <a:ext cx="47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</a:t>
            </a:r>
            <a:r>
              <a:rPr lang="en-US" dirty="0" err="1"/>
              <a:t>arcgis.com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6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44B-EF3E-1C42-96B9-1591A99A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Azimuthal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093-398F-4149-97DC-5B39FE8F4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Parallels are complete circles</a:t>
            </a:r>
          </a:p>
          <a:p>
            <a:r>
              <a:rPr lang="en-US" dirty="0"/>
              <a:t>Great circles from central point are straight 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4ABA-42DE-D343-98EC-E9CCCA01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781A0-4BF9-E540-B118-680287E68AF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D845B-A4EF-8246-887B-2F9DA51935CD}"/>
              </a:ext>
            </a:extLst>
          </p:cNvPr>
          <p:cNvSpPr txBox="1"/>
          <p:nvPr/>
        </p:nvSpPr>
        <p:spPr>
          <a:xfrm>
            <a:off x="918806" y="3373215"/>
            <a:ext cx="146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Gnomonic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A5369-3A7D-7E4F-A77C-0B443315A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" y="3782141"/>
            <a:ext cx="5650358" cy="2231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71D678-CE3F-024C-BF22-2FEE587EEC06}"/>
              </a:ext>
            </a:extLst>
          </p:cNvPr>
          <p:cNvSpPr txBox="1"/>
          <p:nvPr/>
        </p:nvSpPr>
        <p:spPr>
          <a:xfrm>
            <a:off x="2742575" y="3377341"/>
            <a:ext cx="16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Stereographic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EC46F-E66A-434C-AE93-664E5C9240AF}"/>
              </a:ext>
            </a:extLst>
          </p:cNvPr>
          <p:cNvSpPr txBox="1"/>
          <p:nvPr/>
        </p:nvSpPr>
        <p:spPr>
          <a:xfrm>
            <a:off x="4820397" y="3345341"/>
            <a:ext cx="163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Orthographic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73679-9D7A-974F-9A73-5AB3559830F3}"/>
              </a:ext>
            </a:extLst>
          </p:cNvPr>
          <p:cNvSpPr txBox="1"/>
          <p:nvPr/>
        </p:nvSpPr>
        <p:spPr>
          <a:xfrm>
            <a:off x="884612" y="6311900"/>
            <a:ext cx="472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credit: </a:t>
            </a:r>
            <a:r>
              <a:rPr lang="en-US" dirty="0" err="1"/>
              <a:t>arcgis.com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5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E186-1228-F840-AF52-CFA509B5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 projection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A862BC-6A82-054D-A76B-5AA58A04B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319" y="2892898"/>
            <a:ext cx="2209807" cy="370089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289F63-73A1-7743-A335-7DF3B30E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39" y="1365150"/>
            <a:ext cx="6390526" cy="5045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71713-9C8F-5047-99B0-E99218A43482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Albers Equal-Area Conic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49A54-D02F-174A-B5B2-3F83C66E9F2C}"/>
              </a:ext>
            </a:extLst>
          </p:cNvPr>
          <p:cNvSpPr txBox="1"/>
          <p:nvPr/>
        </p:nvSpPr>
        <p:spPr>
          <a:xfrm>
            <a:off x="838200" y="1608496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Meridians are straight equally-spaced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Parallels are circular arcs.</a:t>
            </a:r>
          </a:p>
        </p:txBody>
      </p:sp>
    </p:spTree>
    <p:extLst>
      <p:ext uri="{BB962C8B-B14F-4D97-AF65-F5344CB8AC3E}">
        <p14:creationId xmlns:p14="http://schemas.microsoft.com/office/powerpoint/2010/main" val="252054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539-F937-5A42-9028-FAACAD3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 by conserved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607B-6D5A-E040-881A-2B5BDCD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2407" cy="4351338"/>
          </a:xfrm>
        </p:spPr>
        <p:txBody>
          <a:bodyPr/>
          <a:lstStyle/>
          <a:p>
            <a:r>
              <a:rPr lang="en-US" dirty="0"/>
              <a:t>Within each of the 3 types, we can have different projections according to conserved metrics </a:t>
            </a:r>
          </a:p>
          <a:p>
            <a:endParaRPr lang="en-US" dirty="0"/>
          </a:p>
          <a:p>
            <a:r>
              <a:rPr lang="en-US" b="1" dirty="0"/>
              <a:t>Conformal </a:t>
            </a:r>
            <a:r>
              <a:rPr lang="en-US" dirty="0"/>
              <a:t>(orthomorphic) maps preserve angles locally. Examples: Mercator and Stereographic. Google maps. </a:t>
            </a:r>
          </a:p>
          <a:p>
            <a:r>
              <a:rPr lang="en-US" b="1" dirty="0"/>
              <a:t>Equidistant</a:t>
            </a:r>
            <a:r>
              <a:rPr lang="en-US" dirty="0"/>
              <a:t> maps preserve distance from a standard point or line. Examples: Azimuthal equidistant and Plate </a:t>
            </a:r>
            <a:r>
              <a:rPr lang="en-US" dirty="0" err="1"/>
              <a:t>Carree</a:t>
            </a:r>
            <a:endParaRPr lang="en-US" dirty="0"/>
          </a:p>
          <a:p>
            <a:r>
              <a:rPr lang="en-US" b="1" dirty="0"/>
              <a:t>Equal-area</a:t>
            </a:r>
            <a:r>
              <a:rPr lang="en-US" dirty="0"/>
              <a:t> maps preserves areas but the shape may be distorted. Examples: Albers Equal-Area Conic and Azimuthal Equal-Area</a:t>
            </a:r>
          </a:p>
        </p:txBody>
      </p:sp>
    </p:spTree>
    <p:extLst>
      <p:ext uri="{BB962C8B-B14F-4D97-AF65-F5344CB8AC3E}">
        <p14:creationId xmlns:p14="http://schemas.microsoft.com/office/powerpoint/2010/main" val="180423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539-F937-5A42-9028-FAACAD3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Projections: other non-preserving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607B-6D5A-E040-881A-2B5BDCD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2407" cy="4351338"/>
          </a:xfrm>
        </p:spPr>
        <p:txBody>
          <a:bodyPr>
            <a:normAutofit/>
          </a:bodyPr>
          <a:lstStyle/>
          <a:p>
            <a:r>
              <a:rPr lang="en-US" dirty="0"/>
              <a:t>Some projections try to strike some balance to minimize the distortion by not preserving any metrics. Usually, the polar regions get most distortions</a:t>
            </a:r>
          </a:p>
          <a:p>
            <a:r>
              <a:rPr lang="en-US" b="1" dirty="0"/>
              <a:t>Robinson: </a:t>
            </a:r>
            <a:r>
              <a:rPr lang="en-US" dirty="0"/>
              <a:t>this is my go-to projection for global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4D1A7-5AB3-C643-A790-0D6B4011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350" y="3682113"/>
            <a:ext cx="5659313" cy="3014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39549-8B60-A54D-A912-C5FAFE096C94}"/>
              </a:ext>
            </a:extLst>
          </p:cNvPr>
          <p:cNvSpPr txBox="1"/>
          <p:nvPr/>
        </p:nvSpPr>
        <p:spPr>
          <a:xfrm>
            <a:off x="6431622" y="617696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Robinson</a:t>
            </a:r>
          </a:p>
        </p:txBody>
      </p:sp>
    </p:spTree>
    <p:extLst>
      <p:ext uri="{BB962C8B-B14F-4D97-AF65-F5344CB8AC3E}">
        <p14:creationId xmlns:p14="http://schemas.microsoft.com/office/powerpoint/2010/main" val="240544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3539-F937-5A42-9028-FAACAD35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607B-6D5A-E040-881A-2B5BDCD8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52407" cy="4351338"/>
          </a:xfrm>
        </p:spPr>
        <p:txBody>
          <a:bodyPr>
            <a:normAutofit/>
          </a:bodyPr>
          <a:lstStyle/>
          <a:p>
            <a:r>
              <a:rPr lang="en-US" dirty="0"/>
              <a:t>Mapping choice depends on data coverage and extent (regional, global, polar, coastal, basin,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Select projection approach (Azimuthal, Cylindrical or Conic)</a:t>
            </a:r>
          </a:p>
          <a:p>
            <a:endParaRPr lang="en-US" dirty="0"/>
          </a:p>
          <a:p>
            <a:r>
              <a:rPr lang="en-US" dirty="0"/>
              <a:t>Preserving metrics (Conformal, Equidistant, Equal-area)</a:t>
            </a:r>
          </a:p>
        </p:txBody>
      </p:sp>
    </p:spTree>
    <p:extLst>
      <p:ext uri="{BB962C8B-B14F-4D97-AF65-F5344CB8AC3E}">
        <p14:creationId xmlns:p14="http://schemas.microsoft.com/office/powerpoint/2010/main" val="403478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0CE4-3582-CA5D-6BDF-41C0989D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Quick Intro to </a:t>
            </a:r>
            <a:r>
              <a:rPr lang="en-US" b="1" dirty="0" err="1"/>
              <a:t>PyGMT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A3FF-EF69-47AC-8309-EA60479F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https://github.com/avnewman/pyGMT-Tutorial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Map Projections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Overlays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Shaded Relief and a couple non-geographic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More complex mixture</a:t>
            </a:r>
          </a:p>
        </p:txBody>
      </p:sp>
    </p:spTree>
    <p:extLst>
      <p:ext uri="{BB962C8B-B14F-4D97-AF65-F5344CB8AC3E}">
        <p14:creationId xmlns:p14="http://schemas.microsoft.com/office/powerpoint/2010/main" val="197002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136D-1699-844E-BD64-E5E07790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FE01-079D-E94D-B885-91AC39E2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projection coordinate system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data (plot, </a:t>
            </a:r>
            <a:r>
              <a:rPr lang="en-US" dirty="0" err="1"/>
              <a:t>pcolor</a:t>
            </a:r>
            <a:r>
              <a:rPr lang="en-US" dirty="0"/>
              <a:t>, contour,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topographic features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grid lines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5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517-9B32-3C4F-AD4E-6BDC62A0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6E1E-A3CF-5C46-A3E5-C386DFC4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Ryan </a:t>
            </a:r>
            <a:r>
              <a:rPr lang="en-US" dirty="0" err="1">
                <a:hlinkClick r:id="rId2"/>
              </a:rPr>
              <a:t>Abernathey</a:t>
            </a:r>
            <a:r>
              <a:rPr lang="en-US" dirty="0" err="1"/>
              <a:t>’s</a:t>
            </a:r>
            <a:r>
              <a:rPr lang="en-US" dirty="0"/>
              <a:t> Earth and Environmental Earth Science, </a:t>
            </a:r>
            <a:r>
              <a:rPr lang="en-US" sz="2000" dirty="0">
                <a:hlinkClick r:id="rId3"/>
              </a:rPr>
              <a:t>https://earth-env-data-science.github.io/intro</a:t>
            </a:r>
            <a:endParaRPr lang="en-US" sz="2000" dirty="0"/>
          </a:p>
          <a:p>
            <a:endParaRPr lang="en-US" b="1" i="1" dirty="0"/>
          </a:p>
          <a:p>
            <a:r>
              <a:rPr lang="en-US" b="1" i="1" dirty="0"/>
              <a:t>MATLAB: </a:t>
            </a:r>
            <a:r>
              <a:rPr lang="en-US" dirty="0" err="1"/>
              <a:t>m_map</a:t>
            </a:r>
            <a:r>
              <a:rPr lang="en-US" dirty="0"/>
              <a:t> by </a:t>
            </a:r>
            <a:r>
              <a:rPr lang="en-US" i="1" dirty="0">
                <a:hlinkClick r:id="rId4"/>
              </a:rPr>
              <a:t>Pawlowicz, R</a:t>
            </a:r>
            <a:r>
              <a:rPr lang="en-US" i="1" dirty="0"/>
              <a:t>., 2020. </a:t>
            </a:r>
            <a:r>
              <a:rPr lang="en-US" sz="2000" i="1" dirty="0"/>
              <a:t>"</a:t>
            </a:r>
            <a:r>
              <a:rPr lang="en-US" sz="2000" i="1" dirty="0" err="1"/>
              <a:t>M_Map</a:t>
            </a:r>
            <a:r>
              <a:rPr lang="en-US" sz="2000" i="1" dirty="0"/>
              <a:t>: A mapping package for MATLAB", version 1.4m, [Computer software], available online at </a:t>
            </a:r>
            <a:r>
              <a:rPr lang="en-US" sz="2000" i="1" dirty="0">
                <a:hlinkClick r:id="rId5"/>
              </a:rPr>
              <a:t>http://www.eoas.ubc.ca/~rich/map.html</a:t>
            </a:r>
            <a:endParaRPr lang="en-US" sz="2000" i="1" dirty="0"/>
          </a:p>
          <a:p>
            <a:endParaRPr lang="en-US" b="1" i="1" dirty="0"/>
          </a:p>
          <a:p>
            <a:r>
              <a:rPr lang="en-US" b="1" i="1" dirty="0"/>
              <a:t>Python:</a:t>
            </a:r>
            <a:r>
              <a:rPr lang="en-US" i="1" dirty="0"/>
              <a:t> </a:t>
            </a:r>
            <a:r>
              <a:rPr lang="en-US" i="1" dirty="0" err="1"/>
              <a:t>Cartopy</a:t>
            </a:r>
            <a:r>
              <a:rPr lang="en-US" i="1" dirty="0"/>
              <a:t> tutorial by </a:t>
            </a:r>
            <a:r>
              <a:rPr lang="en-US" i="1" dirty="0">
                <a:hlinkClick r:id="rId6"/>
              </a:rPr>
              <a:t>Phil Elson</a:t>
            </a:r>
            <a:r>
              <a:rPr lang="en-US" i="1" dirty="0"/>
              <a:t> who is the creator of </a:t>
            </a:r>
            <a:r>
              <a:rPr lang="en-US" i="1" dirty="0" err="1"/>
              <a:t>Cartopy</a:t>
            </a:r>
            <a:r>
              <a:rPr lang="en-US" i="1" dirty="0"/>
              <a:t>, </a:t>
            </a:r>
            <a:r>
              <a:rPr lang="en-US" sz="1800" i="1" dirty="0">
                <a:hlinkClick r:id="rId7"/>
              </a:rPr>
              <a:t>https://github.com/SciTools/cartopy-tutorial</a:t>
            </a:r>
            <a:r>
              <a:rPr lang="en-US" i="1" dirty="0"/>
              <a:t> </a:t>
            </a:r>
          </a:p>
          <a:p>
            <a:r>
              <a:rPr lang="en-US" b="1" i="1" dirty="0" err="1"/>
              <a:t>PyGMT</a:t>
            </a:r>
            <a:r>
              <a:rPr lang="en-US" b="1" i="1" dirty="0"/>
              <a:t>: </a:t>
            </a:r>
            <a:r>
              <a:rPr lang="en-US" i="1" dirty="0"/>
              <a:t>Tutorial for the Python adaptation of </a:t>
            </a:r>
            <a:r>
              <a:rPr lang="en-US" b="1" i="1" dirty="0"/>
              <a:t>G</a:t>
            </a:r>
            <a:r>
              <a:rPr lang="en-US" i="1" dirty="0"/>
              <a:t>eneric </a:t>
            </a:r>
            <a:r>
              <a:rPr lang="en-US" b="1" i="1" dirty="0"/>
              <a:t>M</a:t>
            </a:r>
            <a:r>
              <a:rPr lang="en-US" i="1" dirty="0"/>
              <a:t>apping </a:t>
            </a:r>
            <a:r>
              <a:rPr lang="en-US" b="1" i="1" dirty="0"/>
              <a:t>T</a:t>
            </a:r>
            <a:r>
              <a:rPr lang="en-US" i="1" dirty="0"/>
              <a:t>ools </a:t>
            </a:r>
            <a:r>
              <a:rPr lang="en-US" sz="2400" i="1" dirty="0">
                <a:hlinkClick r:id="rId8"/>
              </a:rPr>
              <a:t>https://www.pygmt.org/latest/tutorials</a:t>
            </a:r>
            <a:r>
              <a:rPr lang="en-US" sz="2400" i="1" dirty="0"/>
              <a:t> </a:t>
            </a:r>
            <a:r>
              <a:rPr lang="en-US" i="1" dirty="0"/>
              <a:t>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6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3664-8646-D74F-AB58-480B3C54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23D1-FC85-0640-AEF7-521601C1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Meteorological reanalysis (NCEP reanalysis)</a:t>
            </a:r>
          </a:p>
          <a:p>
            <a:pPr lvl="1"/>
            <a:r>
              <a:rPr lang="en-US" dirty="0">
                <a:hlinkClick r:id="rId2"/>
              </a:rPr>
              <a:t>Daily 2m air temperature for 2020</a:t>
            </a:r>
            <a:endParaRPr lang="en-US" dirty="0"/>
          </a:p>
          <a:p>
            <a:pPr lvl="1"/>
            <a:r>
              <a:rPr lang="en-US" dirty="0" err="1"/>
              <a:t>netCDF</a:t>
            </a:r>
            <a:r>
              <a:rPr lang="en-US" dirty="0"/>
              <a:t> file = self-explaining data format. It contains the metadata together as a part of the dataset</a:t>
            </a:r>
          </a:p>
          <a:p>
            <a:pPr lvl="1"/>
            <a:endParaRPr lang="en-US" dirty="0"/>
          </a:p>
          <a:p>
            <a:r>
              <a:rPr lang="en-US" dirty="0"/>
              <a:t>2-minute resolution global topography </a:t>
            </a:r>
            <a:r>
              <a:rPr lang="en-US" dirty="0">
                <a:hlinkClick r:id="rId3"/>
              </a:rPr>
              <a:t>ETOPO2v2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319E-5983-FA45-A8CC-C43507BF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map projections and reference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F42B-E137-A943-A30D-59FCEABE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Understand basic terminology</a:t>
            </a:r>
          </a:p>
          <a:p>
            <a:endParaRPr lang="en-US" dirty="0"/>
          </a:p>
          <a:p>
            <a:r>
              <a:rPr lang="en-US" dirty="0"/>
              <a:t>Determine what map projections are appropriate for your application</a:t>
            </a:r>
          </a:p>
          <a:p>
            <a:endParaRPr lang="en-US" dirty="0"/>
          </a:p>
          <a:p>
            <a:r>
              <a:rPr lang="en-US" dirty="0"/>
              <a:t>Some tutorials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sphere onto a flat surface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8810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Earth is 3D</a:t>
            </a:r>
          </a:p>
          <a:p>
            <a:r>
              <a:rPr lang="en-US" sz="2800" dirty="0"/>
              <a:t>	Sphere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Media is 2D</a:t>
            </a:r>
          </a:p>
          <a:p>
            <a:r>
              <a:rPr lang="en-US" sz="2800" dirty="0"/>
              <a:t>	Paper</a:t>
            </a:r>
          </a:p>
          <a:p>
            <a:r>
              <a:rPr lang="en-US" sz="2800" dirty="0"/>
              <a:t>	Computer monitor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9D9107-62A4-1241-AF1B-489ABAA1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A2EDE8-12E2-244F-95CE-A15D5666EB6E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</p:spTree>
    <p:extLst>
      <p:ext uri="{BB962C8B-B14F-4D97-AF65-F5344CB8AC3E}">
        <p14:creationId xmlns:p14="http://schemas.microsoft.com/office/powerpoint/2010/main" val="75665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sphere onto a flat surface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0761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Map projection means transformation of coordinates from (longitude, latitude) on the sphere to a location on a plane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Hard to avoid distortion when sphere is transformed into a flat surface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B0CC5-655C-994C-83DA-70059F51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7A0878-18A8-754E-8A71-1277979958FF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</p:spTree>
    <p:extLst>
      <p:ext uri="{BB962C8B-B14F-4D97-AF65-F5344CB8AC3E}">
        <p14:creationId xmlns:p14="http://schemas.microsoft.com/office/powerpoint/2010/main" val="156086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 of distortion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076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B0CC5-655C-994C-83DA-70059F51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B74F53-31CD-934A-9568-6CAB1B784E4F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</p:spTree>
    <p:extLst>
      <p:ext uri="{BB962C8B-B14F-4D97-AF65-F5344CB8AC3E}">
        <p14:creationId xmlns:p14="http://schemas.microsoft.com/office/powerpoint/2010/main" val="2381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BDAF-3048-524F-90A6-A3CAAFD9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metrics of distortion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06A27-6C6A-A847-B280-86B3C072A44F}"/>
              </a:ext>
            </a:extLst>
          </p:cNvPr>
          <p:cNvSpPr txBox="1"/>
          <p:nvPr/>
        </p:nvSpPr>
        <p:spPr>
          <a:xfrm>
            <a:off x="838200" y="1859622"/>
            <a:ext cx="50761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Area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Shape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Direction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2BF74-66D8-A949-9561-94DE6823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07" y="1428331"/>
            <a:ext cx="5214635" cy="5214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03A7F-F138-B348-BE06-42A31A5FEE33}"/>
              </a:ext>
            </a:extLst>
          </p:cNvPr>
          <p:cNvSpPr txBox="1"/>
          <p:nvPr/>
        </p:nvSpPr>
        <p:spPr>
          <a:xfrm>
            <a:off x="9472773" y="6273634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Azimuthal Equal-Area</a:t>
            </a:r>
          </a:p>
        </p:txBody>
      </p:sp>
    </p:spTree>
    <p:extLst>
      <p:ext uri="{BB962C8B-B14F-4D97-AF65-F5344CB8AC3E}">
        <p14:creationId xmlns:p14="http://schemas.microsoft.com/office/powerpoint/2010/main" val="29363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71A3-D650-1A48-BE23-023D5433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by surface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CA80-BAF8-1243-BAB3-8427720E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3 types of projections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4C0-3787-2F41-AD00-11BE95AD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537" y="2575062"/>
            <a:ext cx="7655960" cy="37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9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A388-98F2-7740-B0F5-A7B1AA1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Cylindrical projection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4B01-E120-4447-8E48-D47A63EE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69" y="1690688"/>
            <a:ext cx="5778500" cy="462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BD1D9-3D75-1447-B6EE-794196D09B55}"/>
              </a:ext>
            </a:extLst>
          </p:cNvPr>
          <p:cNvSpPr txBox="1"/>
          <p:nvPr/>
        </p:nvSpPr>
        <p:spPr>
          <a:xfrm>
            <a:off x="8911119" y="6123543"/>
            <a:ext cx="260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Mercator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8DE2F-1C46-EC4C-802E-C4ACFEDCABEB}"/>
              </a:ext>
            </a:extLst>
          </p:cNvPr>
          <p:cNvSpPr txBox="1"/>
          <p:nvPr/>
        </p:nvSpPr>
        <p:spPr>
          <a:xfrm>
            <a:off x="838200" y="1767155"/>
            <a:ext cx="5336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Meridians and Parallels are straight and perpendicular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B7BA4-F184-B34E-8B07-58BBB5C9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605" y="3214831"/>
            <a:ext cx="1762777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613</Words>
  <Application>Microsoft Macintosh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 practical review of math and coding  Coordinates &amp; mapping</vt:lpstr>
      <vt:lpstr>References</vt:lpstr>
      <vt:lpstr>Geospatial map projections and reference systems </vt:lpstr>
      <vt:lpstr>Projecting sphere onto a flat surface</vt:lpstr>
      <vt:lpstr>Projecting sphere onto a flat surface</vt:lpstr>
      <vt:lpstr>Common metrics of distortion</vt:lpstr>
      <vt:lpstr>Common metrics of distortion</vt:lpstr>
      <vt:lpstr>Projection by surface classification</vt:lpstr>
      <vt:lpstr>Cylindrical projection</vt:lpstr>
      <vt:lpstr>Cylindrical projection</vt:lpstr>
      <vt:lpstr>Azimuthal projection</vt:lpstr>
      <vt:lpstr>Azimuthal projection</vt:lpstr>
      <vt:lpstr>Azimuthal projection</vt:lpstr>
      <vt:lpstr>Conic projection</vt:lpstr>
      <vt:lpstr>Projections by conserved metrics</vt:lpstr>
      <vt:lpstr>Projections: other non-preserving</vt:lpstr>
      <vt:lpstr>Projection choices</vt:lpstr>
      <vt:lpstr>Quick Intro to PyGMT</vt:lpstr>
      <vt:lpstr>Coding procedure</vt:lpstr>
      <vt:lpstr>Some data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practical review of math and coding  Class #3: Data I/O and plotting</dc:title>
  <dc:creator>Ito, Takamitsu</dc:creator>
  <cp:lastModifiedBy>Newman, Andy</cp:lastModifiedBy>
  <cp:revision>12</cp:revision>
  <dcterms:created xsi:type="dcterms:W3CDTF">2021-08-09T13:57:59Z</dcterms:created>
  <dcterms:modified xsi:type="dcterms:W3CDTF">2022-08-29T12:14:00Z</dcterms:modified>
</cp:coreProperties>
</file>