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1"/>
  </p:notesMasterIdLst>
  <p:sldIdLst>
    <p:sldId id="280" r:id="rId2"/>
    <p:sldId id="304" r:id="rId3"/>
    <p:sldId id="281" r:id="rId4"/>
    <p:sldId id="282" r:id="rId5"/>
    <p:sldId id="283" r:id="rId6"/>
    <p:sldId id="284" r:id="rId7"/>
    <p:sldId id="289" r:id="rId8"/>
    <p:sldId id="290" r:id="rId9"/>
    <p:sldId id="293" r:id="rId10"/>
    <p:sldId id="296" r:id="rId11"/>
    <p:sldId id="297" r:id="rId12"/>
    <p:sldId id="299" r:id="rId13"/>
    <p:sldId id="300" r:id="rId14"/>
    <p:sldId id="286" r:id="rId15"/>
    <p:sldId id="291" r:id="rId16"/>
    <p:sldId id="292" r:id="rId17"/>
    <p:sldId id="302" r:id="rId18"/>
    <p:sldId id="303" r:id="rId19"/>
    <p:sldId id="30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66"/>
    <p:restoredTop sz="94422"/>
  </p:normalViewPr>
  <p:slideViewPr>
    <p:cSldViewPr snapToGrid="0" snapToObjects="1">
      <p:cViewPr varScale="1">
        <p:scale>
          <a:sx n="147" d="100"/>
          <a:sy n="147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96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8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13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63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0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1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3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5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D92C-CFCB-4742-9DEE-27E7F947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BAE36-D1CB-5A49-B257-8EA796A94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74D3-7E72-3740-A300-BA26F0E6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0A82-4A64-FE4A-B9BA-945EC53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E5C7-600E-D44D-9B49-B5A53005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3808-B800-CF4F-8B13-4F73F1F1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613D1-5F2D-5946-BC23-69DEF6D94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BD1F-2A66-964F-9040-E912FD3C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3ED5-88A5-D948-B5D4-2CFC665B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59FF-8A63-E246-9CAC-0B37A29F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9FCDE-D3F2-DA40-9CBA-275F6F10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509AF-EA53-8743-97C3-F527B996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0862-2B86-B242-8537-0E514DC2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7221-1052-2B4B-B807-BC82B1D9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F3C2-65EE-F949-AE47-77A1B7E9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B23-8C96-024E-8F26-3ECBDAE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5F17-A10A-804F-BB27-43FEB7BE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5DCF-9189-CB4F-B31D-065440F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B6CA-669E-DA41-B0E3-9C1F2612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2ED6-D2B9-FF43-B250-B873B895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B759-9FD3-E04A-8A2D-04A0C1AB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183BB-EB07-CC47-AAFB-28AD8C62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3C24-73E2-BF43-94F4-2E6B6A37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C997-1C6B-C14C-891F-E606E33E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27C-38AA-3D47-B1C3-9DD35342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7B0C-EF24-A74D-BC03-A0D2BCC7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2EDB-365F-B04C-9496-CE51C6D46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564E-274A-AF4D-BDB7-0B945A16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C7D8-8110-3A4D-9D57-1F21558C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4964-A161-EB4C-990E-B1068505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BE444-637A-0B41-9D9A-C073330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C295-75F1-364C-8971-B48951F3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CFBA7-AF74-2E43-AD6B-656588A6C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36F62-1C2D-B34B-9DE2-F42F0702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0E77A-9CBF-C047-ACD3-EDCFB8929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586FF-87F4-5C4F-AB90-76B5612F8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2EE72-BA05-394C-B42B-356E9B5F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110A6-A8D9-9C4C-BE2A-A4072463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981ED-3741-214E-AA87-43CF0341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59AB-A9FE-6C41-A8DA-5FC09C7E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7E120-B5AC-2B4B-A4CA-B5F30C8A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7B87-BABF-5C49-91A8-D6F27D0C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BE32-0095-914A-9FF3-1510543F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DC2E4-B721-5C4E-B83D-89AA8CFE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4EB1-0F58-E24A-978D-50817CEA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8E966-FB4F-9144-AAF2-981D93C5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F851-B612-FB41-AF8C-65999309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4632-514B-7943-93DC-BDF5F88C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23EF9-8DAE-E843-AD8F-27FA9D0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AFBB-A45C-0643-9E7F-9847AD50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B489A-EB7E-FD41-BDFF-451C4C3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3FBAD-DD8F-0847-801F-3C5E5D73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8025-5873-B446-9120-F169260A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9BBCD-878B-0F44-9E97-D3AF80652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07D55-2126-104A-A2D7-B6B5ADD6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5F8E3-BF64-D64E-8153-4DB8249C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133C-B1FD-E34D-8E38-45E5E120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7E73-B442-0E49-8296-BD8F23D4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77991-6D50-5B43-BCF8-11797FDE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4E3A-D235-4B40-B222-4681C6185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F9BD-4B4E-354D-8DD5-C37C21123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5390-6FF3-EF4F-A858-3B3508689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B82B-EE0F-3E4D-9CD9-1A807087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tmath.github.io/1806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C6C8F7-67DF-7B46-9577-3BD20080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074" y="1298710"/>
            <a:ext cx="7504612" cy="3369083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Linear Algebra by Gilbert Strang, MIT open courseware 18.06, especially the video lectures, Chapter 10 </a:t>
            </a:r>
            <a:r>
              <a:rPr lang="en-US" i="1" u="sng" dirty="0">
                <a:hlinkClick r:id="rId3"/>
              </a:rPr>
              <a:t>https://ocw.mit.edu/courses/mathematics/18-06-linear-algebra-spring-2010/</a:t>
            </a:r>
            <a:endParaRPr lang="en-US" dirty="0"/>
          </a:p>
          <a:p>
            <a:r>
              <a:rPr lang="en-US" i="1" u="sng" dirty="0">
                <a:hlinkClick r:id="rId4"/>
              </a:rPr>
              <a:t>https://mitmath.github.io/1806/</a:t>
            </a:r>
            <a:endParaRPr lang="en-US" i="1" u="sng" dirty="0"/>
          </a:p>
          <a:p>
            <a:endParaRPr lang="en-US" i="1" u="sng" dirty="0"/>
          </a:p>
          <a:p>
            <a:r>
              <a:rPr lang="en-US" i="1" dirty="0"/>
              <a:t>Data Driven Science &amp; Engineering by Brunton and </a:t>
            </a:r>
            <a:r>
              <a:rPr lang="en-US" i="1" dirty="0" err="1"/>
              <a:t>Kutz</a:t>
            </a:r>
            <a:r>
              <a:rPr lang="en-US" i="1" dirty="0"/>
              <a:t>, Chapter 2</a:t>
            </a:r>
          </a:p>
          <a:p>
            <a:r>
              <a:rPr lang="en-US" dirty="0"/>
              <a:t>http://</a:t>
            </a:r>
            <a:r>
              <a:rPr lang="en-US" dirty="0" err="1"/>
              <a:t>www.databookuw.com</a:t>
            </a:r>
            <a:endParaRPr lang="en-US" dirty="0"/>
          </a:p>
          <a:p>
            <a:r>
              <a:rPr lang="en-US" dirty="0"/>
              <a:t>This book also covers a range of machine learning topics relevant to EAS</a:t>
            </a:r>
          </a:p>
        </p:txBody>
      </p:sp>
    </p:spTree>
    <p:extLst>
      <p:ext uri="{BB962C8B-B14F-4D97-AF65-F5344CB8AC3E}">
        <p14:creationId xmlns:p14="http://schemas.microsoft.com/office/powerpoint/2010/main" val="273692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574766" y="116695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Transform (continuous)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8E49-F2B5-A346-A368-60AF0525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91" y="1852115"/>
            <a:ext cx="2784200" cy="1474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C4F70-7E51-A54F-A2F7-CFF94B30B7E1}"/>
              </a:ext>
            </a:extLst>
          </p:cNvPr>
          <p:cNvSpPr txBox="1"/>
          <p:nvPr/>
        </p:nvSpPr>
        <p:spPr>
          <a:xfrm>
            <a:off x="2707254" y="3035101"/>
            <a:ext cx="410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Derivatives (d/dt)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A54AB-4E43-CE47-A4BA-990E41C3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280" y="2993948"/>
            <a:ext cx="1635179" cy="592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9E72D-8123-D840-96DC-126F2C1E7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216" y="2588689"/>
            <a:ext cx="1547767" cy="2967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66F21-F8AE-BB4B-9E86-AAA47AEFC643}"/>
              </a:ext>
            </a:extLst>
          </p:cNvPr>
          <p:cNvSpPr txBox="1"/>
          <p:nvPr/>
        </p:nvSpPr>
        <p:spPr>
          <a:xfrm>
            <a:off x="2707253" y="3627557"/>
            <a:ext cx="350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083B4B-A28B-6B4E-A226-E236BFF34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168" y="3704784"/>
            <a:ext cx="4200616" cy="297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73434C-69E8-AA42-B0C0-C38F541B8A24}"/>
              </a:ext>
            </a:extLst>
          </p:cNvPr>
          <p:cNvSpPr txBox="1"/>
          <p:nvPr/>
        </p:nvSpPr>
        <p:spPr>
          <a:xfrm>
            <a:off x="4885509" y="2048008"/>
            <a:ext cx="316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 notable properties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F5A4D-5DD4-5348-8E5F-AE8822168FC0}"/>
              </a:ext>
            </a:extLst>
          </p:cNvPr>
          <p:cNvSpPr txBox="1"/>
          <p:nvPr/>
        </p:nvSpPr>
        <p:spPr>
          <a:xfrm>
            <a:off x="2707253" y="4283138"/>
            <a:ext cx="350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 shift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385021-E893-A14B-A4A1-1F8B25EE0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5837" y="4204165"/>
            <a:ext cx="2932793" cy="3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0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574766" y="116695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Parseval’s theorem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1C84FA-035D-CC46-9CA5-96104581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45" y="1628618"/>
            <a:ext cx="4978400" cy="1231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83416F-FA51-C746-A8EC-108669A1D771}"/>
              </a:ext>
            </a:extLst>
          </p:cNvPr>
          <p:cNvSpPr txBox="1"/>
          <p:nvPr/>
        </p:nvSpPr>
        <p:spPr>
          <a:xfrm>
            <a:off x="5643154" y="1628618"/>
            <a:ext cx="3293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equation means that the square of time series integrated over time (~variance) is equal the square of Fourier transform integrated over the frequency. This motivates us to plot the square of Fourier transform as the variance contained in certain frequency range = </a:t>
            </a:r>
            <a:r>
              <a:rPr lang="en-US" b="1" dirty="0"/>
              <a:t>Power</a:t>
            </a:r>
            <a:r>
              <a:rPr lang="en-US" dirty="0"/>
              <a:t> </a:t>
            </a:r>
            <a:r>
              <a:rPr lang="en-US" b="1" dirty="0"/>
              <a:t>Spectral Density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046DA3-0946-BB47-B4FC-18ACC93DE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87" y="3139439"/>
            <a:ext cx="3473813" cy="11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4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574766" y="116695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Autocorrelation and PSD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3416F-FA51-C746-A8EC-108669A1D771}"/>
              </a:ext>
            </a:extLst>
          </p:cNvPr>
          <p:cNvSpPr txBox="1"/>
          <p:nvPr/>
        </p:nvSpPr>
        <p:spPr>
          <a:xfrm>
            <a:off x="574766" y="1628618"/>
            <a:ext cx="836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Autocorrelation is a correlation with itself with a time lag. (Complex-conjugate) square of Fourier transform is called power spectral density. They form Fourier transform pair. </a:t>
            </a:r>
          </a:p>
          <a:p>
            <a:r>
              <a:rPr lang="en-US" dirty="0"/>
              <a:t>For example, persistent signals show exponentially decaying positive autocorrelation and it has a bias towards low-frequency in its Fourier transform.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74DDC-BC73-2748-BEE5-1B05112C8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29" y="2799408"/>
            <a:ext cx="5802267" cy="20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1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574766" y="116695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Autocorrelation and Spectral power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3416F-FA51-C746-A8EC-108669A1D771}"/>
              </a:ext>
            </a:extLst>
          </p:cNvPr>
          <p:cNvSpPr txBox="1"/>
          <p:nvPr/>
        </p:nvSpPr>
        <p:spPr>
          <a:xfrm>
            <a:off x="574766" y="1628618"/>
            <a:ext cx="836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Autocorrelation is a correlation with itself with a time lag. Complex-conjugate square of Fourier transform is called spectral power density. They form Fourier transform pair. </a:t>
            </a:r>
          </a:p>
          <a:p>
            <a:r>
              <a:rPr lang="en-US" dirty="0"/>
              <a:t>For example, persistent signals show positive autocorrelation and it has a bias towards low-frequency in its Fourier transform.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B791D-7341-8944-8055-BB0458E46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3" y="2828947"/>
            <a:ext cx="4426965" cy="2200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479EB-C8A6-EE47-B43E-CDD6FCF99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849" y="3524799"/>
            <a:ext cx="2057400" cy="87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3D7BDA-8F5F-3044-AFF5-C8BD3918AB34}"/>
              </a:ext>
            </a:extLst>
          </p:cNvPr>
          <p:cNvSpPr txBox="1"/>
          <p:nvPr/>
        </p:nvSpPr>
        <p:spPr>
          <a:xfrm>
            <a:off x="5058591" y="2992207"/>
            <a:ext cx="324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Autocorrelation function: r(</a:t>
            </a:r>
            <a:r>
              <a:rPr lang="en-US" dirty="0" err="1">
                <a:latin typeface="Symbol" pitchFamily="2" charset="2"/>
              </a:rPr>
              <a:t>t</a:t>
            </a:r>
            <a:r>
              <a:rPr lang="en-US" baseline="-25000" dirty="0" err="1"/>
              <a:t>lag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4353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574766" y="116695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Discrete Fourier Transform (DFT)</a:t>
            </a:r>
          </a:p>
          <a:p>
            <a:endParaRPr lang="en-US" sz="2400" u="sng" dirty="0"/>
          </a:p>
          <a:p>
            <a:r>
              <a:rPr lang="en-US" sz="2400" dirty="0"/>
              <a:t>You have discrete dataset: f  = f(x) = [f</a:t>
            </a:r>
            <a:r>
              <a:rPr lang="en-US" sz="2400" baseline="-25000" dirty="0"/>
              <a:t>1   </a:t>
            </a:r>
            <a:r>
              <a:rPr lang="en-US" sz="2400" dirty="0"/>
              <a:t>f</a:t>
            </a:r>
            <a:r>
              <a:rPr lang="en-US" sz="2400" baseline="-25000" dirty="0"/>
              <a:t>2</a:t>
            </a:r>
            <a:r>
              <a:rPr lang="en-US" sz="2400" dirty="0"/>
              <a:t>  f</a:t>
            </a:r>
            <a:r>
              <a:rPr lang="en-US" sz="2400" baseline="-25000" dirty="0"/>
              <a:t>3  </a:t>
            </a:r>
            <a:r>
              <a:rPr lang="en-US" sz="2400" dirty="0"/>
              <a:t>･ ･ ･ </a:t>
            </a:r>
            <a:r>
              <a:rPr lang="en-US" sz="2400" baseline="-25000" dirty="0"/>
              <a:t> </a:t>
            </a:r>
            <a:r>
              <a:rPr lang="en-US" sz="2400" dirty="0" err="1"/>
              <a:t>f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r>
              <a:rPr lang="en-US" sz="2400" dirty="0"/>
              <a:t>Rather than a continuous function like f(x), we normally work with discrete samples (vector).  f(x), does not have to be periodic as we are only interested in the period within the data record. </a:t>
            </a:r>
          </a:p>
          <a:p>
            <a:endParaRPr lang="en-US" sz="2400" dirty="0"/>
          </a:p>
          <a:p>
            <a:r>
              <a:rPr lang="en-US" sz="2400" dirty="0"/>
              <a:t>How do we calculate Fourier coefficients?</a:t>
            </a:r>
          </a:p>
        </p:txBody>
      </p:sp>
    </p:spTree>
    <p:extLst>
      <p:ext uri="{BB962C8B-B14F-4D97-AF65-F5344CB8AC3E}">
        <p14:creationId xmlns:p14="http://schemas.microsoft.com/office/powerpoint/2010/main" val="214299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574766" y="116695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Discrete Fourier Transform (DFT)</a:t>
            </a:r>
          </a:p>
          <a:p>
            <a:endParaRPr lang="en-US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3E76A-A1F3-0B41-BD98-A10D9876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78" y="2117726"/>
            <a:ext cx="2556873" cy="1616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1C35D-FE8A-DC4F-AD14-3E88E7DE6AD1}"/>
              </a:ext>
            </a:extLst>
          </p:cNvPr>
          <p:cNvSpPr txBox="1"/>
          <p:nvPr/>
        </p:nvSpPr>
        <p:spPr>
          <a:xfrm>
            <a:off x="4689566" y="1933060"/>
            <a:ext cx="387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a recurring term</a:t>
            </a:r>
          </a:p>
          <a:p>
            <a:endParaRPr lang="en-US" dirty="0"/>
          </a:p>
          <a:p>
            <a:r>
              <a:rPr lang="en-US" dirty="0"/>
              <a:t>So we can write this in matrix-vector product (from Strang, </a:t>
            </a:r>
            <a:r>
              <a:rPr lang="en-US" dirty="0" err="1"/>
              <a:t>ch.</a:t>
            </a:r>
            <a:r>
              <a:rPr lang="en-US" dirty="0"/>
              <a:t> 10)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5B9C3-62B0-2D4E-ABE5-3A248653C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499" y="1924433"/>
            <a:ext cx="1303564" cy="266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BB175-7459-B542-B1A6-E33F105C4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329" y="3219939"/>
            <a:ext cx="4528967" cy="12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7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574766" y="1166953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Fast Fourier Transform (FFT)</a:t>
            </a:r>
          </a:p>
          <a:p>
            <a:r>
              <a:rPr lang="en-US" sz="2400" dirty="0"/>
              <a:t>FFT operates the Fourier matrix (F) onto the data vector very efficiently. The data in physical space (time/space) is transformed into frequency space as Fourier coefficients. FFT algorithm is available in MATLAB (</a:t>
            </a:r>
            <a:r>
              <a:rPr lang="en-US" sz="2400" dirty="0" err="1"/>
              <a:t>fft</a:t>
            </a:r>
            <a:r>
              <a:rPr lang="en-US" sz="2400" dirty="0"/>
              <a:t>) and python (</a:t>
            </a:r>
            <a:r>
              <a:rPr lang="en-US" sz="2400" dirty="0" err="1"/>
              <a:t>numpy.fft</a:t>
            </a:r>
            <a:r>
              <a:rPr lang="en-US" sz="2400" dirty="0"/>
              <a:t> / </a:t>
            </a:r>
            <a:r>
              <a:rPr lang="en-US" sz="2400" dirty="0" err="1"/>
              <a:t>scipy.fft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663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574766" y="116695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say we have a time series with N=8 samples (T=8 years)  </a:t>
            </a:r>
          </a:p>
          <a:p>
            <a:r>
              <a:rPr lang="en-US" sz="2400" dirty="0"/>
              <a:t>We apply FFT to this time series. We get 8 Fourier coefficients.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A9D14E-E3DD-6642-A738-7B84EA7B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283044"/>
            <a:ext cx="7632210" cy="22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5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574766" y="116695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say we have a time series with N=8 samples (T=8 years).  </a:t>
            </a:r>
          </a:p>
          <a:p>
            <a:r>
              <a:rPr lang="en-US" sz="2400" dirty="0"/>
              <a:t>We apply FFT to this time series. We get 8 Fourier coefficients.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5E929-E073-DD4A-B529-F587FD39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38103"/>
            <a:ext cx="4167414" cy="2490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04148-BC24-AE4C-8D07-D43C603A5862}"/>
              </a:ext>
            </a:extLst>
          </p:cNvPr>
          <p:cNvSpPr txBox="1"/>
          <p:nvPr/>
        </p:nvSpPr>
        <p:spPr>
          <a:xfrm>
            <a:off x="404586" y="2161125"/>
            <a:ext cx="4397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period is 8 (years),  corresponding to the angular frequency of 2</a:t>
            </a:r>
            <a:r>
              <a:rPr lang="en-US" dirty="0">
                <a:latin typeface="Symbol" pitchFamily="2" charset="2"/>
              </a:rPr>
              <a:t>p/8 = p/4 (45°)</a:t>
            </a:r>
            <a:r>
              <a:rPr lang="en-US" dirty="0"/>
              <a:t>. Fourier coefficient is calculated for this increment: 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=[0, </a:t>
            </a:r>
            <a:r>
              <a:rPr lang="en-US" dirty="0">
                <a:latin typeface="Symbol" pitchFamily="2" charset="2"/>
              </a:rPr>
              <a:t>p/4</a:t>
            </a:r>
            <a:r>
              <a:rPr lang="en-US" dirty="0"/>
              <a:t>, 2</a:t>
            </a:r>
            <a:r>
              <a:rPr lang="en-US" dirty="0">
                <a:latin typeface="Symbol" pitchFamily="2" charset="2"/>
              </a:rPr>
              <a:t>p/4</a:t>
            </a:r>
            <a:r>
              <a:rPr lang="en-US" dirty="0"/>
              <a:t>, 3</a:t>
            </a:r>
            <a:r>
              <a:rPr lang="en-US" dirty="0">
                <a:latin typeface="Symbol" pitchFamily="2" charset="2"/>
              </a:rPr>
              <a:t>p/4</a:t>
            </a:r>
            <a:r>
              <a:rPr lang="en-US" dirty="0"/>
              <a:t>, … 7</a:t>
            </a:r>
            <a:r>
              <a:rPr lang="en-US" dirty="0">
                <a:latin typeface="Symbol" pitchFamily="2" charset="2"/>
              </a:rPr>
              <a:t>p/4</a:t>
            </a:r>
            <a:r>
              <a:rPr lang="en-US" dirty="0"/>
              <a:t>]. </a:t>
            </a:r>
          </a:p>
          <a:p>
            <a:r>
              <a:rPr lang="en-US" dirty="0"/>
              <a:t>In terms of the frequencies, the second (</a:t>
            </a:r>
            <a:r>
              <a:rPr lang="en-US" dirty="0">
                <a:latin typeface="Symbol" pitchFamily="2" charset="2"/>
              </a:rPr>
              <a:t>p/4</a:t>
            </a:r>
            <a:r>
              <a:rPr lang="en-US" dirty="0"/>
              <a:t>) and the last (7</a:t>
            </a:r>
            <a:r>
              <a:rPr lang="en-US" dirty="0">
                <a:latin typeface="Symbol" pitchFamily="2" charset="2"/>
              </a:rPr>
              <a:t>p/4</a:t>
            </a:r>
            <a:r>
              <a:rPr lang="en-US" dirty="0"/>
              <a:t>) are the same because 7</a:t>
            </a:r>
            <a:r>
              <a:rPr lang="en-US" dirty="0">
                <a:latin typeface="Symbol" pitchFamily="2" charset="2"/>
              </a:rPr>
              <a:t>p/4=2p-p/4. T</a:t>
            </a:r>
            <a:r>
              <a:rPr lang="en-US" dirty="0"/>
              <a:t>he highest frequency is the 4</a:t>
            </a:r>
            <a:r>
              <a:rPr lang="en-US" baseline="30000" dirty="0"/>
              <a:t>th</a:t>
            </a:r>
            <a:r>
              <a:rPr lang="en-US" dirty="0"/>
              <a:t> component with the corresponding period of 2 years (</a:t>
            </a:r>
            <a:r>
              <a:rPr lang="en-US" dirty="0" err="1"/>
              <a:t>Nyquiest</a:t>
            </a:r>
            <a:r>
              <a:rPr lang="en-US" dirty="0"/>
              <a:t> frequency). </a:t>
            </a:r>
            <a:endParaRPr lang="en-US" dirty="0">
              <a:latin typeface="Symbol" pitchFamily="2" charset="2"/>
            </a:endParaRPr>
          </a:p>
          <a:p>
            <a:r>
              <a:rPr lang="en-US" dirty="0">
                <a:latin typeface="Symbol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6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FE10-A9CB-5043-BA68-B2601B23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to coding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1E05-1405-874C-812C-C7EEBAB3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687978" y="1166953"/>
            <a:ext cx="7589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</a:t>
            </a:r>
            <a:endParaRPr lang="en-US" sz="2400" dirty="0"/>
          </a:p>
          <a:p>
            <a:r>
              <a:rPr lang="en-US" sz="2400" dirty="0"/>
              <a:t>uses linear combination of cosine and sine waves to express any periodic function </a:t>
            </a:r>
          </a:p>
          <a:p>
            <a:r>
              <a:rPr lang="en-US" sz="2400" u="sng" dirty="0"/>
              <a:t>Fourier Transform</a:t>
            </a:r>
          </a:p>
          <a:p>
            <a:r>
              <a:rPr lang="en-US" sz="2400" dirty="0"/>
              <a:t>decomposes functions of time (space) domain into frequency (wave number) domain</a:t>
            </a:r>
          </a:p>
          <a:p>
            <a:r>
              <a:rPr lang="en-US" sz="2400" u="sng" dirty="0"/>
              <a:t>Fast Fourier Transform</a:t>
            </a:r>
          </a:p>
          <a:p>
            <a:r>
              <a:rPr lang="en-US" sz="2400" dirty="0"/>
              <a:t>is a computational algorithm to calculate Fourier Transform of discrete data very efficiently</a:t>
            </a:r>
          </a:p>
        </p:txBody>
      </p:sp>
    </p:spTree>
    <p:extLst>
      <p:ext uri="{BB962C8B-B14F-4D97-AF65-F5344CB8AC3E}">
        <p14:creationId xmlns:p14="http://schemas.microsoft.com/office/powerpoint/2010/main" val="107930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55ED66-6EF2-A046-AA6F-95AB95BA3ACE}"/>
              </a:ext>
            </a:extLst>
          </p:cNvPr>
          <p:cNvSpPr/>
          <p:nvPr/>
        </p:nvSpPr>
        <p:spPr>
          <a:xfrm>
            <a:off x="1306287" y="2455817"/>
            <a:ext cx="7123610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2</a:t>
            </a:r>
            <a:r>
              <a:rPr lang="en-US" sz="2400" u="sng" dirty="0">
                <a:latin typeface="Symbol" pitchFamily="2" charset="2"/>
              </a:rPr>
              <a:t>p</a:t>
            </a:r>
            <a:r>
              <a:rPr lang="en-US" sz="2400" u="sng" dirty="0"/>
              <a:t> periodic continuous function</a:t>
            </a:r>
          </a:p>
          <a:p>
            <a:endParaRPr lang="en-US" sz="2400" u="sng" dirty="0"/>
          </a:p>
          <a:p>
            <a:r>
              <a:rPr lang="en-US" sz="2400" dirty="0"/>
              <a:t>2</a:t>
            </a:r>
            <a:r>
              <a:rPr lang="en-US" sz="2400" dirty="0">
                <a:latin typeface="Symbol" pitchFamily="2" charset="2"/>
              </a:rPr>
              <a:t>p</a:t>
            </a:r>
            <a:r>
              <a:rPr lang="en-US" sz="2400" dirty="0"/>
              <a:t> periodic : f(x) = f(x+2</a:t>
            </a:r>
            <a:r>
              <a:rPr lang="en-US" sz="2400" dirty="0">
                <a:latin typeface="Symbol" pitchFamily="2" charset="2"/>
              </a:rPr>
              <a:t>p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f(x) is a weighted, infinite sum of sine and cosine functions with increasing 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practice, the infinite sum is often stopped (truncated) at a manageable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Derivatives of f(x) become very easy to calculate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C1F3C-7FF7-0249-83B7-D57EE37F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28" y="2776219"/>
            <a:ext cx="6410427" cy="2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0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BD1875-99E4-AF4B-9646-32A1BFB2122E}"/>
              </a:ext>
            </a:extLst>
          </p:cNvPr>
          <p:cNvSpPr/>
          <p:nvPr/>
        </p:nvSpPr>
        <p:spPr>
          <a:xfrm>
            <a:off x="1306287" y="2455817"/>
            <a:ext cx="6313714" cy="2151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2</a:t>
            </a:r>
            <a:r>
              <a:rPr lang="en-US" sz="2400" u="sng" dirty="0">
                <a:latin typeface="Symbol" pitchFamily="2" charset="2"/>
              </a:rPr>
              <a:t>p</a:t>
            </a:r>
            <a:r>
              <a:rPr lang="en-US" sz="2400" u="sng" dirty="0"/>
              <a:t> periodic continuous function</a:t>
            </a:r>
          </a:p>
          <a:p>
            <a:endParaRPr lang="en-US" sz="2400" dirty="0"/>
          </a:p>
          <a:p>
            <a:r>
              <a:rPr lang="en-US" sz="2400" dirty="0"/>
              <a:t>Formula for Fourier coefficients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8D413-7E29-434C-8DBE-FAB9662E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28" y="2776219"/>
            <a:ext cx="1231432" cy="338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445E0-1C85-194E-ADC3-4E86AD096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444" y="2571749"/>
            <a:ext cx="3416410" cy="72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17849-CC67-764B-BEE2-E7847404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444" y="3612238"/>
            <a:ext cx="3416410" cy="7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8568AA-7C23-F74E-804E-EB92581AB985}"/>
              </a:ext>
            </a:extLst>
          </p:cNvPr>
          <p:cNvSpPr/>
          <p:nvPr/>
        </p:nvSpPr>
        <p:spPr>
          <a:xfrm>
            <a:off x="661851" y="2455817"/>
            <a:ext cx="8064138" cy="86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T periodic function</a:t>
            </a:r>
          </a:p>
          <a:p>
            <a:endParaRPr lang="en-US" sz="2400" u="sng" dirty="0"/>
          </a:p>
          <a:p>
            <a:r>
              <a:rPr lang="en-US" sz="2400" dirty="0"/>
              <a:t>T periodic : f(x) = f(</a:t>
            </a:r>
            <a:r>
              <a:rPr lang="en-US" sz="2400" dirty="0" err="1"/>
              <a:t>x+T</a:t>
            </a:r>
            <a:r>
              <a:rPr lang="en-US" sz="2400" dirty="0"/>
              <a:t>).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Practically, your data does not have to be periodic as long as the signal of your interest is within T period.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7F077-1989-DD46-8F10-B90ABE18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02" y="2571750"/>
            <a:ext cx="7584708" cy="5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EE0A60-CD81-B344-A5B3-F2A318C216CC}"/>
              </a:ext>
            </a:extLst>
          </p:cNvPr>
          <p:cNvSpPr/>
          <p:nvPr/>
        </p:nvSpPr>
        <p:spPr>
          <a:xfrm>
            <a:off x="1332413" y="2368727"/>
            <a:ext cx="6945311" cy="226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8" y="1166953"/>
            <a:ext cx="6623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Series for T periodic function</a:t>
            </a:r>
          </a:p>
          <a:p>
            <a:endParaRPr lang="en-US" sz="2400" u="sng" dirty="0"/>
          </a:p>
          <a:p>
            <a:r>
              <a:rPr lang="en-US" sz="2400" dirty="0"/>
              <a:t>Formula: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10F03-1EF8-DB42-8E61-B8E46FF9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28" y="2660718"/>
            <a:ext cx="1231432" cy="338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069BBD-7F7A-8845-8E2E-186A20BCF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542" y="2435193"/>
            <a:ext cx="4123519" cy="80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89214-04A7-A645-974F-8355B6DA8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542" y="3710684"/>
            <a:ext cx="4107438" cy="8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722812" y="1166953"/>
            <a:ext cx="7554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Euler’s formula</a:t>
            </a:r>
          </a:p>
          <a:p>
            <a:r>
              <a:rPr lang="en-US" sz="2400" dirty="0"/>
              <a:t>helps to re-write Fourier Series in a compact 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881C2-4902-D04A-BAB4-203DB800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72" y="2398666"/>
            <a:ext cx="2558869" cy="1182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B64AF-F4C4-4842-BE98-02B89A214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07679"/>
            <a:ext cx="2731770" cy="12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2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722812" y="1166953"/>
            <a:ext cx="7554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Euler’s formula</a:t>
            </a:r>
          </a:p>
          <a:p>
            <a:r>
              <a:rPr lang="en-US" sz="2400" dirty="0"/>
              <a:t>helps to re-write Fourier Series in a compact way</a:t>
            </a:r>
          </a:p>
          <a:p>
            <a:endParaRPr lang="en-US" sz="2400" dirty="0"/>
          </a:p>
          <a:p>
            <a:r>
              <a:rPr lang="en-US" sz="2400" u="sng" dirty="0"/>
              <a:t>Complex Fourier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76AFF-EE23-EC45-8B0C-7A2E0F6CD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40" y="2925893"/>
            <a:ext cx="3493060" cy="16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Class12 – Fourier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574766" y="116695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Fourier Transform (continuous)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8E49-F2B5-A346-A368-60AF0525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859099"/>
            <a:ext cx="3644900" cy="19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A2A42-B803-F047-A8B7-BE7675DCF219}"/>
              </a:ext>
            </a:extLst>
          </p:cNvPr>
          <p:cNvSpPr txBox="1"/>
          <p:nvPr/>
        </p:nvSpPr>
        <p:spPr>
          <a:xfrm>
            <a:off x="4572000" y="3089920"/>
            <a:ext cx="347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Fourier Transform (to frequency space)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C4F70-7E51-A54F-A2F7-CFF94B30B7E1}"/>
              </a:ext>
            </a:extLst>
          </p:cNvPr>
          <p:cNvSpPr txBox="1"/>
          <p:nvPr/>
        </p:nvSpPr>
        <p:spPr>
          <a:xfrm>
            <a:off x="4572000" y="2071783"/>
            <a:ext cx="3845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Fourier Transform (to physical space)</a:t>
            </a:r>
          </a:p>
        </p:txBody>
      </p:sp>
    </p:spTree>
    <p:extLst>
      <p:ext uri="{BB962C8B-B14F-4D97-AF65-F5344CB8AC3E}">
        <p14:creationId xmlns:p14="http://schemas.microsoft.com/office/powerpoint/2010/main" val="392089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5917</TotalTime>
  <Words>901</Words>
  <Application>Microsoft Macintosh PowerPoint</Application>
  <PresentationFormat>On-screen Show (16:9)</PresentationFormat>
  <Paragraphs>116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Office Theme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Class12 – Fourier Analysis</vt:lpstr>
      <vt:lpstr>Continue to coding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Ito, Takamitsu</cp:lastModifiedBy>
  <cp:revision>171</cp:revision>
  <dcterms:created xsi:type="dcterms:W3CDTF">2020-08-17T11:38:51Z</dcterms:created>
  <dcterms:modified xsi:type="dcterms:W3CDTF">2021-09-27T14:32:04Z</dcterms:modified>
</cp:coreProperties>
</file>