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74" r:id="rId3"/>
    <p:sldId id="270" r:id="rId4"/>
    <p:sldId id="258" r:id="rId5"/>
    <p:sldId id="259" r:id="rId6"/>
    <p:sldId id="268" r:id="rId7"/>
    <p:sldId id="269" r:id="rId8"/>
    <p:sldId id="261" r:id="rId9"/>
    <p:sldId id="260" r:id="rId10"/>
    <p:sldId id="262" r:id="rId11"/>
    <p:sldId id="263" r:id="rId12"/>
    <p:sldId id="264" r:id="rId13"/>
    <p:sldId id="265" r:id="rId14"/>
    <p:sldId id="267" r:id="rId15"/>
    <p:sldId id="271" r:id="rId16"/>
    <p:sldId id="277" r:id="rId17"/>
    <p:sldId id="272" r:id="rId18"/>
    <p:sldId id="275" r:id="rId19"/>
    <p:sldId id="274" r:id="rId20"/>
    <p:sldId id="273" r:id="rId21"/>
    <p:sldId id="278" r:id="rId22"/>
    <p:sldId id="279" r:id="rId23"/>
    <p:sldId id="281" r:id="rId24"/>
    <p:sldId id="373" r:id="rId25"/>
    <p:sldId id="280" r:id="rId26"/>
    <p:sldId id="282" r:id="rId27"/>
    <p:sldId id="283" r:id="rId28"/>
    <p:sldId id="285" r:id="rId29"/>
    <p:sldId id="364" r:id="rId30"/>
    <p:sldId id="284" r:id="rId31"/>
    <p:sldId id="313" r:id="rId32"/>
    <p:sldId id="366" r:id="rId33"/>
    <p:sldId id="367" r:id="rId34"/>
    <p:sldId id="368" r:id="rId35"/>
    <p:sldId id="369" r:id="rId36"/>
    <p:sldId id="370" r:id="rId37"/>
    <p:sldId id="312" r:id="rId38"/>
    <p:sldId id="371" r:id="rId39"/>
    <p:sldId id="354" r:id="rId40"/>
    <p:sldId id="302" r:id="rId41"/>
    <p:sldId id="372" r:id="rId42"/>
    <p:sldId id="301" r:id="rId43"/>
    <p:sldId id="315" r:id="rId44"/>
    <p:sldId id="355" r:id="rId45"/>
    <p:sldId id="356" r:id="rId46"/>
    <p:sldId id="316" r:id="rId47"/>
    <p:sldId id="360" r:id="rId48"/>
    <p:sldId id="357" r:id="rId49"/>
    <p:sldId id="3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B1F0-8F92-B641-A0C6-A25FE25AA83A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8BC99-1A4A-424A-96BE-91C863CC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math.github.io/1806/" TargetMode="External"/><Relationship Id="rId2" Type="http://schemas.openxmlformats.org/officeDocument/2006/relationships/hyperlink" Target="https://ocw.mit.edu/courses/mathematics/18-06-linear-algebra-spring-201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#4: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6AA7-6DDA-B447-851C-8D8FF633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4767208" y="2644170"/>
            <a:ext cx="5661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data analysis, vector can contain a collection of measurements (e.g. mean August temperature of Atlanta from last 140 years)</a:t>
            </a:r>
          </a:p>
        </p:txBody>
      </p:sp>
    </p:spTree>
    <p:extLst>
      <p:ext uri="{BB962C8B-B14F-4D97-AF65-F5344CB8AC3E}">
        <p14:creationId xmlns:p14="http://schemas.microsoft.com/office/powerpoint/2010/main" val="340013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709024" y="3013501"/>
            <a:ext cx="464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subtract mean of </a:t>
            </a:r>
            <a:r>
              <a:rPr lang="en-US" sz="2400" b="1" dirty="0"/>
              <a:t>x </a:t>
            </a:r>
            <a:r>
              <a:rPr lang="en-US" sz="2400" dirty="0"/>
              <a:t>from all elements, so </a:t>
            </a:r>
            <a:r>
              <a:rPr lang="en-US" sz="2400" b="1" dirty="0"/>
              <a:t>x</a:t>
            </a:r>
            <a:r>
              <a:rPr lang="en-US" sz="2400" dirty="0"/>
              <a:t> becomes </a:t>
            </a:r>
            <a:r>
              <a:rPr lang="en-US" sz="2400" b="1" dirty="0"/>
              <a:t>x’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23A8-0814-1249-9C7F-91E70CDA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7" y="2190749"/>
            <a:ext cx="471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096000" y="3461802"/>
            <a:ext cx="5801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with itself the square of the </a:t>
            </a:r>
            <a:r>
              <a:rPr lang="en-US" sz="2400" b="1" dirty="0"/>
              <a:t>”length” of the x’ vector. </a:t>
            </a:r>
          </a:p>
          <a:p>
            <a:endParaRPr lang="en-US" sz="2400" dirty="0"/>
          </a:p>
          <a:p>
            <a:r>
              <a:rPr lang="en-US" sz="2400" dirty="0"/>
              <a:t>It is equal to the </a:t>
            </a:r>
            <a:r>
              <a:rPr lang="en-US" sz="2400" b="1" dirty="0"/>
              <a:t>variance (</a:t>
            </a:r>
            <a:r>
              <a:rPr lang="en-US" sz="2400" b="1" dirty="0">
                <a:latin typeface="Symbol" pitchFamily="2" charset="2"/>
              </a:rPr>
              <a:t>s</a:t>
            </a:r>
            <a:r>
              <a:rPr lang="en-US" sz="2400" b="1" baseline="30000" dirty="0"/>
              <a:t>2</a:t>
            </a:r>
            <a:r>
              <a:rPr lang="en-US" sz="2400" b="1" dirty="0"/>
              <a:t> or </a:t>
            </a:r>
            <a:r>
              <a:rPr lang="en-US" sz="2400" b="1" dirty="0" err="1">
                <a:latin typeface="Symbol" pitchFamily="2" charset="2"/>
              </a:rPr>
              <a:t>s</a:t>
            </a:r>
            <a:r>
              <a:rPr lang="en-US" sz="2400" b="1" baseline="-25000" dirty="0" err="1"/>
              <a:t>xx</a:t>
            </a:r>
            <a:r>
              <a:rPr lang="en-US" sz="2400" b="1" dirty="0"/>
              <a:t>) </a:t>
            </a:r>
            <a:r>
              <a:rPr lang="en-US" sz="2400" dirty="0"/>
              <a:t>of the data contained in vector </a:t>
            </a:r>
            <a:r>
              <a:rPr lang="en-US" sz="2400" b="1" dirty="0"/>
              <a:t>x </a:t>
            </a:r>
            <a:r>
              <a:rPr lang="en-US" sz="2400" dirty="0"/>
              <a:t>multiplied by N-1</a:t>
            </a:r>
          </a:p>
          <a:p>
            <a:endParaRPr lang="en-US" sz="2400" dirty="0"/>
          </a:p>
          <a:p>
            <a:r>
              <a:rPr lang="en-US" sz="2400" dirty="0"/>
              <a:t>The “length” |</a:t>
            </a:r>
            <a:r>
              <a:rPr lang="en-US" sz="2400" b="1" dirty="0"/>
              <a:t>x’</a:t>
            </a:r>
            <a:r>
              <a:rPr lang="en-US" sz="2400" dirty="0"/>
              <a:t>| is also called the </a:t>
            </a:r>
            <a:r>
              <a:rPr lang="en-US" sz="2400" b="1" dirty="0"/>
              <a:t>L2 norm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A3FCA-DDA0-FE4F-82ED-FDAF5B3F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41235"/>
            <a:ext cx="9575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  <a:p>
            <a:r>
              <a:rPr lang="en-US" sz="2400" dirty="0"/>
              <a:t>(3) Proportional to the </a:t>
            </a:r>
            <a:r>
              <a:rPr lang="en-US" sz="2400" b="1" dirty="0"/>
              <a:t>correlation</a:t>
            </a:r>
            <a:r>
              <a:rPr lang="en-US" sz="2400" dirty="0"/>
              <a:t> between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4585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“row” point of view:</a:t>
            </a:r>
          </a:p>
          <a:p>
            <a:endParaRPr lang="en-US" sz="2400" dirty="0"/>
          </a:p>
          <a:p>
            <a:r>
              <a:rPr lang="en-US" sz="2400" b="1" i="1" dirty="0"/>
              <a:t>Inner products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06" y="4792127"/>
            <a:ext cx="18796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6" y="5659487"/>
            <a:ext cx="1866900" cy="40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2B1EA-0329-CF4E-9F43-FB23755B237C}"/>
              </a:ext>
            </a:extLst>
          </p:cNvPr>
          <p:cNvSpPr txBox="1"/>
          <p:nvPr/>
        </p:nvSpPr>
        <p:spPr>
          <a:xfrm>
            <a:off x="6986427" y="2373330"/>
            <a:ext cx="444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Matrix-vector product is essentially a collection of inner products, i.e. (rows) x (column)</a:t>
            </a:r>
          </a:p>
        </p:txBody>
      </p:sp>
    </p:spTree>
    <p:extLst>
      <p:ext uri="{BB962C8B-B14F-4D97-AF65-F5344CB8AC3E}">
        <p14:creationId xmlns:p14="http://schemas.microsoft.com/office/powerpoint/2010/main" val="213255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“row” point of view:</a:t>
            </a:r>
          </a:p>
          <a:p>
            <a:endParaRPr lang="en-US" sz="2400" dirty="0"/>
          </a:p>
          <a:p>
            <a:r>
              <a:rPr lang="en-US" sz="2400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06" y="4792127"/>
            <a:ext cx="18796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6" y="5659487"/>
            <a:ext cx="1866900" cy="406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4528334" y="4733051"/>
            <a:ext cx="2458093" cy="53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4528334" y="5593891"/>
            <a:ext cx="2458093" cy="537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7941924" y="2547990"/>
            <a:ext cx="2691829" cy="2487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7777537" y="2650732"/>
            <a:ext cx="3421294" cy="2615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10412628" y="28249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9839843" y="4859301"/>
            <a:ext cx="11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7471648" y="5630762"/>
            <a:ext cx="3468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the two lines intersect at 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4222679" y="4911047"/>
            <a:ext cx="688368" cy="1613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5801046" y="4879832"/>
            <a:ext cx="1062085" cy="1613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9B5E-0CF9-8441-B706-7D720D49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C43C-C41C-8449-B929-F94A6891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Linear Algebra by Gilbert Strang, MIT open courseware 18.06, especially the video lectures </a:t>
            </a:r>
            <a:r>
              <a:rPr lang="en-US" i="1" u="sng" dirty="0">
                <a:hlinkClick r:id="rId2"/>
              </a:rPr>
              <a:t>https://ocw.mit.edu/courses/mathematics/18-06-linear-algebra-spring-2010/</a:t>
            </a:r>
            <a:endParaRPr lang="en-US" dirty="0"/>
          </a:p>
          <a:p>
            <a:r>
              <a:rPr lang="en-US" i="1" u="sng" dirty="0">
                <a:hlinkClick r:id="rId3"/>
              </a:rPr>
              <a:t>https://mitmath.github.io/1806/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9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7393114" y="2758502"/>
            <a:ext cx="958067" cy="940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4222679" y="4911047"/>
            <a:ext cx="688368" cy="1613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5801046" y="4879832"/>
            <a:ext cx="1062085" cy="1613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6" y="4753599"/>
            <a:ext cx="655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problem </a:t>
            </a:r>
            <a:r>
              <a:rPr lang="en-US" sz="2400" b="1" dirty="0"/>
              <a:t>Ax</a:t>
            </a:r>
            <a:r>
              <a:rPr lang="en-US" sz="2400" dirty="0"/>
              <a:t> = </a:t>
            </a:r>
            <a:r>
              <a:rPr lang="en-US" sz="2400" b="1" dirty="0"/>
              <a:t>b</a:t>
            </a:r>
            <a:r>
              <a:rPr lang="en-US" sz="2400" dirty="0"/>
              <a:t> is solvable only if </a:t>
            </a:r>
            <a:r>
              <a:rPr lang="en-US" sz="2400" b="1" dirty="0"/>
              <a:t>b</a:t>
            </a:r>
            <a:r>
              <a:rPr lang="en-US" sz="2400" dirty="0"/>
              <a:t> is in the “column space” of </a:t>
            </a:r>
            <a:r>
              <a:rPr lang="en-US" sz="2400" b="1" dirty="0"/>
              <a:t>A. </a:t>
            </a:r>
            <a:r>
              <a:rPr lang="en-US" sz="2400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7393114" y="2758502"/>
            <a:ext cx="958067" cy="940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6698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matrix </a:t>
            </a:r>
            <a:r>
              <a:rPr lang="en-US" sz="2800" b="1" dirty="0"/>
              <a:t>A</a:t>
            </a:r>
            <a:r>
              <a:rPr lang="en-US" sz="2800" b="1" baseline="30000" dirty="0"/>
              <a:t>-1</a:t>
            </a:r>
          </a:p>
          <a:p>
            <a:endParaRPr lang="en-US" sz="2800" b="1" dirty="0"/>
          </a:p>
          <a:p>
            <a:r>
              <a:rPr lang="en-US" sz="2800" dirty="0"/>
              <a:t>IF the inverse matrix of </a:t>
            </a:r>
            <a:r>
              <a:rPr lang="en-US" sz="2800" b="1" dirty="0"/>
              <a:t>A</a:t>
            </a:r>
            <a:r>
              <a:rPr lang="en-US" sz="2800" dirty="0"/>
              <a:t> exists, we have</a:t>
            </a:r>
          </a:p>
          <a:p>
            <a:endParaRPr lang="en-US" sz="2800" dirty="0"/>
          </a:p>
          <a:p>
            <a:r>
              <a:rPr lang="en-US" sz="2800" b="1" dirty="0"/>
              <a:t>IF the determinant of the matrix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dirty="0"/>
              <a:t> (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 or |</a:t>
            </a:r>
            <a:r>
              <a:rPr lang="en-US" sz="2800" b="1" dirty="0"/>
              <a:t>A</a:t>
            </a:r>
            <a:r>
              <a:rPr lang="en-US" sz="2800" dirty="0"/>
              <a:t>|) </a:t>
            </a:r>
            <a:r>
              <a:rPr lang="en-US" sz="2800" b="1" dirty="0"/>
              <a:t>is not zero</a:t>
            </a:r>
            <a:r>
              <a:rPr lang="en-US" sz="2800" dirty="0"/>
              <a:t>, the inverse exists. </a:t>
            </a:r>
          </a:p>
          <a:p>
            <a:endParaRPr lang="en-US" sz="2800" b="1" dirty="0"/>
          </a:p>
          <a:p>
            <a:r>
              <a:rPr lang="en-US" sz="2800" dirty="0"/>
              <a:t>For a 2x2 matrix, it is (ad-</a:t>
            </a:r>
            <a:r>
              <a:rPr lang="en-US" sz="2800" dirty="0" err="1"/>
              <a:t>bc</a:t>
            </a:r>
            <a:r>
              <a:rPr lang="en-US" sz="28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36" y="2685194"/>
            <a:ext cx="2070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examples of 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=0</a:t>
            </a:r>
          </a:p>
          <a:p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One of the rows of </a:t>
            </a:r>
            <a:r>
              <a:rPr lang="en-US" sz="2800" b="1" dirty="0"/>
              <a:t>A</a:t>
            </a:r>
            <a:r>
              <a:rPr lang="en-US" sz="2800" dirty="0"/>
              <a:t> is all zero</a:t>
            </a:r>
          </a:p>
          <a:p>
            <a:pPr marL="514350" indent="-514350">
              <a:buAutoNum type="arabicParenBoth"/>
            </a:pPr>
            <a:r>
              <a:rPr lang="en-US" sz="2800" dirty="0"/>
              <a:t>Two rows of </a:t>
            </a:r>
            <a:r>
              <a:rPr lang="en-US" sz="2800" b="1" dirty="0"/>
              <a:t>A</a:t>
            </a:r>
            <a:r>
              <a:rPr lang="en-US" sz="2800" dirty="0"/>
              <a:t> are equal</a:t>
            </a:r>
          </a:p>
          <a:p>
            <a:pPr marL="514350" indent="-514350">
              <a:buAutoNum type="arabicParenBoth"/>
            </a:pPr>
            <a:r>
              <a:rPr lang="en-US" sz="2800" dirty="0"/>
              <a:t>One row of </a:t>
            </a:r>
            <a:r>
              <a:rPr lang="en-US" sz="2800" b="1" dirty="0"/>
              <a:t>A</a:t>
            </a:r>
            <a:r>
              <a:rPr lang="en-US" sz="2800" dirty="0"/>
              <a:t> is a multiple of another row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r>
              <a:rPr lang="en-US" sz="2800" dirty="0"/>
              <a:t>When determinant is zero, the matrix is </a:t>
            </a:r>
            <a:r>
              <a:rPr lang="en-US" sz="2800" b="1" dirty="0"/>
              <a:t>singular</a:t>
            </a:r>
            <a:r>
              <a:rPr lang="en-US" sz="28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>
            <a:off x="7643971" y="3503488"/>
            <a:ext cx="2455523" cy="1762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/>
          <p:nvPr/>
        </p:nvCxnSpPr>
        <p:spPr>
          <a:xfrm>
            <a:off x="7777537" y="2650732"/>
            <a:ext cx="3421294" cy="2615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examples of 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=0</a:t>
            </a:r>
          </a:p>
          <a:p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One of the rows of </a:t>
            </a:r>
            <a:r>
              <a:rPr lang="en-US" sz="2800" b="1" dirty="0"/>
              <a:t>A</a:t>
            </a:r>
            <a:r>
              <a:rPr lang="en-US" sz="2800" dirty="0"/>
              <a:t> is all zero</a:t>
            </a:r>
          </a:p>
          <a:p>
            <a:pPr marL="514350" indent="-514350">
              <a:buAutoNum type="arabicParenBoth"/>
            </a:pPr>
            <a:r>
              <a:rPr lang="en-US" sz="2800" dirty="0"/>
              <a:t>Two rows of </a:t>
            </a:r>
            <a:r>
              <a:rPr lang="en-US" sz="2800" b="1" dirty="0"/>
              <a:t>A</a:t>
            </a:r>
            <a:r>
              <a:rPr lang="en-US" sz="2800" dirty="0"/>
              <a:t> are equal</a:t>
            </a:r>
          </a:p>
          <a:p>
            <a:pPr marL="514350" indent="-514350">
              <a:buAutoNum type="arabicParenBoth"/>
            </a:pPr>
            <a:r>
              <a:rPr lang="en-US" sz="2800" dirty="0"/>
              <a:t>One row of </a:t>
            </a:r>
            <a:r>
              <a:rPr lang="en-US" sz="2800" b="1" dirty="0"/>
              <a:t>A</a:t>
            </a:r>
            <a:r>
              <a:rPr lang="en-US" sz="2800" dirty="0"/>
              <a:t> is a multiple of another row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r>
              <a:rPr lang="en-US" sz="2800" dirty="0"/>
              <a:t>When determinant is zero, the matrix is </a:t>
            </a:r>
            <a:r>
              <a:rPr lang="en-US" sz="2800" b="1" dirty="0"/>
              <a:t>singular</a:t>
            </a:r>
            <a:r>
              <a:rPr lang="en-US" sz="2800" dirty="0"/>
              <a:t> (two column vectors point to the same direction)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 flipV="1">
            <a:off x="8414535" y="3429000"/>
            <a:ext cx="2722652" cy="115217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>
            <a:cxnSpLocks/>
          </p:cNvCxnSpPr>
          <p:nvPr/>
        </p:nvCxnSpPr>
        <p:spPr>
          <a:xfrm flipV="1">
            <a:off x="8414535" y="3729519"/>
            <a:ext cx="2065105" cy="878653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7DA748E-ACE5-3842-9E9D-D9B3FD49E27A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996595" y="1910993"/>
            <a:ext cx="5650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matrix </a:t>
            </a:r>
            <a:r>
              <a:rPr lang="en-US" sz="2800" b="1" dirty="0"/>
              <a:t>A</a:t>
            </a:r>
            <a:r>
              <a:rPr lang="en-US" sz="2800" b="1" baseline="30000" dirty="0"/>
              <a:t>-1</a:t>
            </a:r>
          </a:p>
          <a:p>
            <a:endParaRPr lang="en-US" sz="2800" b="1" dirty="0"/>
          </a:p>
          <a:p>
            <a:r>
              <a:rPr lang="en-US" sz="2800" dirty="0"/>
              <a:t>If inverse matrix of </a:t>
            </a:r>
            <a:r>
              <a:rPr lang="en-US" sz="2800" b="1" dirty="0"/>
              <a:t>A</a:t>
            </a:r>
            <a:r>
              <a:rPr lang="en-US" sz="2800" dirty="0"/>
              <a:t> exists, we have</a:t>
            </a:r>
          </a:p>
          <a:p>
            <a:endParaRPr lang="en-US" sz="2800" dirty="0"/>
          </a:p>
          <a:p>
            <a:r>
              <a:rPr lang="en-US" sz="2800" dirty="0"/>
              <a:t>In MATLAB it is </a:t>
            </a:r>
            <a:r>
              <a:rPr lang="en-US" sz="2800" b="1" dirty="0"/>
              <a:t>inv</a:t>
            </a:r>
            <a:r>
              <a:rPr lang="en-US" sz="2800" dirty="0"/>
              <a:t> function. Also the backslash operation “A\b” does it for you…</a:t>
            </a:r>
          </a:p>
          <a:p>
            <a:endParaRPr lang="en-US" sz="2800" dirty="0"/>
          </a:p>
          <a:p>
            <a:r>
              <a:rPr lang="en-US" sz="2800" dirty="0"/>
              <a:t>In Python, </a:t>
            </a:r>
            <a:r>
              <a:rPr lang="en-US" sz="2800" b="1" dirty="0" err="1"/>
              <a:t>np.linalg.inv</a:t>
            </a:r>
            <a:r>
              <a:rPr lang="en-US" sz="2800" dirty="0"/>
              <a:t> (or </a:t>
            </a:r>
            <a:r>
              <a:rPr lang="en-US" sz="2800" b="1" dirty="0" err="1"/>
              <a:t>scipy.linalg.inv</a:t>
            </a:r>
            <a:r>
              <a:rPr lang="en-US" sz="28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31" y="1910993"/>
            <a:ext cx="20701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03" y="1993761"/>
            <a:ext cx="5121132" cy="39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b="1" dirty="0"/>
              <a:t>A</a:t>
            </a:r>
            <a:r>
              <a:rPr lang="en-US" sz="2800" dirty="0"/>
              <a:t> is not a square matrix?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407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103152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b="1" dirty="0"/>
              <a:t>A</a:t>
            </a:r>
            <a:r>
              <a:rPr lang="en-US" sz="2800" dirty="0"/>
              <a:t> is not a square matrix?</a:t>
            </a:r>
          </a:p>
          <a:p>
            <a:endParaRPr lang="en-US" sz="2800" b="1" dirty="0"/>
          </a:p>
          <a:p>
            <a:r>
              <a:rPr lang="en-US" sz="2800" dirty="0"/>
              <a:t>Let’s say there are too many (m) equations than (n) unknowns.  </a:t>
            </a:r>
          </a:p>
          <a:p>
            <a:endParaRPr lang="en-US" sz="2800" b="1" dirty="0"/>
          </a:p>
          <a:p>
            <a:r>
              <a:rPr lang="en-US" sz="2800" dirty="0"/>
              <a:t>In this case, there is no unique solution </a:t>
            </a:r>
            <a:r>
              <a:rPr lang="en-US" sz="2800" b="1" dirty="0"/>
              <a:t>x</a:t>
            </a:r>
            <a:r>
              <a:rPr lang="en-US" sz="2800" dirty="0"/>
              <a:t> that can satisfy all equations in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b </a:t>
            </a:r>
            <a:r>
              <a:rPr lang="en-US" sz="2800" dirty="0"/>
              <a:t>in the exact sense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8" y="791489"/>
            <a:ext cx="2200497" cy="47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5"/>
            <a:ext cx="9659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</a:t>
            </a:r>
            <a:r>
              <a:rPr lang="en-US" sz="2800" b="1" dirty="0"/>
              <a:t> A</a:t>
            </a:r>
            <a:r>
              <a:rPr lang="en-US" sz="2800" dirty="0"/>
              <a:t> is (m x 2) matrix, </a:t>
            </a:r>
            <a:r>
              <a:rPr lang="en-US" sz="2800" b="1" dirty="0"/>
              <a:t>x</a:t>
            </a:r>
            <a:r>
              <a:rPr lang="en-US" sz="2800" dirty="0"/>
              <a:t> is (2 x 1) and </a:t>
            </a:r>
            <a:r>
              <a:rPr lang="en-US" sz="2800" b="1" dirty="0"/>
              <a:t>b</a:t>
            </a:r>
            <a:r>
              <a:rPr lang="en-US" sz="2800" dirty="0"/>
              <a:t> is (m x 1) and m is much larger than 2. </a:t>
            </a:r>
          </a:p>
          <a:p>
            <a:endParaRPr lang="en-US" sz="2800" dirty="0"/>
          </a:p>
          <a:p>
            <a:r>
              <a:rPr lang="en-US" sz="2800" dirty="0"/>
              <a:t>In this case, </a:t>
            </a:r>
            <a:r>
              <a:rPr lang="en-US" sz="2800" b="1" dirty="0"/>
              <a:t>A x</a:t>
            </a:r>
            <a:r>
              <a:rPr lang="en-US" sz="2800" dirty="0"/>
              <a:t> is unlikely equal to </a:t>
            </a:r>
            <a:r>
              <a:rPr lang="en-US" sz="2800" b="1" dirty="0"/>
              <a:t>b </a:t>
            </a:r>
            <a:r>
              <a:rPr lang="en-US" sz="2800" dirty="0"/>
              <a:t>in the exact sense. </a:t>
            </a:r>
          </a:p>
          <a:p>
            <a:endParaRPr lang="en-US" sz="2800" dirty="0"/>
          </a:p>
          <a:p>
            <a:r>
              <a:rPr lang="en-US" sz="2800" dirty="0"/>
              <a:t>However, we could look for the approximate solution </a:t>
            </a:r>
            <a:r>
              <a:rPr lang="en-US" sz="2800" b="1" dirty="0"/>
              <a:t>x</a:t>
            </a:r>
            <a:r>
              <a:rPr lang="en-US" sz="2800" dirty="0"/>
              <a:t> that minimizes the magnitude of the misfit |</a:t>
            </a:r>
            <a:r>
              <a:rPr lang="en-US" sz="2800" b="1" dirty="0"/>
              <a:t>Ax</a:t>
            </a:r>
            <a:r>
              <a:rPr lang="en-US" sz="2800" dirty="0"/>
              <a:t> - </a:t>
            </a:r>
            <a:r>
              <a:rPr lang="en-US" sz="2800" b="1" dirty="0"/>
              <a:t>b</a:t>
            </a:r>
            <a:r>
              <a:rPr lang="en-US" sz="28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8" y="791489"/>
            <a:ext cx="2200497" cy="47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6"/>
            <a:ext cx="5665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MATLAB, ”backslash”(</a:t>
            </a:r>
            <a:r>
              <a:rPr lang="en-US" sz="2800" b="1" dirty="0"/>
              <a:t>\</a:t>
            </a:r>
            <a:r>
              <a:rPr lang="en-US" sz="2800" dirty="0"/>
              <a:t>) takes care of this problem. </a:t>
            </a:r>
          </a:p>
          <a:p>
            <a:r>
              <a:rPr lang="en-US" sz="2800" dirty="0"/>
              <a:t>It is also called pseudoinverse problem, and ”</a:t>
            </a:r>
            <a:r>
              <a:rPr lang="en-US" sz="2800" b="1" dirty="0" err="1"/>
              <a:t>pinv</a:t>
            </a:r>
            <a:r>
              <a:rPr lang="en-US" sz="2800" dirty="0"/>
              <a:t>” is the MATLAB function. </a:t>
            </a:r>
          </a:p>
          <a:p>
            <a:endParaRPr lang="en-US" sz="2800" dirty="0"/>
          </a:p>
          <a:p>
            <a:r>
              <a:rPr lang="en-US" sz="2800" dirty="0"/>
              <a:t>In python, it is available as </a:t>
            </a:r>
            <a:r>
              <a:rPr lang="en-US" sz="2800" b="1" dirty="0" err="1"/>
              <a:t>numpy.linalg.pinv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 err="1"/>
              <a:t>scipy.linalg.pinv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6EB18-D496-3248-A074-DEA2D70F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67" y="1560195"/>
            <a:ext cx="3028117" cy="49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0" y="2314041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8768-E820-1446-904F-5B2A9AC47F5B}"/>
              </a:ext>
            </a:extLst>
          </p:cNvPr>
          <p:cNvSpPr txBox="1"/>
          <p:nvPr/>
        </p:nvSpPr>
        <p:spPr>
          <a:xfrm>
            <a:off x="4597947" y="1564028"/>
            <a:ext cx="6755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physics, vector has a direction and magnitude, like velocity of a moving object. </a:t>
            </a:r>
          </a:p>
          <a:p>
            <a:endParaRPr lang="en-US" sz="2400" dirty="0"/>
          </a:p>
          <a:p>
            <a:r>
              <a:rPr lang="en-US" sz="2400" dirty="0"/>
              <a:t>In data analysis, a series of discrete data can be expressed as a vector (let’s say there are </a:t>
            </a:r>
            <a:r>
              <a:rPr lang="en-US" sz="2400" i="1" dirty="0"/>
              <a:t>m</a:t>
            </a:r>
            <a:r>
              <a:rPr lang="en-US" sz="2400" dirty="0"/>
              <a:t> data points, then you have a </a:t>
            </a:r>
            <a:r>
              <a:rPr lang="en-US" sz="2400" i="1" dirty="0"/>
              <a:t>m</a:t>
            </a:r>
            <a:r>
              <a:rPr lang="en-US" sz="2400" dirty="0"/>
              <a:t>-dimensional vector)</a:t>
            </a:r>
          </a:p>
          <a:p>
            <a:endParaRPr lang="en-US" sz="2400" dirty="0"/>
          </a:p>
          <a:p>
            <a:r>
              <a:rPr lang="en-US" sz="2400" dirty="0"/>
              <a:t>In computational model, model state can be expressed as a vector (e.g. chemical concentrations in box models, dynamic height in </a:t>
            </a:r>
            <a:r>
              <a:rPr lang="en-US" sz="2400" dirty="0" err="1"/>
              <a:t>geophys</a:t>
            </a:r>
            <a:r>
              <a:rPr lang="en-US" sz="2400" dirty="0"/>
              <a:t> fluid dynamics, with m being the number of grid points)</a:t>
            </a:r>
          </a:p>
        </p:txBody>
      </p:sp>
    </p:spTree>
    <p:extLst>
      <p:ext uri="{BB962C8B-B14F-4D97-AF65-F5344CB8AC3E}">
        <p14:creationId xmlns:p14="http://schemas.microsoft.com/office/powerpoint/2010/main" val="221692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50" y="1705684"/>
            <a:ext cx="2018375" cy="4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11" y="2618482"/>
            <a:ext cx="3809215" cy="52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50" y="3637985"/>
            <a:ext cx="4173450" cy="695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812799" y="3544584"/>
            <a:ext cx="2961277" cy="986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812799" y="4840331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6777341" y="2944419"/>
            <a:ext cx="495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pseudoinverse provides a solution that minimizes the discrepancies between </a:t>
            </a:r>
            <a:r>
              <a:rPr lang="en-US" sz="2400" b="1" dirty="0"/>
              <a:t>Ax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4466938" y="1808252"/>
            <a:ext cx="68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 Solution to this equation does not exist because of non-square 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4293437" y="5575805"/>
            <a:ext cx="538365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6" y="318680"/>
            <a:ext cx="8086989" cy="1325563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1" y="1644244"/>
            <a:ext cx="10137833" cy="4532721"/>
          </a:xfrm>
        </p:spPr>
        <p:txBody>
          <a:bodyPr/>
          <a:lstStyle/>
          <a:p>
            <a:r>
              <a:rPr lang="en-US" dirty="0"/>
              <a:t>You have N paired dataset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Find the linear relationship y = ax + b that best matches your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965118-A065-D94A-8D4D-8AD986F5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73" y="3054760"/>
            <a:ext cx="4908767" cy="3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08" y="2136507"/>
            <a:ext cx="3448593" cy="2037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8662125" y="4284614"/>
            <a:ext cx="27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        x     </a:t>
            </a:r>
            <a:r>
              <a:rPr lang="en-US" sz="2400" dirty="0"/>
              <a:t>~</a:t>
            </a:r>
            <a:r>
              <a:rPr lang="en-US" sz="2400" b="1" dirty="0"/>
              <a:t>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14FD6-F638-D748-90D0-5295EED0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1" y="1752373"/>
            <a:ext cx="6570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14FD6-F638-D748-90D0-5295EED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1" y="1752373"/>
            <a:ext cx="6570133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96" y="1903330"/>
            <a:ext cx="4877269" cy="37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903330"/>
            <a:ext cx="4877269" cy="374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A6B97-ED3B-C240-A21D-2E5D3048057B}"/>
              </a:ext>
            </a:extLst>
          </p:cNvPr>
          <p:cNvSpPr txBox="1"/>
          <p:nvPr/>
        </p:nvSpPr>
        <p:spPr>
          <a:xfrm>
            <a:off x="650241" y="2113280"/>
            <a:ext cx="5875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linear coefficient (a) is called regression coefficient. </a:t>
            </a:r>
          </a:p>
          <a:p>
            <a:endParaRPr lang="en-US" sz="2400" dirty="0"/>
          </a:p>
          <a:p>
            <a:r>
              <a:rPr lang="en-US" sz="2400" dirty="0"/>
              <a:t>It is also said that ”y is regressed onto x”, and the regression coefficient measures the changes in y due to a unit increase in x. </a:t>
            </a:r>
          </a:p>
          <a:p>
            <a:endParaRPr lang="en-US" sz="2400" dirty="0"/>
          </a:p>
          <a:p>
            <a:r>
              <a:rPr lang="en-US" sz="2400" dirty="0"/>
              <a:t>It can also be shown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28" y="5323209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058669" y="5231054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000608" y="5848365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344088" y="5419215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959494" y="5769944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80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682710"/>
            <a:ext cx="4877269" cy="37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44" y="1903330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279285" y="181117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221224" y="242848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564704" y="1999336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4180110" y="2350065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1114699" y="3181520"/>
            <a:ext cx="5201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: explanatory variable</a:t>
            </a:r>
          </a:p>
          <a:p>
            <a:r>
              <a:rPr lang="en-US" sz="2400" dirty="0"/>
              <a:t>y:  explained variable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</p:spTree>
    <p:extLst>
      <p:ext uri="{BB962C8B-B14F-4D97-AF65-F5344CB8AC3E}">
        <p14:creationId xmlns:p14="http://schemas.microsoft.com/office/powerpoint/2010/main" val="2741155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682702"/>
            <a:ext cx="4877269" cy="37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44" y="1903330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279285" y="181117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221224" y="242848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564704" y="1999336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4180110" y="2350065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1114699" y="3181520"/>
            <a:ext cx="5201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: explanatory variable</a:t>
            </a:r>
          </a:p>
          <a:p>
            <a:r>
              <a:rPr lang="en-US" sz="2400" dirty="0"/>
              <a:t>y:  explained variable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6E6204-0EE2-164E-A2D1-BB6F9243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806" y="5294089"/>
            <a:ext cx="6610532" cy="10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6" y="318680"/>
            <a:ext cx="8086989" cy="1325563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: coefficient of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035" y="1825625"/>
            <a:ext cx="9081204" cy="435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 measures the fraction of variance explained by the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(correlation coefficient)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317E9-2FF8-FB42-8DD1-01F27481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7" y="3052570"/>
            <a:ext cx="3158308" cy="114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8125-BEC3-7A4A-81F9-8A73363DFBBB}"/>
              </a:ext>
            </a:extLst>
          </p:cNvPr>
          <p:cNvSpPr txBox="1"/>
          <p:nvPr/>
        </p:nvSpPr>
        <p:spPr>
          <a:xfrm>
            <a:off x="1579155" y="4667798"/>
            <a:ext cx="8069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called Pearson’s correlation, or simply, </a:t>
            </a:r>
            <a:r>
              <a:rPr lang="en-US" sz="2400" dirty="0" err="1"/>
              <a:t>r-value</a:t>
            </a:r>
            <a:r>
              <a:rPr lang="en-US" sz="2400" dirty="0"/>
              <a:t>. This quantifies a measure of the relationship between the two variable. It varies from -1 to +1. You can think of it as a unitless, normalized covariance.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276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311-43FE-914E-9444-E06526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EB75-6220-774F-8F55-36A70E31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data so it has zero mean and 1 standard deviation.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useful when you want to evaluate the relationship between two variables</a:t>
            </a:r>
          </a:p>
          <a:p>
            <a:endParaRPr lang="en-US" dirty="0"/>
          </a:p>
          <a:p>
            <a:r>
              <a:rPr lang="en-US" dirty="0"/>
              <a:t>Covariance between the two standardized variables are equal to their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2209-7073-3D44-8B4E-AECCF51E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0" y="2603138"/>
            <a:ext cx="1994263" cy="8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2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trend, which is a regression of temperature (y) onto time (x).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D19EB-B1AF-0D42-B495-E06CA78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4" y="1864939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4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93" y="2314040"/>
            <a:ext cx="19304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6452170" y="1713875"/>
            <a:ext cx="477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7109717" y="5075434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8393987" y="4179870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7109717" y="4179870"/>
            <a:ext cx="256854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643970" y="498296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120594" y="455970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7751852" y="4098041"/>
            <a:ext cx="14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+ </a:t>
            </a:r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</a:t>
            </a:r>
          </a:p>
          <a:p>
            <a:endParaRPr lang="en-US" sz="2400" dirty="0"/>
          </a:p>
          <a:p>
            <a:r>
              <a:rPr lang="en-US" sz="2400" dirty="0"/>
              <a:t>y = ax + b</a:t>
            </a:r>
          </a:p>
          <a:p>
            <a:endParaRPr lang="en-US" sz="2400" dirty="0"/>
          </a:p>
          <a:p>
            <a:r>
              <a:rPr lang="en-US" sz="2400" dirty="0"/>
              <a:t>a = 0.016 °F/year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0.21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19C82-D4E3-9948-8F42-9DA6C06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180570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</a:t>
            </a:r>
          </a:p>
          <a:p>
            <a:endParaRPr lang="en-US" sz="2400" dirty="0"/>
          </a:p>
          <a:p>
            <a:r>
              <a:rPr lang="en-US" sz="2400" dirty="0"/>
              <a:t>y = ax + b</a:t>
            </a:r>
          </a:p>
          <a:p>
            <a:endParaRPr lang="en-US" sz="2400" dirty="0"/>
          </a:p>
          <a:p>
            <a:r>
              <a:rPr lang="en-US" sz="2400" dirty="0"/>
              <a:t>a = 0.016 °F/year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0.21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19C82-D4E3-9948-8F42-9DA6C06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180570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7233361" y="5619933"/>
            <a:ext cx="46451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trend explains 21% of the total variance in the data.  </a:t>
            </a:r>
          </a:p>
        </p:txBody>
      </p:sp>
    </p:spTree>
    <p:extLst>
      <p:ext uri="{BB962C8B-B14F-4D97-AF65-F5344CB8AC3E}">
        <p14:creationId xmlns:p14="http://schemas.microsoft.com/office/powerpoint/2010/main" val="1711126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different cities (mean January temperature)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03E2B5-5FA4-2649-8DD0-7ABF93E1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60" y="1597155"/>
            <a:ext cx="7131824" cy="48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87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 (scatter plot)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F9CAE1-24A9-E64A-9AC3-C8D2D03E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72" y="169068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BC4B5-39F8-614D-A9A2-4481B050BC2D}"/>
              </a:ext>
            </a:extLst>
          </p:cNvPr>
          <p:cNvSpPr txBox="1"/>
          <p:nvPr/>
        </p:nvSpPr>
        <p:spPr>
          <a:xfrm>
            <a:off x="7389540" y="4660002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R=0.6</a:t>
            </a:r>
          </a:p>
        </p:txBody>
      </p:sp>
    </p:spTree>
    <p:extLst>
      <p:ext uri="{BB962C8B-B14F-4D97-AF65-F5344CB8AC3E}">
        <p14:creationId xmlns:p14="http://schemas.microsoft.com/office/powerpoint/2010/main" val="3791506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 (scatter plot)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6DEBF1-1BD3-0D43-AA8D-C8C95E43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95" y="169068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6705601" y="4674870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R=0.87</a:t>
            </a:r>
          </a:p>
        </p:txBody>
      </p:sp>
    </p:spTree>
    <p:extLst>
      <p:ext uri="{BB962C8B-B14F-4D97-AF65-F5344CB8AC3E}">
        <p14:creationId xmlns:p14="http://schemas.microsoft.com/office/powerpoint/2010/main" val="2377832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6A383E1-95D0-3747-8F9C-6BE031CE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52" y="1485504"/>
            <a:ext cx="6468533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6884017" y="4674870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R=0.05</a:t>
            </a:r>
          </a:p>
        </p:txBody>
      </p:sp>
    </p:spTree>
    <p:extLst>
      <p:ext uri="{BB962C8B-B14F-4D97-AF65-F5344CB8AC3E}">
        <p14:creationId xmlns:p14="http://schemas.microsoft.com/office/powerpoint/2010/main" val="936780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05" y="1825625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matrix: D</a:t>
            </a:r>
          </a:p>
          <a:p>
            <a:pPr marL="0" indent="0">
              <a:buNone/>
            </a:pPr>
            <a:r>
              <a:rPr lang="en-US" dirty="0"/>
              <a:t>Temperature records from (M) cities are stored as row vector (M x N) matrix</a:t>
            </a:r>
          </a:p>
          <a:p>
            <a:pPr marL="0" indent="0">
              <a:buNone/>
            </a:pPr>
            <a:r>
              <a:rPr lang="en-US" dirty="0"/>
              <a:t>We subtract mean value from each rows.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1/N-1 * DD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can be calculated as </a:t>
            </a:r>
            <a:r>
              <a:rPr lang="en-US" b="1" dirty="0" err="1"/>
              <a:t>np.cov</a:t>
            </a:r>
            <a:r>
              <a:rPr lang="en-US" b="1" dirty="0"/>
              <a:t>(D) </a:t>
            </a:r>
            <a:r>
              <a:rPr lang="en-US" dirty="0"/>
              <a:t>in python, </a:t>
            </a:r>
            <a:r>
              <a:rPr lang="en-US" b="1" dirty="0" err="1"/>
              <a:t>cov</a:t>
            </a:r>
            <a:r>
              <a:rPr lang="en-US" b="1" dirty="0"/>
              <a:t>(D)</a:t>
            </a:r>
            <a:r>
              <a:rPr lang="en-US" dirty="0"/>
              <a:t> in MATLAB</a:t>
            </a:r>
          </a:p>
        </p:txBody>
      </p:sp>
    </p:spTree>
    <p:extLst>
      <p:ext uri="{BB962C8B-B14F-4D97-AF65-F5344CB8AC3E}">
        <p14:creationId xmlns:p14="http://schemas.microsoft.com/office/powerpoint/2010/main" val="4184661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960" y="1795889"/>
            <a:ext cx="962984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Covariance matrix: C for January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0032-5D77-F346-8232-7F8CBE58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10" y="2583508"/>
            <a:ext cx="7754980" cy="33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24" y="1825625"/>
            <a:ext cx="967232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</a:t>
            </a:r>
          </a:p>
          <a:p>
            <a:pPr marL="0" indent="0">
              <a:buNone/>
            </a:pPr>
            <a:r>
              <a:rPr lang="en-US" dirty="0"/>
              <a:t>Similar to covariance matrix but each element is divided by the product of standard deviation (z-transform)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calculated as </a:t>
            </a:r>
            <a:r>
              <a:rPr lang="en-US" b="1" dirty="0" err="1"/>
              <a:t>np.corrcoef</a:t>
            </a:r>
            <a:r>
              <a:rPr lang="en-US" b="1" dirty="0"/>
              <a:t>(D)</a:t>
            </a:r>
            <a:r>
              <a:rPr lang="en-US" dirty="0"/>
              <a:t> in python and </a:t>
            </a:r>
            <a:r>
              <a:rPr lang="en-US" b="1" dirty="0" err="1"/>
              <a:t>corrcoef</a:t>
            </a:r>
            <a:r>
              <a:rPr lang="en-US" b="1" dirty="0"/>
              <a:t>(D)</a:t>
            </a:r>
            <a:r>
              <a:rPr lang="en-US" dirty="0"/>
              <a:t> in MATLAB</a:t>
            </a:r>
          </a:p>
        </p:txBody>
      </p:sp>
    </p:spTree>
    <p:extLst>
      <p:ext uri="{BB962C8B-B14F-4D97-AF65-F5344CB8AC3E}">
        <p14:creationId xmlns:p14="http://schemas.microsoft.com/office/powerpoint/2010/main" val="1713726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165" y="1825625"/>
            <a:ext cx="962984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 for January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DA1C0-5E94-2344-825D-9FC31922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45" y="2568703"/>
            <a:ext cx="7010272" cy="32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5" y="2820770"/>
            <a:ext cx="5644793" cy="2100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2" y="5382489"/>
            <a:ext cx="5105400" cy="36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</a:t>
            </a:r>
            <a:r>
              <a:rPr lang="en-US" sz="2400" dirty="0"/>
              <a:t> is: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10786F-B23F-CE4F-AB77-85B4A54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13" y="4123942"/>
            <a:ext cx="2809592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880DF-23A1-2E4A-AF35-251984D089DA}"/>
              </a:ext>
            </a:extLst>
          </p:cNvPr>
          <p:cNvCxnSpPr/>
          <p:nvPr/>
        </p:nvCxnSpPr>
        <p:spPr>
          <a:xfrm flipH="1" flipV="1">
            <a:off x="10063535" y="3880391"/>
            <a:ext cx="375008" cy="5820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B3CC0-0738-F244-A374-2B261703F432}"/>
              </a:ext>
            </a:extLst>
          </p:cNvPr>
          <p:cNvCxnSpPr/>
          <p:nvPr/>
        </p:nvCxnSpPr>
        <p:spPr>
          <a:xfrm flipV="1">
            <a:off x="9185095" y="3880391"/>
            <a:ext cx="878440" cy="582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CB153-B92F-F648-9276-8161F6A1657E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y</a:t>
            </a:r>
            <a:r>
              <a:rPr lang="en-US" sz="2400" dirty="0"/>
              <a:t> onto </a:t>
            </a:r>
            <a:r>
              <a:rPr lang="en-US" sz="2400" b="1" dirty="0"/>
              <a:t>x</a:t>
            </a:r>
            <a:r>
              <a:rPr lang="en-US" sz="2400" dirty="0"/>
              <a:t> is: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C59F-3D0C-2141-B7E5-78D00AB9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00" y="4161034"/>
            <a:ext cx="29083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98FA58-F2D2-5B49-A885-9E20F3186BE7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B66DD-F171-4241-80DD-426E6FB19172}"/>
              </a:ext>
            </a:extLst>
          </p:cNvPr>
          <p:cNvCxnSpPr>
            <a:cxnSpLocks/>
          </p:cNvCxnSpPr>
          <p:nvPr/>
        </p:nvCxnSpPr>
        <p:spPr>
          <a:xfrm flipV="1">
            <a:off x="10438543" y="3589760"/>
            <a:ext cx="0" cy="8726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FE56BC-3C24-E942-9420-703A0D544D51}"/>
              </a:ext>
            </a:extLst>
          </p:cNvPr>
          <p:cNvCxnSpPr>
            <a:cxnSpLocks/>
          </p:cNvCxnSpPr>
          <p:nvPr/>
        </p:nvCxnSpPr>
        <p:spPr>
          <a:xfrm flipV="1">
            <a:off x="9185095" y="4462408"/>
            <a:ext cx="12842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2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E514D4-8504-A447-8ED7-D99F4636291E}"/>
              </a:ext>
            </a:extLst>
          </p:cNvPr>
          <p:cNvSpPr/>
          <p:nvPr/>
        </p:nvSpPr>
        <p:spPr>
          <a:xfrm>
            <a:off x="6678199" y="2410513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in a different way: </a:t>
            </a:r>
            <a:r>
              <a:rPr lang="en-US" sz="2400" b="1" dirty="0"/>
              <a:t>cross product produces a vector</a:t>
            </a:r>
          </a:p>
          <a:p>
            <a:r>
              <a:rPr lang="en-US" sz="2400" b="1" dirty="0"/>
              <a:t>(remember “the right hand rule”)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F2908-4300-5147-8650-6A3EB08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61" y="3677832"/>
            <a:ext cx="3873500" cy="469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9FA64F-91BE-7546-AB7B-33B759A5ACB2}"/>
              </a:ext>
            </a:extLst>
          </p:cNvPr>
          <p:cNvCxnSpPr>
            <a:cxnSpLocks/>
          </p:cNvCxnSpPr>
          <p:nvPr/>
        </p:nvCxnSpPr>
        <p:spPr>
          <a:xfrm flipH="1">
            <a:off x="7459038" y="4071991"/>
            <a:ext cx="780836" cy="571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4105D-0E2E-0B42-A132-3DABF30F7833}"/>
              </a:ext>
            </a:extLst>
          </p:cNvPr>
          <p:cNvCxnSpPr>
            <a:cxnSpLocks/>
          </p:cNvCxnSpPr>
          <p:nvPr/>
        </p:nvCxnSpPr>
        <p:spPr>
          <a:xfrm>
            <a:off x="8239874" y="4071991"/>
            <a:ext cx="11301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4D5504-C4BE-F645-9C40-42A6E63A4DA7}"/>
              </a:ext>
            </a:extLst>
          </p:cNvPr>
          <p:cNvSpPr txBox="1"/>
          <p:nvPr/>
        </p:nvSpPr>
        <p:spPr>
          <a:xfrm>
            <a:off x="7027523" y="464391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2066B-18DE-C94E-A801-6904E2173117}"/>
              </a:ext>
            </a:extLst>
          </p:cNvPr>
          <p:cNvSpPr txBox="1"/>
          <p:nvPr/>
        </p:nvSpPr>
        <p:spPr>
          <a:xfrm>
            <a:off x="9493321" y="3848895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DB466-58AF-1847-8AED-1F9937371E74}"/>
              </a:ext>
            </a:extLst>
          </p:cNvPr>
          <p:cNvCxnSpPr>
            <a:cxnSpLocks/>
          </p:cNvCxnSpPr>
          <p:nvPr/>
        </p:nvCxnSpPr>
        <p:spPr>
          <a:xfrm flipV="1">
            <a:off x="8239874" y="2960649"/>
            <a:ext cx="0" cy="1119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E4FEDB-5F96-074F-9DE7-9A554D505A78}"/>
              </a:ext>
            </a:extLst>
          </p:cNvPr>
          <p:cNvSpPr txBox="1"/>
          <p:nvPr/>
        </p:nvSpPr>
        <p:spPr>
          <a:xfrm>
            <a:off x="7849456" y="2488140"/>
            <a:ext cx="93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x</a:t>
            </a:r>
            <a:r>
              <a:rPr lang="en-US" sz="2400" b="1" dirty="0"/>
              <a:t>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8FD57-050E-B24C-AA1A-56AFD983BABB}"/>
              </a:ext>
            </a:extLst>
          </p:cNvPr>
          <p:cNvSpPr txBox="1"/>
          <p:nvPr/>
        </p:nvSpPr>
        <p:spPr>
          <a:xfrm>
            <a:off x="8156862" y="4090571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9251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 in another different ways: </a:t>
            </a:r>
            <a:r>
              <a:rPr lang="en-US" sz="2400" b="1" dirty="0"/>
              <a:t>outer product produces a matrix (again, remember “row times column”)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124D3-7372-5E43-8B98-7F929B3C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1" y="3022957"/>
            <a:ext cx="10680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1750</Words>
  <Application>Microsoft Macintosh PowerPoint</Application>
  <PresentationFormat>Widescreen</PresentationFormat>
  <Paragraphs>277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Symbol</vt:lpstr>
      <vt:lpstr>Office Theme</vt:lpstr>
      <vt:lpstr>A practical review of math and coding  Class #4: Linear Algebra</vt:lpstr>
      <vt:lpstr>Reference</vt:lpstr>
      <vt:lpstr>Vector</vt:lpstr>
      <vt:lpstr>Vector</vt:lpstr>
      <vt:lpstr>Vector</vt:lpstr>
      <vt:lpstr>Vector</vt:lpstr>
      <vt:lpstr>Vector</vt:lpstr>
      <vt:lpstr>Vector</vt:lpstr>
      <vt:lpstr>Vector</vt:lpstr>
      <vt:lpstr>Inner product and (co)variance</vt:lpstr>
      <vt:lpstr>Inner product and (co)variance</vt:lpstr>
      <vt:lpstr>Inner product and (co)variance</vt:lpstr>
      <vt:lpstr>Inner product and (co)variance</vt:lpstr>
      <vt:lpstr>Inner product and (co)variance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  <vt:lpstr>Linear regression</vt:lpstr>
      <vt:lpstr>Linear regression in Ax = b form</vt:lpstr>
      <vt:lpstr>Linear regression in Ax = b form</vt:lpstr>
      <vt:lpstr>Regression coefficient a in y = ax + b</vt:lpstr>
      <vt:lpstr>Regression coefficient a in y = ax + b</vt:lpstr>
      <vt:lpstr>Regression coefficient a in y = ax + b</vt:lpstr>
      <vt:lpstr>R2 : coefficient of determination</vt:lpstr>
      <vt:lpstr>Standardization (z-transform)</vt:lpstr>
      <vt:lpstr>Application to Atlanta’s temperature data</vt:lpstr>
      <vt:lpstr>Application to Atlanta’s temperature data</vt:lpstr>
      <vt:lpstr>Application to Atlanta’s temperature data</vt:lpstr>
      <vt:lpstr>Comparing different cities (mean January temperature) </vt:lpstr>
      <vt:lpstr>Comparing two cities (scatter plot)</vt:lpstr>
      <vt:lpstr>Comparing two cities (scatter plot)</vt:lpstr>
      <vt:lpstr>Comparing two cities</vt:lpstr>
      <vt:lpstr>Covariance matrix</vt:lpstr>
      <vt:lpstr>Covariance matrix</vt:lpstr>
      <vt:lpstr>Correlation matrix</vt:lpstr>
      <vt:lpstr>Correlation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Microsoft Office User</cp:lastModifiedBy>
  <cp:revision>19</cp:revision>
  <dcterms:created xsi:type="dcterms:W3CDTF">2021-08-09T13:57:59Z</dcterms:created>
  <dcterms:modified xsi:type="dcterms:W3CDTF">2021-09-08T04:23:55Z</dcterms:modified>
</cp:coreProperties>
</file>