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1" r:id="rId3"/>
    <p:sldId id="262" r:id="rId4"/>
    <p:sldId id="259" r:id="rId5"/>
    <p:sldId id="288" r:id="rId6"/>
    <p:sldId id="269" r:id="rId7"/>
    <p:sldId id="289" r:id="rId8"/>
    <p:sldId id="30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7FCE-7AEF-6A40-B0EC-7683E7E89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06501-EDD0-B542-A3B2-3AB849D01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B793D-DB9B-884E-9DB8-DF600443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508E1-B28E-204E-AE1A-FA5B677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81B24-745B-4942-BD62-13AD4EB8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7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615F-03C7-3B47-8650-307F73FB4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B9697-FC57-8C43-8FF4-47B99294F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8B620-C391-BA4C-9D2F-B5FA267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FCA3E-7DB9-4345-AD1A-E49F6C62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C813-BDAB-AD45-82C5-810669FE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7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86FDA-5D0D-AB44-8CA4-C52D3DF09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FBC1D-43F7-9A4E-AD65-16285BF6F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CF2A4-75E0-1F4A-BB9C-6D33310A0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8EE34-F607-4944-A29F-5DE73199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CA0A0-9D12-4B4B-A7BA-5B30377E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8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69BA-1FE9-9447-8423-ADBEF99A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3573F-2EC6-D248-983D-5C416EDD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B9D00-5483-B142-9A75-234E54C7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10B8D-D696-3547-AAC5-DAB7A6D4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21792-8836-7243-AB1E-D81E0CBA6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7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CFA4-B548-F74B-B5B2-A6ADA8C6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A30A9-48D5-DC40-833E-DAC35054C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FA73F-B42F-544E-BFF6-B7E0A2B99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74F45-AD7F-8B45-9D14-445B57C6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D635D-C259-764C-B128-832BD782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B6EC-8A7F-B44D-94C0-97D4ADE0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C1CB9-E847-CA41-9E9A-471ED502B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A44FC-C0D4-C542-84DA-A3F8B72E6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957DD-4648-FD45-8DCC-FA6EF74D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D294D-9EC1-B54F-B60B-6515E187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D0D2E-FDD9-F84C-8A21-90E49A4F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2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84EB-54B5-9144-B602-2AB0B462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9F6D7-5423-934A-8116-70B9DF387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89CD8-39CE-844E-8FF4-04839E106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E2043-B48C-3441-8F6C-7F16C0F2C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BE6FB-82BB-694B-B01B-DE57D18DF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B2400-2812-1540-A37B-CEF95667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7/17/24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F1880-CFE8-1140-89E3-8AC4B390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9846E-FC80-1A46-AA6E-EB2BCC97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7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798B-8832-C640-A4F1-A99C7480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92795C-1433-514D-937C-3F3D10D8B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7/17/24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3CA66-5AF8-CE41-B96C-775F123E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AA00C-2D85-954F-AA10-7DBA9842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2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244B4-206D-2C4C-A7B3-DD4C4D85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7/17/24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6025A-0188-A249-81A8-583255ED0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8E89E-3E57-D048-B893-EBEA88B9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6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1AED-A09A-8E42-B360-7DB4C394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B4317-8378-3F43-994F-1822A0D66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2ECB8-D726-5347-BE95-E315746B7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405BA-0EE2-1640-96C8-1E012E39E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F74EB-8394-6B43-A544-C1FD0DE7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66660-1099-2C43-8FA6-9A6F9CB5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824B-75F9-FD4F-9F6B-80389D20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7B32D1-D146-834E-9CEF-51FD24467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A938F-A4AA-7B4B-9E20-6B01E1F53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1B753-B27F-214B-ADDD-55F09FD7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C0F3F-59B2-E442-A452-95662CBF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24089-8881-9B43-B5B6-A8570E2B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4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F9D56B-96CD-AD44-A429-70180A8F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407A5-511D-654F-B5DB-06F6070F1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ED292-52D0-7C41-9798-D1B305D75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396C5-E05B-1249-B12F-2FE64102EDB1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30A78-F3D9-6B4A-B54C-22D28FBD9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2686E-CC92-014C-A3F9-1CA4CBF1F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8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may need to interpolate data when…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88F68-23BE-554D-92F7-E940F9CB16C3}"/>
              </a:ext>
            </a:extLst>
          </p:cNvPr>
          <p:cNvSpPr txBox="1"/>
          <p:nvPr/>
        </p:nvSpPr>
        <p:spPr>
          <a:xfrm>
            <a:off x="1173892" y="1690688"/>
            <a:ext cx="92057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Comparing datasets that are defined in different grid system in space and/or in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points are sparse and/or irregular, and it needs to be placed on regular grid before data analysis/interpretation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There is a data gap (missing data) that needs to be filled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Preparing inputs (e.g. boundary conditions) for a model that are continuous, smooth and without gaps</a:t>
            </a:r>
          </a:p>
        </p:txBody>
      </p:sp>
    </p:spTree>
    <p:extLst>
      <p:ext uri="{BB962C8B-B14F-4D97-AF65-F5344CB8AC3E}">
        <p14:creationId xmlns:p14="http://schemas.microsoft.com/office/powerpoint/2010/main" val="210015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66F41-36FA-0845-9504-B98DF09F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as a linear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7966C-975C-C543-ADC0-C90D4C5D2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Mathematically,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2B99FF-5DCB-5F4A-A399-5C3E87A70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705" y="1825625"/>
            <a:ext cx="3937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2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66F41-36FA-0845-9504-B98DF09F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as a linear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7966C-975C-C543-ADC0-C90D4C5D2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Mathematically,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E43DC5-C374-E640-8889-4129DC5BBB4A}"/>
              </a:ext>
            </a:extLst>
          </p:cNvPr>
          <p:cNvSpPr txBox="1"/>
          <p:nvPr/>
        </p:nvSpPr>
        <p:spPr>
          <a:xfrm>
            <a:off x="3472249" y="2505670"/>
            <a:ext cx="289148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Output, </a:t>
            </a:r>
            <a:r>
              <a:rPr lang="en-US" dirty="0"/>
              <a:t>e.g. estimated temperature on </a:t>
            </a:r>
            <a:r>
              <a:rPr lang="en-US" b="1" dirty="0"/>
              <a:t>regular grid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A230DD-F112-8441-9462-D5DAF297D90D}"/>
              </a:ext>
            </a:extLst>
          </p:cNvPr>
          <p:cNvSpPr txBox="1"/>
          <p:nvPr/>
        </p:nvSpPr>
        <p:spPr>
          <a:xfrm>
            <a:off x="7622659" y="2505670"/>
            <a:ext cx="320863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Input, </a:t>
            </a:r>
            <a:r>
              <a:rPr lang="en-US" dirty="0"/>
              <a:t>e.g. observed temperature on </a:t>
            </a:r>
            <a:r>
              <a:rPr lang="en-US" b="1" dirty="0"/>
              <a:t>irregular grid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2B99FF-5DCB-5F4A-A399-5C3E87A70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705" y="1825625"/>
            <a:ext cx="3937000" cy="4699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6D7844-F43F-8E4E-8611-1BF0FE8B21CB}"/>
              </a:ext>
            </a:extLst>
          </p:cNvPr>
          <p:cNvSpPr/>
          <p:nvPr/>
        </p:nvSpPr>
        <p:spPr>
          <a:xfrm>
            <a:off x="4300151" y="1690688"/>
            <a:ext cx="1482811" cy="718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18391A-1140-E349-A9BD-9A90EC6929EA}"/>
              </a:ext>
            </a:extLst>
          </p:cNvPr>
          <p:cNvSpPr/>
          <p:nvPr/>
        </p:nvSpPr>
        <p:spPr>
          <a:xfrm>
            <a:off x="7467600" y="1660391"/>
            <a:ext cx="992660" cy="718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8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66F41-36FA-0845-9504-B98DF09F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as a linear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7966C-975C-C543-ADC0-C90D4C5D2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Mathematically,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E43DC5-C374-E640-8889-4129DC5BBB4A}"/>
              </a:ext>
            </a:extLst>
          </p:cNvPr>
          <p:cNvSpPr txBox="1"/>
          <p:nvPr/>
        </p:nvSpPr>
        <p:spPr>
          <a:xfrm>
            <a:off x="3472249" y="2505670"/>
            <a:ext cx="289148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Output, </a:t>
            </a:r>
            <a:r>
              <a:rPr lang="en-US" dirty="0"/>
              <a:t>e.g. estimated temperature on </a:t>
            </a:r>
            <a:r>
              <a:rPr lang="en-US" b="1" dirty="0"/>
              <a:t>regular grid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A230DD-F112-8441-9462-D5DAF297D90D}"/>
              </a:ext>
            </a:extLst>
          </p:cNvPr>
          <p:cNvSpPr txBox="1"/>
          <p:nvPr/>
        </p:nvSpPr>
        <p:spPr>
          <a:xfrm>
            <a:off x="7622659" y="2505670"/>
            <a:ext cx="320863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Input, </a:t>
            </a:r>
            <a:r>
              <a:rPr lang="en-US" dirty="0"/>
              <a:t>e.g. observed temperature on </a:t>
            </a:r>
            <a:r>
              <a:rPr lang="en-US" b="1" dirty="0"/>
              <a:t>irregular grid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2B99FF-5DCB-5F4A-A399-5C3E87A70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705" y="1825625"/>
            <a:ext cx="3937000" cy="46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0989F4-092F-7C44-93AA-792272A13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705" y="3706000"/>
            <a:ext cx="6421908" cy="211890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6D7844-F43F-8E4E-8611-1BF0FE8B21CB}"/>
              </a:ext>
            </a:extLst>
          </p:cNvPr>
          <p:cNvSpPr/>
          <p:nvPr/>
        </p:nvSpPr>
        <p:spPr>
          <a:xfrm>
            <a:off x="4300151" y="1690688"/>
            <a:ext cx="1482811" cy="718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18391A-1140-E349-A9BD-9A90EC6929EA}"/>
              </a:ext>
            </a:extLst>
          </p:cNvPr>
          <p:cNvSpPr/>
          <p:nvPr/>
        </p:nvSpPr>
        <p:spPr>
          <a:xfrm>
            <a:off x="7467600" y="1660391"/>
            <a:ext cx="992660" cy="718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30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8578E-2163-9942-9F1F-52AFEDBA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mapping (optimal interpolation)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C107C-0002-EA41-9117-C5FCCFCD7875}"/>
              </a:ext>
            </a:extLst>
          </p:cNvPr>
          <p:cNvSpPr txBox="1"/>
          <p:nvPr/>
        </p:nvSpPr>
        <p:spPr>
          <a:xfrm>
            <a:off x="7153738" y="2097660"/>
            <a:ext cx="42945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Objective mapping is a least square fit to the irregular, noisy observations, commonly used in meteorology and oceanography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0125D6-67E7-434D-B840-252A36E42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64" y="1851312"/>
            <a:ext cx="6181119" cy="34801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EFC214-8045-A747-A80B-D6FAB4310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77" y="5492126"/>
            <a:ext cx="5913206" cy="6500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9B5D35-9C37-1949-86AF-978A87324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393" y="4140302"/>
            <a:ext cx="3635838" cy="43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6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7E15-3A93-F347-BA05-48FBF1F8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dimensional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CC192-13D5-104F-82AA-359E24B25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Input/output are in 2 dimensions: f(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Example: Input is a temperature on 2° x 2° longitude-latitude grid and the desired output is on 1° x 1° grid. </a:t>
            </a:r>
          </a:p>
          <a:p>
            <a:endParaRPr lang="en-US" dirty="0"/>
          </a:p>
          <a:p>
            <a:r>
              <a:rPr lang="en-US" dirty="0"/>
              <a:t>Bilinear interpolation </a:t>
            </a:r>
            <a:r>
              <a:rPr lang="en-US" dirty="0">
                <a:sym typeface="Wingdings" pitchFamily="2" charset="2"/>
              </a:rPr>
              <a:t> this is what I use for the first try. First, linearly interpolate in one direction, and then linearly interpolate again in the other direction</a:t>
            </a:r>
          </a:p>
          <a:p>
            <a:pPr lvl="1"/>
            <a:r>
              <a:rPr lang="en-US" dirty="0">
                <a:sym typeface="Wingdings" pitchFamily="2" charset="2"/>
              </a:rPr>
              <a:t>Other options would be nearest neighbor and cubic spline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3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301DF-478D-F146-A158-A874E4EA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D563E-2384-4542-BE85-3CD65810B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data often contains noise. </a:t>
            </a:r>
          </a:p>
          <a:p>
            <a:endParaRPr lang="en-US" dirty="0"/>
          </a:p>
          <a:p>
            <a:r>
              <a:rPr lang="en-US" dirty="0"/>
              <a:t>For example, atmospheric data contains high-frequency weather events on top of slowly varying climate signals. Ocean data can contain the effects of tides, waves, eddies, seasonal cycles </a:t>
            </a:r>
            <a:r>
              <a:rPr lang="en-US" dirty="0" err="1"/>
              <a:t>etc</a:t>
            </a:r>
            <a:r>
              <a:rPr lang="en-US" dirty="0"/>
              <a:t>… </a:t>
            </a:r>
          </a:p>
          <a:p>
            <a:r>
              <a:rPr lang="en-US" dirty="0"/>
              <a:t>Sometimes, we want to remove the high-frequency “noises” so that we can focus on the slowly varying climate signals. </a:t>
            </a:r>
          </a:p>
          <a:p>
            <a:endParaRPr lang="en-US" dirty="0"/>
          </a:p>
          <a:p>
            <a:r>
              <a:rPr lang="en-US" dirty="0"/>
              <a:t>Smoothing (filtering) is almost necessary step in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165159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123A-B9FD-9E4D-9B76-9482E0D51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7CFBC-DC0B-414C-B86B-7EC9E3070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Fourier series </a:t>
            </a:r>
            <a:r>
              <a:rPr lang="en-US" dirty="0">
                <a:sym typeface="Wingdings" pitchFamily="2" charset="2"/>
              </a:rPr>
              <a:t> decomposes the data into linear combination of sine and cosine waves</a:t>
            </a:r>
          </a:p>
          <a:p>
            <a:r>
              <a:rPr lang="en-US" dirty="0">
                <a:sym typeface="Wingdings" pitchFamily="2" charset="2"/>
              </a:rPr>
              <a:t>Fast Fourier Transform (FFT) can be used to separate the data into different frequency domain, and ”truncate” the data to chop off certain frequency components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1ED9A7-2EBF-7947-8D38-3F6FE4A8B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20" y="4216400"/>
            <a:ext cx="66421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6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</TotalTime>
  <Words>377</Words>
  <Application>Microsoft Macintosh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We may need to interpolate data when…</vt:lpstr>
      <vt:lpstr>Interpolation as a linear operator</vt:lpstr>
      <vt:lpstr>Interpolation as a linear operator</vt:lpstr>
      <vt:lpstr>Interpolation as a linear operator</vt:lpstr>
      <vt:lpstr>Objective mapping (optimal interpolation)</vt:lpstr>
      <vt:lpstr>Two dimensional interpolation</vt:lpstr>
      <vt:lpstr>Smoothing</vt:lpstr>
      <vt:lpstr>FFT filter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practical review of math and coding  Class #3: Data I/O and plotting</dc:title>
  <dc:creator>Ito, Takamitsu</dc:creator>
  <cp:lastModifiedBy>Robel, Alexander A</cp:lastModifiedBy>
  <cp:revision>16</cp:revision>
  <dcterms:created xsi:type="dcterms:W3CDTF">2021-08-09T13:57:59Z</dcterms:created>
  <dcterms:modified xsi:type="dcterms:W3CDTF">2024-07-17T14:54:58Z</dcterms:modified>
</cp:coreProperties>
</file>