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0" r:id="rId2"/>
    <p:sldId id="258" r:id="rId3"/>
    <p:sldId id="259" r:id="rId4"/>
    <p:sldId id="268" r:id="rId5"/>
    <p:sldId id="269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72" r:id="rId14"/>
    <p:sldId id="280" r:id="rId15"/>
    <p:sldId id="283" r:id="rId16"/>
    <p:sldId id="285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4B1F0-8F92-B641-A0C6-A25FE25AA83A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8BC99-1A4A-424A-96BE-91C863CC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7FCE-7AEF-6A40-B0EC-7683E7E8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06501-EDD0-B542-A3B2-3AB849D0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793D-DB9B-884E-9DB8-DF600443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08E1-B28E-204E-AE1A-FA5B677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1B24-745B-4942-BD62-13AD4EB8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615F-03C7-3B47-8650-307F73FB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B9697-FC57-8C43-8FF4-47B99294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B620-C391-BA4C-9D2F-B5FA267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CA3E-7DB9-4345-AD1A-E49F6C62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C813-BDAB-AD45-82C5-810669FE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86FDA-5D0D-AB44-8CA4-C52D3DF09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FBC1D-43F7-9A4E-AD65-16285BF6F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CF2A4-75E0-1F4A-BB9C-6D33310A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EE34-F607-4944-A29F-5DE73199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A0A0-9D12-4B4B-A7BA-5B30377E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69BA-1FE9-9447-8423-ADBEF99A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573F-2EC6-D248-983D-5C416EDD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9D00-5483-B142-9A75-234E54C7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0B8D-D696-3547-AAC5-DAB7A6D4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1792-8836-7243-AB1E-D81E0CBA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FA4-B548-F74B-B5B2-A6ADA8C6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30A9-48D5-DC40-833E-DAC35054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A73F-B42F-544E-BFF6-B7E0A2B9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4F45-AD7F-8B45-9D14-445B57C6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D635D-C259-764C-B128-832BD782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B6EC-8A7F-B44D-94C0-97D4ADE0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1CB9-E847-CA41-9E9A-471ED502B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A44FC-C0D4-C542-84DA-A3F8B72E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57DD-4648-FD45-8DCC-FA6EF74D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D294D-9EC1-B54F-B60B-6515E187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0D2E-FDD9-F84C-8A21-90E49A4F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84EB-54B5-9144-B602-2AB0B46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F6D7-5423-934A-8116-70B9DF38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9CD8-39CE-844E-8FF4-04839E106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2043-B48C-3441-8F6C-7F16C0F2C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BE6FB-82BB-694B-B01B-DE57D18DF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B2400-2812-1540-A37B-CEF95667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F1880-CFE8-1140-89E3-8AC4B390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9846E-FC80-1A46-AA6E-EB2BCC97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798B-8832-C640-A4F1-A99C7480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2795C-1433-514D-937C-3F3D10D8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3CA66-5AF8-CE41-B96C-775F123E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A00C-2D85-954F-AA10-7DBA9842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244B4-206D-2C4C-A7B3-DD4C4D85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6025A-0188-A249-81A8-583255ED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E89E-3E57-D048-B893-EBEA88B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1AED-A09A-8E42-B360-7DB4C394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4317-8378-3F43-994F-1822A0D6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2ECB8-D726-5347-BE95-E315746B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405BA-0EE2-1640-96C8-1E012E39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74EB-8394-6B43-A544-C1FD0DE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66660-1099-2C43-8FA6-9A6F9CB5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824B-75F9-FD4F-9F6B-80389D20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B32D1-D146-834E-9CEF-51FD24467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A938F-A4AA-7B4B-9E20-6B01E1F5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B753-B27F-214B-ADDD-55F09FD7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0F3F-59B2-E442-A452-95662CBF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24089-8881-9B43-B5B6-A8570E2B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4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9D56B-96CD-AD44-A429-70180A8F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07A5-511D-654F-B5DB-06F6070F1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D292-52D0-7C41-9798-D1B305D75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396C5-E05B-1249-B12F-2FE64102EDB1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0A78-F3D9-6B4A-B54C-22D28FBD9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686E-CC92-014C-A3F9-1CA4CBF1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05495-A375-804C-AC65-7EAB76DF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30" y="2314041"/>
            <a:ext cx="194310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8768-E820-1446-904F-5B2A9AC47F5B}"/>
              </a:ext>
            </a:extLst>
          </p:cNvPr>
          <p:cNvSpPr txBox="1"/>
          <p:nvPr/>
        </p:nvSpPr>
        <p:spPr>
          <a:xfrm>
            <a:off x="4597947" y="1564028"/>
            <a:ext cx="67558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physics, vector has a direction and magnitude, like velocity of a moving object. </a:t>
            </a:r>
          </a:p>
          <a:p>
            <a:endParaRPr lang="en-US" sz="2400" dirty="0"/>
          </a:p>
          <a:p>
            <a:r>
              <a:rPr lang="en-US" sz="2400" dirty="0"/>
              <a:t>In data analysis, a series of discrete data can be expressed as a vector (let’s say there are </a:t>
            </a:r>
            <a:r>
              <a:rPr lang="en-US" sz="2400" i="1" dirty="0"/>
              <a:t>m</a:t>
            </a:r>
            <a:r>
              <a:rPr lang="en-US" sz="2400" dirty="0"/>
              <a:t> data points, then you have a </a:t>
            </a:r>
            <a:r>
              <a:rPr lang="en-US" sz="2400" i="1" dirty="0"/>
              <a:t>m</a:t>
            </a:r>
            <a:r>
              <a:rPr lang="en-US" sz="2400" dirty="0"/>
              <a:t>-dimensional vector)</a:t>
            </a:r>
          </a:p>
          <a:p>
            <a:endParaRPr lang="en-US" sz="2400" dirty="0"/>
          </a:p>
          <a:p>
            <a:r>
              <a:rPr lang="en-US" sz="2400" dirty="0"/>
              <a:t>In computational model, model state can be expressed as a vector (e.g. chemical concentrations in box models, dynamic height in </a:t>
            </a:r>
            <a:r>
              <a:rPr lang="en-US" sz="2400" dirty="0" err="1"/>
              <a:t>geophys</a:t>
            </a:r>
            <a:r>
              <a:rPr lang="en-US" sz="2400" dirty="0"/>
              <a:t> fluid dynamics, with m being the number of grid points)</a:t>
            </a:r>
          </a:p>
        </p:txBody>
      </p:sp>
    </p:spTree>
    <p:extLst>
      <p:ext uri="{BB962C8B-B14F-4D97-AF65-F5344CB8AC3E}">
        <p14:creationId xmlns:p14="http://schemas.microsoft.com/office/powerpoint/2010/main" val="221692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6096000" y="3461802"/>
            <a:ext cx="5801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Inner product of </a:t>
            </a:r>
            <a:r>
              <a:rPr lang="en-US" sz="2400" b="1" dirty="0"/>
              <a:t>x’ </a:t>
            </a:r>
            <a:r>
              <a:rPr lang="en-US" sz="2400" dirty="0"/>
              <a:t>with itself the square of the </a:t>
            </a:r>
            <a:r>
              <a:rPr lang="en-US" sz="2400" b="1" dirty="0"/>
              <a:t>”length” of the x’ vector. </a:t>
            </a:r>
          </a:p>
          <a:p>
            <a:endParaRPr lang="en-US" sz="2400" dirty="0"/>
          </a:p>
          <a:p>
            <a:r>
              <a:rPr lang="en-US" sz="2400" dirty="0"/>
              <a:t>It is equal to the </a:t>
            </a:r>
            <a:r>
              <a:rPr lang="en-US" sz="2400" b="1" dirty="0"/>
              <a:t>variance (</a:t>
            </a:r>
            <a:r>
              <a:rPr lang="en-US" sz="2400" b="1" dirty="0">
                <a:latin typeface="Symbol" pitchFamily="2" charset="2"/>
              </a:rPr>
              <a:t>s</a:t>
            </a:r>
            <a:r>
              <a:rPr lang="en-US" sz="2400" b="1" baseline="30000" dirty="0"/>
              <a:t>2</a:t>
            </a:r>
            <a:r>
              <a:rPr lang="en-US" sz="2400" b="1" dirty="0"/>
              <a:t> or </a:t>
            </a:r>
            <a:r>
              <a:rPr lang="en-US" sz="2400" b="1" dirty="0" err="1">
                <a:latin typeface="Symbol" pitchFamily="2" charset="2"/>
              </a:rPr>
              <a:t>s</a:t>
            </a:r>
            <a:r>
              <a:rPr lang="en-US" sz="2400" b="1" baseline="-25000" dirty="0" err="1"/>
              <a:t>xx</a:t>
            </a:r>
            <a:r>
              <a:rPr lang="en-US" sz="2400" b="1" dirty="0"/>
              <a:t>) </a:t>
            </a:r>
            <a:r>
              <a:rPr lang="en-US" sz="2400" dirty="0"/>
              <a:t>of the data contained in vector </a:t>
            </a:r>
            <a:r>
              <a:rPr lang="en-US" sz="2400" b="1" dirty="0"/>
              <a:t>x </a:t>
            </a:r>
            <a:r>
              <a:rPr lang="en-US" sz="2400" dirty="0"/>
              <a:t>multiplied by N-1</a:t>
            </a:r>
          </a:p>
          <a:p>
            <a:endParaRPr lang="en-US" sz="2400" dirty="0"/>
          </a:p>
          <a:p>
            <a:r>
              <a:rPr lang="en-US" sz="2400" dirty="0"/>
              <a:t>The “length” |</a:t>
            </a:r>
            <a:r>
              <a:rPr lang="en-US" sz="2400" b="1" dirty="0"/>
              <a:t>x’</a:t>
            </a:r>
            <a:r>
              <a:rPr lang="en-US" sz="2400" dirty="0"/>
              <a:t>| is also called the </a:t>
            </a:r>
            <a:r>
              <a:rPr lang="en-US" sz="2400" b="1" dirty="0"/>
              <a:t>L2 norm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3A3FCA-DDA0-FE4F-82ED-FDAF5B3F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141235"/>
            <a:ext cx="95758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3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1240604" y="3461802"/>
            <a:ext cx="101131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Inner product of </a:t>
            </a:r>
            <a:r>
              <a:rPr lang="en-US" sz="2400" b="1" dirty="0"/>
              <a:t>x’ </a:t>
            </a:r>
            <a:r>
              <a:rPr lang="en-US" sz="2400" dirty="0"/>
              <a:t>and </a:t>
            </a:r>
            <a:r>
              <a:rPr lang="en-US" sz="2400" b="1" dirty="0"/>
              <a:t>y’</a:t>
            </a:r>
            <a:r>
              <a:rPr lang="en-US" sz="2400" dirty="0"/>
              <a:t> is: </a:t>
            </a:r>
          </a:p>
          <a:p>
            <a:endParaRPr lang="en-US" sz="2400" dirty="0"/>
          </a:p>
          <a:p>
            <a:pPr marL="457200" indent="-457200">
              <a:buAutoNum type="arabicParenBoth"/>
            </a:pPr>
            <a:r>
              <a:rPr lang="en-US" sz="2400" dirty="0"/>
              <a:t>the </a:t>
            </a:r>
            <a:r>
              <a:rPr lang="en-US" sz="2400" b="1" dirty="0"/>
              <a:t>covariance</a:t>
            </a:r>
            <a:r>
              <a:rPr lang="en-US" sz="2400" dirty="0"/>
              <a:t> of the data contained in vector </a:t>
            </a:r>
            <a:r>
              <a:rPr lang="en-US" sz="2400" b="1" dirty="0"/>
              <a:t>x </a:t>
            </a:r>
            <a:r>
              <a:rPr lang="en-US" sz="2400" dirty="0"/>
              <a:t>and</a:t>
            </a:r>
            <a:r>
              <a:rPr lang="en-US" sz="2400" b="1" dirty="0"/>
              <a:t> y </a:t>
            </a:r>
            <a:r>
              <a:rPr lang="en-US" sz="2400" dirty="0"/>
              <a:t>(multiplied by N-1)</a:t>
            </a:r>
          </a:p>
          <a:p>
            <a:pPr marL="457200" indent="-457200">
              <a:buAutoNum type="arabicParenBoth"/>
            </a:pPr>
            <a:endParaRPr lang="en-US" sz="2400" dirty="0"/>
          </a:p>
          <a:p>
            <a:r>
              <a:rPr lang="en-US" sz="2400" dirty="0"/>
              <a:t>(2) the </a:t>
            </a:r>
            <a:r>
              <a:rPr lang="en-US" sz="2400" b="1" dirty="0"/>
              <a:t>projection</a:t>
            </a:r>
            <a:r>
              <a:rPr lang="en-US" sz="2400" dirty="0"/>
              <a:t> of </a:t>
            </a:r>
            <a:r>
              <a:rPr lang="en-US" sz="2400" b="1" dirty="0"/>
              <a:t>x</a:t>
            </a:r>
            <a:r>
              <a:rPr lang="en-US" sz="2400" dirty="0"/>
              <a:t> onto </a:t>
            </a:r>
            <a:r>
              <a:rPr lang="en-US" sz="2400" b="1" dirty="0"/>
              <a:t>y </a:t>
            </a:r>
            <a:r>
              <a:rPr lang="en-US" sz="2400" dirty="0"/>
              <a:t>(multiplied by |</a:t>
            </a:r>
            <a:r>
              <a:rPr lang="en-US" sz="2400" b="1" dirty="0"/>
              <a:t>y’</a:t>
            </a:r>
            <a:r>
              <a:rPr lang="en-US" sz="2400" dirty="0"/>
              <a:t>|)</a:t>
            </a:r>
          </a:p>
          <a:p>
            <a:endParaRPr lang="en-US" sz="2400" dirty="0"/>
          </a:p>
          <a:p>
            <a:r>
              <a:rPr lang="en-US" sz="2400" dirty="0"/>
              <a:t>(3) Proportional to the </a:t>
            </a:r>
            <a:r>
              <a:rPr lang="en-US" sz="2400" b="1" dirty="0"/>
              <a:t>correlation</a:t>
            </a:r>
            <a:r>
              <a:rPr lang="en-US" sz="2400" dirty="0"/>
              <a:t> between </a:t>
            </a:r>
            <a:r>
              <a:rPr lang="en-US" sz="2400" b="1" dirty="0"/>
              <a:t>x</a:t>
            </a:r>
            <a:r>
              <a:rPr lang="en-US" sz="2400" dirty="0"/>
              <a:t> and </a:t>
            </a:r>
            <a:r>
              <a:rPr lang="en-US" sz="2400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DEA06-91F0-DD4E-817D-157EBD5B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0" y="2322245"/>
            <a:ext cx="5867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1240604" y="3461802"/>
            <a:ext cx="10113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Inner product of </a:t>
            </a:r>
            <a:r>
              <a:rPr lang="en-US" sz="2400" b="1" dirty="0"/>
              <a:t>x’ </a:t>
            </a:r>
            <a:r>
              <a:rPr lang="en-US" sz="2400" dirty="0"/>
              <a:t>and </a:t>
            </a:r>
            <a:r>
              <a:rPr lang="en-US" sz="2400" b="1" dirty="0"/>
              <a:t>y’</a:t>
            </a:r>
            <a:r>
              <a:rPr lang="en-US" sz="2400" dirty="0"/>
              <a:t> is: </a:t>
            </a:r>
          </a:p>
          <a:p>
            <a:endParaRPr lang="en-US" sz="2400" dirty="0"/>
          </a:p>
          <a:p>
            <a:pPr marL="457200" indent="-457200">
              <a:buAutoNum type="arabicParenBoth"/>
            </a:pPr>
            <a:r>
              <a:rPr lang="en-US" sz="2400" dirty="0"/>
              <a:t>the </a:t>
            </a:r>
            <a:r>
              <a:rPr lang="en-US" sz="2400" b="1" dirty="0"/>
              <a:t>covariance</a:t>
            </a:r>
            <a:r>
              <a:rPr lang="en-US" sz="2400" dirty="0"/>
              <a:t> of the data contained in vector </a:t>
            </a:r>
            <a:r>
              <a:rPr lang="en-US" sz="2400" b="1" dirty="0"/>
              <a:t>x </a:t>
            </a:r>
            <a:r>
              <a:rPr lang="en-US" sz="2400" dirty="0"/>
              <a:t>and</a:t>
            </a:r>
            <a:r>
              <a:rPr lang="en-US" sz="2400" b="1" dirty="0"/>
              <a:t> y </a:t>
            </a:r>
            <a:r>
              <a:rPr lang="en-US" sz="2400" dirty="0"/>
              <a:t>(multiplied by N-1)</a:t>
            </a:r>
          </a:p>
          <a:p>
            <a:pPr marL="457200" indent="-457200">
              <a:buAutoNum type="arabicParenBoth"/>
            </a:pPr>
            <a:endParaRPr lang="en-US" sz="2400" dirty="0"/>
          </a:p>
          <a:p>
            <a:r>
              <a:rPr lang="en-US" sz="2400" dirty="0"/>
              <a:t>(2) the </a:t>
            </a:r>
            <a:r>
              <a:rPr lang="en-US" sz="2400" b="1" dirty="0"/>
              <a:t>projection</a:t>
            </a:r>
            <a:r>
              <a:rPr lang="en-US" sz="2400" dirty="0"/>
              <a:t> of </a:t>
            </a:r>
            <a:r>
              <a:rPr lang="en-US" sz="2400" b="1" dirty="0"/>
              <a:t>x</a:t>
            </a:r>
            <a:r>
              <a:rPr lang="en-US" sz="2400" dirty="0"/>
              <a:t> onto </a:t>
            </a:r>
            <a:r>
              <a:rPr lang="en-US" sz="2400" b="1" dirty="0"/>
              <a:t>y </a:t>
            </a:r>
            <a:r>
              <a:rPr lang="en-US" sz="2400" dirty="0"/>
              <a:t>(multiplied by |</a:t>
            </a:r>
            <a:r>
              <a:rPr lang="en-US" sz="2400" b="1" dirty="0"/>
              <a:t>y’</a:t>
            </a:r>
            <a:r>
              <a:rPr lang="en-US" sz="2400" dirty="0"/>
              <a:t>|)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DEA06-91F0-DD4E-817D-157EBD5B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0" y="2322245"/>
            <a:ext cx="5867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4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583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72" y="2794356"/>
            <a:ext cx="36576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2157572" y="4095597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3501775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4794606" y="4095596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4148190" y="4095595"/>
            <a:ext cx="38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1150707" y="4753599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“row” point of view:</a:t>
            </a:r>
          </a:p>
          <a:p>
            <a:endParaRPr lang="en-US" sz="2400" dirty="0"/>
          </a:p>
          <a:p>
            <a:r>
              <a:rPr lang="en-US" sz="2400" b="1" i="1" dirty="0"/>
              <a:t>Intersection of two lines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0C3AA-6D67-CF46-9096-7626ED16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606" y="4792127"/>
            <a:ext cx="1879600" cy="40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5BF98B-0787-2449-AE4B-C78B7FB4B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606" y="5659487"/>
            <a:ext cx="1866900" cy="406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AE5A61-ADD0-9E48-B4E9-26CCA236763A}"/>
              </a:ext>
            </a:extLst>
          </p:cNvPr>
          <p:cNvSpPr/>
          <p:nvPr/>
        </p:nvSpPr>
        <p:spPr>
          <a:xfrm>
            <a:off x="4528334" y="4733051"/>
            <a:ext cx="2458093" cy="537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2F2F4-E738-6B4C-B8A0-FCC3AD460B29}"/>
              </a:ext>
            </a:extLst>
          </p:cNvPr>
          <p:cNvSpPr/>
          <p:nvPr/>
        </p:nvSpPr>
        <p:spPr>
          <a:xfrm>
            <a:off x="4528334" y="5593891"/>
            <a:ext cx="2458093" cy="537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7438490" y="4608172"/>
            <a:ext cx="4017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8414535" y="2399603"/>
            <a:ext cx="0" cy="306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7BA0D0-7AC6-6B40-92AD-52287A34A813}"/>
              </a:ext>
            </a:extLst>
          </p:cNvPr>
          <p:cNvCxnSpPr/>
          <p:nvPr/>
        </p:nvCxnSpPr>
        <p:spPr>
          <a:xfrm flipV="1">
            <a:off x="7941924" y="2547990"/>
            <a:ext cx="2691829" cy="2487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5AEDFE-5271-4446-B247-3C9DDF786094}"/>
              </a:ext>
            </a:extLst>
          </p:cNvPr>
          <p:cNvCxnSpPr/>
          <p:nvPr/>
        </p:nvCxnSpPr>
        <p:spPr>
          <a:xfrm>
            <a:off x="7777537" y="2650732"/>
            <a:ext cx="3421294" cy="26154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D5C588-B75D-2C49-A2D3-F64E5A119D68}"/>
              </a:ext>
            </a:extLst>
          </p:cNvPr>
          <p:cNvSpPr txBox="1"/>
          <p:nvPr/>
        </p:nvSpPr>
        <p:spPr>
          <a:xfrm>
            <a:off x="10412628" y="28249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y=x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03B66-F13C-7649-8DA3-C2320C90DAC7}"/>
              </a:ext>
            </a:extLst>
          </p:cNvPr>
          <p:cNvSpPr txBox="1"/>
          <p:nvPr/>
        </p:nvSpPr>
        <p:spPr>
          <a:xfrm>
            <a:off x="9839843" y="4859301"/>
            <a:ext cx="114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y=-x+2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A92C5F-BE72-EF40-B4A2-38CCD6B90900}"/>
              </a:ext>
            </a:extLst>
          </p:cNvPr>
          <p:cNvSpPr/>
          <p:nvPr/>
        </p:nvSpPr>
        <p:spPr>
          <a:xfrm>
            <a:off x="7471648" y="5630762"/>
            <a:ext cx="3468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problem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is solvable only if </a:t>
            </a:r>
            <a:r>
              <a:rPr lang="en-US" b="1" dirty="0"/>
              <a:t>the two lines intersect at a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2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996595" y="1910993"/>
            <a:ext cx="56507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Inverse matrix </a:t>
            </a:r>
            <a:r>
              <a:rPr lang="en-US" sz="2800" b="1" dirty="0"/>
              <a:t>A</a:t>
            </a:r>
            <a:r>
              <a:rPr lang="en-US" sz="2800" b="1" baseline="30000" dirty="0"/>
              <a:t>-1</a:t>
            </a:r>
          </a:p>
          <a:p>
            <a:endParaRPr lang="en-US" sz="2800" b="1" dirty="0"/>
          </a:p>
          <a:p>
            <a:r>
              <a:rPr lang="en-US" sz="2800" dirty="0"/>
              <a:t>If inverse matrix of </a:t>
            </a:r>
            <a:r>
              <a:rPr lang="en-US" sz="2800" b="1" dirty="0"/>
              <a:t>A</a:t>
            </a:r>
            <a:r>
              <a:rPr lang="en-US" sz="2800" dirty="0"/>
              <a:t> exists, we have</a:t>
            </a:r>
          </a:p>
          <a:p>
            <a:endParaRPr lang="en-US" sz="2800" dirty="0"/>
          </a:p>
          <a:p>
            <a:r>
              <a:rPr lang="en-US" sz="2800" dirty="0"/>
              <a:t>In MATLAB it is </a:t>
            </a:r>
            <a:r>
              <a:rPr lang="en-US" sz="2800" b="1" dirty="0"/>
              <a:t>inv</a:t>
            </a:r>
            <a:r>
              <a:rPr lang="en-US" sz="2800" dirty="0"/>
              <a:t> function. Also the backslash operation “A\b” does it for you…</a:t>
            </a:r>
          </a:p>
          <a:p>
            <a:endParaRPr lang="en-US" sz="2800" dirty="0"/>
          </a:p>
          <a:p>
            <a:r>
              <a:rPr lang="en-US" sz="2800" dirty="0"/>
              <a:t>In Python, </a:t>
            </a:r>
            <a:r>
              <a:rPr lang="en-US" sz="2800" b="1" dirty="0" err="1"/>
              <a:t>np.linalg.inv</a:t>
            </a:r>
            <a:r>
              <a:rPr lang="en-US" sz="2800" dirty="0"/>
              <a:t> (or </a:t>
            </a:r>
            <a:r>
              <a:rPr lang="en-US" sz="2800" b="1" dirty="0" err="1"/>
              <a:t>scipy.linalg.inv</a:t>
            </a:r>
            <a:r>
              <a:rPr lang="en-US" sz="28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788B21-75D6-6D45-A329-80CFDFAC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331" y="1910993"/>
            <a:ext cx="20701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A0539-679E-134B-99ED-8919754D6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703" y="1993761"/>
            <a:ext cx="5121132" cy="39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4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7" y="791489"/>
            <a:ext cx="2200497" cy="472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4"/>
            <a:ext cx="103152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</a:t>
            </a:r>
            <a:r>
              <a:rPr lang="en-US" sz="2800" b="1" dirty="0"/>
              <a:t>A</a:t>
            </a:r>
            <a:r>
              <a:rPr lang="en-US" sz="2800" dirty="0"/>
              <a:t> is not a square matrix?</a:t>
            </a:r>
          </a:p>
          <a:p>
            <a:endParaRPr lang="en-US" sz="2800" b="1" dirty="0"/>
          </a:p>
          <a:p>
            <a:r>
              <a:rPr lang="en-US" sz="2800" dirty="0"/>
              <a:t>Let’s say there are too many (m) equations than (n) unknowns.  </a:t>
            </a:r>
          </a:p>
          <a:p>
            <a:endParaRPr lang="en-US" sz="2800" b="1" dirty="0"/>
          </a:p>
          <a:p>
            <a:r>
              <a:rPr lang="en-US" sz="2800" dirty="0"/>
              <a:t>In this case, there is no unique solution </a:t>
            </a:r>
            <a:r>
              <a:rPr lang="en-US" sz="2800" b="1" dirty="0"/>
              <a:t>x</a:t>
            </a:r>
            <a:r>
              <a:rPr lang="en-US" sz="2800" dirty="0"/>
              <a:t> that can satisfy all equations in </a:t>
            </a:r>
            <a:r>
              <a:rPr lang="en-US" sz="2800" b="1" dirty="0"/>
              <a:t>Ax</a:t>
            </a:r>
            <a:r>
              <a:rPr lang="en-US" sz="2800" dirty="0"/>
              <a:t> = </a:t>
            </a:r>
            <a:r>
              <a:rPr lang="en-US" sz="2800" b="1" dirty="0"/>
              <a:t>b </a:t>
            </a:r>
            <a:r>
              <a:rPr lang="en-US" sz="2800" dirty="0"/>
              <a:t>in the exact sense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67933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98" y="791489"/>
            <a:ext cx="2200497" cy="472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1150706" y="1839075"/>
            <a:ext cx="96595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</a:t>
            </a:r>
            <a:r>
              <a:rPr lang="en-US" sz="2800" b="1" dirty="0"/>
              <a:t> A</a:t>
            </a:r>
            <a:r>
              <a:rPr lang="en-US" sz="2800" dirty="0"/>
              <a:t> is (m x 2) matrix, </a:t>
            </a:r>
            <a:r>
              <a:rPr lang="en-US" sz="2800" b="1" dirty="0"/>
              <a:t>x</a:t>
            </a:r>
            <a:r>
              <a:rPr lang="en-US" sz="2800" dirty="0"/>
              <a:t> is (2 x 1) and </a:t>
            </a:r>
            <a:r>
              <a:rPr lang="en-US" sz="2800" b="1" dirty="0"/>
              <a:t>b</a:t>
            </a:r>
            <a:r>
              <a:rPr lang="en-US" sz="2800" dirty="0"/>
              <a:t> is (m x 1) and m is much larger than 2. </a:t>
            </a:r>
          </a:p>
          <a:p>
            <a:endParaRPr lang="en-US" sz="2800" dirty="0"/>
          </a:p>
          <a:p>
            <a:r>
              <a:rPr lang="en-US" sz="2800" dirty="0"/>
              <a:t>In this case, </a:t>
            </a:r>
            <a:r>
              <a:rPr lang="en-US" sz="2800" b="1" dirty="0"/>
              <a:t>A x</a:t>
            </a:r>
            <a:r>
              <a:rPr lang="en-US" sz="2800" dirty="0"/>
              <a:t> is unlikely equal to </a:t>
            </a:r>
            <a:r>
              <a:rPr lang="en-US" sz="2800" b="1" dirty="0"/>
              <a:t>b </a:t>
            </a:r>
            <a:r>
              <a:rPr lang="en-US" sz="2800" dirty="0"/>
              <a:t>in the exact sense. </a:t>
            </a:r>
          </a:p>
          <a:p>
            <a:endParaRPr lang="en-US" sz="2800" dirty="0"/>
          </a:p>
          <a:p>
            <a:r>
              <a:rPr lang="en-US" sz="2800" dirty="0"/>
              <a:t>However, we could look for the approximate solution </a:t>
            </a:r>
            <a:r>
              <a:rPr lang="en-US" sz="2800" b="1" dirty="0"/>
              <a:t>x</a:t>
            </a:r>
            <a:r>
              <a:rPr lang="en-US" sz="2800" dirty="0"/>
              <a:t> that minimizes the magnitude of the misfit |</a:t>
            </a:r>
            <a:r>
              <a:rPr lang="en-US" sz="2800" b="1" dirty="0"/>
              <a:t>Ax</a:t>
            </a:r>
            <a:r>
              <a:rPr lang="en-US" sz="2800" dirty="0"/>
              <a:t> - </a:t>
            </a:r>
            <a:r>
              <a:rPr lang="en-US" sz="2800" b="1" dirty="0"/>
              <a:t>b</a:t>
            </a:r>
            <a:r>
              <a:rPr lang="en-US" sz="2800" dirty="0"/>
              <a:t>| (aka least square method). </a:t>
            </a:r>
          </a:p>
        </p:txBody>
      </p:sp>
    </p:spTree>
    <p:extLst>
      <p:ext uri="{BB962C8B-B14F-4D97-AF65-F5344CB8AC3E}">
        <p14:creationId xmlns:p14="http://schemas.microsoft.com/office/powerpoint/2010/main" val="9351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Pseudoinverse of non-square matrix </a:t>
            </a: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50" y="1705684"/>
            <a:ext cx="2018375" cy="4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D5CD1-7E57-C948-A06B-8B2B2A09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11" y="2618482"/>
            <a:ext cx="3809215" cy="525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E929B-F7D0-3F40-9D77-A827B04C4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550" y="3637985"/>
            <a:ext cx="4173450" cy="695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5D211C-69C9-094F-BCC0-E594D674067C}"/>
              </a:ext>
            </a:extLst>
          </p:cNvPr>
          <p:cNvSpPr/>
          <p:nvPr/>
        </p:nvSpPr>
        <p:spPr>
          <a:xfrm>
            <a:off x="2812799" y="3544584"/>
            <a:ext cx="2961277" cy="986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96A66-C4BF-2B45-B2AF-89A6509BDF7D}"/>
              </a:ext>
            </a:extLst>
          </p:cNvPr>
          <p:cNvSpPr txBox="1"/>
          <p:nvPr/>
        </p:nvSpPr>
        <p:spPr>
          <a:xfrm>
            <a:off x="2812799" y="4840331"/>
            <a:ext cx="330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This is the pseudoinverse of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E3A02-2C0F-F340-A0A9-1AE1841D031B}"/>
              </a:ext>
            </a:extLst>
          </p:cNvPr>
          <p:cNvSpPr txBox="1"/>
          <p:nvPr/>
        </p:nvSpPr>
        <p:spPr>
          <a:xfrm>
            <a:off x="6777341" y="2944419"/>
            <a:ext cx="4952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pseudoinverse provides a solution that minimizes the discrepancies between </a:t>
            </a:r>
            <a:r>
              <a:rPr lang="en-US" sz="2400" b="1" dirty="0"/>
              <a:t>Ax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E9EA-AEF6-FF43-8D50-574DF642940B}"/>
              </a:ext>
            </a:extLst>
          </p:cNvPr>
          <p:cNvSpPr txBox="1"/>
          <p:nvPr/>
        </p:nvSpPr>
        <p:spPr>
          <a:xfrm>
            <a:off x="4466938" y="1808252"/>
            <a:ext cx="68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 Solution to this equation does not exist because of non-square 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FE578-8130-1142-B74F-51B30D6C6022}"/>
              </a:ext>
            </a:extLst>
          </p:cNvPr>
          <p:cNvSpPr txBox="1"/>
          <p:nvPr/>
        </p:nvSpPr>
        <p:spPr>
          <a:xfrm>
            <a:off x="4293437" y="5575805"/>
            <a:ext cx="538365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solution, x, is the best-fit solution to Ax = b in the “Least Square” sense! </a:t>
            </a:r>
          </a:p>
        </p:txBody>
      </p:sp>
    </p:spTree>
    <p:extLst>
      <p:ext uri="{BB962C8B-B14F-4D97-AF65-F5344CB8AC3E}">
        <p14:creationId xmlns:p14="http://schemas.microsoft.com/office/powerpoint/2010/main" val="116326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05495-A375-804C-AC65-7EAB76DF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29" y="2314040"/>
            <a:ext cx="1943100" cy="2476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15F7F8-AAA6-A145-A8FF-3FA3C18D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693" y="2314040"/>
            <a:ext cx="1930400" cy="247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6452170" y="1713875"/>
            <a:ext cx="4770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there are more then two vectors, they can add together to form another vector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7109717" y="5075434"/>
            <a:ext cx="1284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8393987" y="4179870"/>
            <a:ext cx="1284270" cy="895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A4F3E-4A87-DD43-9D8D-CCC07B443C38}"/>
              </a:ext>
            </a:extLst>
          </p:cNvPr>
          <p:cNvCxnSpPr>
            <a:cxnSpLocks/>
          </p:cNvCxnSpPr>
          <p:nvPr/>
        </p:nvCxnSpPr>
        <p:spPr>
          <a:xfrm flipV="1">
            <a:off x="7109717" y="4179870"/>
            <a:ext cx="2568540" cy="895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7643970" y="4982967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9120594" y="4559707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FBED4-43CC-884F-B64C-F87E7D2D613B}"/>
              </a:ext>
            </a:extLst>
          </p:cNvPr>
          <p:cNvSpPr txBox="1"/>
          <p:nvPr/>
        </p:nvSpPr>
        <p:spPr>
          <a:xfrm>
            <a:off x="7751852" y="4098041"/>
            <a:ext cx="149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 </a:t>
            </a:r>
            <a:r>
              <a:rPr lang="en-US" sz="2400" dirty="0"/>
              <a:t>+ </a:t>
            </a:r>
            <a:r>
              <a:rPr lang="en-US" sz="2400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1545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8435083" y="2671281"/>
            <a:ext cx="3452117" cy="297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986319" y="1713875"/>
            <a:ext cx="1023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Vectors can multiply together: </a:t>
            </a:r>
            <a:r>
              <a:rPr lang="en-US" sz="2400" b="1" dirty="0"/>
              <a:t>inner product produces a scalar</a:t>
            </a:r>
          </a:p>
          <a:p>
            <a:r>
              <a:rPr lang="en-US" sz="2400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9185095" y="4472682"/>
            <a:ext cx="1284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9185095" y="3577118"/>
            <a:ext cx="1284270" cy="895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9822093" y="4472682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9662842" y="3393529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9EE93-E31E-FC43-A890-FE1701CC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955" y="2820770"/>
            <a:ext cx="5644793" cy="2100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75108-7641-7B4C-9DB5-5C69C2B45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92" y="5382489"/>
            <a:ext cx="5105400" cy="368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428" y="4975531"/>
            <a:ext cx="2472359" cy="341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8578920" y="2806576"/>
            <a:ext cx="283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2D example,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0F0F7-3C13-AB47-BDAD-81479B070DC4}"/>
              </a:ext>
            </a:extLst>
          </p:cNvPr>
          <p:cNvSpPr txBox="1"/>
          <p:nvPr/>
        </p:nvSpPr>
        <p:spPr>
          <a:xfrm>
            <a:off x="9534417" y="4123942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4587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8435083" y="2671281"/>
            <a:ext cx="3452117" cy="297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986319" y="1713875"/>
            <a:ext cx="1023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Vectors can multiply together: </a:t>
            </a:r>
            <a:r>
              <a:rPr lang="en-US" sz="2400" b="1" dirty="0"/>
              <a:t>inner product produces a scalar</a:t>
            </a:r>
          </a:p>
          <a:p>
            <a:r>
              <a:rPr lang="en-US" sz="2400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9185095" y="4472682"/>
            <a:ext cx="1284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9185095" y="3577118"/>
            <a:ext cx="1284270" cy="895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9822093" y="4472682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9662842" y="3393529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428" y="4975531"/>
            <a:ext cx="2472359" cy="341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8578920" y="2806576"/>
            <a:ext cx="283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2D example,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C45F6-2E48-834C-9246-C0B67BD1DF50}"/>
              </a:ext>
            </a:extLst>
          </p:cNvPr>
          <p:cNvSpPr txBox="1"/>
          <p:nvPr/>
        </p:nvSpPr>
        <p:spPr>
          <a:xfrm>
            <a:off x="2024007" y="3429000"/>
            <a:ext cx="407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projection of </a:t>
            </a:r>
            <a:r>
              <a:rPr lang="en-US" sz="2400" b="1" dirty="0"/>
              <a:t>x</a:t>
            </a:r>
            <a:r>
              <a:rPr lang="en-US" sz="2400" dirty="0"/>
              <a:t> onto </a:t>
            </a:r>
            <a:r>
              <a:rPr lang="en-US" sz="2400" b="1" dirty="0"/>
              <a:t>y</a:t>
            </a:r>
            <a:r>
              <a:rPr lang="en-US" sz="2400" dirty="0"/>
              <a:t> is: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10786F-B23F-CE4F-AB77-85B4A546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513" y="4123942"/>
            <a:ext cx="2809592" cy="952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30DC52-601E-274A-AAD7-E70943AD3E38}"/>
              </a:ext>
            </a:extLst>
          </p:cNvPr>
          <p:cNvSpPr txBox="1"/>
          <p:nvPr/>
        </p:nvSpPr>
        <p:spPr>
          <a:xfrm>
            <a:off x="9534417" y="4123942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q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F880DF-23A1-2E4A-AF35-251984D089DA}"/>
              </a:ext>
            </a:extLst>
          </p:cNvPr>
          <p:cNvCxnSpPr/>
          <p:nvPr/>
        </p:nvCxnSpPr>
        <p:spPr>
          <a:xfrm flipH="1" flipV="1">
            <a:off x="10063535" y="3880391"/>
            <a:ext cx="375008" cy="58201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CB3CC0-0738-F244-A374-2B261703F432}"/>
              </a:ext>
            </a:extLst>
          </p:cNvPr>
          <p:cNvCxnSpPr/>
          <p:nvPr/>
        </p:nvCxnSpPr>
        <p:spPr>
          <a:xfrm flipV="1">
            <a:off x="9185095" y="3880391"/>
            <a:ext cx="878440" cy="582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BCB153-B92F-F648-9276-8161F6A1657E}"/>
              </a:ext>
            </a:extLst>
          </p:cNvPr>
          <p:cNvSpPr/>
          <p:nvPr/>
        </p:nvSpPr>
        <p:spPr>
          <a:xfrm>
            <a:off x="1753457" y="3268241"/>
            <a:ext cx="4342543" cy="21770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9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8435083" y="2671281"/>
            <a:ext cx="3452117" cy="297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986319" y="1713875"/>
            <a:ext cx="1023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Vectors can multiply together: </a:t>
            </a:r>
            <a:r>
              <a:rPr lang="en-US" sz="2400" b="1" dirty="0"/>
              <a:t>inner product produces a scalar</a:t>
            </a:r>
          </a:p>
          <a:p>
            <a:r>
              <a:rPr lang="en-US" sz="2400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9185095" y="4472682"/>
            <a:ext cx="12842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9185095" y="3577118"/>
            <a:ext cx="1284270" cy="895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9822093" y="4472682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9662842" y="3393529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428" y="4975531"/>
            <a:ext cx="2472359" cy="341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8578920" y="2806576"/>
            <a:ext cx="283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2D example,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C45F6-2E48-834C-9246-C0B67BD1DF50}"/>
              </a:ext>
            </a:extLst>
          </p:cNvPr>
          <p:cNvSpPr txBox="1"/>
          <p:nvPr/>
        </p:nvSpPr>
        <p:spPr>
          <a:xfrm>
            <a:off x="2024007" y="3429000"/>
            <a:ext cx="407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projection of </a:t>
            </a:r>
            <a:r>
              <a:rPr lang="en-US" sz="2400" b="1" dirty="0"/>
              <a:t>y</a:t>
            </a:r>
            <a:r>
              <a:rPr lang="en-US" sz="2400" dirty="0"/>
              <a:t> onto </a:t>
            </a:r>
            <a:r>
              <a:rPr lang="en-US" sz="2400" b="1" dirty="0"/>
              <a:t>x</a:t>
            </a:r>
            <a:r>
              <a:rPr lang="en-US" sz="2400" dirty="0"/>
              <a:t> is: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30DC52-601E-274A-AAD7-E70943AD3E38}"/>
              </a:ext>
            </a:extLst>
          </p:cNvPr>
          <p:cNvSpPr txBox="1"/>
          <p:nvPr/>
        </p:nvSpPr>
        <p:spPr>
          <a:xfrm>
            <a:off x="9534417" y="4123942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7C59F-3D0C-2141-B7E5-78D00AB9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00" y="4161034"/>
            <a:ext cx="2908300" cy="952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98FA58-F2D2-5B49-A885-9E20F3186BE7}"/>
              </a:ext>
            </a:extLst>
          </p:cNvPr>
          <p:cNvSpPr/>
          <p:nvPr/>
        </p:nvSpPr>
        <p:spPr>
          <a:xfrm>
            <a:off x="1753457" y="3268241"/>
            <a:ext cx="4342543" cy="217706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4B66DD-F171-4241-80DD-426E6FB19172}"/>
              </a:ext>
            </a:extLst>
          </p:cNvPr>
          <p:cNvCxnSpPr>
            <a:cxnSpLocks/>
          </p:cNvCxnSpPr>
          <p:nvPr/>
        </p:nvCxnSpPr>
        <p:spPr>
          <a:xfrm flipV="1">
            <a:off x="10438543" y="3589760"/>
            <a:ext cx="0" cy="8726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FE56BC-3C24-E942-9420-703A0D544D51}"/>
              </a:ext>
            </a:extLst>
          </p:cNvPr>
          <p:cNvCxnSpPr>
            <a:cxnSpLocks/>
          </p:cNvCxnSpPr>
          <p:nvPr/>
        </p:nvCxnSpPr>
        <p:spPr>
          <a:xfrm flipV="1">
            <a:off x="9185095" y="4462408"/>
            <a:ext cx="128427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2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7E514D4-8504-A447-8ED7-D99F4636291E}"/>
              </a:ext>
            </a:extLst>
          </p:cNvPr>
          <p:cNvSpPr/>
          <p:nvPr/>
        </p:nvSpPr>
        <p:spPr>
          <a:xfrm>
            <a:off x="6678199" y="2410513"/>
            <a:ext cx="3452117" cy="297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986319" y="1713875"/>
            <a:ext cx="1023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Vectors can multiply in a different way: </a:t>
            </a:r>
            <a:r>
              <a:rPr lang="en-US" sz="2400" b="1" dirty="0"/>
              <a:t>cross product produces a vector</a:t>
            </a:r>
          </a:p>
          <a:p>
            <a:r>
              <a:rPr lang="en-US" sz="2400" b="1" dirty="0"/>
              <a:t>(remember “the right hand rule”)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F2908-4300-5147-8650-6A3EB08D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61" y="3677832"/>
            <a:ext cx="3873500" cy="4699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9FA64F-91BE-7546-AB7B-33B759A5ACB2}"/>
              </a:ext>
            </a:extLst>
          </p:cNvPr>
          <p:cNvCxnSpPr>
            <a:cxnSpLocks/>
          </p:cNvCxnSpPr>
          <p:nvPr/>
        </p:nvCxnSpPr>
        <p:spPr>
          <a:xfrm flipH="1">
            <a:off x="7459038" y="4071991"/>
            <a:ext cx="780836" cy="571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4105D-0E2E-0B42-A132-3DABF30F7833}"/>
              </a:ext>
            </a:extLst>
          </p:cNvPr>
          <p:cNvCxnSpPr>
            <a:cxnSpLocks/>
          </p:cNvCxnSpPr>
          <p:nvPr/>
        </p:nvCxnSpPr>
        <p:spPr>
          <a:xfrm>
            <a:off x="8239874" y="4071991"/>
            <a:ext cx="11301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4D5504-C4BE-F645-9C40-42A6E63A4DA7}"/>
              </a:ext>
            </a:extLst>
          </p:cNvPr>
          <p:cNvSpPr txBox="1"/>
          <p:nvPr/>
        </p:nvSpPr>
        <p:spPr>
          <a:xfrm>
            <a:off x="7027523" y="4643919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2066B-18DE-C94E-A801-6904E2173117}"/>
              </a:ext>
            </a:extLst>
          </p:cNvPr>
          <p:cNvSpPr txBox="1"/>
          <p:nvPr/>
        </p:nvSpPr>
        <p:spPr>
          <a:xfrm>
            <a:off x="9493321" y="3848895"/>
            <a:ext cx="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2DB466-58AF-1847-8AED-1F9937371E74}"/>
              </a:ext>
            </a:extLst>
          </p:cNvPr>
          <p:cNvCxnSpPr>
            <a:cxnSpLocks/>
          </p:cNvCxnSpPr>
          <p:nvPr/>
        </p:nvCxnSpPr>
        <p:spPr>
          <a:xfrm flipV="1">
            <a:off x="8239874" y="2960649"/>
            <a:ext cx="0" cy="1119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E4FEDB-5F96-074F-9DE7-9A554D505A78}"/>
              </a:ext>
            </a:extLst>
          </p:cNvPr>
          <p:cNvSpPr txBox="1"/>
          <p:nvPr/>
        </p:nvSpPr>
        <p:spPr>
          <a:xfrm>
            <a:off x="7849456" y="2488140"/>
            <a:ext cx="93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 </a:t>
            </a:r>
            <a:r>
              <a:rPr lang="en-US" sz="2400" dirty="0"/>
              <a:t>x</a:t>
            </a:r>
            <a:r>
              <a:rPr lang="en-US" sz="2400" b="1" dirty="0"/>
              <a:t> 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38FD57-050E-B24C-AA1A-56AFD983BABB}"/>
              </a:ext>
            </a:extLst>
          </p:cNvPr>
          <p:cNvSpPr txBox="1"/>
          <p:nvPr/>
        </p:nvSpPr>
        <p:spPr>
          <a:xfrm>
            <a:off x="8156862" y="4090571"/>
            <a:ext cx="58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39251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986319" y="1713875"/>
            <a:ext cx="1023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Vectors can multiply together in another different ways: </a:t>
            </a:r>
            <a:r>
              <a:rPr lang="en-US" sz="2400" b="1" dirty="0"/>
              <a:t>outer product produces a matrix (again, remember “row times column”)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124D3-7372-5E43-8B98-7F929B3C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11" y="3022957"/>
            <a:ext cx="10680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16AA7-6DDA-B447-851C-8D8FF633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29" y="2314040"/>
            <a:ext cx="194310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4767208" y="2644170"/>
            <a:ext cx="5661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data analysis, vector can contain a collection of measurements (e.g. mean August temperature of Atlanta from last 140 years)</a:t>
            </a:r>
          </a:p>
        </p:txBody>
      </p:sp>
    </p:spTree>
    <p:extLst>
      <p:ext uri="{BB962C8B-B14F-4D97-AF65-F5344CB8AC3E}">
        <p14:creationId xmlns:p14="http://schemas.microsoft.com/office/powerpoint/2010/main" val="340013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6709024" y="3013501"/>
            <a:ext cx="464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subtract mean of </a:t>
            </a:r>
            <a:r>
              <a:rPr lang="en-US" sz="2400" b="1" dirty="0"/>
              <a:t>x </a:t>
            </a:r>
            <a:r>
              <a:rPr lang="en-US" sz="2400" dirty="0"/>
              <a:t>from all elements, so </a:t>
            </a:r>
            <a:r>
              <a:rPr lang="en-US" sz="2400" b="1" dirty="0"/>
              <a:t>x</a:t>
            </a:r>
            <a:r>
              <a:rPr lang="en-US" sz="2400" dirty="0"/>
              <a:t> becomes </a:t>
            </a:r>
            <a:r>
              <a:rPr lang="en-US" sz="2400" b="1" dirty="0"/>
              <a:t>x’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523A8-0814-1249-9C7F-91E70CDA3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7" y="2190749"/>
            <a:ext cx="4711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7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769</Words>
  <Application>Microsoft Macintosh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Vector</vt:lpstr>
      <vt:lpstr>Vector</vt:lpstr>
      <vt:lpstr>Vector</vt:lpstr>
      <vt:lpstr>Vector</vt:lpstr>
      <vt:lpstr>Vector</vt:lpstr>
      <vt:lpstr>Vector</vt:lpstr>
      <vt:lpstr>Vector</vt:lpstr>
      <vt:lpstr>Inner product and (co)variance</vt:lpstr>
      <vt:lpstr>Inner product and (co)variance</vt:lpstr>
      <vt:lpstr>Inner product and (co)variance</vt:lpstr>
      <vt:lpstr>Inner product and (co)variance</vt:lpstr>
      <vt:lpstr>Inner product and (co)variance</vt:lpstr>
      <vt:lpstr>Matrix-vector product and </vt:lpstr>
      <vt:lpstr>Matrix-vector product and </vt:lpstr>
      <vt:lpstr>Matrix-vector product and </vt:lpstr>
      <vt:lpstr>Matrix-vector product and </vt:lpstr>
      <vt:lpstr>Pseudoinverse of non-square matrix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review of math and coding  Class #3: Data I/O and plotting</dc:title>
  <dc:creator>Ito, Takamitsu</dc:creator>
  <cp:lastModifiedBy>Robel, Alexander A</cp:lastModifiedBy>
  <cp:revision>22</cp:revision>
  <dcterms:created xsi:type="dcterms:W3CDTF">2021-08-09T13:57:59Z</dcterms:created>
  <dcterms:modified xsi:type="dcterms:W3CDTF">2024-07-17T18:06:38Z</dcterms:modified>
</cp:coreProperties>
</file>