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gXGMG+cFWLiM/JYids2RAmRkRF3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312A50-F133-4E2E-904F-54DA1FE1FC5E}">
  <a:tblStyle styleId="{D9312A50-F133-4E2E-904F-54DA1FE1FC5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1392"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9949704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18400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1: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10</a:t>
            </a:fld>
            <a:endParaRPr/>
          </a:p>
        </p:txBody>
      </p:sp>
      <p:sp>
        <p:nvSpPr>
          <p:cNvPr id="170" name="Google Shape;170;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1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519914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11</a:t>
            </a:fld>
            <a:endParaRPr/>
          </a:p>
        </p:txBody>
      </p:sp>
      <p:sp>
        <p:nvSpPr>
          <p:cNvPr id="179" name="Google Shape;179;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0" name="Google Shape;180;p1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894468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3: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12</a:t>
            </a:fld>
            <a:endParaRPr/>
          </a:p>
        </p:txBody>
      </p:sp>
      <p:sp>
        <p:nvSpPr>
          <p:cNvPr id="188" name="Google Shape;188;p13: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9" name="Google Shape;189;p13: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763400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13</a:t>
            </a:fld>
            <a:endParaRPr/>
          </a:p>
        </p:txBody>
      </p:sp>
      <p:sp>
        <p:nvSpPr>
          <p:cNvPr id="197" name="Google Shape;197;p1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8" name="Google Shape;198;p1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559402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5: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14</a:t>
            </a:fld>
            <a:endParaRPr/>
          </a:p>
        </p:txBody>
      </p:sp>
      <p:sp>
        <p:nvSpPr>
          <p:cNvPr id="206" name="Google Shape;206;p15: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7" name="Google Shape;207;p15: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8396665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82649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1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100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7" name="Google Shape;227;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3731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62201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3</a:t>
            </a:fld>
            <a:endParaRPr/>
          </a:p>
        </p:txBody>
      </p:sp>
      <p:sp>
        <p:nvSpPr>
          <p:cNvPr id="103" name="Google Shape;103;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181233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d5a1a5905_0_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d5a1a5905_0_0:notes"/>
          <p:cNvSpPr txBox="1">
            <a:spLocks noGrp="1"/>
          </p:cNvSpPr>
          <p:nvPr>
            <p:ph type="body" idx="1"/>
          </p:nvPr>
        </p:nvSpPr>
        <p:spPr>
          <a:xfrm>
            <a:off x="755650" y="5145088"/>
            <a:ext cx="6048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g26d5a1a5905_0_0:notes"/>
          <p:cNvSpPr txBox="1">
            <a:spLocks noGrp="1"/>
          </p:cNvSpPr>
          <p:nvPr>
            <p:ph type="sldNum" idx="12"/>
          </p:nvPr>
        </p:nvSpPr>
        <p:spPr>
          <a:xfrm>
            <a:off x="4281488" y="10155238"/>
            <a:ext cx="32766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extLst>
      <p:ext uri="{BB962C8B-B14F-4D97-AF65-F5344CB8AC3E}">
        <p14:creationId xmlns:p14="http://schemas.microsoft.com/office/powerpoint/2010/main" val="3729705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5</a:t>
            </a:fld>
            <a:endParaRPr/>
          </a:p>
        </p:txBody>
      </p:sp>
      <p:sp>
        <p:nvSpPr>
          <p:cNvPr id="121" name="Google Shape;121;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2" name="Google Shape;122;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1567451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6</a:t>
            </a:fld>
            <a:endParaRPr/>
          </a:p>
        </p:txBody>
      </p:sp>
      <p:sp>
        <p:nvSpPr>
          <p:cNvPr id="130" name="Google Shape;130;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1" name="Google Shape;131;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329119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7</a:t>
            </a:fld>
            <a:endParaRPr/>
          </a:p>
        </p:txBody>
      </p:sp>
      <p:sp>
        <p:nvSpPr>
          <p:cNvPr id="139" name="Google Shape;139;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0" name="Google Shape;140;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41197325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9: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8</a:t>
            </a:fld>
            <a:endParaRPr/>
          </a:p>
        </p:txBody>
      </p:sp>
      <p:sp>
        <p:nvSpPr>
          <p:cNvPr id="148" name="Google Shape;148;p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9" name="Google Shape;149;p9: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1227664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9</a:t>
            </a:fld>
            <a:endParaRPr/>
          </a:p>
        </p:txBody>
      </p:sp>
      <p:sp>
        <p:nvSpPr>
          <p:cNvPr id="161" name="Google Shape;161;p1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p10: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854983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18"/>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javatpoint.com/black-box-testing" TargetMode="External"/><Relationship Id="rId7" Type="http://schemas.openxmlformats.org/officeDocument/2006/relationships/hyperlink" Target="https://www.tutorialspoint.com/software_engineering/software_design_strategies.htm"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hyperlink" Target="https://www.softwaretestinghelp.com/types-of-software-testing/" TargetMode="External"/><Relationship Id="rId5" Type="http://schemas.openxmlformats.org/officeDocument/2006/relationships/hyperlink" Target="https://www.softwaretestinghelp.com/black-box-testing/" TargetMode="External"/><Relationship Id="rId4" Type="http://schemas.openxmlformats.org/officeDocument/2006/relationships/hyperlink" Target="https://www.tutorialspoint.com/software_testing_dictionary/black_box_testing.htm"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789691" y="2564732"/>
            <a:ext cx="7564618" cy="406295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400"/>
              <a:buFont typeface="Arial"/>
              <a:buNone/>
            </a:pPr>
            <a:r>
              <a:rPr lang="en-US" sz="3600" b="1" i="0" u="none" strike="noStrike" cap="none" dirty="0">
                <a:solidFill>
                  <a:schemeClr val="dk1"/>
                </a:solidFill>
                <a:latin typeface="Times New Roman"/>
                <a:ea typeface="Times New Roman"/>
                <a:cs typeface="Times New Roman"/>
                <a:sym typeface="Times New Roman"/>
              </a:rPr>
              <a:t>Black-Box Testing Techniques</a:t>
            </a:r>
            <a:endParaRPr sz="3600" b="0" i="0" u="none" strike="noStrike" cap="none" dirty="0">
              <a:solidFill>
                <a:srgbClr val="000000"/>
              </a:solidFill>
              <a:sym typeface="Arial"/>
            </a:endParaRPr>
          </a:p>
          <a:p>
            <a:pPr algn="ctr">
              <a:spcBef>
                <a:spcPts val="400"/>
              </a:spcBef>
              <a:buSzPts val="2400"/>
            </a:pPr>
            <a:endParaRPr lang="en-US" sz="3600" b="1" dirty="0" smtClean="0">
              <a:solidFill>
                <a:srgbClr val="0070C0"/>
              </a:solidFill>
              <a:latin typeface="Times New Roman"/>
              <a:ea typeface="Times New Roman"/>
              <a:cs typeface="Times New Roman"/>
              <a:sym typeface="Times New Roman"/>
            </a:endParaRPr>
          </a:p>
          <a:p>
            <a:pPr algn="ctr">
              <a:spcBef>
                <a:spcPts val="400"/>
              </a:spcBef>
              <a:buSzPts val="2400"/>
            </a:pPr>
            <a:r>
              <a:rPr lang="en-US" sz="3600" b="1" dirty="0" smtClean="0">
                <a:solidFill>
                  <a:srgbClr val="0070C0"/>
                </a:solidFill>
                <a:latin typeface="Times New Roman"/>
                <a:ea typeface="Times New Roman"/>
                <a:cs typeface="Times New Roman"/>
                <a:sym typeface="Times New Roman"/>
              </a:rPr>
              <a:t>Prepared </a:t>
            </a:r>
            <a:r>
              <a:rPr lang="en-US" sz="3600" b="1" dirty="0">
                <a:solidFill>
                  <a:srgbClr val="0070C0"/>
                </a:solidFill>
                <a:latin typeface="Times New Roman"/>
                <a:ea typeface="Times New Roman"/>
                <a:cs typeface="Times New Roman"/>
                <a:sym typeface="Times New Roman"/>
              </a:rPr>
              <a:t>By </a:t>
            </a:r>
            <a:endParaRPr lang="en-US" sz="3600" b="1" dirty="0" smtClean="0">
              <a:solidFill>
                <a:srgbClr val="0070C0"/>
              </a:solidFill>
              <a:latin typeface="Times New Roman"/>
              <a:ea typeface="Times New Roman"/>
              <a:cs typeface="Times New Roman"/>
              <a:sym typeface="Times New Roman"/>
            </a:endParaRPr>
          </a:p>
          <a:p>
            <a:pPr algn="ctr">
              <a:spcBef>
                <a:spcPts val="400"/>
              </a:spcBef>
              <a:buSzPts val="2400"/>
            </a:pPr>
            <a:r>
              <a:rPr lang="en-US" sz="3600" b="1" dirty="0" smtClean="0">
                <a:solidFill>
                  <a:srgbClr val="0070C0"/>
                </a:solidFill>
                <a:latin typeface="Times New Roman"/>
                <a:ea typeface="Times New Roman"/>
                <a:cs typeface="Times New Roman"/>
                <a:sym typeface="Times New Roman"/>
              </a:rPr>
              <a:t>Dr. </a:t>
            </a:r>
            <a:r>
              <a:rPr lang="en-US" sz="3600" b="1" dirty="0" err="1" smtClean="0">
                <a:solidFill>
                  <a:srgbClr val="0070C0"/>
                </a:solidFill>
                <a:latin typeface="Times New Roman"/>
                <a:ea typeface="Times New Roman"/>
                <a:cs typeface="Times New Roman"/>
                <a:sym typeface="Times New Roman"/>
              </a:rPr>
              <a:t>Mankirat</a:t>
            </a:r>
            <a:r>
              <a:rPr lang="en-US" sz="3600" b="1" dirty="0" smtClean="0">
                <a:solidFill>
                  <a:srgbClr val="0070C0"/>
                </a:solidFill>
                <a:latin typeface="Times New Roman"/>
                <a:ea typeface="Times New Roman"/>
                <a:cs typeface="Times New Roman"/>
                <a:sym typeface="Times New Roman"/>
              </a:rPr>
              <a:t> Kaur</a:t>
            </a:r>
            <a:endParaRPr lang="en-US" sz="3600" b="1"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400"/>
              <a:buFont typeface="Arial"/>
              <a:buNone/>
            </a:pPr>
            <a:endParaRPr sz="36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400"/>
              <a:buFont typeface="Arial"/>
              <a:buNone/>
            </a:pPr>
            <a:endParaRPr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3" name="Google Shape;93;p1"/>
          <p:cNvSpPr txBox="1"/>
          <p:nvPr/>
        </p:nvSpPr>
        <p:spPr>
          <a:xfrm>
            <a:off x="789692" y="1368426"/>
            <a:ext cx="7564617" cy="180558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3600" b="1" i="0" u="none" strike="noStrike" cap="none" dirty="0">
                <a:solidFill>
                  <a:schemeClr val="dk1"/>
                </a:solidFill>
                <a:latin typeface="Times New Roman"/>
                <a:ea typeface="Times New Roman"/>
                <a:cs typeface="Times New Roman"/>
                <a:sym typeface="Times New Roman"/>
              </a:rPr>
              <a:t>Object Oriented Software Engineering (OOSE)</a:t>
            </a:r>
            <a:endParaRPr sz="3600" b="0" i="0" u="none" strike="noStrike" cap="none" dirty="0">
              <a:solidFill>
                <a:srgbClr val="000000"/>
              </a:solidFill>
              <a:sym typeface="Arial"/>
            </a:endParaRPr>
          </a:p>
          <a:p>
            <a:pPr marL="0" marR="0" lvl="0" indent="0" algn="ctr" rtl="0">
              <a:lnSpc>
                <a:spcPct val="100000"/>
              </a:lnSpc>
              <a:spcBef>
                <a:spcPts val="400"/>
              </a:spcBef>
              <a:spcAft>
                <a:spcPts val="0"/>
              </a:spcAft>
              <a:buClr>
                <a:srgbClr val="000000"/>
              </a:buClr>
              <a:buSzPts val="2000"/>
              <a:buFont typeface="Arial"/>
              <a:buNone/>
            </a:pPr>
            <a:r>
              <a:rPr lang="en-US" sz="3600" b="1" i="0" u="none" strike="noStrike" cap="none" dirty="0">
                <a:solidFill>
                  <a:schemeClr val="dk1"/>
                </a:solidFill>
                <a:latin typeface="Times New Roman"/>
                <a:ea typeface="Times New Roman"/>
                <a:cs typeface="Times New Roman"/>
                <a:sym typeface="Times New Roman"/>
              </a:rPr>
              <a:t>22CS017</a:t>
            </a:r>
            <a:endParaRPr sz="3600" b="0" i="0" u="none" strike="noStrike" cap="none" dirty="0">
              <a:solidFill>
                <a:srgbClr val="000000"/>
              </a:solidFil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11"/>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000000"/>
                </a:solidFill>
                <a:latin typeface="Times New Roman"/>
                <a:ea typeface="Times New Roman"/>
                <a:cs typeface="Times New Roman"/>
                <a:sym typeface="Times New Roman"/>
              </a:rPr>
              <a:t>Features of Black Box Testing</a:t>
            </a:r>
            <a:endParaRPr sz="1400" b="0" i="0" u="none" strike="noStrike" cap="none">
              <a:solidFill>
                <a:srgbClr val="000000"/>
              </a:solidFill>
              <a:latin typeface="Arial"/>
              <a:ea typeface="Arial"/>
              <a:cs typeface="Arial"/>
              <a:sym typeface="Arial"/>
            </a:endParaRPr>
          </a:p>
        </p:txBody>
      </p:sp>
      <p:sp>
        <p:nvSpPr>
          <p:cNvPr id="175" name="Google Shape;175;p11"/>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6" name="Google Shape;176;p11"/>
          <p:cNvSpPr/>
          <p:nvPr/>
        </p:nvSpPr>
        <p:spPr>
          <a:xfrm>
            <a:off x="385190" y="2295276"/>
            <a:ext cx="8415910" cy="3000781"/>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1800" b="0" i="0" u="none" strike="noStrike" cap="none" dirty="0">
                <a:solidFill>
                  <a:srgbClr val="273239"/>
                </a:solidFill>
                <a:latin typeface="Times New Roman"/>
                <a:ea typeface="Times New Roman"/>
                <a:cs typeface="Times New Roman"/>
                <a:sym typeface="Times New Roman"/>
              </a:rPr>
              <a:t>What can be identified by Black Box Testing</a:t>
            </a:r>
            <a:endParaRPr sz="1800" b="0" i="0" u="none" strike="noStrike" cap="none" dirty="0">
              <a:solidFill>
                <a:srgbClr val="000000"/>
              </a:solidFill>
              <a:sym typeface="Arial"/>
            </a:endParaRPr>
          </a:p>
          <a:p>
            <a:pPr marL="342900" marR="0" lvl="0" indent="-342900" algn="just" rtl="0">
              <a:lnSpc>
                <a:spcPct val="150000"/>
              </a:lnSpc>
              <a:spcBef>
                <a:spcPts val="0"/>
              </a:spcBef>
              <a:spcAft>
                <a:spcPts val="0"/>
              </a:spcAft>
              <a:buClr>
                <a:srgbClr val="000000"/>
              </a:buClr>
              <a:buSzPts val="2000"/>
              <a:buFont typeface="Arial"/>
              <a:buChar char="•"/>
            </a:pPr>
            <a:r>
              <a:rPr lang="en-US" sz="1800" b="0" i="0" u="none" strike="noStrike" cap="none" dirty="0">
                <a:solidFill>
                  <a:srgbClr val="273239"/>
                </a:solidFill>
                <a:latin typeface="Times New Roman"/>
                <a:ea typeface="Times New Roman"/>
                <a:cs typeface="Times New Roman"/>
                <a:sym typeface="Times New Roman"/>
              </a:rPr>
              <a:t>Discovers missing functions, incorrect function &amp; interface errors</a:t>
            </a:r>
            <a:endParaRPr sz="1800" b="0" i="0" u="none" strike="noStrike" cap="none" dirty="0">
              <a:solidFill>
                <a:srgbClr val="000000"/>
              </a:solidFill>
              <a:sym typeface="Arial"/>
            </a:endParaRPr>
          </a:p>
          <a:p>
            <a:pPr marL="342900" marR="0" lvl="0" indent="-342900" algn="just" rtl="0">
              <a:lnSpc>
                <a:spcPct val="150000"/>
              </a:lnSpc>
              <a:spcBef>
                <a:spcPts val="0"/>
              </a:spcBef>
              <a:spcAft>
                <a:spcPts val="0"/>
              </a:spcAft>
              <a:buClr>
                <a:srgbClr val="000000"/>
              </a:buClr>
              <a:buSzPts val="2000"/>
              <a:buFont typeface="Arial"/>
              <a:buChar char="•"/>
            </a:pPr>
            <a:r>
              <a:rPr lang="en-US" sz="1800" b="0" i="0" u="none" strike="noStrike" cap="none" dirty="0">
                <a:solidFill>
                  <a:srgbClr val="273239"/>
                </a:solidFill>
                <a:latin typeface="Times New Roman"/>
                <a:ea typeface="Times New Roman"/>
                <a:cs typeface="Times New Roman"/>
                <a:sym typeface="Times New Roman"/>
              </a:rPr>
              <a:t>Discover the errors faced in accessing the database</a:t>
            </a:r>
            <a:endParaRPr sz="1800" b="0" i="0" u="none" strike="noStrike" cap="none" dirty="0">
              <a:solidFill>
                <a:srgbClr val="000000"/>
              </a:solidFill>
              <a:sym typeface="Arial"/>
            </a:endParaRPr>
          </a:p>
          <a:p>
            <a:pPr marL="342900" marR="0" lvl="0" indent="-342900" algn="just" rtl="0">
              <a:lnSpc>
                <a:spcPct val="150000"/>
              </a:lnSpc>
              <a:spcBef>
                <a:spcPts val="0"/>
              </a:spcBef>
              <a:spcAft>
                <a:spcPts val="0"/>
              </a:spcAft>
              <a:buClr>
                <a:srgbClr val="000000"/>
              </a:buClr>
              <a:buSzPts val="2000"/>
              <a:buFont typeface="Arial"/>
              <a:buChar char="•"/>
            </a:pPr>
            <a:r>
              <a:rPr lang="en-US" sz="1800" b="0" i="0" u="none" strike="noStrike" cap="none" dirty="0">
                <a:solidFill>
                  <a:srgbClr val="273239"/>
                </a:solidFill>
                <a:latin typeface="Times New Roman"/>
                <a:ea typeface="Times New Roman"/>
                <a:cs typeface="Times New Roman"/>
                <a:sym typeface="Times New Roman"/>
              </a:rPr>
              <a:t>Discovers the errors that occur while initiating &amp; terminating any functions.</a:t>
            </a:r>
            <a:endParaRPr sz="1800" b="0" i="0" u="none" strike="noStrike" cap="none" dirty="0">
              <a:solidFill>
                <a:srgbClr val="000000"/>
              </a:solidFill>
              <a:sym typeface="Arial"/>
            </a:endParaRPr>
          </a:p>
          <a:p>
            <a:pPr marL="342900" marR="0" lvl="0" indent="-342900" algn="just" rtl="0">
              <a:lnSpc>
                <a:spcPct val="150000"/>
              </a:lnSpc>
              <a:spcBef>
                <a:spcPts val="0"/>
              </a:spcBef>
              <a:spcAft>
                <a:spcPts val="0"/>
              </a:spcAft>
              <a:buClr>
                <a:srgbClr val="000000"/>
              </a:buClr>
              <a:buSzPts val="2000"/>
              <a:buFont typeface="Arial"/>
              <a:buChar char="•"/>
            </a:pPr>
            <a:r>
              <a:rPr lang="en-US" sz="1800" b="0" i="0" u="none" strike="noStrike" cap="none" dirty="0">
                <a:solidFill>
                  <a:srgbClr val="273239"/>
                </a:solidFill>
                <a:latin typeface="Times New Roman"/>
                <a:ea typeface="Times New Roman"/>
                <a:cs typeface="Times New Roman"/>
                <a:sym typeface="Times New Roman"/>
              </a:rPr>
              <a:t>Discovers the errors in performance or </a:t>
            </a:r>
            <a:r>
              <a:rPr lang="en-US" sz="1800" b="0" i="0" u="none" strike="noStrike" cap="none" dirty="0" err="1">
                <a:solidFill>
                  <a:srgbClr val="273239"/>
                </a:solidFill>
                <a:latin typeface="Times New Roman"/>
                <a:ea typeface="Times New Roman"/>
                <a:cs typeface="Times New Roman"/>
                <a:sym typeface="Times New Roman"/>
              </a:rPr>
              <a:t>behaviour</a:t>
            </a:r>
            <a:r>
              <a:rPr lang="en-US" sz="1800" b="0" i="0" u="none" strike="noStrike" cap="none" dirty="0">
                <a:solidFill>
                  <a:srgbClr val="273239"/>
                </a:solidFill>
                <a:latin typeface="Times New Roman"/>
                <a:ea typeface="Times New Roman"/>
                <a:cs typeface="Times New Roman"/>
                <a:sym typeface="Times New Roman"/>
              </a:rPr>
              <a:t> of software.</a:t>
            </a:r>
            <a:endParaRPr sz="1800" b="0" i="0" u="none" strike="noStrike" cap="none" dirty="0">
              <a:solidFill>
                <a:srgbClr val="000000"/>
              </a:solidFill>
              <a:sym typeface="Arial"/>
            </a:endParaRPr>
          </a:p>
          <a:p>
            <a:pPr marL="0" marR="0" lvl="0" indent="0" algn="just" rtl="0">
              <a:lnSpc>
                <a:spcPct val="150000"/>
              </a:lnSpc>
              <a:spcBef>
                <a:spcPts val="0"/>
              </a:spcBef>
              <a:spcAft>
                <a:spcPts val="0"/>
              </a:spcAft>
              <a:buClr>
                <a:srgbClr val="000000"/>
              </a:buClr>
              <a:buSzPts val="2000"/>
              <a:buFont typeface="Arial"/>
              <a:buNone/>
            </a:pPr>
            <a:r>
              <a:rPr lang="en-US" sz="1800" b="1" i="0" u="none" strike="noStrike" cap="none" dirty="0">
                <a:solidFill>
                  <a:srgbClr val="273239"/>
                </a:solidFill>
                <a:latin typeface="Times New Roman"/>
                <a:ea typeface="Times New Roman"/>
                <a:cs typeface="Times New Roman"/>
                <a:sym typeface="Times New Roman"/>
              </a:rPr>
              <a:t/>
            </a:r>
            <a:br>
              <a:rPr lang="en-US" sz="1800" b="1" i="0" u="none" strike="noStrike" cap="none" dirty="0">
                <a:solidFill>
                  <a:srgbClr val="273239"/>
                </a:solidFill>
                <a:latin typeface="Times New Roman"/>
                <a:ea typeface="Times New Roman"/>
                <a:cs typeface="Times New Roman"/>
                <a:sym typeface="Times New Roman"/>
              </a:rPr>
            </a:br>
            <a:endParaRPr sz="1800" b="0" i="0" u="none" strike="noStrike" cap="none" dirty="0">
              <a:solidFill>
                <a:srgbClr val="273239"/>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3" name="Google Shape;183;p12"/>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000000"/>
                </a:solidFill>
                <a:latin typeface="Times New Roman"/>
                <a:ea typeface="Times New Roman"/>
                <a:cs typeface="Times New Roman"/>
                <a:sym typeface="Times New Roman"/>
              </a:rPr>
              <a:t>Features of Black Box Testing</a:t>
            </a:r>
            <a:endParaRPr sz="1400" b="0" i="0" u="none" strike="noStrike" cap="none">
              <a:solidFill>
                <a:srgbClr val="000000"/>
              </a:solidFill>
              <a:latin typeface="Arial"/>
              <a:ea typeface="Arial"/>
              <a:cs typeface="Arial"/>
              <a:sym typeface="Arial"/>
            </a:endParaRPr>
          </a:p>
        </p:txBody>
      </p:sp>
      <p:sp>
        <p:nvSpPr>
          <p:cNvPr id="184" name="Google Shape;184;p12"/>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5" name="Google Shape;185;p12"/>
          <p:cNvSpPr/>
          <p:nvPr/>
        </p:nvSpPr>
        <p:spPr>
          <a:xfrm>
            <a:off x="241300" y="1199396"/>
            <a:ext cx="8661400" cy="5078273"/>
          </a:xfrm>
          <a:prstGeom prst="rect">
            <a:avLst/>
          </a:prstGeom>
          <a:noFill/>
          <a:ln>
            <a:noFill/>
          </a:ln>
        </p:spPr>
        <p:txBody>
          <a:bodyPr spcFirstLastPara="1" wrap="square" lIns="91425" tIns="45700" rIns="91425" bIns="45700" anchor="ctr" anchorCtr="0">
            <a:spAutoFit/>
          </a:bodyPr>
          <a:lstStyle/>
          <a:p>
            <a:pPr marL="357188" marR="0" lvl="0" indent="-357188" algn="just" rtl="0">
              <a:lnSpc>
                <a:spcPct val="150000"/>
              </a:lnSpc>
              <a:spcBef>
                <a:spcPts val="0"/>
              </a:spcBef>
              <a:spcAft>
                <a:spcPts val="0"/>
              </a:spcAft>
              <a:buClr>
                <a:srgbClr val="000000"/>
              </a:buClr>
              <a:buSzPts val="2000"/>
              <a:buFont typeface="Arial"/>
              <a:buAutoNum type="arabicPeriod"/>
            </a:pPr>
            <a:r>
              <a:rPr lang="en-US" sz="1800" b="1" i="0" u="none" strike="noStrike" cap="none" dirty="0">
                <a:solidFill>
                  <a:srgbClr val="273239"/>
                </a:solidFill>
                <a:latin typeface="Times New Roman"/>
                <a:ea typeface="Times New Roman"/>
                <a:cs typeface="Times New Roman"/>
                <a:sym typeface="Times New Roman"/>
              </a:rPr>
              <a:t>Independent testing:</a:t>
            </a:r>
            <a:r>
              <a:rPr lang="en-US" sz="1800" b="0" i="0" u="none" strike="noStrike" cap="none" dirty="0">
                <a:solidFill>
                  <a:srgbClr val="273239"/>
                </a:solidFill>
                <a:latin typeface="Times New Roman"/>
                <a:ea typeface="Times New Roman"/>
                <a:cs typeface="Times New Roman"/>
                <a:sym typeface="Times New Roman"/>
              </a:rPr>
              <a:t> Black box testing is performed by testers who are not involved in the development of the application, which helps to ensure that testing is unbiased and impartial.</a:t>
            </a:r>
            <a:endParaRPr sz="1800" b="0" i="0" u="none" strike="noStrike" cap="none" dirty="0">
              <a:solidFill>
                <a:srgbClr val="000000"/>
              </a:solidFill>
              <a:sym typeface="Arial"/>
            </a:endParaRPr>
          </a:p>
          <a:p>
            <a:pPr marL="357188" marR="0" lvl="0" indent="-357188" algn="just" rtl="0">
              <a:lnSpc>
                <a:spcPct val="150000"/>
              </a:lnSpc>
              <a:spcBef>
                <a:spcPts val="0"/>
              </a:spcBef>
              <a:spcAft>
                <a:spcPts val="0"/>
              </a:spcAft>
              <a:buClr>
                <a:srgbClr val="000000"/>
              </a:buClr>
              <a:buSzPts val="2000"/>
              <a:buFont typeface="Arial"/>
              <a:buAutoNum type="arabicPeriod"/>
            </a:pPr>
            <a:r>
              <a:rPr lang="en-US" sz="1800" b="1" i="0" u="none" strike="noStrike" cap="none" dirty="0">
                <a:solidFill>
                  <a:srgbClr val="273239"/>
                </a:solidFill>
                <a:latin typeface="Times New Roman"/>
                <a:ea typeface="Times New Roman"/>
                <a:cs typeface="Times New Roman"/>
                <a:sym typeface="Times New Roman"/>
              </a:rPr>
              <a:t>Testing from a user’s perspective:</a:t>
            </a:r>
            <a:r>
              <a:rPr lang="en-US" sz="1800" b="0" i="0" u="none" strike="noStrike" cap="none" dirty="0">
                <a:solidFill>
                  <a:srgbClr val="273239"/>
                </a:solidFill>
                <a:latin typeface="Times New Roman"/>
                <a:ea typeface="Times New Roman"/>
                <a:cs typeface="Times New Roman"/>
                <a:sym typeface="Times New Roman"/>
              </a:rPr>
              <a:t> Black box testing is conducted from the perspective of an end user, which helps to ensure that the application meets user requirements and is easy to use.</a:t>
            </a:r>
            <a:endParaRPr sz="1800" b="0" i="0" u="none" strike="noStrike" cap="none" dirty="0">
              <a:solidFill>
                <a:srgbClr val="000000"/>
              </a:solidFill>
              <a:sym typeface="Arial"/>
            </a:endParaRPr>
          </a:p>
          <a:p>
            <a:pPr marL="357188" marR="0" lvl="0" indent="-357188" algn="just" rtl="0">
              <a:lnSpc>
                <a:spcPct val="150000"/>
              </a:lnSpc>
              <a:spcBef>
                <a:spcPts val="0"/>
              </a:spcBef>
              <a:spcAft>
                <a:spcPts val="0"/>
              </a:spcAft>
              <a:buClr>
                <a:srgbClr val="000000"/>
              </a:buClr>
              <a:buSzPts val="2000"/>
              <a:buFont typeface="Arial"/>
              <a:buAutoNum type="arabicPeriod"/>
            </a:pPr>
            <a:r>
              <a:rPr lang="en-US" sz="1800" b="1" i="0" u="none" strike="noStrike" cap="none" dirty="0">
                <a:solidFill>
                  <a:srgbClr val="273239"/>
                </a:solidFill>
                <a:latin typeface="Times New Roman"/>
                <a:ea typeface="Times New Roman"/>
                <a:cs typeface="Times New Roman"/>
                <a:sym typeface="Times New Roman"/>
              </a:rPr>
              <a:t>No knowledge of internal code:</a:t>
            </a:r>
            <a:r>
              <a:rPr lang="en-US" sz="1800" b="0" i="0" u="none" strike="noStrike" cap="none" dirty="0">
                <a:solidFill>
                  <a:srgbClr val="273239"/>
                </a:solidFill>
                <a:latin typeface="Times New Roman"/>
                <a:ea typeface="Times New Roman"/>
                <a:cs typeface="Times New Roman"/>
                <a:sym typeface="Times New Roman"/>
              </a:rPr>
              <a:t> Testers performing black box testing do not have access to the application’s internal code, which allows them to focus on testing the application’s external </a:t>
            </a:r>
            <a:r>
              <a:rPr lang="en-US" sz="1800" b="0" i="0" u="none" strike="noStrike" cap="none" dirty="0" err="1">
                <a:solidFill>
                  <a:srgbClr val="273239"/>
                </a:solidFill>
                <a:latin typeface="Times New Roman"/>
                <a:ea typeface="Times New Roman"/>
                <a:cs typeface="Times New Roman"/>
                <a:sym typeface="Times New Roman"/>
              </a:rPr>
              <a:t>behaviour</a:t>
            </a:r>
            <a:r>
              <a:rPr lang="en-US" sz="1800" b="0" i="0" u="none" strike="noStrike" cap="none" dirty="0">
                <a:solidFill>
                  <a:srgbClr val="273239"/>
                </a:solidFill>
                <a:latin typeface="Times New Roman"/>
                <a:ea typeface="Times New Roman"/>
                <a:cs typeface="Times New Roman"/>
                <a:sym typeface="Times New Roman"/>
              </a:rPr>
              <a:t> and functionality.</a:t>
            </a:r>
            <a:endParaRPr sz="1800" b="0" i="0" u="none" strike="noStrike" cap="none" dirty="0">
              <a:solidFill>
                <a:srgbClr val="000000"/>
              </a:solidFill>
              <a:sym typeface="Arial"/>
            </a:endParaRPr>
          </a:p>
          <a:p>
            <a:pPr marL="357188" marR="0" lvl="0" indent="-357188" algn="just" rtl="0">
              <a:lnSpc>
                <a:spcPct val="150000"/>
              </a:lnSpc>
              <a:spcBef>
                <a:spcPts val="0"/>
              </a:spcBef>
              <a:spcAft>
                <a:spcPts val="0"/>
              </a:spcAft>
              <a:buClr>
                <a:srgbClr val="000000"/>
              </a:buClr>
              <a:buSzPts val="2000"/>
              <a:buFont typeface="Arial"/>
              <a:buAutoNum type="arabicPeriod"/>
            </a:pPr>
            <a:r>
              <a:rPr lang="en-US" sz="1800" b="1" i="0" u="none" strike="noStrike" cap="none" dirty="0">
                <a:solidFill>
                  <a:srgbClr val="273239"/>
                </a:solidFill>
                <a:latin typeface="Times New Roman"/>
                <a:ea typeface="Times New Roman"/>
                <a:cs typeface="Times New Roman"/>
                <a:sym typeface="Times New Roman"/>
              </a:rPr>
              <a:t>Requirements-based testing:</a:t>
            </a:r>
            <a:r>
              <a:rPr lang="en-US" sz="1800" b="0" i="0" u="none" strike="noStrike" cap="none" dirty="0">
                <a:solidFill>
                  <a:srgbClr val="273239"/>
                </a:solidFill>
                <a:latin typeface="Times New Roman"/>
                <a:ea typeface="Times New Roman"/>
                <a:cs typeface="Times New Roman"/>
                <a:sym typeface="Times New Roman"/>
              </a:rPr>
              <a:t> Black box testing is typically based on the application’s requirements, which helps to ensure that the application meets the required specifications.</a:t>
            </a:r>
            <a:endParaRPr sz="1800" b="0" i="0" u="none" strike="noStrike" cap="none" dirty="0">
              <a:solidFill>
                <a:srgbClr val="000000"/>
              </a:solidFil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2" name="Google Shape;192;p13"/>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000000"/>
                </a:solidFill>
                <a:latin typeface="Times New Roman"/>
                <a:ea typeface="Times New Roman"/>
                <a:cs typeface="Times New Roman"/>
                <a:sym typeface="Times New Roman"/>
              </a:rPr>
              <a:t>Black Box Testing Techniques</a:t>
            </a:r>
            <a:endParaRPr sz="1400" b="0" i="0" u="none" strike="noStrike" cap="none">
              <a:solidFill>
                <a:srgbClr val="000000"/>
              </a:solidFill>
              <a:latin typeface="Arial"/>
              <a:ea typeface="Arial"/>
              <a:cs typeface="Arial"/>
              <a:sym typeface="Arial"/>
            </a:endParaRPr>
          </a:p>
        </p:txBody>
      </p:sp>
      <p:sp>
        <p:nvSpPr>
          <p:cNvPr id="193" name="Google Shape;193;p13"/>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4" name="Google Shape;194;p13"/>
          <p:cNvSpPr/>
          <p:nvPr/>
        </p:nvSpPr>
        <p:spPr>
          <a:xfrm>
            <a:off x="241300" y="1614895"/>
            <a:ext cx="8661400" cy="4247276"/>
          </a:xfrm>
          <a:prstGeom prst="rect">
            <a:avLst/>
          </a:prstGeom>
          <a:noFill/>
          <a:ln>
            <a:noFill/>
          </a:ln>
        </p:spPr>
        <p:txBody>
          <a:bodyPr spcFirstLastPara="1" wrap="square" lIns="91425" tIns="45700" rIns="91425" bIns="45700" anchor="ctr" anchorCtr="0">
            <a:spAutoFit/>
          </a:bodyPr>
          <a:lstStyle/>
          <a:p>
            <a:pPr marL="457200" marR="0" lvl="0" indent="-457200" algn="just" rtl="0">
              <a:lnSpc>
                <a:spcPct val="150000"/>
              </a:lnSpc>
              <a:spcBef>
                <a:spcPts val="0"/>
              </a:spcBef>
              <a:spcAft>
                <a:spcPts val="0"/>
              </a:spcAft>
              <a:buClr>
                <a:srgbClr val="000000"/>
              </a:buClr>
              <a:buSzPts val="2000"/>
              <a:buFont typeface="Arial"/>
              <a:buAutoNum type="arabicPeriod" startAt="5"/>
            </a:pPr>
            <a:r>
              <a:rPr lang="en-US" sz="1800" b="1" i="0" u="none" strike="noStrike" cap="none" dirty="0" smtClean="0">
                <a:solidFill>
                  <a:srgbClr val="273239"/>
                </a:solidFill>
                <a:latin typeface="Times New Roman"/>
                <a:ea typeface="Times New Roman"/>
                <a:cs typeface="Times New Roman"/>
                <a:sym typeface="Times New Roman"/>
              </a:rPr>
              <a:t> </a:t>
            </a:r>
            <a:r>
              <a:rPr lang="en-US" sz="1800" b="1" i="0" u="none" strike="noStrike" cap="none" dirty="0">
                <a:solidFill>
                  <a:srgbClr val="273239"/>
                </a:solidFill>
                <a:latin typeface="Times New Roman"/>
                <a:ea typeface="Times New Roman"/>
                <a:cs typeface="Times New Roman"/>
                <a:sym typeface="Times New Roman"/>
              </a:rPr>
              <a:t>Different testing techniques: </a:t>
            </a:r>
            <a:r>
              <a:rPr lang="en-US" sz="1800" b="0" i="0" u="none" strike="noStrike" cap="none" dirty="0">
                <a:solidFill>
                  <a:srgbClr val="273239"/>
                </a:solidFill>
                <a:latin typeface="Times New Roman"/>
                <a:ea typeface="Times New Roman"/>
                <a:cs typeface="Times New Roman"/>
                <a:sym typeface="Times New Roman"/>
              </a:rPr>
              <a:t>Black box testing can be performed using various testing techniques, such as functional testing, usability testing, acceptance testing, and regression testing.</a:t>
            </a:r>
            <a:endParaRPr sz="1800" b="1" i="0" u="none" strike="noStrike" cap="none" dirty="0">
              <a:solidFill>
                <a:srgbClr val="273239"/>
              </a:solidFill>
              <a:latin typeface="Times New Roman"/>
              <a:ea typeface="Times New Roman"/>
              <a:cs typeface="Times New Roman"/>
              <a:sym typeface="Times New Roman"/>
            </a:endParaRPr>
          </a:p>
          <a:p>
            <a:pPr marL="457200" marR="0" lvl="0" indent="-457200" algn="just" rtl="0">
              <a:lnSpc>
                <a:spcPct val="150000"/>
              </a:lnSpc>
              <a:spcBef>
                <a:spcPts val="0"/>
              </a:spcBef>
              <a:spcAft>
                <a:spcPts val="0"/>
              </a:spcAft>
              <a:buClr>
                <a:srgbClr val="000000"/>
              </a:buClr>
              <a:buSzPts val="2000"/>
              <a:buFont typeface="Arial"/>
              <a:buAutoNum type="arabicPeriod" startAt="5"/>
            </a:pPr>
            <a:r>
              <a:rPr lang="en-US" sz="1800" b="1" i="0" u="none" strike="noStrike" cap="none" dirty="0">
                <a:solidFill>
                  <a:schemeClr val="tx1"/>
                </a:solidFill>
                <a:latin typeface="Times New Roman"/>
                <a:ea typeface="Times New Roman"/>
                <a:cs typeface="Times New Roman"/>
                <a:sym typeface="Times New Roman"/>
              </a:rPr>
              <a:t>Easy to automate:</a:t>
            </a:r>
            <a:r>
              <a:rPr lang="en-US" sz="1800" b="1" i="0" u="none" strike="noStrike" cap="none" dirty="0">
                <a:solidFill>
                  <a:srgbClr val="273239"/>
                </a:solidFill>
                <a:latin typeface="Times New Roman"/>
                <a:ea typeface="Times New Roman"/>
                <a:cs typeface="Times New Roman"/>
                <a:sym typeface="Times New Roman"/>
              </a:rPr>
              <a:t> </a:t>
            </a:r>
            <a:r>
              <a:rPr lang="en-US" sz="1800" b="0" i="0" u="none" strike="noStrike" cap="none" dirty="0">
                <a:solidFill>
                  <a:srgbClr val="273239"/>
                </a:solidFill>
                <a:latin typeface="Times New Roman"/>
                <a:ea typeface="Times New Roman"/>
                <a:cs typeface="Times New Roman"/>
                <a:sym typeface="Times New Roman"/>
              </a:rPr>
              <a:t>Black box testing is easy to automate using various automation tools, which helps to reduce the overall testing time and effort.</a:t>
            </a:r>
            <a:endParaRPr sz="1800" b="0" i="0" u="none" strike="noStrike" cap="none" dirty="0">
              <a:solidFill>
                <a:srgbClr val="000000"/>
              </a:solidFill>
              <a:sym typeface="Arial"/>
            </a:endParaRPr>
          </a:p>
          <a:p>
            <a:pPr marL="457200" marR="0" lvl="0" indent="-457200" algn="just" rtl="0">
              <a:lnSpc>
                <a:spcPct val="150000"/>
              </a:lnSpc>
              <a:spcBef>
                <a:spcPts val="0"/>
              </a:spcBef>
              <a:spcAft>
                <a:spcPts val="0"/>
              </a:spcAft>
              <a:buClr>
                <a:srgbClr val="000000"/>
              </a:buClr>
              <a:buSzPts val="2000"/>
              <a:buFont typeface="Arial"/>
              <a:buAutoNum type="arabicPeriod" startAt="5"/>
            </a:pPr>
            <a:r>
              <a:rPr lang="en-US" sz="1800" b="1" i="0" u="none" strike="noStrike" cap="none" dirty="0">
                <a:solidFill>
                  <a:schemeClr val="tx1"/>
                </a:solidFill>
                <a:latin typeface="Times New Roman"/>
                <a:ea typeface="Times New Roman"/>
                <a:cs typeface="Times New Roman"/>
                <a:sym typeface="Times New Roman"/>
              </a:rPr>
              <a:t>Scalability: </a:t>
            </a:r>
            <a:r>
              <a:rPr lang="en-US" sz="1800" b="0" i="0" u="none" strike="noStrike" cap="none" dirty="0">
                <a:solidFill>
                  <a:srgbClr val="273239"/>
                </a:solidFill>
                <a:latin typeface="Times New Roman"/>
                <a:ea typeface="Times New Roman"/>
                <a:cs typeface="Times New Roman"/>
                <a:sym typeface="Times New Roman"/>
              </a:rPr>
              <a:t>Black box testing can be scaled up or down depending on the size and complexity of the application being tested.</a:t>
            </a:r>
            <a:endParaRPr sz="1800" b="0" i="0" u="none" strike="noStrike" cap="none" dirty="0">
              <a:solidFill>
                <a:srgbClr val="000000"/>
              </a:solidFill>
              <a:sym typeface="Arial"/>
            </a:endParaRPr>
          </a:p>
          <a:p>
            <a:pPr marL="457200" marR="0" lvl="0" indent="-457200" algn="just" rtl="0">
              <a:lnSpc>
                <a:spcPct val="150000"/>
              </a:lnSpc>
              <a:spcBef>
                <a:spcPts val="0"/>
              </a:spcBef>
              <a:spcAft>
                <a:spcPts val="0"/>
              </a:spcAft>
              <a:buClr>
                <a:srgbClr val="000000"/>
              </a:buClr>
              <a:buSzPts val="2000"/>
              <a:buFont typeface="Arial"/>
              <a:buAutoNum type="arabicPeriod" startAt="5"/>
            </a:pPr>
            <a:r>
              <a:rPr lang="en-US" sz="1800" b="1" i="0" u="none" strike="noStrike" cap="none" dirty="0">
                <a:solidFill>
                  <a:schemeClr val="tx1"/>
                </a:solidFill>
                <a:latin typeface="Times New Roman"/>
                <a:ea typeface="Times New Roman"/>
                <a:cs typeface="Times New Roman"/>
                <a:sym typeface="Times New Roman"/>
              </a:rPr>
              <a:t>Limited knowledge of application:</a:t>
            </a:r>
            <a:r>
              <a:rPr lang="en-US" sz="1800" b="1" i="0" u="none" strike="noStrike" cap="none" dirty="0">
                <a:solidFill>
                  <a:srgbClr val="273239"/>
                </a:solidFill>
                <a:latin typeface="Times New Roman"/>
                <a:ea typeface="Times New Roman"/>
                <a:cs typeface="Times New Roman"/>
                <a:sym typeface="Times New Roman"/>
              </a:rPr>
              <a:t> </a:t>
            </a:r>
            <a:r>
              <a:rPr lang="en-US" sz="1800" b="0" i="0" u="none" strike="noStrike" cap="none" dirty="0">
                <a:solidFill>
                  <a:srgbClr val="273239"/>
                </a:solidFill>
                <a:latin typeface="Times New Roman"/>
                <a:ea typeface="Times New Roman"/>
                <a:cs typeface="Times New Roman"/>
                <a:sym typeface="Times New Roman"/>
              </a:rPr>
              <a:t>Testers performing black box testing have limited knowledge of the application being tested, which helps to ensure that testing is more representative of how the end users will interact with the application.</a:t>
            </a:r>
            <a:endParaRPr sz="1800" b="0" i="0" u="none" strike="noStrike" cap="none" dirty="0">
              <a:solidFill>
                <a:srgbClr val="000000"/>
              </a:solidFil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1" name="Google Shape;201;p14"/>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000000"/>
                </a:solidFill>
                <a:latin typeface="Times New Roman"/>
                <a:ea typeface="Times New Roman"/>
                <a:cs typeface="Times New Roman"/>
                <a:sym typeface="Times New Roman"/>
              </a:rPr>
              <a:t>Black Box Testing Techniques</a:t>
            </a:r>
            <a:endParaRPr sz="1400" b="0" i="0" u="none" strike="noStrike" cap="none">
              <a:solidFill>
                <a:srgbClr val="000000"/>
              </a:solidFill>
              <a:latin typeface="Arial"/>
              <a:ea typeface="Arial"/>
              <a:cs typeface="Arial"/>
              <a:sym typeface="Arial"/>
            </a:endParaRPr>
          </a:p>
        </p:txBody>
      </p:sp>
      <p:sp>
        <p:nvSpPr>
          <p:cNvPr id="202" name="Google Shape;202;p1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3" name="Google Shape;203;p14"/>
          <p:cNvSpPr/>
          <p:nvPr/>
        </p:nvSpPr>
        <p:spPr>
          <a:xfrm>
            <a:off x="485775" y="1704178"/>
            <a:ext cx="8508999" cy="3000781"/>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1800" b="1" i="0" u="none" strike="noStrike" cap="none" dirty="0">
                <a:solidFill>
                  <a:srgbClr val="273239"/>
                </a:solidFill>
                <a:latin typeface="Times New Roman"/>
                <a:ea typeface="Times New Roman"/>
                <a:cs typeface="Times New Roman"/>
                <a:sym typeface="Times New Roman"/>
              </a:rPr>
              <a:t>Advantages of Black box Testing</a:t>
            </a:r>
            <a:endParaRPr sz="1800" b="0" i="0" u="none" strike="noStrike" cap="none" dirty="0">
              <a:solidFill>
                <a:srgbClr val="000000"/>
              </a:solidFill>
              <a:sym typeface="Arial"/>
            </a:endParaRPr>
          </a:p>
          <a:p>
            <a:pPr marL="0" marR="0" lvl="0" indent="0" algn="just" rtl="0">
              <a:lnSpc>
                <a:spcPct val="150000"/>
              </a:lnSpc>
              <a:spcBef>
                <a:spcPts val="0"/>
              </a:spcBef>
              <a:spcAft>
                <a:spcPts val="0"/>
              </a:spcAft>
              <a:buClr>
                <a:srgbClr val="000000"/>
              </a:buClr>
              <a:buSzPts val="2000"/>
              <a:buFont typeface="Arial"/>
              <a:buChar char="•"/>
            </a:pPr>
            <a:r>
              <a:rPr lang="en-US" sz="1800" b="0" i="0" u="none" strike="noStrike" cap="none" dirty="0">
                <a:solidFill>
                  <a:srgbClr val="273239"/>
                </a:solidFill>
                <a:latin typeface="Times New Roman"/>
                <a:ea typeface="Times New Roman"/>
                <a:cs typeface="Times New Roman"/>
                <a:sym typeface="Times New Roman"/>
              </a:rPr>
              <a:t>The tester does not need to have more functional knowledge or programming skills to implement the Black Box Testing.</a:t>
            </a:r>
            <a:endParaRPr sz="1800" b="0" i="0" u="none" strike="noStrike" cap="none" dirty="0">
              <a:solidFill>
                <a:srgbClr val="000000"/>
              </a:solidFill>
              <a:sym typeface="Arial"/>
            </a:endParaRPr>
          </a:p>
          <a:p>
            <a:pPr marL="0" marR="0" lvl="0" indent="0" algn="just" rtl="0">
              <a:lnSpc>
                <a:spcPct val="150000"/>
              </a:lnSpc>
              <a:spcBef>
                <a:spcPts val="0"/>
              </a:spcBef>
              <a:spcAft>
                <a:spcPts val="0"/>
              </a:spcAft>
              <a:buClr>
                <a:srgbClr val="000000"/>
              </a:buClr>
              <a:buSzPts val="2000"/>
              <a:buFont typeface="Arial"/>
              <a:buChar char="•"/>
            </a:pPr>
            <a:r>
              <a:rPr lang="en-US" sz="1800" b="0" i="0" u="none" strike="noStrike" cap="none" dirty="0">
                <a:solidFill>
                  <a:srgbClr val="273239"/>
                </a:solidFill>
                <a:latin typeface="Times New Roman"/>
                <a:ea typeface="Times New Roman"/>
                <a:cs typeface="Times New Roman"/>
                <a:sym typeface="Times New Roman"/>
              </a:rPr>
              <a:t>It is efficient for implementing the tests in the larger system.</a:t>
            </a:r>
            <a:endParaRPr sz="1800" b="0" i="0" u="none" strike="noStrike" cap="none" dirty="0">
              <a:solidFill>
                <a:srgbClr val="000000"/>
              </a:solidFill>
              <a:sym typeface="Arial"/>
            </a:endParaRPr>
          </a:p>
          <a:p>
            <a:pPr marL="0" marR="0" lvl="0" indent="0" algn="just" rtl="0">
              <a:lnSpc>
                <a:spcPct val="150000"/>
              </a:lnSpc>
              <a:spcBef>
                <a:spcPts val="0"/>
              </a:spcBef>
              <a:spcAft>
                <a:spcPts val="0"/>
              </a:spcAft>
              <a:buClr>
                <a:srgbClr val="000000"/>
              </a:buClr>
              <a:buSzPts val="2000"/>
              <a:buFont typeface="Arial"/>
              <a:buChar char="•"/>
            </a:pPr>
            <a:r>
              <a:rPr lang="en-US" sz="1800" b="0" i="0" u="none" strike="noStrike" cap="none" dirty="0">
                <a:solidFill>
                  <a:srgbClr val="273239"/>
                </a:solidFill>
                <a:latin typeface="Times New Roman"/>
                <a:ea typeface="Times New Roman"/>
                <a:cs typeface="Times New Roman"/>
                <a:sym typeface="Times New Roman"/>
              </a:rPr>
              <a:t>Tests are executed from the user’s or client’s point of view.</a:t>
            </a:r>
            <a:endParaRPr sz="1800" b="0" i="0" u="none" strike="noStrike" cap="none" dirty="0">
              <a:solidFill>
                <a:srgbClr val="000000"/>
              </a:solidFill>
              <a:sym typeface="Arial"/>
            </a:endParaRPr>
          </a:p>
          <a:p>
            <a:pPr marL="0" marR="0" lvl="0" indent="0" algn="just" rtl="0">
              <a:lnSpc>
                <a:spcPct val="150000"/>
              </a:lnSpc>
              <a:spcBef>
                <a:spcPts val="0"/>
              </a:spcBef>
              <a:spcAft>
                <a:spcPts val="0"/>
              </a:spcAft>
              <a:buClr>
                <a:srgbClr val="000000"/>
              </a:buClr>
              <a:buSzPts val="2000"/>
              <a:buFont typeface="Arial"/>
              <a:buChar char="•"/>
            </a:pPr>
            <a:r>
              <a:rPr lang="en-US" sz="1800" b="0" i="0" u="none" strike="noStrike" cap="none" dirty="0">
                <a:solidFill>
                  <a:srgbClr val="273239"/>
                </a:solidFill>
                <a:latin typeface="Times New Roman"/>
                <a:ea typeface="Times New Roman"/>
                <a:cs typeface="Times New Roman"/>
                <a:sym typeface="Times New Roman"/>
              </a:rPr>
              <a:t>Test cases are easily reproducible.</a:t>
            </a:r>
            <a:endParaRPr sz="1800" b="0" i="0" u="none" strike="noStrike" cap="none" dirty="0">
              <a:solidFill>
                <a:srgbClr val="000000"/>
              </a:solidFill>
              <a:sym typeface="Arial"/>
            </a:endParaRPr>
          </a:p>
          <a:p>
            <a:pPr marL="0" marR="0" lvl="0" indent="0" algn="just" rtl="0">
              <a:lnSpc>
                <a:spcPct val="150000"/>
              </a:lnSpc>
              <a:spcBef>
                <a:spcPts val="0"/>
              </a:spcBef>
              <a:spcAft>
                <a:spcPts val="0"/>
              </a:spcAft>
              <a:buClr>
                <a:srgbClr val="000000"/>
              </a:buClr>
              <a:buSzPts val="2000"/>
              <a:buFont typeface="Arial"/>
              <a:buChar char="•"/>
            </a:pPr>
            <a:r>
              <a:rPr lang="en-US" sz="1800" b="0" i="0" u="none" strike="noStrike" cap="none" dirty="0">
                <a:solidFill>
                  <a:srgbClr val="273239"/>
                </a:solidFill>
                <a:latin typeface="Times New Roman"/>
                <a:ea typeface="Times New Roman"/>
                <a:cs typeface="Times New Roman"/>
                <a:sym typeface="Times New Roman"/>
              </a:rPr>
              <a:t>It is used in finding the ambiguity and contradictions in the functional specifications.</a:t>
            </a:r>
            <a:endParaRPr sz="1800" b="0" i="0" u="none" strike="noStrike" cap="none" dirty="0">
              <a:solidFill>
                <a:srgbClr val="000000"/>
              </a:solidFil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10" name="Google Shape;210;p15"/>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000000"/>
                </a:solidFill>
                <a:latin typeface="Times New Roman"/>
                <a:ea typeface="Times New Roman"/>
                <a:cs typeface="Times New Roman"/>
                <a:sym typeface="Times New Roman"/>
              </a:rPr>
              <a:t>Black Box Testing Techniques</a:t>
            </a:r>
            <a:endParaRPr sz="1400" b="0" i="0" u="none" strike="noStrike" cap="none">
              <a:solidFill>
                <a:srgbClr val="000000"/>
              </a:solidFill>
              <a:latin typeface="Arial"/>
              <a:ea typeface="Arial"/>
              <a:cs typeface="Arial"/>
              <a:sym typeface="Arial"/>
            </a:endParaRPr>
          </a:p>
        </p:txBody>
      </p:sp>
      <p:sp>
        <p:nvSpPr>
          <p:cNvPr id="211" name="Google Shape;211;p15"/>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2" name="Google Shape;212;p15"/>
          <p:cNvSpPr/>
          <p:nvPr/>
        </p:nvSpPr>
        <p:spPr>
          <a:xfrm>
            <a:off x="585788" y="1534977"/>
            <a:ext cx="8115300" cy="4662775"/>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1800" b="1" i="0" u="none" strike="noStrike" cap="none" dirty="0">
                <a:solidFill>
                  <a:srgbClr val="273239"/>
                </a:solidFill>
                <a:latin typeface="Times New Roman"/>
                <a:ea typeface="Times New Roman"/>
                <a:cs typeface="Times New Roman"/>
                <a:sym typeface="Times New Roman"/>
              </a:rPr>
              <a:t>Disadvantages of Black box Testing</a:t>
            </a:r>
            <a:endParaRPr sz="1800" b="0" i="0" u="none" strike="noStrike" cap="none" dirty="0">
              <a:solidFill>
                <a:srgbClr val="000000"/>
              </a:solidFill>
              <a:sym typeface="Arial"/>
            </a:endParaRPr>
          </a:p>
          <a:p>
            <a:pPr marL="0" marR="0" lvl="0" indent="0" algn="l" rtl="0">
              <a:lnSpc>
                <a:spcPct val="150000"/>
              </a:lnSpc>
              <a:spcBef>
                <a:spcPts val="0"/>
              </a:spcBef>
              <a:spcAft>
                <a:spcPts val="0"/>
              </a:spcAft>
              <a:buClr>
                <a:srgbClr val="000000"/>
              </a:buClr>
              <a:buSzPts val="2000"/>
              <a:buFont typeface="Arial"/>
              <a:buChar char="•"/>
            </a:pPr>
            <a:r>
              <a:rPr lang="en-US" sz="1800" b="0" i="0" u="none" strike="noStrike" cap="none" dirty="0">
                <a:solidFill>
                  <a:srgbClr val="273239"/>
                </a:solidFill>
                <a:latin typeface="Times New Roman"/>
                <a:ea typeface="Times New Roman"/>
                <a:cs typeface="Times New Roman"/>
                <a:sym typeface="Times New Roman"/>
              </a:rPr>
              <a:t>There is a possibility of repeating the same tests while implementing the testing process.</a:t>
            </a:r>
            <a:endParaRPr sz="1800" b="0" i="0" u="none" strike="noStrike" cap="none" dirty="0">
              <a:solidFill>
                <a:srgbClr val="000000"/>
              </a:solidFill>
              <a:sym typeface="Arial"/>
            </a:endParaRPr>
          </a:p>
          <a:p>
            <a:pPr marL="0" marR="0" lvl="0" indent="0" algn="l" rtl="0">
              <a:lnSpc>
                <a:spcPct val="150000"/>
              </a:lnSpc>
              <a:spcBef>
                <a:spcPts val="0"/>
              </a:spcBef>
              <a:spcAft>
                <a:spcPts val="0"/>
              </a:spcAft>
              <a:buClr>
                <a:srgbClr val="000000"/>
              </a:buClr>
              <a:buSzPts val="2000"/>
              <a:buFont typeface="Arial"/>
              <a:buChar char="•"/>
            </a:pPr>
            <a:r>
              <a:rPr lang="en-US" sz="1800" b="0" i="0" u="none" strike="noStrike" cap="none" dirty="0">
                <a:solidFill>
                  <a:srgbClr val="273239"/>
                </a:solidFill>
                <a:latin typeface="Times New Roman"/>
                <a:ea typeface="Times New Roman"/>
                <a:cs typeface="Times New Roman"/>
                <a:sym typeface="Times New Roman"/>
              </a:rPr>
              <a:t>Without clear functional specifications, test cases are difficult to implement.</a:t>
            </a:r>
            <a:endParaRPr sz="1800" b="0" i="0" u="none" strike="noStrike" cap="none" dirty="0">
              <a:solidFill>
                <a:srgbClr val="000000"/>
              </a:solidFill>
              <a:sym typeface="Arial"/>
            </a:endParaRPr>
          </a:p>
          <a:p>
            <a:pPr marL="0" marR="0" lvl="0" indent="0" algn="l" rtl="0">
              <a:lnSpc>
                <a:spcPct val="150000"/>
              </a:lnSpc>
              <a:spcBef>
                <a:spcPts val="0"/>
              </a:spcBef>
              <a:spcAft>
                <a:spcPts val="0"/>
              </a:spcAft>
              <a:buClr>
                <a:srgbClr val="000000"/>
              </a:buClr>
              <a:buSzPts val="2000"/>
              <a:buFont typeface="Arial"/>
              <a:buChar char="•"/>
            </a:pPr>
            <a:r>
              <a:rPr lang="en-US" sz="1800" b="0" i="0" u="none" strike="noStrike" cap="none" dirty="0">
                <a:solidFill>
                  <a:srgbClr val="273239"/>
                </a:solidFill>
                <a:latin typeface="Times New Roman"/>
                <a:ea typeface="Times New Roman"/>
                <a:cs typeface="Times New Roman"/>
                <a:sym typeface="Times New Roman"/>
              </a:rPr>
              <a:t>It is difficult to execute the test cases because of complex inputs at different stages of testing.</a:t>
            </a:r>
            <a:endParaRPr sz="1800" b="0" i="0" u="none" strike="noStrike" cap="none" dirty="0">
              <a:solidFill>
                <a:srgbClr val="000000"/>
              </a:solidFill>
              <a:sym typeface="Arial"/>
            </a:endParaRPr>
          </a:p>
          <a:p>
            <a:pPr marL="0" marR="0" lvl="0" indent="0" algn="l" rtl="0">
              <a:lnSpc>
                <a:spcPct val="150000"/>
              </a:lnSpc>
              <a:spcBef>
                <a:spcPts val="0"/>
              </a:spcBef>
              <a:spcAft>
                <a:spcPts val="0"/>
              </a:spcAft>
              <a:buClr>
                <a:srgbClr val="000000"/>
              </a:buClr>
              <a:buSzPts val="2000"/>
              <a:buFont typeface="Arial"/>
              <a:buChar char="•"/>
            </a:pPr>
            <a:r>
              <a:rPr lang="en-US" sz="1800" b="0" i="0" u="none" strike="noStrike" cap="none" dirty="0">
                <a:solidFill>
                  <a:srgbClr val="273239"/>
                </a:solidFill>
                <a:latin typeface="Times New Roman"/>
                <a:ea typeface="Times New Roman"/>
                <a:cs typeface="Times New Roman"/>
                <a:sym typeface="Times New Roman"/>
              </a:rPr>
              <a:t>Sometimes, the reason for the test failure cannot be detected.</a:t>
            </a:r>
            <a:endParaRPr sz="1800" b="0" i="0" u="none" strike="noStrike" cap="none" dirty="0">
              <a:solidFill>
                <a:srgbClr val="000000"/>
              </a:solidFill>
              <a:sym typeface="Arial"/>
            </a:endParaRPr>
          </a:p>
          <a:p>
            <a:pPr marL="0" marR="0" lvl="0" indent="0" algn="l" rtl="0">
              <a:lnSpc>
                <a:spcPct val="150000"/>
              </a:lnSpc>
              <a:spcBef>
                <a:spcPts val="0"/>
              </a:spcBef>
              <a:spcAft>
                <a:spcPts val="0"/>
              </a:spcAft>
              <a:buClr>
                <a:srgbClr val="000000"/>
              </a:buClr>
              <a:buSzPts val="2000"/>
              <a:buFont typeface="Arial"/>
              <a:buChar char="•"/>
            </a:pPr>
            <a:r>
              <a:rPr lang="en-US" sz="1800" b="0" i="0" u="none" strike="noStrike" cap="none" dirty="0">
                <a:solidFill>
                  <a:srgbClr val="273239"/>
                </a:solidFill>
                <a:latin typeface="Times New Roman"/>
                <a:ea typeface="Times New Roman"/>
                <a:cs typeface="Times New Roman"/>
                <a:sym typeface="Times New Roman"/>
              </a:rPr>
              <a:t>Some programs in the application are not tested.</a:t>
            </a:r>
            <a:endParaRPr sz="1800" b="0" i="0" u="none" strike="noStrike" cap="none" dirty="0">
              <a:solidFill>
                <a:srgbClr val="000000"/>
              </a:solidFill>
              <a:sym typeface="Arial"/>
            </a:endParaRPr>
          </a:p>
          <a:p>
            <a:pPr marL="0" marR="0" lvl="0" indent="0" algn="l" rtl="0">
              <a:lnSpc>
                <a:spcPct val="150000"/>
              </a:lnSpc>
              <a:spcBef>
                <a:spcPts val="0"/>
              </a:spcBef>
              <a:spcAft>
                <a:spcPts val="0"/>
              </a:spcAft>
              <a:buClr>
                <a:srgbClr val="000000"/>
              </a:buClr>
              <a:buSzPts val="2000"/>
              <a:buFont typeface="Arial"/>
              <a:buChar char="•"/>
            </a:pPr>
            <a:r>
              <a:rPr lang="en-US" sz="1800" b="0" i="0" u="none" strike="noStrike" cap="none" dirty="0">
                <a:solidFill>
                  <a:srgbClr val="273239"/>
                </a:solidFill>
                <a:latin typeface="Times New Roman"/>
                <a:ea typeface="Times New Roman"/>
                <a:cs typeface="Times New Roman"/>
                <a:sym typeface="Times New Roman"/>
              </a:rPr>
              <a:t>It does not reveal the errors in the control structure.</a:t>
            </a:r>
            <a:endParaRPr sz="1800" b="0" i="0" u="none" strike="noStrike" cap="none" dirty="0">
              <a:solidFill>
                <a:srgbClr val="000000"/>
              </a:solidFill>
              <a:sym typeface="Arial"/>
            </a:endParaRPr>
          </a:p>
          <a:p>
            <a:pPr marL="0" marR="0" lvl="0" indent="0" algn="l" rtl="0">
              <a:lnSpc>
                <a:spcPct val="150000"/>
              </a:lnSpc>
              <a:spcBef>
                <a:spcPts val="0"/>
              </a:spcBef>
              <a:spcAft>
                <a:spcPts val="0"/>
              </a:spcAft>
              <a:buClr>
                <a:srgbClr val="000000"/>
              </a:buClr>
              <a:buSzPts val="2000"/>
              <a:buFont typeface="Arial"/>
              <a:buChar char="•"/>
            </a:pPr>
            <a:r>
              <a:rPr lang="en-US" sz="1800" b="0" i="0" u="none" strike="noStrike" cap="none" dirty="0">
                <a:solidFill>
                  <a:srgbClr val="273239"/>
                </a:solidFill>
                <a:latin typeface="Times New Roman"/>
                <a:ea typeface="Times New Roman"/>
                <a:cs typeface="Times New Roman"/>
                <a:sym typeface="Times New Roman"/>
              </a:rPr>
              <a:t>Working with a large sample space of inputs can be exhaustive and consumes a lot of time</a:t>
            </a:r>
            <a:r>
              <a:rPr lang="en-US" sz="1800" b="0" i="0" u="none" strike="noStrike" cap="none" dirty="0" smtClean="0">
                <a:solidFill>
                  <a:srgbClr val="273239"/>
                </a:solidFill>
                <a:latin typeface="Times New Roman"/>
                <a:ea typeface="Times New Roman"/>
                <a:cs typeface="Times New Roman"/>
                <a:sym typeface="Times New Roman"/>
              </a:rPr>
              <a:t>.</a:t>
            </a:r>
            <a:endParaRPr sz="1800" b="0" i="0" u="none" strike="noStrike" cap="none" dirty="0">
              <a:solidFill>
                <a:srgbClr val="273239"/>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6"/>
          <p:cNvSpPr txBox="1"/>
          <p:nvPr/>
        </p:nvSpPr>
        <p:spPr>
          <a:xfrm>
            <a:off x="89554" y="275717"/>
            <a:ext cx="73953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000000"/>
                </a:solidFill>
                <a:latin typeface="Times"/>
                <a:ea typeface="Times"/>
                <a:cs typeface="Times"/>
                <a:sym typeface="Times"/>
              </a:rPr>
              <a:t>Practice Questions </a:t>
            </a:r>
            <a:endParaRPr sz="1400" b="0" i="0" u="none" strike="noStrike" cap="none">
              <a:solidFill>
                <a:srgbClr val="000000"/>
              </a:solidFill>
              <a:latin typeface="Arial"/>
              <a:ea typeface="Arial"/>
              <a:cs typeface="Arial"/>
              <a:sym typeface="Arial"/>
            </a:endParaRPr>
          </a:p>
        </p:txBody>
      </p:sp>
      <p:sp>
        <p:nvSpPr>
          <p:cNvPr id="218" name="Google Shape;218;p16"/>
          <p:cNvSpPr txBox="1"/>
          <p:nvPr/>
        </p:nvSpPr>
        <p:spPr>
          <a:xfrm>
            <a:off x="528639" y="949972"/>
            <a:ext cx="7986712" cy="535527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333333"/>
                </a:solidFill>
                <a:latin typeface="Times New Roman"/>
                <a:ea typeface="Times New Roman"/>
                <a:cs typeface="Times New Roman"/>
                <a:sym typeface="Times New Roman"/>
              </a:rPr>
              <a:t>Q1. The value of boundary analysis belongs to?</a:t>
            </a:r>
            <a:br>
              <a:rPr lang="en-US" sz="1800" b="0" i="0" u="none" strike="noStrike" cap="none" dirty="0">
                <a:solidFill>
                  <a:srgbClr val="333333"/>
                </a:solidFill>
                <a:latin typeface="Times New Roman"/>
                <a:ea typeface="Times New Roman"/>
                <a:cs typeface="Times New Roman"/>
                <a:sym typeface="Times New Roman"/>
              </a:rPr>
            </a:br>
            <a:r>
              <a:rPr lang="en-US" sz="1800" b="0" i="0" u="none" strike="noStrike" cap="none" dirty="0">
                <a:solidFill>
                  <a:srgbClr val="333333"/>
                </a:solidFill>
                <a:latin typeface="Times New Roman"/>
                <a:ea typeface="Times New Roman"/>
                <a:cs typeface="Times New Roman"/>
                <a:sym typeface="Times New Roman"/>
              </a:rPr>
              <a:t>a) White Box Testing</a:t>
            </a:r>
            <a:br>
              <a:rPr lang="en-US" sz="1800" b="0" i="0" u="none" strike="noStrike" cap="none" dirty="0">
                <a:solidFill>
                  <a:srgbClr val="333333"/>
                </a:solidFill>
                <a:latin typeface="Times New Roman"/>
                <a:ea typeface="Times New Roman"/>
                <a:cs typeface="Times New Roman"/>
                <a:sym typeface="Times New Roman"/>
              </a:rPr>
            </a:br>
            <a:r>
              <a:rPr lang="en-US" sz="1800" b="0" i="0" u="none" strike="noStrike" cap="none" dirty="0">
                <a:solidFill>
                  <a:srgbClr val="333333"/>
                </a:solidFill>
                <a:latin typeface="Times New Roman"/>
                <a:ea typeface="Times New Roman"/>
                <a:cs typeface="Times New Roman"/>
                <a:sym typeface="Times New Roman"/>
              </a:rPr>
              <a:t>b) Black Box Testing</a:t>
            </a:r>
            <a:br>
              <a:rPr lang="en-US" sz="1800" b="0" i="0" u="none" strike="noStrike" cap="none" dirty="0">
                <a:solidFill>
                  <a:srgbClr val="333333"/>
                </a:solidFill>
                <a:latin typeface="Times New Roman"/>
                <a:ea typeface="Times New Roman"/>
                <a:cs typeface="Times New Roman"/>
                <a:sym typeface="Times New Roman"/>
              </a:rPr>
            </a:br>
            <a:r>
              <a:rPr lang="en-US" sz="1800" b="0" i="0" u="none" strike="noStrike" cap="none" dirty="0">
                <a:solidFill>
                  <a:srgbClr val="333333"/>
                </a:solidFill>
                <a:latin typeface="Times New Roman"/>
                <a:ea typeface="Times New Roman"/>
                <a:cs typeface="Times New Roman"/>
                <a:sym typeface="Times New Roman"/>
              </a:rPr>
              <a:t>c) White Box &amp; Black Box Testing</a:t>
            </a:r>
            <a:br>
              <a:rPr lang="en-US" sz="1800" b="0" i="0" u="none" strike="noStrike" cap="none" dirty="0">
                <a:solidFill>
                  <a:srgbClr val="333333"/>
                </a:solidFill>
                <a:latin typeface="Times New Roman"/>
                <a:ea typeface="Times New Roman"/>
                <a:cs typeface="Times New Roman"/>
                <a:sym typeface="Times New Roman"/>
              </a:rPr>
            </a:br>
            <a:r>
              <a:rPr lang="en-US" sz="1800" b="0" i="0" u="none" strike="noStrike" cap="none" dirty="0">
                <a:solidFill>
                  <a:srgbClr val="333333"/>
                </a:solidFill>
                <a:latin typeface="Times New Roman"/>
                <a:ea typeface="Times New Roman"/>
                <a:cs typeface="Times New Roman"/>
                <a:sym typeface="Times New Roman"/>
              </a:rPr>
              <a:t>d) None of the mentioned</a:t>
            </a:r>
            <a:br>
              <a:rPr lang="en-US" sz="1800" b="0" i="0" u="none" strike="noStrike" cap="none" dirty="0">
                <a:solidFill>
                  <a:srgbClr val="333333"/>
                </a:solidFill>
                <a:latin typeface="Times New Roman"/>
                <a:ea typeface="Times New Roman"/>
                <a:cs typeface="Times New Roman"/>
                <a:sym typeface="Times New Roman"/>
              </a:rPr>
            </a:br>
            <a:r>
              <a:rPr lang="en-US" sz="1800" b="1" i="0" u="none" strike="noStrike" cap="none" dirty="0">
                <a:solidFill>
                  <a:srgbClr val="333333"/>
                </a:solidFill>
                <a:latin typeface="Times New Roman"/>
                <a:ea typeface="Times New Roman"/>
                <a:cs typeface="Times New Roman"/>
                <a:sym typeface="Times New Roman"/>
              </a:rPr>
              <a:t>Answer: </a:t>
            </a:r>
            <a:r>
              <a:rPr lang="en-US" sz="1800" b="0" i="0" u="none" strike="noStrike" cap="none" dirty="0">
                <a:solidFill>
                  <a:srgbClr val="333333"/>
                </a:solidFill>
                <a:latin typeface="Times New Roman"/>
                <a:ea typeface="Times New Roman"/>
                <a:cs typeface="Times New Roman"/>
                <a:sym typeface="Times New Roman"/>
              </a:rPr>
              <a:t>b</a:t>
            </a:r>
            <a:endParaRPr sz="1800" b="0" i="0" u="none" strike="noStrike" cap="none" dirty="0">
              <a:solidFill>
                <a:srgbClr val="333333"/>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a:solidFill>
                  <a:srgbClr val="333333"/>
                </a:solidFill>
                <a:latin typeface="Times New Roman"/>
                <a:ea typeface="Times New Roman"/>
                <a:cs typeface="Times New Roman"/>
                <a:sym typeface="Times New Roman"/>
              </a:rPr>
              <a:t>Q2. Which of the following is a method of Black box testing?</a:t>
            </a:r>
            <a:endParaRPr sz="1800" b="0" i="0" u="none" strike="noStrike" cap="none" dirty="0">
              <a:solidFill>
                <a:srgbClr val="000000"/>
              </a:solidFill>
              <a:sym typeface="Arial"/>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dirty="0">
                <a:solidFill>
                  <a:srgbClr val="000000"/>
                </a:solidFill>
                <a:latin typeface="Times New Roman"/>
                <a:ea typeface="Times New Roman"/>
                <a:cs typeface="Times New Roman"/>
                <a:sym typeface="Times New Roman"/>
              </a:rPr>
              <a:t>Boundary Value Analysis</a:t>
            </a:r>
            <a:endParaRPr sz="1800" b="0" i="0" u="none" strike="noStrike" cap="none" dirty="0">
              <a:solidFill>
                <a:srgbClr val="000000"/>
              </a:solidFill>
              <a:sym typeface="Arial"/>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dirty="0">
                <a:solidFill>
                  <a:srgbClr val="000000"/>
                </a:solidFill>
                <a:latin typeface="Times New Roman"/>
                <a:ea typeface="Times New Roman"/>
                <a:cs typeface="Times New Roman"/>
                <a:sym typeface="Times New Roman"/>
              </a:rPr>
              <a:t>Basic Path Testing</a:t>
            </a:r>
            <a:endParaRPr sz="1800" b="0" i="0" u="none" strike="noStrike" cap="none" dirty="0">
              <a:solidFill>
                <a:srgbClr val="000000"/>
              </a:solidFill>
              <a:sym typeface="Arial"/>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dirty="0">
                <a:solidFill>
                  <a:srgbClr val="000000"/>
                </a:solidFill>
                <a:latin typeface="Times New Roman"/>
                <a:ea typeface="Times New Roman"/>
                <a:cs typeface="Times New Roman"/>
                <a:sym typeface="Times New Roman"/>
              </a:rPr>
              <a:t>Code Path Testing</a:t>
            </a:r>
            <a:endParaRPr sz="1800" b="0" i="0" u="none" strike="noStrike" cap="none" dirty="0">
              <a:solidFill>
                <a:srgbClr val="000000"/>
              </a:solidFill>
              <a:sym typeface="Arial"/>
            </a:endParaRPr>
          </a:p>
          <a:p>
            <a:pPr marL="342900" marR="0" lvl="0" indent="-342900" algn="just" rtl="0">
              <a:lnSpc>
                <a:spcPct val="100000"/>
              </a:lnSpc>
              <a:spcBef>
                <a:spcPts val="0"/>
              </a:spcBef>
              <a:spcAft>
                <a:spcPts val="0"/>
              </a:spcAft>
              <a:buClr>
                <a:srgbClr val="000000"/>
              </a:buClr>
              <a:buSzPts val="1800"/>
              <a:buFont typeface="Arial"/>
              <a:buAutoNum type="alphaLcParenR"/>
            </a:pPr>
            <a:r>
              <a:rPr lang="en-US" sz="1800" b="0" i="0" u="none" strike="noStrike" cap="none" dirty="0">
                <a:solidFill>
                  <a:srgbClr val="000000"/>
                </a:solidFill>
                <a:latin typeface="Times New Roman"/>
                <a:ea typeface="Times New Roman"/>
                <a:cs typeface="Times New Roman"/>
                <a:sym typeface="Times New Roman"/>
              </a:rPr>
              <a:t>None of these</a:t>
            </a:r>
            <a:endParaRPr sz="1800" b="0" i="0" u="none" strike="noStrike" cap="none" dirty="0">
              <a:solidFill>
                <a:srgbClr val="000000"/>
              </a:solidFill>
              <a:sym typeface="Arial"/>
            </a:endParaRPr>
          </a:p>
          <a:p>
            <a:pPr marL="0" marR="0" lvl="0" indent="0" algn="just" rtl="0">
              <a:lnSpc>
                <a:spcPct val="100000"/>
              </a:lnSpc>
              <a:spcBef>
                <a:spcPts val="0"/>
              </a:spcBef>
              <a:spcAft>
                <a:spcPts val="0"/>
              </a:spcAft>
              <a:buClr>
                <a:srgbClr val="000000"/>
              </a:buClr>
              <a:buSzPts val="1800"/>
              <a:buFont typeface="Arial"/>
              <a:buNone/>
            </a:pPr>
            <a:r>
              <a:rPr lang="en-US" sz="1800" b="1" i="0" u="none" strike="noStrike" cap="none" dirty="0">
                <a:solidFill>
                  <a:srgbClr val="000000"/>
                </a:solidFill>
                <a:latin typeface="Times New Roman"/>
                <a:ea typeface="Times New Roman"/>
                <a:cs typeface="Times New Roman"/>
                <a:sym typeface="Times New Roman"/>
              </a:rPr>
              <a:t>Answer: </a:t>
            </a:r>
            <a:r>
              <a:rPr lang="en-US" sz="1800" b="0" i="0" u="none" strike="noStrike" cap="none" dirty="0">
                <a:solidFill>
                  <a:srgbClr val="000000"/>
                </a:solidFill>
                <a:latin typeface="Times New Roman"/>
                <a:ea typeface="Times New Roman"/>
                <a:cs typeface="Times New Roman"/>
                <a:sym typeface="Times New Roman"/>
              </a:rPr>
              <a:t>a</a:t>
            </a:r>
            <a:endParaRPr sz="1800" b="0" i="0" u="none" strike="noStrike" cap="none" dirty="0">
              <a:solidFill>
                <a:srgbClr val="000000"/>
              </a:solidFil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Q3. </a:t>
            </a:r>
            <a:r>
              <a:rPr lang="en-US" sz="1800" b="0" i="0" u="none" strike="noStrike" cap="none" dirty="0">
                <a:solidFill>
                  <a:srgbClr val="1B2437"/>
                </a:solidFill>
                <a:latin typeface="Times New Roman"/>
                <a:ea typeface="Times New Roman"/>
                <a:cs typeface="Times New Roman"/>
                <a:sym typeface="Times New Roman"/>
              </a:rPr>
              <a:t>System testing is a</a:t>
            </a:r>
            <a:endParaRPr sz="1800" b="0" i="0" u="none" strike="noStrike" cap="none" dirty="0">
              <a:solidFill>
                <a:srgbClr val="000000"/>
              </a:solidFil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1B2437"/>
                </a:solidFill>
                <a:latin typeface="Times New Roman"/>
                <a:ea typeface="Times New Roman"/>
                <a:cs typeface="Times New Roman"/>
                <a:sym typeface="Times New Roman"/>
              </a:rPr>
              <a:t>a) Black box testing</a:t>
            </a:r>
            <a:endParaRPr sz="1800" b="0" i="0" u="none" strike="noStrike" cap="none" dirty="0">
              <a:solidFill>
                <a:srgbClr val="000000"/>
              </a:solidFil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1B2437"/>
                </a:solidFill>
                <a:latin typeface="Times New Roman"/>
                <a:ea typeface="Times New Roman"/>
                <a:cs typeface="Times New Roman"/>
                <a:sym typeface="Times New Roman"/>
              </a:rPr>
              <a:t>b) Grey box testing</a:t>
            </a:r>
            <a:endParaRPr sz="1800" b="0" i="0" u="none" strike="noStrike" cap="none" dirty="0">
              <a:solidFill>
                <a:srgbClr val="000000"/>
              </a:solidFil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1B2437"/>
                </a:solidFill>
                <a:latin typeface="Times New Roman"/>
                <a:ea typeface="Times New Roman"/>
                <a:cs typeface="Times New Roman"/>
                <a:sym typeface="Times New Roman"/>
              </a:rPr>
              <a:t>c) White box testing</a:t>
            </a:r>
            <a:endParaRPr sz="1800" b="0" i="0" u="none" strike="noStrike" cap="none" dirty="0">
              <a:solidFill>
                <a:srgbClr val="000000"/>
              </a:solidFil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1B2437"/>
                </a:solidFill>
                <a:latin typeface="Times New Roman"/>
                <a:ea typeface="Times New Roman"/>
                <a:cs typeface="Times New Roman"/>
                <a:sym typeface="Times New Roman"/>
              </a:rPr>
              <a:t>d) Both a and b</a:t>
            </a:r>
            <a:endParaRPr sz="1800" b="0" i="0" u="none" strike="noStrike" cap="none" dirty="0">
              <a:solidFill>
                <a:srgbClr val="000000"/>
              </a:solidFil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1B2437"/>
                </a:solidFill>
                <a:latin typeface="Times New Roman"/>
                <a:ea typeface="Times New Roman"/>
                <a:cs typeface="Times New Roman"/>
                <a:sym typeface="Times New Roman"/>
              </a:rPr>
              <a:t>Answer:</a:t>
            </a:r>
            <a:r>
              <a:rPr lang="en-US" sz="1800" b="0" i="0" u="none" strike="noStrike" cap="none" dirty="0">
                <a:solidFill>
                  <a:srgbClr val="1B2437"/>
                </a:solidFill>
                <a:latin typeface="Times New Roman"/>
                <a:ea typeface="Times New Roman"/>
                <a:cs typeface="Times New Roman"/>
                <a:sym typeface="Times New Roman"/>
              </a:rPr>
              <a:t> a</a:t>
            </a:r>
            <a:endParaRPr sz="1800" b="0" i="0" u="none" strike="noStrike" cap="none" dirty="0">
              <a:solidFill>
                <a:srgbClr val="000000"/>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Times New Roman"/>
                <a:ea typeface="Times New Roman"/>
                <a:cs typeface="Times New Roman"/>
                <a:sym typeface="Times New Roman"/>
              </a:rPr>
              <a:t>Q4. Describe the criteria that need to be satisfied for a good test</a:t>
            </a:r>
            <a:r>
              <a:rPr lang="en-US" sz="1800" b="0" i="0" u="none" strike="noStrike" cap="none" dirty="0" smtClean="0">
                <a:solidFill>
                  <a:srgbClr val="000000"/>
                </a:solidFill>
                <a:latin typeface="Times New Roman"/>
                <a:ea typeface="Times New Roman"/>
                <a:cs typeface="Times New Roman"/>
                <a:sym typeface="Times New Roman"/>
              </a:rPr>
              <a:t>.</a:t>
            </a:r>
            <a:endParaRPr sz="18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7"/>
          <p:cNvSpPr txBox="1"/>
          <p:nvPr/>
        </p:nvSpPr>
        <p:spPr>
          <a:xfrm>
            <a:off x="89554" y="275717"/>
            <a:ext cx="7395327"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rgbClr val="000000"/>
                </a:solidFill>
                <a:latin typeface="Times"/>
                <a:ea typeface="Times"/>
                <a:cs typeface="Times"/>
                <a:sym typeface="Times"/>
              </a:rPr>
              <a:t>Bibliography</a:t>
            </a:r>
            <a:endParaRPr sz="1400" b="0" i="0" u="none" strike="noStrike" cap="none">
              <a:solidFill>
                <a:srgbClr val="000000"/>
              </a:solidFill>
              <a:latin typeface="Arial"/>
              <a:ea typeface="Arial"/>
              <a:cs typeface="Arial"/>
              <a:sym typeface="Arial"/>
            </a:endParaRPr>
          </a:p>
        </p:txBody>
      </p:sp>
      <p:sp>
        <p:nvSpPr>
          <p:cNvPr id="224" name="Google Shape;224;p17"/>
          <p:cNvSpPr txBox="1"/>
          <p:nvPr/>
        </p:nvSpPr>
        <p:spPr>
          <a:xfrm>
            <a:off x="623871" y="1069982"/>
            <a:ext cx="7395327" cy="3139321"/>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https://www.javatpoint.com/black-box-testing</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https://www.tutorialspoint.com/software_testing_dictionary/black_box_testing.htm</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https://www.softwaretestinghelp.com/black-box-testing/</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https://www.softwaretestinghelp.com/types-of-software-testing/</a:t>
            </a:r>
            <a:endParaRPr sz="18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a:solidFill>
                  <a:srgbClr val="000000"/>
                </a:solidFill>
                <a:latin typeface="Times New Roman"/>
                <a:ea typeface="Times New Roman"/>
                <a:cs typeface="Times New Roman"/>
                <a:sym typeface="Times New Roman"/>
                <a:hlinkClick r:id="rId7">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https://www.tutorialspoint.com/software_engineering/software_design_strategies.htm</a:t>
            </a:r>
            <a:r>
              <a:rPr lang="en-US" sz="1800" b="0" i="0" u="none" strike="noStrike" cap="none">
                <a:solidFill>
                  <a:srgbClr val="000000"/>
                </a:solidFill>
                <a:latin typeface="Times New Roman"/>
                <a:ea typeface="Times New Roman"/>
                <a:cs typeface="Times New Roman"/>
                <a:sym typeface="Times New Roman"/>
              </a:rPr>
              <a:t> </a:t>
            </a:r>
            <a:endParaRPr sz="1400" b="0" i="0" u="none" strike="noStrike" cap="none">
              <a:solidFill>
                <a:srgbClr val="000000"/>
              </a:solidFill>
              <a:latin typeface="Arial"/>
              <a:ea typeface="Arial"/>
              <a:cs typeface="Arial"/>
              <a:sym typeface="Arial"/>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285750" marR="0" lvl="0" indent="-17145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7"/>
          <p:cNvSpPr txBox="1">
            <a:spLocks noGrp="1"/>
          </p:cNvSpPr>
          <p:nvPr>
            <p:ph type="title"/>
          </p:nvPr>
        </p:nvSpPr>
        <p:spPr>
          <a:xfrm>
            <a:off x="1776470" y="2209800"/>
            <a:ext cx="5486040" cy="914040"/>
          </a:xfrm>
          <a:prstGeom prst="rect">
            <a:avLst/>
          </a:prstGeom>
          <a:noFill/>
          <a:ln>
            <a:noFill/>
          </a:ln>
        </p:spPr>
        <p:txBody>
          <a:bodyPr spcFirstLastPara="1" wrap="square" lIns="0" tIns="0" rIns="0" bIns="0" anchor="ctr" anchorCtr="0">
            <a:noAutofit/>
          </a:bodyPr>
          <a:lstStyle/>
          <a:p>
            <a:pPr marL="0" lvl="0" indent="0" algn="ctr" rtl="0">
              <a:lnSpc>
                <a:spcPct val="90000"/>
              </a:lnSpc>
              <a:spcBef>
                <a:spcPts val="0"/>
              </a:spcBef>
              <a:spcAft>
                <a:spcPts val="0"/>
              </a:spcAft>
              <a:buClr>
                <a:schemeClr val="dk1"/>
              </a:buClr>
              <a:buSzPts val="2800"/>
              <a:buFont typeface="Times New Roman"/>
              <a:buNone/>
            </a:pPr>
            <a:r>
              <a:rPr lang="en-US" sz="4000" b="1"/>
              <a:t>THANK YOU</a:t>
            </a:r>
            <a:endParaRPr sz="4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178586" y="0"/>
            <a:ext cx="6019560" cy="89764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r>
              <a:rPr lang="en-US" sz="3200" b="1" i="0" u="none" strike="noStrike" cap="none" dirty="0">
                <a:solidFill>
                  <a:srgbClr val="000000"/>
                </a:solidFill>
                <a:latin typeface="Times New Roman"/>
                <a:ea typeface="Times New Roman"/>
                <a:cs typeface="Times New Roman"/>
                <a:sym typeface="Times New Roman"/>
              </a:rPr>
              <a:t>Index</a:t>
            </a:r>
            <a:endParaRPr sz="1400" b="0" i="0" u="none" strike="noStrike" cap="none" dirty="0">
              <a:solidFill>
                <a:srgbClr val="000000"/>
              </a:solidFill>
              <a:latin typeface="Arial"/>
              <a:ea typeface="Arial"/>
              <a:cs typeface="Arial"/>
              <a:sym typeface="Arial"/>
            </a:endParaRPr>
          </a:p>
        </p:txBody>
      </p:sp>
      <p:sp>
        <p:nvSpPr>
          <p:cNvPr id="99" name="Google Shape;99;p2"/>
          <p:cNvSpPr txBox="1"/>
          <p:nvPr/>
        </p:nvSpPr>
        <p:spPr>
          <a:xfrm>
            <a:off x="178586" y="1071918"/>
            <a:ext cx="8343114" cy="4945966"/>
          </a:xfrm>
          <a:prstGeom prst="rect">
            <a:avLst/>
          </a:prstGeom>
          <a:noFill/>
          <a:ln>
            <a:noFill/>
          </a:ln>
        </p:spPr>
        <p:txBody>
          <a:bodyPr spcFirstLastPara="1" wrap="square" lIns="91425" tIns="45700" rIns="91425" bIns="45700" anchor="t" anchorCtr="0">
            <a:noAutofit/>
          </a:bodyPr>
          <a:lstStyle/>
          <a:p>
            <a:pPr marL="463550" marR="0" lvl="0" indent="-342900" algn="just" rtl="0">
              <a:lnSpc>
                <a:spcPct val="150000"/>
              </a:lnSpc>
              <a:spcBef>
                <a:spcPts val="0"/>
              </a:spcBef>
              <a:spcAft>
                <a:spcPts val="0"/>
              </a:spcAft>
              <a:buClr>
                <a:schemeClr val="dk1"/>
              </a:buClr>
              <a:buSzPts val="1900"/>
              <a:buFont typeface="Arial"/>
              <a:buChar char="•"/>
            </a:pPr>
            <a:r>
              <a:rPr lang="en-US" sz="1800" i="0" u="none" strike="noStrike" cap="none" dirty="0">
                <a:solidFill>
                  <a:srgbClr val="000000"/>
                </a:solidFill>
                <a:latin typeface="Times New Roman"/>
                <a:ea typeface="Times New Roman"/>
                <a:cs typeface="Times New Roman"/>
                <a:sym typeface="Times New Roman"/>
              </a:rPr>
              <a:t>Black-Box Testing Techniques: </a:t>
            </a:r>
            <a:endParaRPr sz="1800" i="0" u="none" strike="noStrike" cap="none" dirty="0">
              <a:solidFill>
                <a:srgbClr val="000000"/>
              </a:solidFill>
              <a:sym typeface="Arial"/>
            </a:endParaRPr>
          </a:p>
          <a:p>
            <a:pPr marL="1244600" marR="0" lvl="2" indent="-342900" algn="just" rtl="0">
              <a:lnSpc>
                <a:spcPct val="150000"/>
              </a:lnSpc>
              <a:spcBef>
                <a:spcPts val="0"/>
              </a:spcBef>
              <a:spcAft>
                <a:spcPts val="0"/>
              </a:spcAft>
              <a:buClr>
                <a:schemeClr val="dk1"/>
              </a:buClr>
              <a:buSzPts val="1900"/>
              <a:buFont typeface="Arial"/>
              <a:buChar char="•"/>
            </a:pPr>
            <a:r>
              <a:rPr lang="en-US" sz="1600" i="0" u="none" strike="noStrike" cap="none" dirty="0">
                <a:solidFill>
                  <a:schemeClr val="accent1"/>
                </a:solidFill>
                <a:latin typeface="Times New Roman"/>
                <a:ea typeface="Times New Roman"/>
                <a:cs typeface="Times New Roman"/>
                <a:sym typeface="Times New Roman"/>
              </a:rPr>
              <a:t>Syntax-Driven Testing</a:t>
            </a:r>
            <a:endParaRPr sz="1600" i="0" u="none" strike="noStrike" cap="none" dirty="0">
              <a:solidFill>
                <a:schemeClr val="accent1"/>
              </a:solidFill>
              <a:sym typeface="Arial"/>
            </a:endParaRPr>
          </a:p>
          <a:p>
            <a:pPr marL="1244600" marR="0" lvl="2" indent="-342900" algn="just" rtl="0">
              <a:lnSpc>
                <a:spcPct val="150000"/>
              </a:lnSpc>
              <a:spcBef>
                <a:spcPts val="0"/>
              </a:spcBef>
              <a:spcAft>
                <a:spcPts val="0"/>
              </a:spcAft>
              <a:buClr>
                <a:schemeClr val="dk1"/>
              </a:buClr>
              <a:buSzPts val="1900"/>
              <a:buFont typeface="Arial"/>
              <a:buChar char="•"/>
            </a:pPr>
            <a:r>
              <a:rPr lang="en-US" sz="1600" i="0" u="none" strike="noStrike" cap="none" dirty="0">
                <a:solidFill>
                  <a:schemeClr val="accent1"/>
                </a:solidFill>
                <a:latin typeface="Times New Roman"/>
                <a:ea typeface="Times New Roman"/>
                <a:cs typeface="Times New Roman"/>
                <a:sym typeface="Times New Roman"/>
              </a:rPr>
              <a:t>Equivalence partitioning</a:t>
            </a:r>
            <a:endParaRPr sz="1600" i="0" u="none" strike="noStrike" cap="none" dirty="0">
              <a:solidFill>
                <a:schemeClr val="accent1"/>
              </a:solidFill>
              <a:latin typeface="Times New Roman"/>
              <a:ea typeface="Times New Roman"/>
              <a:cs typeface="Times New Roman"/>
              <a:sym typeface="Times New Roman"/>
            </a:endParaRPr>
          </a:p>
          <a:p>
            <a:pPr marL="463550" marR="0" lvl="0" indent="-342900" algn="just" rtl="0">
              <a:lnSpc>
                <a:spcPct val="150000"/>
              </a:lnSpc>
              <a:spcBef>
                <a:spcPts val="0"/>
              </a:spcBef>
              <a:spcAft>
                <a:spcPts val="0"/>
              </a:spcAft>
              <a:buClr>
                <a:schemeClr val="dk1"/>
              </a:buClr>
              <a:buSzPts val="1900"/>
              <a:buFont typeface="Arial"/>
              <a:buChar char="•"/>
            </a:pPr>
            <a:r>
              <a:rPr lang="en-US" sz="1800" i="0" u="none" strike="noStrike" cap="none" dirty="0">
                <a:solidFill>
                  <a:srgbClr val="000000"/>
                </a:solidFill>
                <a:latin typeface="Times New Roman"/>
                <a:ea typeface="Times New Roman"/>
                <a:cs typeface="Times New Roman"/>
                <a:sym typeface="Times New Roman"/>
              </a:rPr>
              <a:t>Steps of Black Box Testing</a:t>
            </a:r>
            <a:endParaRPr sz="1800" i="0" u="none" strike="noStrike" cap="none" dirty="0">
              <a:solidFill>
                <a:srgbClr val="000000"/>
              </a:solidFill>
              <a:sym typeface="Arial"/>
            </a:endParaRPr>
          </a:p>
          <a:p>
            <a:pPr marL="463550" marR="0" lvl="0" indent="-342900" algn="just" rtl="0">
              <a:lnSpc>
                <a:spcPct val="150000"/>
              </a:lnSpc>
              <a:spcBef>
                <a:spcPts val="0"/>
              </a:spcBef>
              <a:spcAft>
                <a:spcPts val="0"/>
              </a:spcAft>
              <a:buClr>
                <a:schemeClr val="dk1"/>
              </a:buClr>
              <a:buSzPts val="1900"/>
              <a:buFont typeface="Arial"/>
              <a:buChar char="•"/>
            </a:pPr>
            <a:r>
              <a:rPr lang="en-US" sz="1800" i="0" u="none" strike="noStrike" cap="none" dirty="0">
                <a:solidFill>
                  <a:srgbClr val="000000"/>
                </a:solidFill>
                <a:latin typeface="Times New Roman"/>
                <a:ea typeface="Times New Roman"/>
                <a:cs typeface="Times New Roman"/>
                <a:sym typeface="Times New Roman"/>
              </a:rPr>
              <a:t>Features of Black box testing</a:t>
            </a:r>
            <a:endParaRPr sz="1800" i="0" u="none" strike="noStrike" cap="none" dirty="0">
              <a:solidFill>
                <a:srgbClr val="000000"/>
              </a:solidFill>
              <a:sym typeface="Arial"/>
            </a:endParaRPr>
          </a:p>
          <a:p>
            <a:pPr marL="463550" marR="0" lvl="0" indent="-342900" algn="just" rtl="0">
              <a:lnSpc>
                <a:spcPct val="150000"/>
              </a:lnSpc>
              <a:spcBef>
                <a:spcPts val="0"/>
              </a:spcBef>
              <a:spcAft>
                <a:spcPts val="0"/>
              </a:spcAft>
              <a:buClr>
                <a:schemeClr val="dk1"/>
              </a:buClr>
              <a:buSzPts val="1900"/>
              <a:buFont typeface="Arial"/>
              <a:buChar char="•"/>
            </a:pPr>
            <a:r>
              <a:rPr lang="en-US" sz="1800" i="0" u="none" strike="noStrike" cap="none" dirty="0">
                <a:solidFill>
                  <a:srgbClr val="000000"/>
                </a:solidFill>
                <a:latin typeface="Times New Roman"/>
                <a:ea typeface="Times New Roman"/>
                <a:cs typeface="Times New Roman"/>
                <a:sym typeface="Times New Roman"/>
              </a:rPr>
              <a:t>Advantages and Disadvantages of Black Box Testing</a:t>
            </a:r>
            <a:endParaRPr sz="1800" i="0" u="none" strike="noStrike" cap="none" dirty="0">
              <a:solidFill>
                <a:srgbClr val="000000"/>
              </a:solidFill>
              <a:latin typeface="Times New Roman"/>
              <a:ea typeface="Times New Roman"/>
              <a:cs typeface="Times New Roman"/>
              <a:sym typeface="Times New Roman"/>
            </a:endParaRPr>
          </a:p>
        </p:txBody>
      </p:sp>
      <p:sp>
        <p:nvSpPr>
          <p:cNvPr id="100" name="Google Shape;100;p2"/>
          <p:cNvSpPr txBox="1">
            <a:spLocks noGrp="1"/>
          </p:cNvSpPr>
          <p:nvPr>
            <p:ph type="body" idx="1"/>
          </p:nvPr>
        </p:nvSpPr>
        <p:spPr>
          <a:xfrm>
            <a:off x="305280" y="5199418"/>
            <a:ext cx="9295614" cy="4039737"/>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chemeClr val="dk1"/>
              </a:buClr>
              <a:buSzPts val="2800"/>
              <a:buNone/>
            </a:pPr>
            <a:endParaRPr sz="2000">
              <a:latin typeface="Times New Roman"/>
              <a:ea typeface="Times New Roman"/>
              <a:cs typeface="Times New Roman"/>
              <a:sym typeface="Times New Roman"/>
            </a:endParaRPr>
          </a:p>
          <a:p>
            <a:pPr marL="0" marR="0" lvl="0" indent="0" algn="l" rtl="0">
              <a:lnSpc>
                <a:spcPct val="150000"/>
              </a:lnSpc>
              <a:spcBef>
                <a:spcPts val="0"/>
              </a:spcBef>
              <a:spcAft>
                <a:spcPts val="0"/>
              </a:spcAft>
              <a:buClr>
                <a:schemeClr val="dk1"/>
              </a:buClr>
              <a:buSzPts val="2800"/>
              <a:buNone/>
            </a:pPr>
            <a:endParaRPr sz="1800"/>
          </a:p>
          <a:p>
            <a:pPr marL="0" marR="0" lvl="0" indent="0" algn="l" rtl="0">
              <a:lnSpc>
                <a:spcPct val="150000"/>
              </a:lnSpc>
              <a:spcBef>
                <a:spcPts val="0"/>
              </a:spcBef>
              <a:spcAft>
                <a:spcPts val="0"/>
              </a:spcAft>
              <a:buClr>
                <a:schemeClr val="dk1"/>
              </a:buClr>
              <a:buSzPts val="2800"/>
              <a:buNone/>
            </a:pP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4"/>
          <p:cNvSpPr txBox="1"/>
          <p:nvPr/>
        </p:nvSpPr>
        <p:spPr>
          <a:xfrm>
            <a:off x="385190" y="144097"/>
            <a:ext cx="70698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000000"/>
                </a:solidFill>
                <a:latin typeface="Times New Roman"/>
                <a:ea typeface="Times New Roman"/>
                <a:cs typeface="Times New Roman"/>
                <a:sym typeface="Times New Roman"/>
              </a:rPr>
              <a:t>Black-Box Testing </a:t>
            </a:r>
            <a:endParaRPr sz="1400" b="0" i="0" u="none" strike="noStrike" cap="none" dirty="0">
              <a:solidFill>
                <a:srgbClr val="000000"/>
              </a:solidFill>
              <a:latin typeface="Arial"/>
              <a:ea typeface="Arial"/>
              <a:cs typeface="Arial"/>
              <a:sym typeface="Arial"/>
            </a:endParaRPr>
          </a:p>
        </p:txBody>
      </p:sp>
      <p:sp>
        <p:nvSpPr>
          <p:cNvPr id="108" name="Google Shape;108;p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9" name="Google Shape;109;p4"/>
          <p:cNvSpPr/>
          <p:nvPr/>
        </p:nvSpPr>
        <p:spPr>
          <a:xfrm>
            <a:off x="241350" y="1272731"/>
            <a:ext cx="8509800" cy="1338788"/>
          </a:xfrm>
          <a:prstGeom prst="rect">
            <a:avLst/>
          </a:prstGeom>
          <a:noFill/>
          <a:ln>
            <a:noFill/>
          </a:ln>
        </p:spPr>
        <p:txBody>
          <a:bodyPr spcFirstLastPara="1" wrap="square" lIns="91425" tIns="45700" rIns="91425" bIns="45700" anchor="ctr" anchorCtr="0">
            <a:spAutoFit/>
          </a:bodyPr>
          <a:lstStyle/>
          <a:p>
            <a:pPr marL="114300" marR="0" lvl="0" algn="just" rtl="0">
              <a:lnSpc>
                <a:spcPct val="150000"/>
              </a:lnSpc>
              <a:spcBef>
                <a:spcPts val="0"/>
              </a:spcBef>
              <a:spcAft>
                <a:spcPts val="0"/>
              </a:spcAft>
              <a:buClr>
                <a:schemeClr val="dk1"/>
              </a:buClr>
              <a:buSzPts val="1800"/>
            </a:pPr>
            <a:r>
              <a:rPr lang="en-US" sz="1800" i="0" u="none" strike="noStrike" cap="none" dirty="0">
                <a:solidFill>
                  <a:schemeClr val="dk1"/>
                </a:solidFill>
                <a:latin typeface="Times New Roman"/>
                <a:ea typeface="Times New Roman"/>
                <a:cs typeface="Times New Roman"/>
                <a:sym typeface="Times New Roman"/>
              </a:rPr>
              <a:t>Black-box testing is a type of software testing in which the tester is not concerned with the internal knowledge or implementation details of the software but rather focuses on validating the functionality based on the provided specifications or requirements.</a:t>
            </a:r>
            <a:endParaRPr sz="2000" b="0" i="0" u="none" strike="noStrike" cap="none" dirty="0">
              <a:solidFill>
                <a:srgbClr val="000000"/>
              </a:solidFill>
              <a:latin typeface="Times New Roman"/>
              <a:ea typeface="Times New Roman"/>
              <a:cs typeface="Times New Roman"/>
              <a:sym typeface="Times New Roman"/>
            </a:endParaRPr>
          </a:p>
        </p:txBody>
      </p:sp>
      <p:pic>
        <p:nvPicPr>
          <p:cNvPr id="110" name="Google Shape;110;p4"/>
          <p:cNvPicPr preferRelativeResize="0"/>
          <p:nvPr/>
        </p:nvPicPr>
        <p:blipFill>
          <a:blip r:embed="rId3">
            <a:alphaModFix/>
          </a:blip>
          <a:stretch>
            <a:fillRect/>
          </a:stretch>
        </p:blipFill>
        <p:spPr>
          <a:xfrm>
            <a:off x="1928825" y="3000000"/>
            <a:ext cx="5396323" cy="2822151"/>
          </a:xfrm>
          <a:prstGeom prst="rect">
            <a:avLst/>
          </a:prstGeom>
          <a:noFill/>
          <a:ln>
            <a:noFill/>
          </a:ln>
        </p:spPr>
      </p:pic>
      <p:sp>
        <p:nvSpPr>
          <p:cNvPr id="111" name="Google Shape;111;p4"/>
          <p:cNvSpPr txBox="1"/>
          <p:nvPr/>
        </p:nvSpPr>
        <p:spPr>
          <a:xfrm>
            <a:off x="2632750" y="6034200"/>
            <a:ext cx="5197200" cy="36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latin typeface="Times New Roman" panose="02020603050405020304" pitchFamily="18" charset="0"/>
                <a:cs typeface="Times New Roman" panose="02020603050405020304" pitchFamily="18" charset="0"/>
              </a:rPr>
              <a:t>Figure 1: Black box and White box testing</a:t>
            </a:r>
            <a:endParaRPr sz="1600"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g26d5a1a5905_0_0"/>
          <p:cNvSpPr txBox="1">
            <a:spLocks noGrp="1"/>
          </p:cNvSpPr>
          <p:nvPr>
            <p:ph type="title"/>
          </p:nvPr>
        </p:nvSpPr>
        <p:spPr>
          <a:xfrm>
            <a:off x="0" y="0"/>
            <a:ext cx="6429300" cy="9141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200" dirty="0"/>
              <a:t>  </a:t>
            </a:r>
            <a:r>
              <a:rPr lang="en-US" sz="3200" b="1" dirty="0"/>
              <a:t>Comparison of BB and WB testing</a:t>
            </a:r>
            <a:endParaRPr sz="3200" b="1" dirty="0"/>
          </a:p>
        </p:txBody>
      </p:sp>
      <p:graphicFrame>
        <p:nvGraphicFramePr>
          <p:cNvPr id="118" name="Google Shape;118;g26d5a1a5905_0_0"/>
          <p:cNvGraphicFramePr/>
          <p:nvPr/>
        </p:nvGraphicFramePr>
        <p:xfrm>
          <a:off x="291650" y="1177300"/>
          <a:ext cx="8560700" cy="5159272"/>
        </p:xfrm>
        <a:graphic>
          <a:graphicData uri="http://schemas.openxmlformats.org/drawingml/2006/table">
            <a:tbl>
              <a:tblPr>
                <a:noFill/>
                <a:tableStyleId>{D9312A50-F133-4E2E-904F-54DA1FE1FC5E}</a:tableStyleId>
              </a:tblPr>
              <a:tblGrid>
                <a:gridCol w="4280350"/>
                <a:gridCol w="4280350"/>
              </a:tblGrid>
              <a:tr h="428850">
                <a:tc>
                  <a:txBody>
                    <a:bodyPr/>
                    <a:lstStyle/>
                    <a:p>
                      <a:pPr marL="0" lvl="0" indent="0" algn="ctr" rtl="0">
                        <a:lnSpc>
                          <a:spcPct val="80000"/>
                        </a:lnSpc>
                        <a:spcBef>
                          <a:spcPts val="0"/>
                        </a:spcBef>
                        <a:spcAft>
                          <a:spcPts val="0"/>
                        </a:spcAft>
                        <a:buNone/>
                      </a:pPr>
                      <a:r>
                        <a:rPr lang="en-US" sz="1800" b="1" dirty="0">
                          <a:solidFill>
                            <a:schemeClr val="dk1"/>
                          </a:solidFill>
                          <a:latin typeface="Times New Roman"/>
                          <a:ea typeface="Times New Roman"/>
                          <a:cs typeface="Times New Roman"/>
                          <a:sym typeface="Times New Roman"/>
                        </a:rPr>
                        <a:t>Black Box testing</a:t>
                      </a:r>
                      <a:endParaRPr sz="1800" b="1" dirty="0">
                        <a:solidFill>
                          <a:schemeClr val="dk1"/>
                        </a:solidFill>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ctr" rtl="0">
                        <a:lnSpc>
                          <a:spcPct val="80000"/>
                        </a:lnSpc>
                        <a:spcBef>
                          <a:spcPts val="0"/>
                        </a:spcBef>
                        <a:spcAft>
                          <a:spcPts val="0"/>
                        </a:spcAft>
                        <a:buNone/>
                      </a:pPr>
                      <a:r>
                        <a:rPr lang="en-US" sz="1800" b="1">
                          <a:solidFill>
                            <a:schemeClr val="dk1"/>
                          </a:solidFill>
                          <a:latin typeface="Times New Roman"/>
                          <a:ea typeface="Times New Roman"/>
                          <a:cs typeface="Times New Roman"/>
                          <a:sym typeface="Times New Roman"/>
                        </a:rPr>
                        <a:t>White Box testing</a:t>
                      </a:r>
                      <a:endParaRPr sz="1800" b="1">
                        <a:solidFill>
                          <a:schemeClr val="dk1"/>
                        </a:solidFill>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r>
              <a:tr h="1022275">
                <a:tc>
                  <a:txBody>
                    <a:bodyPr/>
                    <a:lstStyle/>
                    <a:p>
                      <a:pPr marL="0" lvl="0" indent="0" algn="just" rtl="0">
                        <a:lnSpc>
                          <a:spcPct val="80000"/>
                        </a:lnSpc>
                        <a:spcBef>
                          <a:spcPts val="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It is a way of software testing in which the internal structure or the program or the code is hidden and nothing is known about it.</a:t>
                      </a:r>
                      <a:endParaRPr sz="1800">
                        <a:solidFill>
                          <a:schemeClr val="dk1"/>
                        </a:solidFill>
                        <a:highlight>
                          <a:srgbClr val="FFFFFF"/>
                        </a:highlight>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just" rtl="0">
                        <a:lnSpc>
                          <a:spcPct val="80000"/>
                        </a:lnSpc>
                        <a:spcBef>
                          <a:spcPts val="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It is a way of testing the software in which the tester has knowledge about the internal structure or the code or the program of the software.</a:t>
                      </a:r>
                      <a:endParaRPr sz="1800">
                        <a:solidFill>
                          <a:schemeClr val="dk1"/>
                        </a:solidFill>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r>
              <a:tr h="561175">
                <a:tc>
                  <a:txBody>
                    <a:bodyPr/>
                    <a:lstStyle/>
                    <a:p>
                      <a:pPr marL="0" lvl="0" indent="0" algn="just" rtl="0">
                        <a:lnSpc>
                          <a:spcPct val="80000"/>
                        </a:lnSpc>
                        <a:spcBef>
                          <a:spcPts val="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Implementation of code is not needed for black box testing.</a:t>
                      </a:r>
                      <a:endParaRPr sz="1800">
                        <a:solidFill>
                          <a:schemeClr val="dk1"/>
                        </a:solidFill>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just" rtl="0">
                        <a:lnSpc>
                          <a:spcPct val="80000"/>
                        </a:lnSpc>
                        <a:spcBef>
                          <a:spcPts val="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Code implementation is necessary for white box testing.</a:t>
                      </a:r>
                      <a:endParaRPr sz="1800">
                        <a:solidFill>
                          <a:schemeClr val="dk1"/>
                        </a:solidFill>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r>
              <a:tr h="471875">
                <a:tc>
                  <a:txBody>
                    <a:bodyPr/>
                    <a:lstStyle/>
                    <a:p>
                      <a:pPr marL="0" lvl="0" indent="0" algn="just" rtl="0">
                        <a:lnSpc>
                          <a:spcPct val="80000"/>
                        </a:lnSpc>
                        <a:spcBef>
                          <a:spcPts val="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It is a functional test of the software. (behaviour testing)</a:t>
                      </a:r>
                      <a:endParaRPr sz="1800">
                        <a:solidFill>
                          <a:schemeClr val="dk1"/>
                        </a:solidFill>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just" rtl="0">
                        <a:lnSpc>
                          <a:spcPct val="80000"/>
                        </a:lnSpc>
                        <a:spcBef>
                          <a:spcPts val="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It is a structural test of the software. (logical testing)</a:t>
                      </a:r>
                      <a:endParaRPr sz="1800">
                        <a:solidFill>
                          <a:schemeClr val="dk1"/>
                        </a:solidFill>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r>
              <a:tr h="618850">
                <a:tc>
                  <a:txBody>
                    <a:bodyPr/>
                    <a:lstStyle/>
                    <a:p>
                      <a:pPr marL="0" lvl="0" indent="0" algn="just" rtl="0">
                        <a:lnSpc>
                          <a:spcPct val="80000"/>
                        </a:lnSpc>
                        <a:spcBef>
                          <a:spcPts val="0"/>
                        </a:spcBef>
                        <a:spcAft>
                          <a:spcPts val="0"/>
                        </a:spcAft>
                        <a:buNone/>
                      </a:pPr>
                      <a:r>
                        <a:rPr lang="en-US" sz="1800" dirty="0">
                          <a:solidFill>
                            <a:schemeClr val="dk1"/>
                          </a:solidFill>
                          <a:highlight>
                            <a:srgbClr val="FFFFFF"/>
                          </a:highlight>
                          <a:latin typeface="Times New Roman"/>
                          <a:ea typeface="Times New Roman"/>
                          <a:cs typeface="Times New Roman"/>
                          <a:sym typeface="Times New Roman"/>
                        </a:rPr>
                        <a:t>It is applicable to the higher levels of testing of software.</a:t>
                      </a:r>
                      <a:endParaRPr sz="1800" dirty="0">
                        <a:solidFill>
                          <a:schemeClr val="dk1"/>
                        </a:solidFill>
                        <a:highlight>
                          <a:srgbClr val="FFFFFF"/>
                        </a:highlight>
                        <a:latin typeface="Times New Roman"/>
                        <a:ea typeface="Times New Roman"/>
                        <a:cs typeface="Times New Roman"/>
                        <a:sym typeface="Times New Roman"/>
                      </a:endParaRPr>
                    </a:p>
                  </a:txBody>
                  <a:tcPr marL="95250" marR="95250" marT="133350" marB="133350"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just" rtl="0">
                        <a:lnSpc>
                          <a:spcPct val="80000"/>
                        </a:lnSpc>
                        <a:spcBef>
                          <a:spcPts val="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It is generally applicable to the lower levels of software testing.</a:t>
                      </a:r>
                      <a:endParaRPr sz="1800">
                        <a:solidFill>
                          <a:schemeClr val="dk1"/>
                        </a:solidFill>
                        <a:highlight>
                          <a:srgbClr val="FFFFFF"/>
                        </a:highlight>
                        <a:latin typeface="Times New Roman"/>
                        <a:ea typeface="Times New Roman"/>
                        <a:cs typeface="Times New Roman"/>
                        <a:sym typeface="Times New Roman"/>
                      </a:endParaRPr>
                    </a:p>
                  </a:txBody>
                  <a:tcPr marL="95250" marR="95250" marT="133350" marB="133350"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r>
              <a:tr h="507500">
                <a:tc>
                  <a:txBody>
                    <a:bodyPr/>
                    <a:lstStyle/>
                    <a:p>
                      <a:pPr marL="0" lvl="0" indent="0" algn="just" rtl="0">
                        <a:lnSpc>
                          <a:spcPct val="80000"/>
                        </a:lnSpc>
                        <a:spcBef>
                          <a:spcPts val="0"/>
                        </a:spcBef>
                        <a:spcAft>
                          <a:spcPts val="0"/>
                        </a:spcAft>
                        <a:buNone/>
                      </a:pPr>
                      <a:r>
                        <a:rPr lang="en-US" sz="1800" dirty="0">
                          <a:solidFill>
                            <a:schemeClr val="dk1"/>
                          </a:solidFill>
                          <a:highlight>
                            <a:srgbClr val="FFFFFF"/>
                          </a:highlight>
                          <a:latin typeface="Times New Roman"/>
                          <a:ea typeface="Times New Roman"/>
                          <a:cs typeface="Times New Roman"/>
                          <a:sym typeface="Times New Roman"/>
                        </a:rPr>
                        <a:t>It is also called closed testing</a:t>
                      </a:r>
                      <a:endParaRPr sz="1800" dirty="0">
                        <a:solidFill>
                          <a:schemeClr val="dk1"/>
                        </a:solidFill>
                        <a:highlight>
                          <a:srgbClr val="FFFFFF"/>
                        </a:highlight>
                        <a:latin typeface="Times New Roman"/>
                        <a:ea typeface="Times New Roman"/>
                        <a:cs typeface="Times New Roman"/>
                        <a:sym typeface="Times New Roman"/>
                      </a:endParaRPr>
                    </a:p>
                  </a:txBody>
                  <a:tcPr marL="95250" marR="95250" marT="133350" marB="133350"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just" rtl="0">
                        <a:lnSpc>
                          <a:spcPct val="80000"/>
                        </a:lnSpc>
                        <a:spcBef>
                          <a:spcPts val="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It is also called as clear box testing.</a:t>
                      </a:r>
                      <a:endParaRPr sz="1800">
                        <a:solidFill>
                          <a:schemeClr val="dk1"/>
                        </a:solidFill>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r>
              <a:tr h="544875">
                <a:tc>
                  <a:txBody>
                    <a:bodyPr/>
                    <a:lstStyle/>
                    <a:p>
                      <a:pPr marL="0" lvl="0" indent="0" algn="just" rtl="0">
                        <a:lnSpc>
                          <a:spcPct val="80000"/>
                        </a:lnSpc>
                        <a:spcBef>
                          <a:spcPts val="0"/>
                        </a:spcBef>
                        <a:spcAft>
                          <a:spcPts val="0"/>
                        </a:spcAft>
                        <a:buNone/>
                      </a:pPr>
                      <a:r>
                        <a:rPr lang="en-US" sz="1800" b="1">
                          <a:solidFill>
                            <a:schemeClr val="dk1"/>
                          </a:solidFill>
                          <a:highlight>
                            <a:srgbClr val="FFFFFF"/>
                          </a:highlight>
                          <a:latin typeface="Times New Roman"/>
                          <a:ea typeface="Times New Roman"/>
                          <a:cs typeface="Times New Roman"/>
                          <a:sym typeface="Times New Roman"/>
                        </a:rPr>
                        <a:t>Example:</a:t>
                      </a:r>
                      <a:r>
                        <a:rPr lang="en-US" sz="1800">
                          <a:solidFill>
                            <a:schemeClr val="dk1"/>
                          </a:solidFill>
                          <a:highlight>
                            <a:srgbClr val="FFFFFF"/>
                          </a:highlight>
                          <a:latin typeface="Times New Roman"/>
                          <a:ea typeface="Times New Roman"/>
                          <a:cs typeface="Times New Roman"/>
                          <a:sym typeface="Times New Roman"/>
                        </a:rPr>
                        <a:t> Search something on google by using keywords.</a:t>
                      </a:r>
                      <a:endParaRPr sz="1800">
                        <a:solidFill>
                          <a:schemeClr val="dk1"/>
                        </a:solidFill>
                        <a:highlight>
                          <a:srgbClr val="FFFFFF"/>
                        </a:highlight>
                        <a:latin typeface="Times New Roman"/>
                        <a:ea typeface="Times New Roman"/>
                        <a:cs typeface="Times New Roman"/>
                        <a:sym typeface="Times New Roman"/>
                      </a:endParaRPr>
                    </a:p>
                  </a:txBody>
                  <a:tcPr marL="95250" marR="95250" marT="133350" marB="133350"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just" rtl="0">
                        <a:lnSpc>
                          <a:spcPct val="80000"/>
                        </a:lnSpc>
                        <a:spcBef>
                          <a:spcPts val="0"/>
                        </a:spcBef>
                        <a:spcAft>
                          <a:spcPts val="0"/>
                        </a:spcAft>
                        <a:buNone/>
                      </a:pPr>
                      <a:r>
                        <a:rPr lang="en-US" sz="1800" b="1">
                          <a:solidFill>
                            <a:schemeClr val="dk1"/>
                          </a:solidFill>
                          <a:highlight>
                            <a:srgbClr val="FFFFFF"/>
                          </a:highlight>
                          <a:latin typeface="Times New Roman"/>
                          <a:ea typeface="Times New Roman"/>
                          <a:cs typeface="Times New Roman"/>
                          <a:sym typeface="Times New Roman"/>
                        </a:rPr>
                        <a:t>Example:</a:t>
                      </a:r>
                      <a:r>
                        <a:rPr lang="en-US" sz="1800">
                          <a:solidFill>
                            <a:schemeClr val="dk1"/>
                          </a:solidFill>
                          <a:highlight>
                            <a:srgbClr val="FFFFFF"/>
                          </a:highlight>
                          <a:latin typeface="Times New Roman"/>
                          <a:ea typeface="Times New Roman"/>
                          <a:cs typeface="Times New Roman"/>
                          <a:sym typeface="Times New Roman"/>
                        </a:rPr>
                        <a:t> By input to check and verify loops</a:t>
                      </a:r>
                      <a:endParaRPr sz="1800">
                        <a:solidFill>
                          <a:schemeClr val="dk1"/>
                        </a:solidFill>
                        <a:highlight>
                          <a:srgbClr val="FFFFFF"/>
                        </a:highlight>
                        <a:latin typeface="Times New Roman"/>
                        <a:ea typeface="Times New Roman"/>
                        <a:cs typeface="Times New Roman"/>
                        <a:sym typeface="Times New Roman"/>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r>
              <a:tr h="507500">
                <a:tc>
                  <a:txBody>
                    <a:bodyPr/>
                    <a:lstStyle/>
                    <a:p>
                      <a:pPr marL="0" lvl="0" indent="0" algn="just" rtl="0">
                        <a:lnSpc>
                          <a:spcPct val="80000"/>
                        </a:lnSpc>
                        <a:spcBef>
                          <a:spcPts val="0"/>
                        </a:spcBef>
                        <a:spcAft>
                          <a:spcPts val="0"/>
                        </a:spcAft>
                        <a:buNone/>
                      </a:pPr>
                      <a:r>
                        <a:rPr lang="en-US" sz="1800">
                          <a:solidFill>
                            <a:schemeClr val="dk1"/>
                          </a:solidFill>
                          <a:highlight>
                            <a:srgbClr val="FFFFFF"/>
                          </a:highlight>
                          <a:latin typeface="Times New Roman"/>
                          <a:ea typeface="Times New Roman"/>
                          <a:cs typeface="Times New Roman"/>
                          <a:sym typeface="Times New Roman"/>
                        </a:rPr>
                        <a:t>It is least time consuming.</a:t>
                      </a:r>
                      <a:endParaRPr sz="1800" b="1">
                        <a:solidFill>
                          <a:schemeClr val="dk1"/>
                        </a:solidFill>
                        <a:highlight>
                          <a:srgbClr val="FFFFFF"/>
                        </a:highlight>
                        <a:latin typeface="Times New Roman"/>
                        <a:ea typeface="Times New Roman"/>
                        <a:cs typeface="Times New Roman"/>
                        <a:sym typeface="Times New Roman"/>
                      </a:endParaRPr>
                    </a:p>
                  </a:txBody>
                  <a:tcPr marL="95250" marR="95250" marT="133350" marB="133350"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just" rtl="0">
                        <a:lnSpc>
                          <a:spcPct val="80000"/>
                        </a:lnSpc>
                        <a:spcBef>
                          <a:spcPts val="0"/>
                        </a:spcBef>
                        <a:spcAft>
                          <a:spcPts val="0"/>
                        </a:spcAft>
                        <a:buNone/>
                      </a:pPr>
                      <a:r>
                        <a:rPr lang="en-US" sz="1800" dirty="0">
                          <a:solidFill>
                            <a:schemeClr val="dk1"/>
                          </a:solidFill>
                          <a:highlight>
                            <a:srgbClr val="FFFFFF"/>
                          </a:highlight>
                          <a:latin typeface="Times New Roman"/>
                          <a:ea typeface="Times New Roman"/>
                          <a:cs typeface="Times New Roman"/>
                          <a:sym typeface="Times New Roman"/>
                        </a:rPr>
                        <a:t>It is most time consuming.</a:t>
                      </a:r>
                      <a:endParaRPr sz="1800" b="1" dirty="0">
                        <a:solidFill>
                          <a:schemeClr val="dk1"/>
                        </a:solidFill>
                        <a:highlight>
                          <a:srgbClr val="FFFFFF"/>
                        </a:highlight>
                        <a:latin typeface="Times New Roman"/>
                        <a:ea typeface="Times New Roman"/>
                        <a:cs typeface="Times New Roman"/>
                        <a:sym typeface="Times New Roman"/>
                      </a:endParaRPr>
                    </a:p>
                  </a:txBody>
                  <a:tcPr marL="95250" marR="95250" marT="133350" marB="133350" anchor="ctr">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6"/>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000000"/>
                </a:solidFill>
                <a:latin typeface="Times New Roman"/>
                <a:ea typeface="Times New Roman"/>
                <a:cs typeface="Times New Roman"/>
                <a:sym typeface="Times New Roman"/>
              </a:rPr>
              <a:t>Black-Box Testing Techniques</a:t>
            </a:r>
            <a:endParaRPr sz="1400" b="0" i="0" u="none" strike="noStrike" cap="none" dirty="0">
              <a:solidFill>
                <a:srgbClr val="000000"/>
              </a:solidFill>
              <a:latin typeface="Arial"/>
              <a:ea typeface="Arial"/>
              <a:cs typeface="Arial"/>
              <a:sym typeface="Arial"/>
            </a:endParaRPr>
          </a:p>
        </p:txBody>
      </p:sp>
      <p:sp>
        <p:nvSpPr>
          <p:cNvPr id="126" name="Google Shape;126;p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7" name="Google Shape;127;p6"/>
          <p:cNvSpPr/>
          <p:nvPr/>
        </p:nvSpPr>
        <p:spPr>
          <a:xfrm>
            <a:off x="118490" y="1299543"/>
            <a:ext cx="8661400" cy="5078273"/>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1800" b="0" i="0" u="none" strike="noStrike" cap="none" dirty="0">
                <a:solidFill>
                  <a:srgbClr val="273239"/>
                </a:solidFill>
                <a:latin typeface="Times New Roman"/>
                <a:ea typeface="Times New Roman"/>
                <a:cs typeface="Times New Roman"/>
                <a:sym typeface="Times New Roman"/>
              </a:rPr>
              <a:t>Black box testing can be done in the following ways: </a:t>
            </a:r>
            <a:endParaRPr sz="1800" b="0" i="0" u="none" strike="noStrike" cap="none" dirty="0">
              <a:solidFill>
                <a:srgbClr val="000000"/>
              </a:solidFill>
              <a:sym typeface="Arial"/>
            </a:endParaRPr>
          </a:p>
          <a:p>
            <a:pPr marL="0" marR="0" lvl="0" indent="0" algn="just" rtl="0">
              <a:lnSpc>
                <a:spcPct val="150000"/>
              </a:lnSpc>
              <a:spcBef>
                <a:spcPts val="0"/>
              </a:spcBef>
              <a:spcAft>
                <a:spcPts val="0"/>
              </a:spcAft>
              <a:buClr>
                <a:srgbClr val="000000"/>
              </a:buClr>
              <a:buSzPts val="2000"/>
              <a:buFont typeface="Arial"/>
              <a:buNone/>
            </a:pPr>
            <a:r>
              <a:rPr lang="en-US" sz="1800" b="1" i="0" u="none" strike="noStrike" cap="none" dirty="0">
                <a:solidFill>
                  <a:srgbClr val="273239"/>
                </a:solidFill>
                <a:latin typeface="Times New Roman"/>
                <a:ea typeface="Times New Roman"/>
                <a:cs typeface="Times New Roman"/>
                <a:sym typeface="Times New Roman"/>
              </a:rPr>
              <a:t>Syntax-Driven Testing – </a:t>
            </a:r>
            <a:r>
              <a:rPr lang="en-US" sz="1800" b="0" i="0" u="none" strike="noStrike" cap="none" dirty="0">
                <a:solidFill>
                  <a:srgbClr val="273239"/>
                </a:solidFill>
                <a:latin typeface="Times New Roman"/>
                <a:ea typeface="Times New Roman"/>
                <a:cs typeface="Times New Roman"/>
                <a:sym typeface="Times New Roman"/>
              </a:rPr>
              <a:t>This type of testing is applied to systems that can be syntactically represented by some language. For example, language can be represented by context-free grammar. In this, the test cases are generated so that each grammar rule is used at least once. </a:t>
            </a:r>
            <a:endParaRPr sz="1800" b="0" i="0" u="none" strike="noStrike" cap="none" dirty="0">
              <a:solidFill>
                <a:srgbClr val="000000"/>
              </a:solidFill>
              <a:sym typeface="Arial"/>
            </a:endParaRPr>
          </a:p>
          <a:p>
            <a:pPr marL="0" marR="0" lvl="0" indent="0" algn="just" rtl="0">
              <a:lnSpc>
                <a:spcPct val="150000"/>
              </a:lnSpc>
              <a:spcBef>
                <a:spcPts val="0"/>
              </a:spcBef>
              <a:spcAft>
                <a:spcPts val="0"/>
              </a:spcAft>
              <a:buClr>
                <a:srgbClr val="000000"/>
              </a:buClr>
              <a:buSzPts val="2000"/>
              <a:buFont typeface="Arial"/>
              <a:buNone/>
            </a:pPr>
            <a:r>
              <a:rPr lang="en-US" sz="1800" b="1" i="0" u="none" strike="noStrike" cap="none" dirty="0">
                <a:solidFill>
                  <a:srgbClr val="273239"/>
                </a:solidFill>
                <a:latin typeface="Times New Roman"/>
                <a:ea typeface="Times New Roman"/>
                <a:cs typeface="Times New Roman"/>
                <a:sym typeface="Times New Roman"/>
              </a:rPr>
              <a:t>Equivalence partitioning – </a:t>
            </a:r>
            <a:r>
              <a:rPr lang="en-US" sz="1800" b="0" i="0" u="none" strike="noStrike" cap="none" dirty="0">
                <a:solidFill>
                  <a:srgbClr val="273239"/>
                </a:solidFill>
                <a:latin typeface="Times New Roman"/>
                <a:ea typeface="Times New Roman"/>
                <a:cs typeface="Times New Roman"/>
                <a:sym typeface="Times New Roman"/>
              </a:rPr>
              <a:t>It is often seen that many types of inputs work similarly so instead of giving all of them separately we can group them and test only one input of each group. The idea is to partition the input domain of the system into several equivalence classes such that each member of the class works similarly, i.e., if a test case in one class results in some error, other members of the class would also result in the same error. </a:t>
            </a:r>
            <a:endParaRPr sz="1800" b="0" i="0" u="none" strike="noStrike" cap="none" dirty="0">
              <a:solidFill>
                <a:srgbClr val="000000"/>
              </a:solidFill>
              <a:sym typeface="Arial"/>
            </a:endParaRPr>
          </a:p>
          <a:p>
            <a:pPr marL="0" marR="0" lvl="0" indent="0" algn="just" rtl="0">
              <a:lnSpc>
                <a:spcPct val="150000"/>
              </a:lnSpc>
              <a:spcBef>
                <a:spcPts val="0"/>
              </a:spcBef>
              <a:spcAft>
                <a:spcPts val="0"/>
              </a:spcAft>
              <a:buClr>
                <a:srgbClr val="000000"/>
              </a:buClr>
              <a:buSzPts val="2000"/>
              <a:buFont typeface="Arial"/>
              <a:buNone/>
            </a:pPr>
            <a:r>
              <a:rPr lang="en-US" sz="1800" b="0" i="0" u="none" strike="noStrike" cap="none" dirty="0">
                <a:solidFill>
                  <a:srgbClr val="273239"/>
                </a:solidFill>
                <a:latin typeface="Times New Roman"/>
                <a:ea typeface="Times New Roman"/>
                <a:cs typeface="Times New Roman"/>
                <a:sym typeface="Times New Roman"/>
              </a:rPr>
              <a:t/>
            </a:r>
            <a:br>
              <a:rPr lang="en-US" sz="1800" b="0" i="0" u="none" strike="noStrike" cap="none" dirty="0">
                <a:solidFill>
                  <a:srgbClr val="273239"/>
                </a:solidFill>
                <a:latin typeface="Times New Roman"/>
                <a:ea typeface="Times New Roman"/>
                <a:cs typeface="Times New Roman"/>
                <a:sym typeface="Times New Roman"/>
              </a:rPr>
            </a:br>
            <a:endParaRPr sz="1800" b="0" i="0" u="none" strike="noStrike" cap="none" dirty="0">
              <a:solidFill>
                <a:srgbClr val="273239"/>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4" name="Google Shape;134;p7"/>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000000"/>
                </a:solidFill>
                <a:latin typeface="Times New Roman"/>
                <a:ea typeface="Times New Roman"/>
                <a:cs typeface="Times New Roman"/>
                <a:sym typeface="Times New Roman"/>
              </a:rPr>
              <a:t>Steps of Black Box Testing</a:t>
            </a:r>
            <a:endParaRPr sz="1400" b="0" i="0" u="none" strike="noStrike" cap="none">
              <a:solidFill>
                <a:srgbClr val="000000"/>
              </a:solidFill>
              <a:latin typeface="Arial"/>
              <a:ea typeface="Arial"/>
              <a:cs typeface="Arial"/>
              <a:sym typeface="Arial"/>
            </a:endParaRPr>
          </a:p>
        </p:txBody>
      </p:sp>
      <p:sp>
        <p:nvSpPr>
          <p:cNvPr id="135" name="Google Shape;135;p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7"/>
          <p:cNvSpPr/>
          <p:nvPr/>
        </p:nvSpPr>
        <p:spPr>
          <a:xfrm>
            <a:off x="50800" y="706922"/>
            <a:ext cx="9029700" cy="5909270"/>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Clr>
                <a:srgbClr val="000000"/>
              </a:buClr>
              <a:buSzPts val="1800"/>
              <a:buFont typeface="Arial"/>
              <a:buNone/>
            </a:pPr>
            <a:r>
              <a:rPr lang="en-US" sz="1800" b="1" i="0" u="none" strike="noStrike" cap="none" dirty="0" smtClean="0">
                <a:solidFill>
                  <a:srgbClr val="273239"/>
                </a:solidFill>
                <a:latin typeface="Times New Roman"/>
                <a:ea typeface="Times New Roman"/>
                <a:cs typeface="Times New Roman"/>
                <a:sym typeface="Times New Roman"/>
              </a:rPr>
              <a:t>1</a:t>
            </a:r>
            <a:r>
              <a:rPr lang="en-US" sz="1800" b="1" i="0" u="none" strike="noStrike" cap="none" dirty="0">
                <a:solidFill>
                  <a:srgbClr val="273239"/>
                </a:solidFill>
                <a:latin typeface="Times New Roman"/>
                <a:ea typeface="Times New Roman"/>
                <a:cs typeface="Times New Roman"/>
                <a:sym typeface="Times New Roman"/>
              </a:rPr>
              <a:t>. Identification of equivalence class </a:t>
            </a:r>
            <a:r>
              <a:rPr lang="en-US" sz="1800" b="0" i="0" u="none" strike="noStrike" cap="none" dirty="0">
                <a:solidFill>
                  <a:srgbClr val="273239"/>
                </a:solidFill>
                <a:latin typeface="Times New Roman"/>
                <a:ea typeface="Times New Roman"/>
                <a:cs typeface="Times New Roman"/>
                <a:sym typeface="Times New Roman"/>
              </a:rPr>
              <a:t>– Partition any input domain into a minimum of two sets: valid values and invalid values. </a:t>
            </a:r>
            <a:endParaRPr sz="1400" b="0" i="0" u="none" strike="noStrike" cap="none" dirty="0">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rgbClr val="273239"/>
                </a:solidFill>
                <a:latin typeface="Times New Roman"/>
                <a:ea typeface="Times New Roman"/>
                <a:cs typeface="Times New Roman"/>
                <a:sym typeface="Times New Roman"/>
              </a:rPr>
              <a:t>Example: if the valid range is 0 to 100, select one valid input like 49 and one invalid like 104.</a:t>
            </a:r>
            <a:endParaRPr sz="1400" b="0" i="0" u="none" strike="noStrike" cap="none" dirty="0">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800"/>
              <a:buFont typeface="Arial"/>
              <a:buNone/>
            </a:pPr>
            <a:r>
              <a:rPr lang="en-US" sz="1800" b="1" i="0" u="none" strike="noStrike" cap="none" dirty="0">
                <a:solidFill>
                  <a:srgbClr val="273239"/>
                </a:solidFill>
                <a:latin typeface="Times New Roman"/>
                <a:ea typeface="Times New Roman"/>
                <a:cs typeface="Times New Roman"/>
                <a:sym typeface="Times New Roman"/>
              </a:rPr>
              <a:t>2. Generating test cases </a:t>
            </a:r>
            <a:r>
              <a:rPr lang="en-US" sz="1800" b="0" i="0" u="none" strike="noStrike" cap="none" dirty="0">
                <a:solidFill>
                  <a:srgbClr val="273239"/>
                </a:solidFill>
                <a:latin typeface="Times New Roman"/>
                <a:ea typeface="Times New Roman"/>
                <a:cs typeface="Times New Roman"/>
                <a:sym typeface="Times New Roman"/>
              </a:rPr>
              <a:t>– (</a:t>
            </a:r>
            <a:r>
              <a:rPr lang="en-US" sz="1800" b="0" i="0" u="none" strike="noStrike" cap="none" dirty="0" err="1">
                <a:solidFill>
                  <a:srgbClr val="273239"/>
                </a:solidFill>
                <a:latin typeface="Times New Roman"/>
                <a:ea typeface="Times New Roman"/>
                <a:cs typeface="Times New Roman"/>
                <a:sym typeface="Times New Roman"/>
              </a:rPr>
              <a:t>i</a:t>
            </a:r>
            <a:r>
              <a:rPr lang="en-US" sz="1800" b="0" i="0" u="none" strike="noStrike" cap="none" dirty="0">
                <a:solidFill>
                  <a:srgbClr val="273239"/>
                </a:solidFill>
                <a:latin typeface="Times New Roman"/>
                <a:ea typeface="Times New Roman"/>
                <a:cs typeface="Times New Roman"/>
                <a:sym typeface="Times New Roman"/>
              </a:rPr>
              <a:t>) To each valid and invalid class of input assign a unique identification number. (ii) Write a test case covering all valid and invalid test cases considering that no two invalid inputs mask each other</a:t>
            </a:r>
            <a:endParaRPr sz="1400" b="0" i="0" u="none" strike="noStrike" cap="none" dirty="0">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rgbClr val="273239"/>
                </a:solidFill>
                <a:latin typeface="Times New Roman"/>
                <a:ea typeface="Times New Roman"/>
                <a:cs typeface="Times New Roman"/>
                <a:sym typeface="Times New Roman"/>
              </a:rPr>
              <a:t>To calculate the square root of a number, the equivalence classes will </a:t>
            </a:r>
            <a:r>
              <a:rPr lang="en-US" sz="1800" b="0" i="0" u="none" strike="noStrike" cap="none" dirty="0" smtClean="0">
                <a:solidFill>
                  <a:srgbClr val="273239"/>
                </a:solidFill>
                <a:latin typeface="Times New Roman"/>
                <a:ea typeface="Times New Roman"/>
                <a:cs typeface="Times New Roman"/>
                <a:sym typeface="Times New Roman"/>
              </a:rPr>
              <a:t>be:</a:t>
            </a:r>
          </a:p>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smtClean="0">
                <a:solidFill>
                  <a:srgbClr val="273239"/>
                </a:solidFill>
                <a:latin typeface="Times New Roman"/>
                <a:ea typeface="Times New Roman"/>
                <a:cs typeface="Times New Roman"/>
                <a:sym typeface="Times New Roman"/>
              </a:rPr>
              <a:t>(</a:t>
            </a:r>
            <a:r>
              <a:rPr lang="en-US" sz="1800" b="0" i="0" u="none" strike="noStrike" cap="none" dirty="0">
                <a:solidFill>
                  <a:srgbClr val="273239"/>
                </a:solidFill>
                <a:latin typeface="Times New Roman"/>
                <a:ea typeface="Times New Roman"/>
                <a:cs typeface="Times New Roman"/>
                <a:sym typeface="Times New Roman"/>
              </a:rPr>
              <a:t>a) </a:t>
            </a:r>
            <a:r>
              <a:rPr lang="en-US" sz="1800" b="1" i="0" u="none" strike="noStrike" cap="none" dirty="0">
                <a:solidFill>
                  <a:srgbClr val="273239"/>
                </a:solidFill>
                <a:latin typeface="Times New Roman"/>
                <a:ea typeface="Times New Roman"/>
                <a:cs typeface="Times New Roman"/>
                <a:sym typeface="Times New Roman"/>
              </a:rPr>
              <a:t>Valid inputs:</a:t>
            </a:r>
            <a:endParaRPr sz="1400" b="1" i="0" u="none" strike="noStrike" cap="none" dirty="0">
              <a:solidFill>
                <a:srgbClr val="000000"/>
              </a:solidFill>
              <a:sym typeface="Arial"/>
            </a:endParaRPr>
          </a:p>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rgbClr val="273239"/>
                </a:solidFill>
                <a:latin typeface="Times New Roman"/>
                <a:ea typeface="Times New Roman"/>
                <a:cs typeface="Times New Roman"/>
                <a:sym typeface="Times New Roman"/>
              </a:rPr>
              <a:t>The whole number which is a perfect square-output will be an integer.</a:t>
            </a:r>
            <a:endParaRPr sz="1400" b="0" i="0" u="none" strike="noStrike" cap="none" dirty="0">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rgbClr val="273239"/>
                </a:solidFill>
                <a:latin typeface="Times New Roman"/>
                <a:ea typeface="Times New Roman"/>
                <a:cs typeface="Times New Roman"/>
                <a:sym typeface="Times New Roman"/>
              </a:rPr>
              <a:t>The entire number which is not a perfect square-output will be a decimal number.</a:t>
            </a:r>
            <a:endParaRPr sz="1400" b="0" i="0" u="none" strike="noStrike" cap="none" dirty="0">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rgbClr val="273239"/>
                </a:solidFill>
                <a:latin typeface="Times New Roman"/>
                <a:ea typeface="Times New Roman"/>
                <a:cs typeface="Times New Roman"/>
                <a:sym typeface="Times New Roman"/>
              </a:rPr>
              <a:t>Positive </a:t>
            </a:r>
            <a:r>
              <a:rPr lang="en-US" sz="1800" b="0" i="0" u="none" strike="noStrike" cap="none" dirty="0" smtClean="0">
                <a:solidFill>
                  <a:srgbClr val="273239"/>
                </a:solidFill>
                <a:latin typeface="Times New Roman"/>
                <a:ea typeface="Times New Roman"/>
                <a:cs typeface="Times New Roman"/>
                <a:sym typeface="Times New Roman"/>
              </a:rPr>
              <a:t>decimals</a:t>
            </a:r>
          </a:p>
          <a:p>
            <a:pPr marL="0" marR="0" lvl="0" indent="0" algn="just" rtl="0">
              <a:lnSpc>
                <a:spcPct val="150000"/>
              </a:lnSpc>
              <a:spcBef>
                <a:spcPts val="0"/>
              </a:spcBef>
              <a:spcAft>
                <a:spcPts val="0"/>
              </a:spcAft>
              <a:buClr>
                <a:srgbClr val="000000"/>
              </a:buClr>
              <a:buSzPts val="1800"/>
              <a:buFont typeface="Arial"/>
              <a:buNone/>
            </a:pPr>
            <a:r>
              <a:rPr lang="en-US" sz="1800" dirty="0" smtClean="0">
                <a:solidFill>
                  <a:srgbClr val="273239"/>
                </a:solidFill>
                <a:latin typeface="Times New Roman"/>
                <a:cs typeface="Times New Roman"/>
                <a:sym typeface="Times New Roman"/>
              </a:rPr>
              <a:t>(b) </a:t>
            </a:r>
            <a:r>
              <a:rPr lang="en-US" sz="1800" b="1" dirty="0" smtClean="0">
                <a:solidFill>
                  <a:srgbClr val="273239"/>
                </a:solidFill>
                <a:latin typeface="Times New Roman"/>
                <a:cs typeface="Times New Roman"/>
                <a:sym typeface="Times New Roman"/>
              </a:rPr>
              <a:t>Invalid inputs:</a:t>
            </a:r>
            <a:endParaRPr sz="1400" b="1" i="0" u="none" strike="noStrike" cap="none" dirty="0">
              <a:solidFill>
                <a:srgbClr val="000000"/>
              </a:solidFill>
              <a:sym typeface="Arial"/>
            </a:endParaRPr>
          </a:p>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rgbClr val="273239"/>
                </a:solidFill>
                <a:latin typeface="Times New Roman"/>
                <a:ea typeface="Times New Roman"/>
                <a:cs typeface="Times New Roman"/>
                <a:sym typeface="Times New Roman"/>
              </a:rPr>
              <a:t>Negative numbers(integer or decimal).</a:t>
            </a:r>
            <a:endParaRPr sz="1400" b="0" i="0" u="none" strike="noStrike" cap="none" dirty="0">
              <a:solidFill>
                <a:srgbClr val="000000"/>
              </a:solidFill>
              <a:latin typeface="Arial"/>
              <a:ea typeface="Arial"/>
              <a:cs typeface="Arial"/>
              <a:sym typeface="Arial"/>
            </a:endParaRPr>
          </a:p>
          <a:p>
            <a:pPr marL="0" marR="0" lvl="0" indent="0" algn="just" rtl="0">
              <a:lnSpc>
                <a:spcPct val="150000"/>
              </a:lnSpc>
              <a:spcBef>
                <a:spcPts val="0"/>
              </a:spcBef>
              <a:spcAft>
                <a:spcPts val="0"/>
              </a:spcAft>
              <a:buClr>
                <a:srgbClr val="000000"/>
              </a:buClr>
              <a:buSzPts val="1800"/>
              <a:buFont typeface="Arial"/>
              <a:buNone/>
            </a:pPr>
            <a:r>
              <a:rPr lang="en-US" sz="1800" b="0" i="0" u="none" strike="noStrike" cap="none" dirty="0">
                <a:solidFill>
                  <a:srgbClr val="273239"/>
                </a:solidFill>
                <a:latin typeface="Times New Roman"/>
                <a:ea typeface="Times New Roman"/>
                <a:cs typeface="Times New Roman"/>
                <a:sym typeface="Times New Roman"/>
              </a:rPr>
              <a:t>Characters other than numbers like “a”,”!”,”;”, etc.</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3" name="Google Shape;143;p8"/>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000000"/>
                </a:solidFill>
                <a:latin typeface="Times New Roman"/>
                <a:ea typeface="Times New Roman"/>
                <a:cs typeface="Times New Roman"/>
                <a:sym typeface="Times New Roman"/>
              </a:rPr>
              <a:t>Steps of Black Box </a:t>
            </a:r>
            <a:r>
              <a:rPr lang="en-US" sz="3200" b="1" i="0" u="none" strike="noStrike" cap="none" dirty="0" smtClean="0">
                <a:solidFill>
                  <a:srgbClr val="000000"/>
                </a:solidFill>
                <a:latin typeface="Times New Roman"/>
                <a:ea typeface="Times New Roman"/>
                <a:cs typeface="Times New Roman"/>
                <a:sym typeface="Times New Roman"/>
              </a:rPr>
              <a:t>Testing cont..</a:t>
            </a:r>
            <a:endParaRPr sz="1400" b="0" i="0" u="none" strike="noStrike" cap="none" dirty="0">
              <a:solidFill>
                <a:srgbClr val="000000"/>
              </a:solidFill>
              <a:latin typeface="Arial"/>
              <a:ea typeface="Arial"/>
              <a:cs typeface="Arial"/>
              <a:sym typeface="Arial"/>
            </a:endParaRPr>
          </a:p>
        </p:txBody>
      </p:sp>
      <p:sp>
        <p:nvSpPr>
          <p:cNvPr id="144" name="Google Shape;144;p8"/>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8"/>
          <p:cNvSpPr/>
          <p:nvPr/>
        </p:nvSpPr>
        <p:spPr>
          <a:xfrm>
            <a:off x="184150" y="1254391"/>
            <a:ext cx="8661400" cy="4939773"/>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1800" b="1" i="0" u="none" strike="noStrike" cap="none" dirty="0">
                <a:solidFill>
                  <a:srgbClr val="273239"/>
                </a:solidFill>
                <a:latin typeface="Times New Roman"/>
                <a:ea typeface="Times New Roman"/>
                <a:cs typeface="Times New Roman"/>
                <a:sym typeface="Times New Roman"/>
              </a:rPr>
              <a:t>3. Boundary value analysis </a:t>
            </a:r>
            <a:r>
              <a:rPr lang="en-US" sz="1800" b="0" i="0" u="none" strike="noStrike" cap="none" dirty="0">
                <a:solidFill>
                  <a:srgbClr val="273239"/>
                </a:solidFill>
                <a:latin typeface="Times New Roman"/>
                <a:ea typeface="Times New Roman"/>
                <a:cs typeface="Times New Roman"/>
                <a:sym typeface="Times New Roman"/>
              </a:rPr>
              <a:t>– Boundaries are very good places for errors to occur. Hence, if test cases are designed for boundary values of the input domain then the efficiency of testing improves and the probability of finding errors also increases. For example – If the valid range is 10 to 100 then test for 10,100 also apart from valid and invalid inputs. </a:t>
            </a:r>
            <a:endParaRPr sz="1800" b="0" i="0" u="none" strike="noStrike" cap="none" dirty="0">
              <a:solidFill>
                <a:srgbClr val="000000"/>
              </a:solidFill>
              <a:sym typeface="Arial"/>
            </a:endParaRPr>
          </a:p>
          <a:p>
            <a:pPr marL="0" marR="0" lvl="0" indent="0" algn="just" rtl="0">
              <a:lnSpc>
                <a:spcPct val="150000"/>
              </a:lnSpc>
              <a:spcBef>
                <a:spcPts val="0"/>
              </a:spcBef>
              <a:spcAft>
                <a:spcPts val="0"/>
              </a:spcAft>
              <a:buClr>
                <a:srgbClr val="000000"/>
              </a:buClr>
              <a:buSzPts val="2000"/>
              <a:buFont typeface="Arial"/>
              <a:buNone/>
            </a:pPr>
            <a:r>
              <a:rPr lang="en-US" sz="1800" b="1" i="0" u="none" strike="noStrike" cap="none" dirty="0">
                <a:solidFill>
                  <a:srgbClr val="273239"/>
                </a:solidFill>
                <a:latin typeface="Times New Roman"/>
                <a:ea typeface="Times New Roman"/>
                <a:cs typeface="Times New Roman"/>
                <a:sym typeface="Times New Roman"/>
              </a:rPr>
              <a:t>4. Cause effect graphing </a:t>
            </a:r>
            <a:r>
              <a:rPr lang="en-US" sz="1800" b="0" i="0" u="none" strike="noStrike" cap="none" dirty="0">
                <a:solidFill>
                  <a:srgbClr val="273239"/>
                </a:solidFill>
                <a:latin typeface="Times New Roman"/>
                <a:ea typeface="Times New Roman"/>
                <a:cs typeface="Times New Roman"/>
                <a:sym typeface="Times New Roman"/>
              </a:rPr>
              <a:t>– This technique establishes a relationship between logical input called causes with corresponding actions called the effect. The causes and effects are represented using Boolean graphs. The following steps are followed:</a:t>
            </a:r>
            <a:endParaRPr sz="1800" b="0" i="0" u="none" strike="noStrike" cap="none" dirty="0">
              <a:solidFill>
                <a:srgbClr val="000000"/>
              </a:solidFill>
              <a:sym typeface="Arial"/>
            </a:endParaRPr>
          </a:p>
          <a:p>
            <a:pPr marL="0" marR="0" lvl="0" indent="0" algn="just" rtl="0">
              <a:lnSpc>
                <a:spcPct val="150000"/>
              </a:lnSpc>
              <a:spcBef>
                <a:spcPts val="0"/>
              </a:spcBef>
              <a:spcAft>
                <a:spcPts val="0"/>
              </a:spcAft>
              <a:buClr>
                <a:srgbClr val="000000"/>
              </a:buClr>
              <a:buSzPts val="2000"/>
              <a:buFont typeface="Arial"/>
              <a:buAutoNum type="arabicPeriod"/>
            </a:pPr>
            <a:r>
              <a:rPr lang="en-US" sz="1800" b="0" i="0" u="none" strike="noStrike" cap="none" dirty="0">
                <a:solidFill>
                  <a:srgbClr val="273239"/>
                </a:solidFill>
                <a:latin typeface="Times New Roman"/>
                <a:ea typeface="Times New Roman"/>
                <a:cs typeface="Times New Roman"/>
                <a:sym typeface="Times New Roman"/>
              </a:rPr>
              <a:t> Identify inputs (causes) and outputs (effect).</a:t>
            </a:r>
            <a:endParaRPr sz="1800" b="0" i="0" u="none" strike="noStrike" cap="none" dirty="0">
              <a:solidFill>
                <a:srgbClr val="000000"/>
              </a:solidFill>
              <a:sym typeface="Arial"/>
            </a:endParaRPr>
          </a:p>
          <a:p>
            <a:pPr marL="0" marR="0" lvl="0" indent="0" algn="just" rtl="0">
              <a:lnSpc>
                <a:spcPct val="150000"/>
              </a:lnSpc>
              <a:spcBef>
                <a:spcPts val="0"/>
              </a:spcBef>
              <a:spcAft>
                <a:spcPts val="0"/>
              </a:spcAft>
              <a:buClr>
                <a:srgbClr val="000000"/>
              </a:buClr>
              <a:buSzPts val="2000"/>
              <a:buFont typeface="Arial"/>
              <a:buAutoNum type="arabicPeriod"/>
            </a:pPr>
            <a:r>
              <a:rPr lang="en-US" sz="1800" b="0" i="0" u="none" strike="noStrike" cap="none" dirty="0">
                <a:solidFill>
                  <a:srgbClr val="273239"/>
                </a:solidFill>
                <a:latin typeface="Times New Roman"/>
                <a:ea typeface="Times New Roman"/>
                <a:cs typeface="Times New Roman"/>
                <a:sym typeface="Times New Roman"/>
              </a:rPr>
              <a:t> Develop a cause-effect graph.</a:t>
            </a:r>
            <a:endParaRPr sz="1800" b="0" i="0" u="none" strike="noStrike" cap="none" dirty="0">
              <a:solidFill>
                <a:srgbClr val="000000"/>
              </a:solidFill>
              <a:sym typeface="Arial"/>
            </a:endParaRPr>
          </a:p>
          <a:p>
            <a:pPr marL="0" marR="0" lvl="0" indent="0" algn="just" rtl="0">
              <a:lnSpc>
                <a:spcPct val="150000"/>
              </a:lnSpc>
              <a:spcBef>
                <a:spcPts val="0"/>
              </a:spcBef>
              <a:spcAft>
                <a:spcPts val="0"/>
              </a:spcAft>
              <a:buClr>
                <a:srgbClr val="000000"/>
              </a:buClr>
              <a:buSzPts val="2000"/>
              <a:buFont typeface="Arial"/>
              <a:buAutoNum type="arabicPeriod"/>
            </a:pPr>
            <a:r>
              <a:rPr lang="en-US" sz="1800" b="0" i="0" u="none" strike="noStrike" cap="none" dirty="0">
                <a:solidFill>
                  <a:srgbClr val="273239"/>
                </a:solidFill>
                <a:latin typeface="Times New Roman"/>
                <a:ea typeface="Times New Roman"/>
                <a:cs typeface="Times New Roman"/>
                <a:sym typeface="Times New Roman"/>
              </a:rPr>
              <a:t> Transform the graph into a decision table.</a:t>
            </a:r>
            <a:endParaRPr sz="1800" b="0" i="0" u="none" strike="noStrike" cap="none" dirty="0">
              <a:solidFill>
                <a:srgbClr val="000000"/>
              </a:solidFill>
              <a:sym typeface="Arial"/>
            </a:endParaRPr>
          </a:p>
          <a:p>
            <a:pPr marL="0" marR="0" lvl="0" indent="0" algn="just" rtl="0">
              <a:lnSpc>
                <a:spcPct val="150000"/>
              </a:lnSpc>
              <a:spcBef>
                <a:spcPts val="0"/>
              </a:spcBef>
              <a:spcAft>
                <a:spcPts val="0"/>
              </a:spcAft>
              <a:buClr>
                <a:srgbClr val="000000"/>
              </a:buClr>
              <a:buSzPts val="2000"/>
              <a:buFont typeface="Arial"/>
              <a:buAutoNum type="arabicPeriod"/>
            </a:pPr>
            <a:r>
              <a:rPr lang="en-US" sz="1800" b="0" i="0" u="none" strike="noStrike" cap="none" dirty="0">
                <a:solidFill>
                  <a:srgbClr val="273239"/>
                </a:solidFill>
                <a:latin typeface="Times New Roman"/>
                <a:ea typeface="Times New Roman"/>
                <a:cs typeface="Times New Roman"/>
                <a:sym typeface="Times New Roman"/>
              </a:rPr>
              <a:t> Convert decision table rules to test cases</a:t>
            </a:r>
            <a:r>
              <a:rPr lang="en-US" sz="1800" b="0" i="0" u="none" strike="noStrike" cap="none" dirty="0" smtClean="0">
                <a:solidFill>
                  <a:srgbClr val="273239"/>
                </a:solidFill>
                <a:latin typeface="Times New Roman"/>
                <a:ea typeface="Times New Roman"/>
                <a:cs typeface="Times New Roman"/>
                <a:sym typeface="Times New Roman"/>
              </a:rPr>
              <a:t>.</a:t>
            </a:r>
          </a:p>
          <a:p>
            <a:pPr marL="0" marR="0" lvl="0" indent="0" algn="just" rtl="0">
              <a:lnSpc>
                <a:spcPct val="100000"/>
              </a:lnSpc>
              <a:spcBef>
                <a:spcPts val="0"/>
              </a:spcBef>
              <a:spcAft>
                <a:spcPts val="0"/>
              </a:spcAft>
              <a:buClr>
                <a:srgbClr val="000000"/>
              </a:buClr>
              <a:buSzPts val="2000"/>
            </a:pPr>
            <a:endParaRPr sz="1800" b="0" i="0" u="none" strike="noStrike" cap="none" dirty="0">
              <a:solidFill>
                <a:srgbClr val="000000"/>
              </a:solidFil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2" name="Google Shape;152;p9"/>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000000"/>
                </a:solidFill>
                <a:latin typeface="Times New Roman"/>
                <a:ea typeface="Times New Roman"/>
                <a:cs typeface="Times New Roman"/>
                <a:sym typeface="Times New Roman"/>
              </a:rPr>
              <a:t>Steps of Black Box </a:t>
            </a:r>
            <a:r>
              <a:rPr lang="en-US" sz="3200" b="1" i="0" u="none" strike="noStrike" cap="none" dirty="0" smtClean="0">
                <a:solidFill>
                  <a:srgbClr val="000000"/>
                </a:solidFill>
                <a:latin typeface="Times New Roman"/>
                <a:ea typeface="Times New Roman"/>
                <a:cs typeface="Times New Roman"/>
                <a:sym typeface="Times New Roman"/>
              </a:rPr>
              <a:t>Testing cont..</a:t>
            </a:r>
            <a:endParaRPr sz="1400" b="0" i="0" u="none" strike="noStrike" cap="none" dirty="0">
              <a:solidFill>
                <a:srgbClr val="000000"/>
              </a:solidFill>
              <a:latin typeface="Arial"/>
              <a:ea typeface="Arial"/>
              <a:cs typeface="Arial"/>
              <a:sym typeface="Arial"/>
            </a:endParaRPr>
          </a:p>
        </p:txBody>
      </p:sp>
      <p:sp>
        <p:nvSpPr>
          <p:cNvPr id="153" name="Google Shape;153;p9"/>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4" name="Google Shape;154;p9"/>
          <p:cNvSpPr txBox="1"/>
          <p:nvPr/>
        </p:nvSpPr>
        <p:spPr>
          <a:xfrm>
            <a:off x="700088" y="5443366"/>
            <a:ext cx="2786062"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chemeClr val="tx1"/>
                </a:solidFill>
                <a:latin typeface="Times"/>
                <a:ea typeface="Times"/>
                <a:cs typeface="Times"/>
                <a:sym typeface="Times"/>
              </a:rPr>
              <a:t>Figure </a:t>
            </a:r>
            <a:r>
              <a:rPr lang="en-US" sz="1600" b="0" i="0" u="none" strike="noStrike" cap="none" dirty="0" smtClean="0">
                <a:solidFill>
                  <a:schemeClr val="tx1"/>
                </a:solidFill>
                <a:latin typeface="Times"/>
                <a:ea typeface="Times"/>
                <a:cs typeface="Times"/>
                <a:sym typeface="Times"/>
              </a:rPr>
              <a:t>2: </a:t>
            </a:r>
            <a:r>
              <a:rPr lang="en-US" sz="1600" b="0" i="0" u="none" strike="noStrike" cap="none" dirty="0">
                <a:solidFill>
                  <a:schemeClr val="tx1"/>
                </a:solidFill>
                <a:latin typeface="Times"/>
                <a:ea typeface="Times"/>
                <a:cs typeface="Times"/>
                <a:sym typeface="Times"/>
              </a:rPr>
              <a:t>Cause Effect Graph</a:t>
            </a:r>
            <a:endParaRPr sz="1600" b="0" i="0" u="none" strike="noStrike" cap="none" dirty="0">
              <a:solidFill>
                <a:schemeClr val="tx1"/>
              </a:solidFill>
              <a:latin typeface="Times"/>
              <a:ea typeface="Times"/>
              <a:cs typeface="Times"/>
              <a:sym typeface="Times"/>
            </a:endParaRPr>
          </a:p>
        </p:txBody>
      </p:sp>
      <p:pic>
        <p:nvPicPr>
          <p:cNvPr id="155" name="Google Shape;155;p9" descr="Lightbox"/>
          <p:cNvPicPr preferRelativeResize="0"/>
          <p:nvPr/>
        </p:nvPicPr>
        <p:blipFill rotWithShape="1">
          <a:blip r:embed="rId3">
            <a:alphaModFix/>
          </a:blip>
          <a:srcRect/>
          <a:stretch/>
        </p:blipFill>
        <p:spPr>
          <a:xfrm>
            <a:off x="70612" y="1289831"/>
            <a:ext cx="4026618" cy="4087443"/>
          </a:xfrm>
          <a:prstGeom prst="rect">
            <a:avLst/>
          </a:prstGeom>
          <a:noFill/>
          <a:ln>
            <a:noFill/>
          </a:ln>
        </p:spPr>
      </p:pic>
      <p:pic>
        <p:nvPicPr>
          <p:cNvPr id="156" name="Google Shape;156;p9" descr="Lightbox"/>
          <p:cNvPicPr preferRelativeResize="0"/>
          <p:nvPr/>
        </p:nvPicPr>
        <p:blipFill rotWithShape="1">
          <a:blip r:embed="rId4">
            <a:alphaModFix/>
          </a:blip>
          <a:srcRect l="1987" t="2562" r="2504" b="2507"/>
          <a:stretch/>
        </p:blipFill>
        <p:spPr>
          <a:xfrm>
            <a:off x="4097230" y="1915313"/>
            <a:ext cx="4875320" cy="2845233"/>
          </a:xfrm>
          <a:prstGeom prst="rect">
            <a:avLst/>
          </a:prstGeom>
          <a:noFill/>
          <a:ln>
            <a:noFill/>
          </a:ln>
        </p:spPr>
      </p:pic>
      <p:sp>
        <p:nvSpPr>
          <p:cNvPr id="157" name="Google Shape;157;p9"/>
          <p:cNvSpPr txBox="1"/>
          <p:nvPr/>
        </p:nvSpPr>
        <p:spPr>
          <a:xfrm>
            <a:off x="5194301" y="5441732"/>
            <a:ext cx="2455940"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600" b="0" i="0" u="none" strike="noStrike" cap="none" dirty="0">
                <a:solidFill>
                  <a:schemeClr val="tx1"/>
                </a:solidFill>
                <a:latin typeface="Times"/>
                <a:ea typeface="Times"/>
                <a:cs typeface="Times"/>
                <a:sym typeface="Times"/>
              </a:rPr>
              <a:t>Figure </a:t>
            </a:r>
            <a:r>
              <a:rPr lang="en-US" sz="1600" b="0" i="0" u="none" strike="noStrike" cap="none" dirty="0" smtClean="0">
                <a:solidFill>
                  <a:schemeClr val="tx1"/>
                </a:solidFill>
                <a:latin typeface="Times"/>
                <a:ea typeface="Times"/>
                <a:cs typeface="Times"/>
                <a:sym typeface="Times"/>
              </a:rPr>
              <a:t>3: </a:t>
            </a:r>
            <a:r>
              <a:rPr lang="en-US" sz="1600" b="0" i="0" u="none" strike="noStrike" cap="none" dirty="0">
                <a:solidFill>
                  <a:schemeClr val="tx1"/>
                </a:solidFill>
                <a:latin typeface="Times"/>
                <a:ea typeface="Times"/>
                <a:cs typeface="Times"/>
                <a:sym typeface="Times"/>
              </a:rPr>
              <a:t>Decision Table</a:t>
            </a:r>
            <a:endParaRPr sz="1600" b="0" i="0" u="none" strike="noStrike" cap="none" dirty="0">
              <a:solidFill>
                <a:schemeClr val="tx1"/>
              </a:solidFill>
              <a:latin typeface="Times"/>
              <a:ea typeface="Times"/>
              <a:cs typeface="Times"/>
              <a:sym typeface="Times"/>
            </a:endParaRPr>
          </a:p>
        </p:txBody>
      </p:sp>
      <p:sp>
        <p:nvSpPr>
          <p:cNvPr id="158" name="Google Shape;158;p9"/>
          <p:cNvSpPr txBox="1"/>
          <p:nvPr/>
        </p:nvSpPr>
        <p:spPr>
          <a:xfrm>
            <a:off x="70612" y="834017"/>
            <a:ext cx="5123688"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273239"/>
                </a:solidFill>
                <a:latin typeface="Times New Roman"/>
                <a:ea typeface="Times New Roman"/>
                <a:cs typeface="Times New Roman"/>
                <a:sym typeface="Times New Roman"/>
              </a:rPr>
              <a:t>4. Cause effect graphing </a:t>
            </a:r>
            <a:endParaRPr sz="20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10"/>
          <p:cNvSpPr txBox="1"/>
          <p:nvPr/>
        </p:nvSpPr>
        <p:spPr>
          <a:xfrm>
            <a:off x="385190" y="144097"/>
            <a:ext cx="706971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rgbClr val="000000"/>
                </a:solidFill>
                <a:latin typeface="Times New Roman"/>
                <a:ea typeface="Times New Roman"/>
                <a:cs typeface="Times New Roman"/>
                <a:sym typeface="Times New Roman"/>
              </a:rPr>
              <a:t>Steps of Black Box </a:t>
            </a:r>
            <a:r>
              <a:rPr lang="en-US" sz="3200" b="1" i="0" u="none" strike="noStrike" cap="none" dirty="0" smtClean="0">
                <a:solidFill>
                  <a:srgbClr val="000000"/>
                </a:solidFill>
                <a:latin typeface="Times New Roman"/>
                <a:ea typeface="Times New Roman"/>
                <a:cs typeface="Times New Roman"/>
                <a:sym typeface="Times New Roman"/>
              </a:rPr>
              <a:t>Testing cont..</a:t>
            </a:r>
            <a:endParaRPr sz="1400" b="0" i="0" u="none" strike="noStrike" cap="none" dirty="0">
              <a:solidFill>
                <a:srgbClr val="000000"/>
              </a:solidFill>
              <a:latin typeface="Arial"/>
              <a:ea typeface="Arial"/>
              <a:cs typeface="Arial"/>
              <a:sym typeface="Arial"/>
            </a:endParaRPr>
          </a:p>
        </p:txBody>
      </p:sp>
      <p:sp>
        <p:nvSpPr>
          <p:cNvPr id="166" name="Google Shape;166;p10"/>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67" name="Google Shape;167;p10"/>
          <p:cNvSpPr/>
          <p:nvPr/>
        </p:nvSpPr>
        <p:spPr>
          <a:xfrm>
            <a:off x="385190" y="1256531"/>
            <a:ext cx="8415910" cy="5078273"/>
          </a:xfrm>
          <a:prstGeom prst="rect">
            <a:avLst/>
          </a:prstGeom>
          <a:noFill/>
          <a:ln>
            <a:noFill/>
          </a:ln>
        </p:spPr>
        <p:txBody>
          <a:bodyPr spcFirstLastPara="1" wrap="square" lIns="91425" tIns="45700" rIns="91425" bIns="45700" anchor="ctr" anchorCtr="0">
            <a:spAutoFit/>
          </a:bodyPr>
          <a:lstStyle/>
          <a:p>
            <a:pPr marL="0" marR="0" lvl="0" indent="0" algn="just" rtl="0">
              <a:lnSpc>
                <a:spcPct val="150000"/>
              </a:lnSpc>
              <a:spcBef>
                <a:spcPts val="0"/>
              </a:spcBef>
              <a:spcAft>
                <a:spcPts val="0"/>
              </a:spcAft>
              <a:buClr>
                <a:srgbClr val="000000"/>
              </a:buClr>
              <a:buSzPts val="2000"/>
              <a:buFont typeface="Arial"/>
              <a:buNone/>
            </a:pPr>
            <a:r>
              <a:rPr lang="en-US" sz="18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Each column corresponds to a rule which will become a test case for testing. So there will be 4 test cases. </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50000"/>
              </a:lnSpc>
              <a:spcBef>
                <a:spcPts val="0"/>
              </a:spcBef>
              <a:spcAft>
                <a:spcPts val="0"/>
              </a:spcAft>
              <a:buClr>
                <a:srgbClr val="000000"/>
              </a:buClr>
              <a:buSzPts val="2000"/>
              <a:buFont typeface="Arial"/>
              <a:buNone/>
            </a:pPr>
            <a:r>
              <a:rPr lang="en-US" sz="1800" b="1"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5. Requirement-based testing –</a:t>
            </a:r>
            <a:r>
              <a:rPr lang="en-US" sz="18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 It includes validating the requirements given in the SRS of a software system. </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50000"/>
              </a:lnSpc>
              <a:spcBef>
                <a:spcPts val="0"/>
              </a:spcBef>
              <a:spcAft>
                <a:spcPts val="0"/>
              </a:spcAft>
              <a:buClr>
                <a:srgbClr val="000000"/>
              </a:buClr>
              <a:buSzPts val="2000"/>
              <a:buFont typeface="Arial"/>
              <a:buNone/>
            </a:pPr>
            <a:r>
              <a:rPr lang="en-US" sz="1800" b="1"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6. Compatibility testing –</a:t>
            </a:r>
            <a:r>
              <a:rPr lang="en-US" sz="18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 The test case results not only depends on the product but is also on the infrastructure for delivering functionality. When the infrastructure parameters are changed it is still expected to work properly. Some parameters that generally affect the compatibility of software are:</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50000"/>
              </a:lnSpc>
              <a:spcBef>
                <a:spcPts val="0"/>
              </a:spcBef>
              <a:spcAft>
                <a:spcPts val="0"/>
              </a:spcAft>
              <a:buClr>
                <a:srgbClr val="000000"/>
              </a:buClr>
              <a:buSzPts val="2000"/>
              <a:buFont typeface="Arial"/>
              <a:buAutoNum type="arabicPeriod"/>
            </a:pPr>
            <a:r>
              <a:rPr lang="en-US" sz="18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Processor (Pentium 3, Pentium 4) and several processors.</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50000"/>
              </a:lnSpc>
              <a:spcBef>
                <a:spcPts val="0"/>
              </a:spcBef>
              <a:spcAft>
                <a:spcPts val="0"/>
              </a:spcAft>
              <a:buClr>
                <a:srgbClr val="000000"/>
              </a:buClr>
              <a:buSzPts val="2000"/>
              <a:buFont typeface="Arial"/>
              <a:buAutoNum type="arabicPeriod"/>
            </a:pPr>
            <a:r>
              <a:rPr lang="en-US" sz="18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Architecture and characteristics of machine (32-bit or 64-bit).</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50000"/>
              </a:lnSpc>
              <a:spcBef>
                <a:spcPts val="0"/>
              </a:spcBef>
              <a:spcAft>
                <a:spcPts val="0"/>
              </a:spcAft>
              <a:buClr>
                <a:srgbClr val="000000"/>
              </a:buClr>
              <a:buSzPts val="2000"/>
              <a:buFont typeface="Arial"/>
              <a:buAutoNum type="arabicPeriod"/>
            </a:pPr>
            <a:r>
              <a:rPr lang="en-US" sz="18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Back-end components such as database servers.</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50000"/>
              </a:lnSpc>
              <a:spcBef>
                <a:spcPts val="0"/>
              </a:spcBef>
              <a:spcAft>
                <a:spcPts val="0"/>
              </a:spcAft>
              <a:buClr>
                <a:srgbClr val="000000"/>
              </a:buClr>
              <a:buSzPts val="2000"/>
              <a:buFont typeface="Arial"/>
              <a:buAutoNum type="arabicPeriod"/>
            </a:pPr>
            <a:r>
              <a:rPr lang="en-US" sz="18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Operating System (Windows, Linux, </a:t>
            </a:r>
            <a:r>
              <a:rPr lang="en-US" sz="1800" b="0" i="0" u="none" strike="noStrike" cap="none" dirty="0" err="1">
                <a:solidFill>
                  <a:srgbClr val="273239"/>
                </a:solidFill>
                <a:latin typeface="Times New Roman" panose="02020603050405020304" pitchFamily="18" charset="0"/>
                <a:ea typeface="Times New Roman"/>
                <a:cs typeface="Times New Roman" panose="02020603050405020304" pitchFamily="18" charset="0"/>
                <a:sym typeface="Times New Roman"/>
              </a:rPr>
              <a:t>etc</a:t>
            </a:r>
            <a:r>
              <a:rPr lang="en-US" sz="1800" b="0" i="0" u="none" strike="noStrike" cap="none" dirty="0">
                <a:solidFill>
                  <a:srgbClr val="273239"/>
                </a:solidFill>
                <a:latin typeface="Times New Roman" panose="02020603050405020304" pitchFamily="18" charset="0"/>
                <a:ea typeface="Times New Roman"/>
                <a:cs typeface="Times New Roman" panose="02020603050405020304" pitchFamily="18" charset="0"/>
                <a:sym typeface="Times New Roman"/>
              </a:rPr>
              <a:t>).</a:t>
            </a:r>
            <a:endParaRPr sz="1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TotalTime>
  <Words>660</Words>
  <Application>Microsoft Office PowerPoint</Application>
  <PresentationFormat>On-screen Show (4:3)</PresentationFormat>
  <Paragraphs>145</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Times</vt:lpstr>
      <vt:lpstr>Times New Roman</vt:lpstr>
      <vt:lpstr>Office Theme</vt:lpstr>
      <vt:lpstr>PowerPoint Presentation</vt:lpstr>
      <vt:lpstr>PowerPoint Presentation</vt:lpstr>
      <vt:lpstr>PowerPoint Presentation</vt:lpstr>
      <vt:lpstr>  Comparison of BB and WB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dell</cp:lastModifiedBy>
  <cp:revision>13</cp:revision>
  <dcterms:created xsi:type="dcterms:W3CDTF">2010-04-09T07:36:15Z</dcterms:created>
  <dcterms:modified xsi:type="dcterms:W3CDTF">2025-02-04T07:49:30Z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