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7559675" cy="10691813"/>
  <p:embeddedFontLst>
    <p:embeddedFont>
      <p:font typeface="Lato" panose="020F0502020204030204" pitchFamily="34" charset="0"/>
      <p:regular r:id="rId28"/>
      <p:bold r:id="rId29"/>
      <p:italic r:id="rId30"/>
      <p:boldItalic r:id="rId31"/>
    </p:embeddedFont>
    <p:embeddedFont>
      <p:font typeface="Times" panose="02020603050405020304" pitchFamily="18"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hWWDL04XWQUgchaKCho5QRNk72R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ROHI DIXIT" userId="e75041b3dfe162b3" providerId="LiveId" clId="{ADF49C10-D1A9-47D3-90BF-4618087703F0}"/>
    <pc:docChg chg="modSld">
      <pc:chgData name="AAROHI DIXIT" userId="e75041b3dfe162b3" providerId="LiveId" clId="{ADF49C10-D1A9-47D3-90BF-4618087703F0}" dt="2025-05-30T13:46:37.928" v="0" actId="1036"/>
      <pc:docMkLst>
        <pc:docMk/>
      </pc:docMkLst>
      <pc:sldChg chg="modSp mod">
        <pc:chgData name="AAROHI DIXIT" userId="e75041b3dfe162b3" providerId="LiveId" clId="{ADF49C10-D1A9-47D3-90BF-4618087703F0}" dt="2025-05-30T13:46:37.928" v="0" actId="1036"/>
        <pc:sldMkLst>
          <pc:docMk/>
          <pc:sldMk cId="0" sldId="261"/>
        </pc:sldMkLst>
        <pc:spChg chg="mod">
          <ac:chgData name="AAROHI DIXIT" userId="e75041b3dfe162b3" providerId="LiveId" clId="{ADF49C10-D1A9-47D3-90BF-4618087703F0}" dt="2025-05-30T13:46:37.928" v="0" actId="1036"/>
          <ac:spMkLst>
            <pc:docMk/>
            <pc:sldMk cId="0" sldId="261"/>
            <ac:spMk id="12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3: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4: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6: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7: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8: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9: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0: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2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1: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2: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2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3: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2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4: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2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2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6: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2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96: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9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9" name="Google Shape;279;p2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6: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7: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8: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9: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0: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1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1: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1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2: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1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1"/>
        <p:cNvGrpSpPr/>
        <p:nvPr/>
      </p:nvGrpSpPr>
      <p:grpSpPr>
        <a:xfrm>
          <a:off x="0" y="0"/>
          <a:ext cx="0" cy="0"/>
          <a:chOff x="0" y="0"/>
          <a:chExt cx="0" cy="0"/>
        </a:xfrm>
      </p:grpSpPr>
      <p:sp>
        <p:nvSpPr>
          <p:cNvPr id="62" name="Google Shape;62;p3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3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3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7"/>
        <p:cNvGrpSpPr/>
        <p:nvPr/>
      </p:nvGrpSpPr>
      <p:grpSpPr>
        <a:xfrm>
          <a:off x="0" y="0"/>
          <a:ext cx="0" cy="0"/>
          <a:chOff x="0" y="0"/>
          <a:chExt cx="0" cy="0"/>
        </a:xfrm>
      </p:grpSpPr>
      <p:sp>
        <p:nvSpPr>
          <p:cNvPr id="68" name="Google Shape;68;p3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9"/>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2"/>
        <p:cNvGrpSpPr/>
        <p:nvPr/>
      </p:nvGrpSpPr>
      <p:grpSpPr>
        <a:xfrm>
          <a:off x="0" y="0"/>
          <a:ext cx="0" cy="0"/>
          <a:chOff x="0" y="0"/>
          <a:chExt cx="0" cy="0"/>
        </a:xfrm>
      </p:grpSpPr>
      <p:sp>
        <p:nvSpPr>
          <p:cNvPr id="73" name="Google Shape;73;p4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4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0"/>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6 Content">
  <p:cSld name="BLANK 2">
    <p:spTree>
      <p:nvGrpSpPr>
        <p:cNvPr id="1" name="Shape 79"/>
        <p:cNvGrpSpPr/>
        <p:nvPr/>
      </p:nvGrpSpPr>
      <p:grpSpPr>
        <a:xfrm>
          <a:off x="0" y="0"/>
          <a:ext cx="0" cy="0"/>
          <a:chOff x="0" y="0"/>
          <a:chExt cx="0" cy="0"/>
        </a:xfrm>
      </p:grpSpPr>
      <p:sp>
        <p:nvSpPr>
          <p:cNvPr id="80" name="Google Shape;80;p4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4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4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
        <p:nvSpPr>
          <p:cNvPr id="35" name="Google Shape;35;p97"/>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t>12.</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p32"/>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9"/>
        <p:cNvGrpSpPr/>
        <p:nvPr/>
      </p:nvGrpSpPr>
      <p:grpSpPr>
        <a:xfrm>
          <a:off x="0" y="0"/>
          <a:ext cx="0" cy="0"/>
          <a:chOff x="0" y="0"/>
          <a:chExt cx="0" cy="0"/>
        </a:xfrm>
      </p:grpSpPr>
      <p:sp>
        <p:nvSpPr>
          <p:cNvPr id="40" name="Google Shape;40;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2" name="Google Shape;42;p33"/>
          <p:cNvSpPr txBox="1">
            <a:spLocks noGrp="1"/>
          </p:cNvSpPr>
          <p:nvPr>
            <p:ph type="ftr" idx="11"/>
          </p:nvPr>
        </p:nvSpPr>
        <p:spPr>
          <a:xfrm>
            <a:off x="457199" y="6356520"/>
            <a:ext cx="8229239"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4"/>
          <p:cNvSpPr txBox="1">
            <a:spLocks noGrp="1"/>
          </p:cNvSpPr>
          <p:nvPr>
            <p:ph type="ftr" idx="11"/>
          </p:nvPr>
        </p:nvSpPr>
        <p:spPr>
          <a:xfrm>
            <a:off x="352540" y="6356520"/>
            <a:ext cx="8361802"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46"/>
        <p:cNvGrpSpPr/>
        <p:nvPr/>
      </p:nvGrpSpPr>
      <p:grpSpPr>
        <a:xfrm>
          <a:off x="0" y="0"/>
          <a:ext cx="0" cy="0"/>
          <a:chOff x="0" y="0"/>
          <a:chExt cx="0" cy="0"/>
        </a:xfrm>
      </p:grpSpPr>
      <p:sp>
        <p:nvSpPr>
          <p:cNvPr id="47" name="Google Shape;47;p3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8" name="Google Shape;48;p3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36"/>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5"/>
        <p:cNvGrpSpPr/>
        <p:nvPr/>
      </p:nvGrpSpPr>
      <p:grpSpPr>
        <a:xfrm>
          <a:off x="0" y="0"/>
          <a:ext cx="0" cy="0"/>
          <a:chOff x="0" y="0"/>
          <a:chExt cx="0" cy="0"/>
        </a:xfrm>
      </p:grpSpPr>
      <p:sp>
        <p:nvSpPr>
          <p:cNvPr id="56" name="Google Shape;56;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37"/>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pic>
        <p:nvPicPr>
          <p:cNvPr id="13" name="Google Shape;13;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 name="Google Shape;18;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pic>
        <p:nvPicPr>
          <p:cNvPr id="19" name="Google Shape;19;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 name="Google Shape;24;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sp>
        <p:nvSpPr>
          <p:cNvPr id="25" name="Google Shape;25;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8"/>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2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codebun.com/uml-diagram-for-bank-management-system/" TargetMode="External"/><Relationship Id="rId7" Type="http://schemas.openxmlformats.org/officeDocument/2006/relationships/hyperlink" Target="https://www.tutorialspoint.com/software_testing_dictionary/acceptance_testing.htm"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hyperlink" Target="https://www.tutorialspoint.com/software_testing_dictionary/validation_testing.htm" TargetMode="External"/><Relationship Id="rId5" Type="http://schemas.openxmlformats.org/officeDocument/2006/relationships/hyperlink" Target="https://www.tutorialspoint.com/software_testing_dictionary/alpha_testing.htm" TargetMode="External"/><Relationship Id="rId4" Type="http://schemas.openxmlformats.org/officeDocument/2006/relationships/hyperlink" Target="https://www.freeprojectz.com/uml-diagram/college-management-system-sequence-diagram"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p:nvPr/>
        </p:nvSpPr>
        <p:spPr>
          <a:xfrm>
            <a:off x="789690" y="2606922"/>
            <a:ext cx="7564618" cy="294051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400" b="1" i="0" u="none" strike="noStrike" cap="none">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US" sz="3600" b="1" i="0" u="none" strike="noStrike" cap="none">
                <a:solidFill>
                  <a:srgbClr val="0070C0"/>
                </a:solidFill>
                <a:latin typeface="Times New Roman"/>
                <a:ea typeface="Times New Roman"/>
                <a:cs typeface="Times New Roman"/>
                <a:sym typeface="Times New Roman"/>
              </a:rPr>
              <a:t>Introduction to Interaction Diagrams</a:t>
            </a:r>
            <a:endParaRPr sz="3600" b="1" i="0" u="none" strike="noStrike" cap="none">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3600" b="1" i="0" u="none" strike="noStrike" cap="none">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US" sz="2000" b="1" i="0" u="none" strike="noStrike" cap="none">
                <a:solidFill>
                  <a:srgbClr val="0070C0"/>
                </a:solidFill>
                <a:latin typeface="Times New Roman"/>
                <a:ea typeface="Times New Roman"/>
                <a:cs typeface="Times New Roman"/>
                <a:sym typeface="Times New Roman"/>
              </a:rPr>
              <a:t>Prepared By:</a:t>
            </a:r>
            <a:endParaRPr/>
          </a:p>
          <a:p>
            <a:pPr marL="0" marR="0" lvl="0" indent="0" algn="ctr" rtl="0">
              <a:lnSpc>
                <a:spcPct val="100000"/>
              </a:lnSpc>
              <a:spcBef>
                <a:spcPts val="400"/>
              </a:spcBef>
              <a:spcAft>
                <a:spcPts val="0"/>
              </a:spcAft>
              <a:buClr>
                <a:srgbClr val="000000"/>
              </a:buClr>
              <a:buSzPts val="2000"/>
              <a:buFont typeface="Arial"/>
              <a:buNone/>
            </a:pPr>
            <a:r>
              <a:rPr lang="en-US" sz="2000" b="1" i="0" u="none" strike="noStrike" cap="none">
                <a:solidFill>
                  <a:srgbClr val="0070C0"/>
                </a:solidFill>
                <a:latin typeface="Times New Roman"/>
                <a:ea typeface="Times New Roman"/>
                <a:cs typeface="Times New Roman"/>
                <a:sym typeface="Times New Roman"/>
              </a:rPr>
              <a:t>Dr. Shveta Bansal</a:t>
            </a:r>
            <a:endParaRPr sz="2000" b="1" i="0" u="none" strike="noStrike" cap="none">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a:solidFill>
                <a:srgbClr val="0070C0"/>
              </a:solidFill>
              <a:latin typeface="Times New Roman"/>
              <a:ea typeface="Times New Roman"/>
              <a:cs typeface="Times New Roman"/>
              <a:sym typeface="Times New Roman"/>
            </a:endParaRPr>
          </a:p>
          <a:p>
            <a:pPr marL="0" marR="0" lvl="0" indent="0" algn="ctr" rtl="0">
              <a:lnSpc>
                <a:spcPct val="150000"/>
              </a:lnSpc>
              <a:spcBef>
                <a:spcPts val="40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641"/>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p:txBody>
      </p:sp>
      <p:sp>
        <p:nvSpPr>
          <p:cNvPr id="93" name="Google Shape;93;p1"/>
          <p:cNvSpPr txBox="1"/>
          <p:nvPr/>
        </p:nvSpPr>
        <p:spPr>
          <a:xfrm>
            <a:off x="1398798" y="1668625"/>
            <a:ext cx="6346401" cy="1436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800" b="1" i="0" u="none" strike="noStrike" cap="none">
                <a:solidFill>
                  <a:schemeClr val="dk1"/>
                </a:solidFill>
                <a:latin typeface="Times New Roman"/>
                <a:ea typeface="Times New Roman"/>
                <a:cs typeface="Times New Roman"/>
                <a:sym typeface="Times New Roman"/>
              </a:rPr>
              <a:t>Object Oriented Software Engineering (OOSE)</a:t>
            </a:r>
            <a:endParaRPr/>
          </a:p>
          <a:p>
            <a:pPr marL="0" marR="0" lvl="0" indent="0" algn="ctr" rtl="0">
              <a:lnSpc>
                <a:spcPct val="100000"/>
              </a:lnSpc>
              <a:spcBef>
                <a:spcPts val="400"/>
              </a:spcBef>
              <a:spcAft>
                <a:spcPts val="0"/>
              </a:spcAft>
              <a:buClr>
                <a:srgbClr val="000000"/>
              </a:buClr>
              <a:buSzPts val="2000"/>
              <a:buFont typeface="Arial"/>
              <a:buNone/>
            </a:pPr>
            <a:r>
              <a:rPr lang="en-US" sz="2800" b="1" i="0" u="none" strike="noStrike" cap="none">
                <a:solidFill>
                  <a:schemeClr val="dk1"/>
                </a:solidFill>
                <a:latin typeface="Times New Roman"/>
                <a:ea typeface="Times New Roman"/>
                <a:cs typeface="Times New Roman"/>
                <a:sym typeface="Times New Roman"/>
              </a:rPr>
              <a:t>22CS017</a:t>
            </a:r>
            <a:endParaRPr/>
          </a:p>
        </p:txBody>
      </p:sp>
      <p:sp>
        <p:nvSpPr>
          <p:cNvPr id="94" name="Google Shape;94;p1"/>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OOSE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3"/>
          <p:cNvSpPr txBox="1">
            <a:spLocks noGrp="1"/>
          </p:cNvSpPr>
          <p:nvPr>
            <p:ph type="title"/>
          </p:nvPr>
        </p:nvSpPr>
        <p:spPr>
          <a:xfrm>
            <a:off x="0" y="251675"/>
            <a:ext cx="5486100" cy="91410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sz="3200" b="1" i="0">
                <a:latin typeface="Times"/>
                <a:ea typeface="Times"/>
                <a:cs typeface="Times"/>
                <a:sym typeface="Times"/>
              </a:rPr>
              <a:t>(1) The Sequence Diagram</a:t>
            </a:r>
            <a:br>
              <a:rPr lang="en-US" sz="3200" b="1" i="0">
                <a:latin typeface="Times"/>
                <a:ea typeface="Times"/>
                <a:cs typeface="Times"/>
                <a:sym typeface="Times"/>
              </a:rPr>
            </a:br>
            <a:endParaRPr sz="3200" b="1">
              <a:latin typeface="Times"/>
              <a:ea typeface="Times"/>
              <a:cs typeface="Times"/>
              <a:sym typeface="Times"/>
            </a:endParaRPr>
          </a:p>
        </p:txBody>
      </p:sp>
      <p:sp>
        <p:nvSpPr>
          <p:cNvPr id="170" name="Google Shape;170;p13"/>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OOSE    </a:t>
            </a:r>
            <a:endParaRPr/>
          </a:p>
        </p:txBody>
      </p:sp>
      <p:pic>
        <p:nvPicPr>
          <p:cNvPr id="171" name="Google Shape;171;p13"/>
          <p:cNvPicPr preferRelativeResize="0"/>
          <p:nvPr/>
        </p:nvPicPr>
        <p:blipFill rotWithShape="1">
          <a:blip r:embed="rId3">
            <a:alphaModFix/>
          </a:blip>
          <a:srcRect/>
          <a:stretch/>
        </p:blipFill>
        <p:spPr>
          <a:xfrm>
            <a:off x="457560" y="956431"/>
            <a:ext cx="7506748" cy="5041413"/>
          </a:xfrm>
          <a:prstGeom prst="rect">
            <a:avLst/>
          </a:prstGeom>
          <a:noFill/>
          <a:ln>
            <a:noFill/>
          </a:ln>
        </p:spPr>
      </p:pic>
      <p:sp>
        <p:nvSpPr>
          <p:cNvPr id="172" name="Google Shape;172;p13"/>
          <p:cNvSpPr txBox="1"/>
          <p:nvPr/>
        </p:nvSpPr>
        <p:spPr>
          <a:xfrm>
            <a:off x="1611824" y="5997844"/>
            <a:ext cx="64937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Times New Roman"/>
                <a:ea typeface="Times New Roman"/>
                <a:cs typeface="Times New Roman"/>
                <a:sym typeface="Times New Roman"/>
              </a:rPr>
              <a:t>Figure 1: Sequence Diagram for Order management system</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Cont..</a:t>
            </a:r>
            <a:endParaRPr/>
          </a:p>
        </p:txBody>
      </p:sp>
      <p:sp>
        <p:nvSpPr>
          <p:cNvPr id="178" name="Google Shape;178;p14"/>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p>
            <a:pPr marL="457200" lvl="0" indent="-342900" algn="just" rtl="0">
              <a:lnSpc>
                <a:spcPct val="90000"/>
              </a:lnSpc>
              <a:spcBef>
                <a:spcPts val="1000"/>
              </a:spcBef>
              <a:spcAft>
                <a:spcPts val="0"/>
              </a:spcAft>
              <a:buSzPts val="1800"/>
              <a:buChar char="•"/>
            </a:pPr>
            <a:r>
              <a:rPr lang="en-US" sz="2000" b="0" i="0">
                <a:solidFill>
                  <a:srgbClr val="000000"/>
                </a:solidFill>
                <a:latin typeface="Times New Roman"/>
                <a:ea typeface="Times New Roman"/>
                <a:cs typeface="Times New Roman"/>
                <a:sym typeface="Times New Roman"/>
              </a:rPr>
              <a:t>The sequence diagram has four objects (Customer, Order, SpecialOrder and NormalOrder).</a:t>
            </a:r>
            <a:endParaRPr/>
          </a:p>
          <a:p>
            <a:pPr marL="457200" lvl="0" indent="-342900" algn="just" rtl="0">
              <a:lnSpc>
                <a:spcPct val="90000"/>
              </a:lnSpc>
              <a:spcBef>
                <a:spcPts val="1000"/>
              </a:spcBef>
              <a:spcAft>
                <a:spcPts val="0"/>
              </a:spcAft>
              <a:buSzPts val="1800"/>
              <a:buChar char="•"/>
            </a:pPr>
            <a:r>
              <a:rPr lang="en-US" sz="2000" b="0" i="0">
                <a:solidFill>
                  <a:srgbClr val="000000"/>
                </a:solidFill>
                <a:latin typeface="Times New Roman"/>
                <a:ea typeface="Times New Roman"/>
                <a:cs typeface="Times New Roman"/>
                <a:sym typeface="Times New Roman"/>
              </a:rPr>
              <a:t>The following diagram shows the message sequence for </a:t>
            </a:r>
            <a:r>
              <a:rPr lang="en-US" sz="2000" b="0" i="1">
                <a:solidFill>
                  <a:srgbClr val="000000"/>
                </a:solidFill>
                <a:latin typeface="Times New Roman"/>
                <a:ea typeface="Times New Roman"/>
                <a:cs typeface="Times New Roman"/>
                <a:sym typeface="Times New Roman"/>
              </a:rPr>
              <a:t>SpecialOrder</a:t>
            </a:r>
            <a:r>
              <a:rPr lang="en-US" sz="2000" b="0" i="0">
                <a:solidFill>
                  <a:srgbClr val="000000"/>
                </a:solidFill>
                <a:latin typeface="Times New Roman"/>
                <a:ea typeface="Times New Roman"/>
                <a:cs typeface="Times New Roman"/>
                <a:sym typeface="Times New Roman"/>
              </a:rPr>
              <a:t> object and the same can be used in case of </a:t>
            </a:r>
            <a:r>
              <a:rPr lang="en-US" sz="2000" b="0" i="1">
                <a:solidFill>
                  <a:srgbClr val="000000"/>
                </a:solidFill>
                <a:latin typeface="Times New Roman"/>
                <a:ea typeface="Times New Roman"/>
                <a:cs typeface="Times New Roman"/>
                <a:sym typeface="Times New Roman"/>
              </a:rPr>
              <a:t>NormalOrder</a:t>
            </a:r>
            <a:r>
              <a:rPr lang="en-US" sz="2000" b="0" i="0">
                <a:solidFill>
                  <a:srgbClr val="000000"/>
                </a:solidFill>
                <a:latin typeface="Times New Roman"/>
                <a:ea typeface="Times New Roman"/>
                <a:cs typeface="Times New Roman"/>
                <a:sym typeface="Times New Roman"/>
              </a:rPr>
              <a:t> object. It is important to understand the time sequence of message flows. The message flow is nothing but a method call of an object.</a:t>
            </a:r>
            <a:endParaRPr/>
          </a:p>
          <a:p>
            <a:pPr marL="457200" lvl="0" indent="-342900" algn="just" rtl="0">
              <a:lnSpc>
                <a:spcPct val="90000"/>
              </a:lnSpc>
              <a:spcBef>
                <a:spcPts val="1000"/>
              </a:spcBef>
              <a:spcAft>
                <a:spcPts val="0"/>
              </a:spcAft>
              <a:buSzPts val="1800"/>
              <a:buChar char="•"/>
            </a:pPr>
            <a:r>
              <a:rPr lang="en-US" sz="2000" b="0" i="0">
                <a:solidFill>
                  <a:srgbClr val="000000"/>
                </a:solidFill>
                <a:latin typeface="Times New Roman"/>
                <a:ea typeface="Times New Roman"/>
                <a:cs typeface="Times New Roman"/>
                <a:sym typeface="Times New Roman"/>
              </a:rPr>
              <a:t>The first call is </a:t>
            </a:r>
            <a:r>
              <a:rPr lang="en-US" sz="2000" b="0" i="1">
                <a:solidFill>
                  <a:srgbClr val="000000"/>
                </a:solidFill>
                <a:latin typeface="Times New Roman"/>
                <a:ea typeface="Times New Roman"/>
                <a:cs typeface="Times New Roman"/>
                <a:sym typeface="Times New Roman"/>
              </a:rPr>
              <a:t>sendOrder ()</a:t>
            </a:r>
            <a:r>
              <a:rPr lang="en-US" sz="2000" b="0" i="0">
                <a:solidFill>
                  <a:srgbClr val="000000"/>
                </a:solidFill>
                <a:latin typeface="Times New Roman"/>
                <a:ea typeface="Times New Roman"/>
                <a:cs typeface="Times New Roman"/>
                <a:sym typeface="Times New Roman"/>
              </a:rPr>
              <a:t> which is a method of </a:t>
            </a:r>
            <a:r>
              <a:rPr lang="en-US" sz="2000" b="0" i="1">
                <a:solidFill>
                  <a:srgbClr val="000000"/>
                </a:solidFill>
                <a:latin typeface="Times New Roman"/>
                <a:ea typeface="Times New Roman"/>
                <a:cs typeface="Times New Roman"/>
                <a:sym typeface="Times New Roman"/>
              </a:rPr>
              <a:t>Order object</a:t>
            </a:r>
            <a:r>
              <a:rPr lang="en-US" sz="2000" b="0" i="0">
                <a:solidFill>
                  <a:srgbClr val="000000"/>
                </a:solidFill>
                <a:latin typeface="Times New Roman"/>
                <a:ea typeface="Times New Roman"/>
                <a:cs typeface="Times New Roman"/>
                <a:sym typeface="Times New Roman"/>
              </a:rPr>
              <a:t>. The next call is </a:t>
            </a:r>
            <a:r>
              <a:rPr lang="en-US" sz="2000" b="0" i="1">
                <a:solidFill>
                  <a:srgbClr val="000000"/>
                </a:solidFill>
                <a:latin typeface="Times New Roman"/>
                <a:ea typeface="Times New Roman"/>
                <a:cs typeface="Times New Roman"/>
                <a:sym typeface="Times New Roman"/>
              </a:rPr>
              <a:t>confirm ()</a:t>
            </a:r>
            <a:r>
              <a:rPr lang="en-US" sz="2000" b="0" i="0">
                <a:solidFill>
                  <a:srgbClr val="000000"/>
                </a:solidFill>
                <a:latin typeface="Times New Roman"/>
                <a:ea typeface="Times New Roman"/>
                <a:cs typeface="Times New Roman"/>
                <a:sym typeface="Times New Roman"/>
              </a:rPr>
              <a:t> which is a method of </a:t>
            </a:r>
            <a:r>
              <a:rPr lang="en-US" sz="2000" b="0" i="1">
                <a:solidFill>
                  <a:srgbClr val="000000"/>
                </a:solidFill>
                <a:latin typeface="Times New Roman"/>
                <a:ea typeface="Times New Roman"/>
                <a:cs typeface="Times New Roman"/>
                <a:sym typeface="Times New Roman"/>
              </a:rPr>
              <a:t>SpecialOrder</a:t>
            </a:r>
            <a:r>
              <a:rPr lang="en-US" sz="2000" b="0" i="0">
                <a:solidFill>
                  <a:srgbClr val="000000"/>
                </a:solidFill>
                <a:latin typeface="Times New Roman"/>
                <a:ea typeface="Times New Roman"/>
                <a:cs typeface="Times New Roman"/>
                <a:sym typeface="Times New Roman"/>
              </a:rPr>
              <a:t> object and the last call is </a:t>
            </a:r>
            <a:r>
              <a:rPr lang="en-US" sz="2000" b="0" i="1">
                <a:solidFill>
                  <a:srgbClr val="000000"/>
                </a:solidFill>
                <a:latin typeface="Times New Roman"/>
                <a:ea typeface="Times New Roman"/>
                <a:cs typeface="Times New Roman"/>
                <a:sym typeface="Times New Roman"/>
              </a:rPr>
              <a:t>Dispatch ()</a:t>
            </a:r>
            <a:r>
              <a:rPr lang="en-US" sz="2000" b="0" i="0">
                <a:solidFill>
                  <a:srgbClr val="000000"/>
                </a:solidFill>
                <a:latin typeface="Times New Roman"/>
                <a:ea typeface="Times New Roman"/>
                <a:cs typeface="Times New Roman"/>
                <a:sym typeface="Times New Roman"/>
              </a:rPr>
              <a:t> which is a method of </a:t>
            </a:r>
            <a:r>
              <a:rPr lang="en-US" sz="2000" b="0" i="1">
                <a:solidFill>
                  <a:srgbClr val="000000"/>
                </a:solidFill>
                <a:latin typeface="Times New Roman"/>
                <a:ea typeface="Times New Roman"/>
                <a:cs typeface="Times New Roman"/>
                <a:sym typeface="Times New Roman"/>
              </a:rPr>
              <a:t>SpecialOrder</a:t>
            </a:r>
            <a:r>
              <a:rPr lang="en-US" sz="2000" b="0" i="0">
                <a:solidFill>
                  <a:srgbClr val="000000"/>
                </a:solidFill>
                <a:latin typeface="Times New Roman"/>
                <a:ea typeface="Times New Roman"/>
                <a:cs typeface="Times New Roman"/>
                <a:sym typeface="Times New Roman"/>
              </a:rPr>
              <a:t> object. The following diagram mainly describes the method calls from one object to another, and this is also the actual scenario when the system is running.</a:t>
            </a:r>
            <a:endParaRPr/>
          </a:p>
          <a:p>
            <a:pPr marL="457200" lvl="0" indent="-228600" algn="just" rtl="0">
              <a:lnSpc>
                <a:spcPct val="90000"/>
              </a:lnSpc>
              <a:spcBef>
                <a:spcPts val="1000"/>
              </a:spcBef>
              <a:spcAft>
                <a:spcPts val="0"/>
              </a:spcAft>
              <a:buSzPts val="1800"/>
              <a:buNone/>
            </a:pPr>
            <a:endParaRPr sz="2000">
              <a:latin typeface="Times New Roman"/>
              <a:ea typeface="Times New Roman"/>
              <a:cs typeface="Times New Roman"/>
              <a:sym typeface="Times New Roman"/>
            </a:endParaRPr>
          </a:p>
        </p:txBody>
      </p:sp>
      <p:sp>
        <p:nvSpPr>
          <p:cNvPr id="179" name="Google Shape;179;p14"/>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OOSE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5"/>
          <p:cNvSpPr txBox="1">
            <a:spLocks noGrp="1"/>
          </p:cNvSpPr>
          <p:nvPr>
            <p:ph type="title"/>
          </p:nvPr>
        </p:nvSpPr>
        <p:spPr>
          <a:xfrm>
            <a:off x="163600" y="226925"/>
            <a:ext cx="5486100" cy="91410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sz="3200" b="1">
                <a:latin typeface="Times"/>
                <a:ea typeface="Times"/>
                <a:cs typeface="Times"/>
                <a:sym typeface="Times"/>
              </a:rPr>
              <a:t>(2) </a:t>
            </a:r>
            <a:r>
              <a:rPr lang="en-US" sz="3200" b="1" i="0">
                <a:latin typeface="Times"/>
                <a:ea typeface="Times"/>
                <a:cs typeface="Times"/>
                <a:sym typeface="Times"/>
              </a:rPr>
              <a:t>The Collaboration Diagram</a:t>
            </a:r>
            <a:br>
              <a:rPr lang="en-US" sz="3200" b="1" i="0">
                <a:latin typeface="Times"/>
                <a:ea typeface="Times"/>
                <a:cs typeface="Times"/>
                <a:sym typeface="Times"/>
              </a:rPr>
            </a:br>
            <a:endParaRPr sz="3200" b="1">
              <a:latin typeface="Times"/>
              <a:ea typeface="Times"/>
              <a:cs typeface="Times"/>
              <a:sym typeface="Times"/>
            </a:endParaRPr>
          </a:p>
        </p:txBody>
      </p:sp>
      <p:sp>
        <p:nvSpPr>
          <p:cNvPr id="185" name="Google Shape;185;p15"/>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OOSE    </a:t>
            </a:r>
            <a:endParaRPr/>
          </a:p>
        </p:txBody>
      </p:sp>
      <p:pic>
        <p:nvPicPr>
          <p:cNvPr id="186" name="Google Shape;186;p15"/>
          <p:cNvPicPr preferRelativeResize="0"/>
          <p:nvPr/>
        </p:nvPicPr>
        <p:blipFill rotWithShape="1">
          <a:blip r:embed="rId3">
            <a:alphaModFix/>
          </a:blip>
          <a:srcRect/>
          <a:stretch/>
        </p:blipFill>
        <p:spPr>
          <a:xfrm>
            <a:off x="928179" y="1141027"/>
            <a:ext cx="7287642" cy="4744112"/>
          </a:xfrm>
          <a:prstGeom prst="rect">
            <a:avLst/>
          </a:prstGeom>
          <a:noFill/>
          <a:ln>
            <a:noFill/>
          </a:ln>
        </p:spPr>
      </p:pic>
      <p:sp>
        <p:nvSpPr>
          <p:cNvPr id="187" name="Google Shape;187;p15"/>
          <p:cNvSpPr txBox="1"/>
          <p:nvPr/>
        </p:nvSpPr>
        <p:spPr>
          <a:xfrm>
            <a:off x="1611824" y="5997844"/>
            <a:ext cx="64937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Times New Roman"/>
                <a:ea typeface="Times New Roman"/>
                <a:cs typeface="Times New Roman"/>
                <a:sym typeface="Times New Roman"/>
              </a:rPr>
              <a:t>Figure 2: Collaboration Diagram for Order management system</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Cont..</a:t>
            </a:r>
            <a:endParaRPr/>
          </a:p>
        </p:txBody>
      </p:sp>
      <p:sp>
        <p:nvSpPr>
          <p:cNvPr id="193" name="Google Shape;193;p16"/>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p>
            <a:pPr marL="457200" lvl="0" indent="-342900" algn="just" rtl="0">
              <a:lnSpc>
                <a:spcPct val="90000"/>
              </a:lnSpc>
              <a:spcBef>
                <a:spcPts val="1000"/>
              </a:spcBef>
              <a:spcAft>
                <a:spcPts val="0"/>
              </a:spcAft>
              <a:buSzPts val="1800"/>
              <a:buChar char="•"/>
            </a:pPr>
            <a:r>
              <a:rPr lang="en-US" sz="2000" b="0" i="0">
                <a:solidFill>
                  <a:srgbClr val="000000"/>
                </a:solidFill>
                <a:latin typeface="Times New Roman"/>
                <a:ea typeface="Times New Roman"/>
                <a:cs typeface="Times New Roman"/>
                <a:sym typeface="Times New Roman"/>
              </a:rPr>
              <a:t>The second interaction diagram is the collaboration diagram. It shows the object organization as seen in the following diagram. In the collaboration diagram, the method call sequence is indicated by some numbering technique. The number indicates how the methods are called one after another. We have taken the same order management system to describe the collaboration diagram.</a:t>
            </a:r>
            <a:endParaRPr/>
          </a:p>
          <a:p>
            <a:pPr marL="457200" lvl="0" indent="-342900" algn="just" rtl="0">
              <a:lnSpc>
                <a:spcPct val="90000"/>
              </a:lnSpc>
              <a:spcBef>
                <a:spcPts val="1000"/>
              </a:spcBef>
              <a:spcAft>
                <a:spcPts val="0"/>
              </a:spcAft>
              <a:buSzPts val="1800"/>
              <a:buChar char="•"/>
            </a:pPr>
            <a:r>
              <a:rPr lang="en-US" sz="2000" b="0" i="0">
                <a:solidFill>
                  <a:srgbClr val="000000"/>
                </a:solidFill>
                <a:latin typeface="Times New Roman"/>
                <a:ea typeface="Times New Roman"/>
                <a:cs typeface="Times New Roman"/>
                <a:sym typeface="Times New Roman"/>
              </a:rPr>
              <a:t>Method calls are similar to that of a sequence diagram. However, difference being the sequence diagram does not describe the object organization, whereas the collaboration diagram shows the object organization.</a:t>
            </a:r>
            <a:endParaRPr/>
          </a:p>
          <a:p>
            <a:pPr marL="457200" lvl="0" indent="-342900" algn="just" rtl="0">
              <a:lnSpc>
                <a:spcPct val="90000"/>
              </a:lnSpc>
              <a:spcBef>
                <a:spcPts val="1000"/>
              </a:spcBef>
              <a:spcAft>
                <a:spcPts val="0"/>
              </a:spcAft>
              <a:buSzPts val="1800"/>
              <a:buChar char="•"/>
            </a:pPr>
            <a:r>
              <a:rPr lang="en-US" sz="2000" b="0" i="0">
                <a:solidFill>
                  <a:srgbClr val="000000"/>
                </a:solidFill>
                <a:latin typeface="Times New Roman"/>
                <a:ea typeface="Times New Roman"/>
                <a:cs typeface="Times New Roman"/>
                <a:sym typeface="Times New Roman"/>
              </a:rPr>
              <a:t>To choose between these two diagrams, emphasis is placed on the type of requirement. If the time sequence is important, then the sequence diagram is used. If organization is required, then collaboration diagram is used.</a:t>
            </a:r>
            <a:endParaRPr/>
          </a:p>
          <a:p>
            <a:pPr marL="457200" lvl="0" indent="-228600" algn="just" rtl="0">
              <a:lnSpc>
                <a:spcPct val="90000"/>
              </a:lnSpc>
              <a:spcBef>
                <a:spcPts val="1000"/>
              </a:spcBef>
              <a:spcAft>
                <a:spcPts val="0"/>
              </a:spcAft>
              <a:buSzPts val="1800"/>
              <a:buNone/>
            </a:pPr>
            <a:endParaRPr sz="2000">
              <a:latin typeface="Times New Roman"/>
              <a:ea typeface="Times New Roman"/>
              <a:cs typeface="Times New Roman"/>
              <a:sym typeface="Times New Roman"/>
            </a:endParaRPr>
          </a:p>
        </p:txBody>
      </p:sp>
      <p:sp>
        <p:nvSpPr>
          <p:cNvPr id="194" name="Google Shape;194;p16"/>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OOSE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7"/>
          <p:cNvSpPr txBox="1">
            <a:spLocks noGrp="1"/>
          </p:cNvSpPr>
          <p:nvPr>
            <p:ph type="title"/>
          </p:nvPr>
        </p:nvSpPr>
        <p:spPr>
          <a:xfrm>
            <a:off x="0" y="136800"/>
            <a:ext cx="6272700" cy="9141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3100" b="1" i="0">
                <a:solidFill>
                  <a:srgbClr val="000000"/>
                </a:solidFill>
                <a:latin typeface="Times New Roman"/>
                <a:ea typeface="Times New Roman"/>
                <a:cs typeface="Times New Roman"/>
                <a:sym typeface="Times New Roman"/>
              </a:rPr>
              <a:t>Where to Use Interaction Diagrams</a:t>
            </a:r>
            <a:r>
              <a:rPr lang="en-US" sz="2700" b="0" i="0">
                <a:solidFill>
                  <a:srgbClr val="000000"/>
                </a:solidFill>
                <a:latin typeface="Lato"/>
                <a:ea typeface="Lato"/>
                <a:cs typeface="Lato"/>
                <a:sym typeface="Lato"/>
              </a:rPr>
              <a:t>?</a:t>
            </a:r>
            <a:br>
              <a:rPr lang="en-US" sz="2700" b="0" i="0">
                <a:solidFill>
                  <a:srgbClr val="000000"/>
                </a:solidFill>
                <a:latin typeface="Lato"/>
                <a:ea typeface="Lato"/>
                <a:cs typeface="Lato"/>
                <a:sym typeface="Lato"/>
              </a:rPr>
            </a:br>
            <a:endParaRPr sz="2700"/>
          </a:p>
        </p:txBody>
      </p:sp>
      <p:sp>
        <p:nvSpPr>
          <p:cNvPr id="200" name="Google Shape;200;p17"/>
          <p:cNvSpPr txBox="1">
            <a:spLocks noGrp="1"/>
          </p:cNvSpPr>
          <p:nvPr>
            <p:ph type="body" idx="1"/>
          </p:nvPr>
        </p:nvSpPr>
        <p:spPr>
          <a:xfrm>
            <a:off x="404875" y="1118620"/>
            <a:ext cx="8229300" cy="3977400"/>
          </a:xfrm>
          <a:prstGeom prst="rect">
            <a:avLst/>
          </a:prstGeom>
          <a:noFill/>
          <a:ln>
            <a:noFill/>
          </a:ln>
        </p:spPr>
        <p:txBody>
          <a:bodyPr spcFirstLastPara="1" wrap="square" lIns="0" tIns="0" rIns="0" bIns="0" anchor="t" anchorCtr="0">
            <a:normAutofit/>
          </a:bodyPr>
          <a:lstStyle/>
          <a:p>
            <a:pPr marL="457200" lvl="0" indent="-342900" algn="just" rtl="0">
              <a:lnSpc>
                <a:spcPct val="90000"/>
              </a:lnSpc>
              <a:spcBef>
                <a:spcPts val="1000"/>
              </a:spcBef>
              <a:spcAft>
                <a:spcPts val="0"/>
              </a:spcAft>
              <a:buSzPts val="1800"/>
              <a:buChar char="•"/>
            </a:pPr>
            <a:r>
              <a:rPr lang="en-US" sz="2000" b="0" i="0">
                <a:solidFill>
                  <a:srgbClr val="000000"/>
                </a:solidFill>
                <a:latin typeface="Times New Roman"/>
                <a:ea typeface="Times New Roman"/>
                <a:cs typeface="Times New Roman"/>
                <a:sym typeface="Times New Roman"/>
              </a:rPr>
              <a:t>The main purpose of both the diagrams are similar as they are used to capture the dynamic behavior of a system. However, the specific purpose is more important to clarify and understand.</a:t>
            </a:r>
            <a:endParaRPr/>
          </a:p>
          <a:p>
            <a:pPr marL="457200" lvl="0" indent="-342900" algn="just" rtl="0">
              <a:lnSpc>
                <a:spcPct val="90000"/>
              </a:lnSpc>
              <a:spcBef>
                <a:spcPts val="1000"/>
              </a:spcBef>
              <a:spcAft>
                <a:spcPts val="0"/>
              </a:spcAft>
              <a:buSzPts val="1800"/>
              <a:buChar char="•"/>
            </a:pPr>
            <a:r>
              <a:rPr lang="en-US" sz="2000" b="0" i="0">
                <a:solidFill>
                  <a:srgbClr val="000000"/>
                </a:solidFill>
                <a:latin typeface="Times New Roman"/>
                <a:ea typeface="Times New Roman"/>
                <a:cs typeface="Times New Roman"/>
                <a:sym typeface="Times New Roman"/>
              </a:rPr>
              <a:t>Sequence diagrams are used to capture the order of messages flowing from one object to another. Collaboration diagrams are used to describe the structural organization of the objects taking part in the interaction. A single diagram is not sufficient to describe the dynamic aspect of an entire system, so a set of diagrams are used to capture it as a whole.</a:t>
            </a:r>
            <a:endParaRPr/>
          </a:p>
          <a:p>
            <a:pPr marL="457200" lvl="0" indent="-228600" algn="just" rtl="0">
              <a:lnSpc>
                <a:spcPct val="90000"/>
              </a:lnSpc>
              <a:spcBef>
                <a:spcPts val="1000"/>
              </a:spcBef>
              <a:spcAft>
                <a:spcPts val="0"/>
              </a:spcAft>
              <a:buSzPts val="1800"/>
              <a:buNone/>
            </a:pPr>
            <a:endParaRPr sz="2000">
              <a:latin typeface="Times New Roman"/>
              <a:ea typeface="Times New Roman"/>
              <a:cs typeface="Times New Roman"/>
              <a:sym typeface="Times New Roman"/>
            </a:endParaRPr>
          </a:p>
        </p:txBody>
      </p:sp>
      <p:sp>
        <p:nvSpPr>
          <p:cNvPr id="201" name="Google Shape;201;p17"/>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OOSE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txBox="1">
            <a:spLocks noGrp="1"/>
          </p:cNvSpPr>
          <p:nvPr>
            <p:ph type="title"/>
          </p:nvPr>
        </p:nvSpPr>
        <p:spPr>
          <a:xfrm>
            <a:off x="0" y="0"/>
            <a:ext cx="6316800" cy="9141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b="1"/>
              <a:t>Where to Use Interaction Diagrams? (Cont..)</a:t>
            </a:r>
            <a:endParaRPr sz="2500"/>
          </a:p>
        </p:txBody>
      </p:sp>
      <p:sp>
        <p:nvSpPr>
          <p:cNvPr id="207" name="Google Shape;207;p18"/>
          <p:cNvSpPr txBox="1">
            <a:spLocks noGrp="1"/>
          </p:cNvSpPr>
          <p:nvPr>
            <p:ph type="body" idx="1"/>
          </p:nvPr>
        </p:nvSpPr>
        <p:spPr>
          <a:xfrm>
            <a:off x="633900" y="1184870"/>
            <a:ext cx="8229300" cy="3977400"/>
          </a:xfrm>
          <a:prstGeom prst="rect">
            <a:avLst/>
          </a:prstGeom>
          <a:noFill/>
          <a:ln>
            <a:noFill/>
          </a:ln>
        </p:spPr>
        <p:txBody>
          <a:bodyPr spcFirstLastPara="1" wrap="square" lIns="0" tIns="0" rIns="0" bIns="0" anchor="t" anchorCtr="0">
            <a:normAutofit/>
          </a:bodyPr>
          <a:lstStyle/>
          <a:p>
            <a:pPr marL="457200" lvl="0" indent="-342900" algn="just" rtl="0">
              <a:lnSpc>
                <a:spcPct val="90000"/>
              </a:lnSpc>
              <a:spcBef>
                <a:spcPts val="1000"/>
              </a:spcBef>
              <a:spcAft>
                <a:spcPts val="0"/>
              </a:spcAft>
              <a:buSzPts val="1800"/>
              <a:buChar char="•"/>
            </a:pPr>
            <a:r>
              <a:rPr lang="en-US" sz="2000" b="0" i="0">
                <a:solidFill>
                  <a:srgbClr val="000000"/>
                </a:solidFill>
                <a:latin typeface="Times New Roman"/>
                <a:ea typeface="Times New Roman"/>
                <a:cs typeface="Times New Roman"/>
                <a:sym typeface="Times New Roman"/>
              </a:rPr>
              <a:t>Interaction diagrams are used when we want to understand the message flow and the structural organization. Message flow means the sequence of control flow from one object to another. Structural organization means the visual organization of the elements in a system.</a:t>
            </a:r>
            <a:endParaRPr/>
          </a:p>
          <a:p>
            <a:pPr marL="457200" lvl="0" indent="0" algn="just" rtl="0">
              <a:lnSpc>
                <a:spcPct val="90000"/>
              </a:lnSpc>
              <a:spcBef>
                <a:spcPts val="1000"/>
              </a:spcBef>
              <a:spcAft>
                <a:spcPts val="0"/>
              </a:spcAft>
              <a:buNone/>
            </a:pPr>
            <a:r>
              <a:rPr lang="en-US" sz="2000" b="0" i="0">
                <a:solidFill>
                  <a:srgbClr val="000000"/>
                </a:solidFill>
                <a:latin typeface="Times New Roman"/>
                <a:ea typeface="Times New Roman"/>
                <a:cs typeface="Times New Roman"/>
                <a:sym typeface="Times New Roman"/>
              </a:rPr>
              <a:t>Interaction diagrams can be used −</a:t>
            </a:r>
            <a:endParaRPr/>
          </a:p>
          <a:p>
            <a:pPr marL="457200" lvl="0" indent="-355600" algn="just" rtl="0">
              <a:lnSpc>
                <a:spcPct val="90000"/>
              </a:lnSpc>
              <a:spcBef>
                <a:spcPts val="1000"/>
              </a:spcBef>
              <a:spcAft>
                <a:spcPts val="0"/>
              </a:spcAft>
              <a:buClr>
                <a:srgbClr val="000000"/>
              </a:buClr>
              <a:buSzPts val="2000"/>
              <a:buFont typeface="Times New Roman"/>
              <a:buChar char="•"/>
            </a:pPr>
            <a:r>
              <a:rPr lang="en-US" sz="2000" b="0" i="0">
                <a:solidFill>
                  <a:srgbClr val="000000"/>
                </a:solidFill>
                <a:latin typeface="Times New Roman"/>
                <a:ea typeface="Times New Roman"/>
                <a:cs typeface="Times New Roman"/>
                <a:sym typeface="Times New Roman"/>
              </a:rPr>
              <a:t>To model the flow of control by time sequence.</a:t>
            </a:r>
            <a:endParaRPr/>
          </a:p>
          <a:p>
            <a:pPr marL="457200" lvl="0" indent="-355600" algn="just" rtl="0">
              <a:lnSpc>
                <a:spcPct val="90000"/>
              </a:lnSpc>
              <a:spcBef>
                <a:spcPts val="0"/>
              </a:spcBef>
              <a:spcAft>
                <a:spcPts val="0"/>
              </a:spcAft>
              <a:buClr>
                <a:srgbClr val="000000"/>
              </a:buClr>
              <a:buSzPts val="2000"/>
              <a:buFont typeface="Times New Roman"/>
              <a:buChar char="•"/>
            </a:pPr>
            <a:r>
              <a:rPr lang="en-US" sz="2000" b="0" i="0">
                <a:solidFill>
                  <a:srgbClr val="000000"/>
                </a:solidFill>
                <a:latin typeface="Times New Roman"/>
                <a:ea typeface="Times New Roman"/>
                <a:cs typeface="Times New Roman"/>
                <a:sym typeface="Times New Roman"/>
              </a:rPr>
              <a:t>To model the flow of control by structural organizations.</a:t>
            </a:r>
            <a:endParaRPr/>
          </a:p>
          <a:p>
            <a:pPr marL="457200" lvl="0" indent="-355600" algn="just" rtl="0">
              <a:lnSpc>
                <a:spcPct val="90000"/>
              </a:lnSpc>
              <a:spcBef>
                <a:spcPts val="0"/>
              </a:spcBef>
              <a:spcAft>
                <a:spcPts val="0"/>
              </a:spcAft>
              <a:buClr>
                <a:srgbClr val="000000"/>
              </a:buClr>
              <a:buSzPts val="2000"/>
              <a:buFont typeface="Times New Roman"/>
              <a:buChar char="•"/>
            </a:pPr>
            <a:r>
              <a:rPr lang="en-US" sz="2000" b="0" i="0">
                <a:solidFill>
                  <a:srgbClr val="000000"/>
                </a:solidFill>
                <a:latin typeface="Times New Roman"/>
                <a:ea typeface="Times New Roman"/>
                <a:cs typeface="Times New Roman"/>
                <a:sym typeface="Times New Roman"/>
              </a:rPr>
              <a:t>For forward engineering.</a:t>
            </a:r>
            <a:endParaRPr/>
          </a:p>
          <a:p>
            <a:pPr marL="457200" lvl="0" indent="-355600" algn="just" rtl="0">
              <a:lnSpc>
                <a:spcPct val="90000"/>
              </a:lnSpc>
              <a:spcBef>
                <a:spcPts val="0"/>
              </a:spcBef>
              <a:spcAft>
                <a:spcPts val="0"/>
              </a:spcAft>
              <a:buClr>
                <a:srgbClr val="000000"/>
              </a:buClr>
              <a:buSzPts val="2000"/>
              <a:buFont typeface="Times New Roman"/>
              <a:buChar char="•"/>
            </a:pPr>
            <a:r>
              <a:rPr lang="en-US" sz="2000" b="0" i="0">
                <a:solidFill>
                  <a:srgbClr val="000000"/>
                </a:solidFill>
                <a:latin typeface="Times New Roman"/>
                <a:ea typeface="Times New Roman"/>
                <a:cs typeface="Times New Roman"/>
                <a:sym typeface="Times New Roman"/>
              </a:rPr>
              <a:t>For reverse engineering.</a:t>
            </a:r>
            <a:endParaRPr/>
          </a:p>
          <a:p>
            <a:pPr marL="457200" lvl="0" indent="-228600" algn="just" rtl="0">
              <a:lnSpc>
                <a:spcPct val="90000"/>
              </a:lnSpc>
              <a:spcBef>
                <a:spcPts val="1000"/>
              </a:spcBef>
              <a:spcAft>
                <a:spcPts val="0"/>
              </a:spcAft>
              <a:buSzPts val="1800"/>
              <a:buNone/>
            </a:pPr>
            <a:endParaRPr sz="2000">
              <a:latin typeface="Times New Roman"/>
              <a:ea typeface="Times New Roman"/>
              <a:cs typeface="Times New Roman"/>
              <a:sym typeface="Times New Roman"/>
            </a:endParaRPr>
          </a:p>
        </p:txBody>
      </p:sp>
      <p:sp>
        <p:nvSpPr>
          <p:cNvPr id="208" name="Google Shape;208;p18"/>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OOSE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9"/>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p>
            <a:pPr marL="114300" lvl="0" indent="0" algn="l" rtl="0">
              <a:lnSpc>
                <a:spcPct val="90000"/>
              </a:lnSpc>
              <a:spcBef>
                <a:spcPts val="1000"/>
              </a:spcBef>
              <a:spcAft>
                <a:spcPts val="0"/>
              </a:spcAft>
              <a:buSzPts val="1800"/>
              <a:buNone/>
            </a:pPr>
            <a:r>
              <a:rPr lang="en-US" sz="2400" b="1"/>
              <a:t>	</a:t>
            </a:r>
            <a:endParaRPr/>
          </a:p>
          <a:p>
            <a:pPr marL="114300" lvl="0" indent="0" algn="l" rtl="0">
              <a:lnSpc>
                <a:spcPct val="90000"/>
              </a:lnSpc>
              <a:spcBef>
                <a:spcPts val="1000"/>
              </a:spcBef>
              <a:spcAft>
                <a:spcPts val="0"/>
              </a:spcAft>
              <a:buSzPts val="1800"/>
              <a:buNone/>
            </a:pPr>
            <a:endParaRPr sz="2400" b="1"/>
          </a:p>
          <a:p>
            <a:pPr marL="114300" lvl="0" indent="0" algn="l" rtl="0">
              <a:lnSpc>
                <a:spcPct val="90000"/>
              </a:lnSpc>
              <a:spcBef>
                <a:spcPts val="1000"/>
              </a:spcBef>
              <a:spcAft>
                <a:spcPts val="0"/>
              </a:spcAft>
              <a:buSzPts val="1800"/>
              <a:buNone/>
            </a:pPr>
            <a:endParaRPr sz="2400" b="1"/>
          </a:p>
          <a:p>
            <a:pPr marL="114300" lvl="0" indent="0" algn="ctr" rtl="0">
              <a:lnSpc>
                <a:spcPct val="90000"/>
              </a:lnSpc>
              <a:spcBef>
                <a:spcPts val="1000"/>
              </a:spcBef>
              <a:spcAft>
                <a:spcPts val="0"/>
              </a:spcAft>
              <a:buSzPts val="1800"/>
              <a:buNone/>
            </a:pPr>
            <a:r>
              <a:rPr lang="en-US" sz="2400" b="1"/>
              <a:t>Examples: Interaction Diagrams</a:t>
            </a:r>
            <a:endParaRPr/>
          </a:p>
        </p:txBody>
      </p:sp>
      <p:sp>
        <p:nvSpPr>
          <p:cNvPr id="214" name="Google Shape;214;p19"/>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OOSE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sz="3200" b="1"/>
              <a:t>System Start-up Diagram</a:t>
            </a:r>
            <a:endParaRPr/>
          </a:p>
        </p:txBody>
      </p:sp>
      <p:sp>
        <p:nvSpPr>
          <p:cNvPr id="220" name="Google Shape;220;p2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OOSE    </a:t>
            </a:r>
            <a:endParaRPr/>
          </a:p>
        </p:txBody>
      </p:sp>
      <p:pic>
        <p:nvPicPr>
          <p:cNvPr id="221" name="Google Shape;221;p20" descr="Interaction Diagrams for Example ATM System"/>
          <p:cNvPicPr preferRelativeResize="0"/>
          <p:nvPr/>
        </p:nvPicPr>
        <p:blipFill rotWithShape="1">
          <a:blip r:embed="rId3">
            <a:alphaModFix/>
          </a:blip>
          <a:srcRect t="13289"/>
          <a:stretch/>
        </p:blipFill>
        <p:spPr>
          <a:xfrm>
            <a:off x="748170" y="1517446"/>
            <a:ext cx="7218671" cy="4235668"/>
          </a:xfrm>
          <a:prstGeom prst="rect">
            <a:avLst/>
          </a:prstGeom>
          <a:noFill/>
          <a:ln>
            <a:noFill/>
          </a:ln>
        </p:spPr>
      </p:pic>
      <p:sp>
        <p:nvSpPr>
          <p:cNvPr id="222" name="Google Shape;222;p20"/>
          <p:cNvSpPr txBox="1"/>
          <p:nvPr/>
        </p:nvSpPr>
        <p:spPr>
          <a:xfrm>
            <a:off x="1611824" y="5997844"/>
            <a:ext cx="64937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Times New Roman"/>
                <a:ea typeface="Times New Roman"/>
                <a:cs typeface="Times New Roman"/>
                <a:sym typeface="Times New Roman"/>
              </a:rPr>
              <a:t>Figure 3: Sequence Diagram for System Start up</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sz="3200" b="1"/>
              <a:t>College Management System </a:t>
            </a:r>
            <a:endParaRPr/>
          </a:p>
        </p:txBody>
      </p:sp>
      <p:sp>
        <p:nvSpPr>
          <p:cNvPr id="228" name="Google Shape;228;p21"/>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p>
            <a:pPr marL="457200" lvl="0" indent="-228600" algn="l" rtl="0">
              <a:lnSpc>
                <a:spcPct val="90000"/>
              </a:lnSpc>
              <a:spcBef>
                <a:spcPts val="1000"/>
              </a:spcBef>
              <a:spcAft>
                <a:spcPts val="0"/>
              </a:spcAft>
              <a:buClr>
                <a:schemeClr val="dk1"/>
              </a:buClr>
              <a:buSzPts val="1800"/>
              <a:buNone/>
            </a:pPr>
            <a:endParaRPr/>
          </a:p>
        </p:txBody>
      </p:sp>
      <p:sp>
        <p:nvSpPr>
          <p:cNvPr id="229" name="Google Shape;229;p21"/>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OOSE    </a:t>
            </a:r>
            <a:endParaRPr/>
          </a:p>
        </p:txBody>
      </p:sp>
      <p:pic>
        <p:nvPicPr>
          <p:cNvPr id="230" name="Google Shape;230;p21"/>
          <p:cNvPicPr preferRelativeResize="0"/>
          <p:nvPr/>
        </p:nvPicPr>
        <p:blipFill rotWithShape="1">
          <a:blip r:embed="rId3">
            <a:alphaModFix/>
          </a:blip>
          <a:srcRect/>
          <a:stretch/>
        </p:blipFill>
        <p:spPr>
          <a:xfrm>
            <a:off x="286670" y="1056088"/>
            <a:ext cx="8465639" cy="4745824"/>
          </a:xfrm>
          <a:prstGeom prst="rect">
            <a:avLst/>
          </a:prstGeom>
          <a:noFill/>
          <a:ln>
            <a:noFill/>
          </a:ln>
        </p:spPr>
      </p:pic>
      <p:sp>
        <p:nvSpPr>
          <p:cNvPr id="231" name="Google Shape;231;p21"/>
          <p:cNvSpPr txBox="1"/>
          <p:nvPr/>
        </p:nvSpPr>
        <p:spPr>
          <a:xfrm>
            <a:off x="1611824" y="5997844"/>
            <a:ext cx="64937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Times New Roman"/>
                <a:ea typeface="Times New Roman"/>
                <a:cs typeface="Times New Roman"/>
                <a:sym typeface="Times New Roman"/>
              </a:rPr>
              <a:t>Figure 4: Sequence Diagram for College management system</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2"/>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sz="3200" b="1"/>
              <a:t>Library management system</a:t>
            </a:r>
            <a:endParaRPr/>
          </a:p>
        </p:txBody>
      </p:sp>
      <p:sp>
        <p:nvSpPr>
          <p:cNvPr id="237" name="Google Shape;237;p22"/>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OOSE    </a:t>
            </a:r>
            <a:endParaRPr/>
          </a:p>
        </p:txBody>
      </p:sp>
      <p:pic>
        <p:nvPicPr>
          <p:cNvPr id="238" name="Google Shape;238;p22" descr="library management system sequence diagram"/>
          <p:cNvPicPr preferRelativeResize="0"/>
          <p:nvPr/>
        </p:nvPicPr>
        <p:blipFill rotWithShape="1">
          <a:blip r:embed="rId3">
            <a:alphaModFix/>
          </a:blip>
          <a:srcRect/>
          <a:stretch/>
        </p:blipFill>
        <p:spPr>
          <a:xfrm>
            <a:off x="658318" y="914040"/>
            <a:ext cx="8028122" cy="5238787"/>
          </a:xfrm>
          <a:prstGeom prst="rect">
            <a:avLst/>
          </a:prstGeom>
          <a:noFill/>
          <a:ln>
            <a:noFill/>
          </a:ln>
        </p:spPr>
      </p:pic>
      <p:sp>
        <p:nvSpPr>
          <p:cNvPr id="239" name="Google Shape;239;p22"/>
          <p:cNvSpPr txBox="1"/>
          <p:nvPr/>
        </p:nvSpPr>
        <p:spPr>
          <a:xfrm>
            <a:off x="1611824" y="5997844"/>
            <a:ext cx="64937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Times New Roman"/>
                <a:ea typeface="Times New Roman"/>
                <a:cs typeface="Times New Roman"/>
                <a:sym typeface="Times New Roman"/>
              </a:rPr>
              <a:t>Figure 5: Sequence Diagram for Library management system</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sz="3200" b="1"/>
              <a:t>Contents</a:t>
            </a:r>
            <a:endParaRPr/>
          </a:p>
        </p:txBody>
      </p:sp>
      <p:sp>
        <p:nvSpPr>
          <p:cNvPr id="100" name="Google Shape;100;p4"/>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p>
            <a:pPr marL="457200" lvl="0" indent="-342900" algn="l" rtl="0">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Introduction to Interaction diagrams</a:t>
            </a:r>
            <a:endParaRPr/>
          </a:p>
          <a:p>
            <a:pPr marL="457200" lvl="0" indent="-342900" algn="l" rtl="0">
              <a:lnSpc>
                <a:spcPct val="90000"/>
              </a:lnSpc>
              <a:spcBef>
                <a:spcPts val="1000"/>
              </a:spcBef>
              <a:spcAft>
                <a:spcPts val="0"/>
              </a:spcAft>
              <a:buClr>
                <a:schemeClr val="dk1"/>
              </a:buClr>
              <a:buSzPts val="1800"/>
              <a:buChar char="•"/>
            </a:pPr>
            <a:r>
              <a:rPr lang="en-US" sz="2000" i="0">
                <a:solidFill>
                  <a:srgbClr val="000000"/>
                </a:solidFill>
                <a:latin typeface="Times New Roman"/>
                <a:ea typeface="Times New Roman"/>
                <a:cs typeface="Times New Roman"/>
                <a:sym typeface="Times New Roman"/>
              </a:rPr>
              <a:t>Purpose of Interaction Diagrams</a:t>
            </a:r>
            <a:endParaRPr/>
          </a:p>
          <a:p>
            <a:pPr marL="457200" lvl="0" indent="-342900" algn="l" rtl="0">
              <a:lnSpc>
                <a:spcPct val="90000"/>
              </a:lnSpc>
              <a:spcBef>
                <a:spcPts val="1000"/>
              </a:spcBef>
              <a:spcAft>
                <a:spcPts val="0"/>
              </a:spcAft>
              <a:buClr>
                <a:schemeClr val="dk1"/>
              </a:buClr>
              <a:buSzPts val="1800"/>
              <a:buChar char="•"/>
            </a:pPr>
            <a:r>
              <a:rPr lang="en-US" sz="2000" i="0">
                <a:solidFill>
                  <a:srgbClr val="000000"/>
                </a:solidFill>
                <a:latin typeface="Times New Roman"/>
                <a:ea typeface="Times New Roman"/>
                <a:cs typeface="Times New Roman"/>
                <a:sym typeface="Times New Roman"/>
              </a:rPr>
              <a:t>Draw an Interaction Diagram</a:t>
            </a:r>
            <a:endParaRPr/>
          </a:p>
          <a:p>
            <a:pPr marL="457200" lvl="0" indent="-342900" algn="l" rtl="0">
              <a:lnSpc>
                <a:spcPct val="90000"/>
              </a:lnSpc>
              <a:spcBef>
                <a:spcPts val="1000"/>
              </a:spcBef>
              <a:spcAft>
                <a:spcPts val="0"/>
              </a:spcAft>
              <a:buClr>
                <a:schemeClr val="dk1"/>
              </a:buClr>
              <a:buSzPts val="1800"/>
              <a:buChar char="•"/>
            </a:pPr>
            <a:r>
              <a:rPr lang="en-US" sz="2000" i="0">
                <a:latin typeface="Times New Roman"/>
                <a:ea typeface="Times New Roman"/>
                <a:cs typeface="Times New Roman"/>
                <a:sym typeface="Times New Roman"/>
              </a:rPr>
              <a:t>Sequence Diagram</a:t>
            </a:r>
            <a:endParaRPr/>
          </a:p>
          <a:p>
            <a:pPr marL="457200" lvl="0" indent="-342900" algn="l" rtl="0">
              <a:lnSpc>
                <a:spcPct val="90000"/>
              </a:lnSpc>
              <a:spcBef>
                <a:spcPts val="1000"/>
              </a:spcBef>
              <a:spcAft>
                <a:spcPts val="0"/>
              </a:spcAft>
              <a:buClr>
                <a:schemeClr val="dk1"/>
              </a:buClr>
              <a:buSzPts val="1800"/>
              <a:buChar char="•"/>
            </a:pPr>
            <a:r>
              <a:rPr lang="en-US" sz="2000" i="0">
                <a:latin typeface="Times New Roman"/>
                <a:ea typeface="Times New Roman"/>
                <a:cs typeface="Times New Roman"/>
                <a:sym typeface="Times New Roman"/>
              </a:rPr>
              <a:t>Collaboration Diagram</a:t>
            </a:r>
            <a:endParaRPr/>
          </a:p>
          <a:p>
            <a:pPr marL="457200" lvl="0" indent="-342900" algn="l" rtl="0">
              <a:lnSpc>
                <a:spcPct val="90000"/>
              </a:lnSpc>
              <a:spcBef>
                <a:spcPts val="1000"/>
              </a:spcBef>
              <a:spcAft>
                <a:spcPts val="0"/>
              </a:spcAft>
              <a:buClr>
                <a:schemeClr val="dk1"/>
              </a:buClr>
              <a:buSzPts val="1800"/>
              <a:buChar char="•"/>
            </a:pPr>
            <a:r>
              <a:rPr lang="en-US" sz="2000" i="0">
                <a:solidFill>
                  <a:srgbClr val="000000"/>
                </a:solidFill>
                <a:latin typeface="Times New Roman"/>
                <a:ea typeface="Times New Roman"/>
                <a:cs typeface="Times New Roman"/>
                <a:sym typeface="Times New Roman"/>
              </a:rPr>
              <a:t>Use of Interaction Diagrams</a:t>
            </a:r>
            <a:endParaRPr/>
          </a:p>
          <a:p>
            <a:pPr marL="457200" lvl="0" indent="-228600" algn="l" rtl="0">
              <a:lnSpc>
                <a:spcPct val="90000"/>
              </a:lnSpc>
              <a:spcBef>
                <a:spcPts val="1000"/>
              </a:spcBef>
              <a:spcAft>
                <a:spcPts val="0"/>
              </a:spcAft>
              <a:buClr>
                <a:schemeClr val="dk1"/>
              </a:buClr>
              <a:buSzPts val="1800"/>
              <a:buNone/>
            </a:pPr>
            <a:endParaRPr sz="2000">
              <a:latin typeface="Times New Roman"/>
              <a:ea typeface="Times New Roman"/>
              <a:cs typeface="Times New Roman"/>
              <a:sym typeface="Times New Roman"/>
            </a:endParaRPr>
          </a:p>
        </p:txBody>
      </p:sp>
      <p:sp>
        <p:nvSpPr>
          <p:cNvPr id="101" name="Google Shape;101;p4"/>
          <p:cNvSpPr txBox="1">
            <a:spLocks noGrp="1"/>
          </p:cNvSpPr>
          <p:nvPr>
            <p:ph type="ftr" idx="11"/>
          </p:nvPr>
        </p:nvSpPr>
        <p:spPr>
          <a:xfrm>
            <a:off x="352540" y="6372018"/>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OOSE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3"/>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OOSE    </a:t>
            </a:r>
            <a:endParaRPr/>
          </a:p>
        </p:txBody>
      </p:sp>
      <p:sp>
        <p:nvSpPr>
          <p:cNvPr id="245" name="Google Shape;245;p23"/>
          <p:cNvSpPr txBox="1">
            <a:spLocks noGrp="1"/>
          </p:cNvSpPr>
          <p:nvPr>
            <p:ph type="title"/>
          </p:nvPr>
        </p:nvSpPr>
        <p:spPr>
          <a:xfrm>
            <a:off x="0" y="0"/>
            <a:ext cx="5486400" cy="9144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sz="3200" b="1"/>
              <a:t>Library management system</a:t>
            </a:r>
            <a:endParaRPr/>
          </a:p>
        </p:txBody>
      </p:sp>
      <p:pic>
        <p:nvPicPr>
          <p:cNvPr id="246" name="Google Shape;246;p23" descr="library management system collaboration diagram"/>
          <p:cNvPicPr preferRelativeResize="0"/>
          <p:nvPr/>
        </p:nvPicPr>
        <p:blipFill rotWithShape="1">
          <a:blip r:embed="rId3">
            <a:alphaModFix/>
          </a:blip>
          <a:srcRect/>
          <a:stretch/>
        </p:blipFill>
        <p:spPr>
          <a:xfrm>
            <a:off x="239102" y="1062038"/>
            <a:ext cx="8665796" cy="4486355"/>
          </a:xfrm>
          <a:prstGeom prst="rect">
            <a:avLst/>
          </a:prstGeom>
          <a:noFill/>
          <a:ln>
            <a:noFill/>
          </a:ln>
        </p:spPr>
      </p:pic>
      <p:sp>
        <p:nvSpPr>
          <p:cNvPr id="247" name="Google Shape;247;p23"/>
          <p:cNvSpPr txBox="1"/>
          <p:nvPr/>
        </p:nvSpPr>
        <p:spPr>
          <a:xfrm>
            <a:off x="1611824" y="5997844"/>
            <a:ext cx="64937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Times New Roman"/>
                <a:ea typeface="Times New Roman"/>
                <a:cs typeface="Times New Roman"/>
                <a:sym typeface="Times New Roman"/>
              </a:rPr>
              <a:t>Figure 6: Collaboration Diagram for Library management system</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sz="3200" b="1"/>
              <a:t>Interaction diagram of Hospital management system</a:t>
            </a:r>
            <a:endParaRPr/>
          </a:p>
        </p:txBody>
      </p:sp>
      <p:sp>
        <p:nvSpPr>
          <p:cNvPr id="253" name="Google Shape;253;p24"/>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OOSE    </a:t>
            </a:r>
            <a:endParaRPr/>
          </a:p>
        </p:txBody>
      </p:sp>
      <p:pic>
        <p:nvPicPr>
          <p:cNvPr id="254" name="Google Shape;254;p24"/>
          <p:cNvPicPr preferRelativeResize="0"/>
          <p:nvPr/>
        </p:nvPicPr>
        <p:blipFill rotWithShape="1">
          <a:blip r:embed="rId3">
            <a:alphaModFix/>
          </a:blip>
          <a:srcRect/>
          <a:stretch/>
        </p:blipFill>
        <p:spPr>
          <a:xfrm>
            <a:off x="903890" y="1095049"/>
            <a:ext cx="7210096" cy="4895848"/>
          </a:xfrm>
          <a:prstGeom prst="rect">
            <a:avLst/>
          </a:prstGeom>
          <a:noFill/>
          <a:ln>
            <a:noFill/>
          </a:ln>
        </p:spPr>
      </p:pic>
      <p:sp>
        <p:nvSpPr>
          <p:cNvPr id="255" name="Google Shape;255;p24"/>
          <p:cNvSpPr txBox="1"/>
          <p:nvPr/>
        </p:nvSpPr>
        <p:spPr>
          <a:xfrm>
            <a:off x="1611824" y="5997844"/>
            <a:ext cx="64937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Times New Roman"/>
                <a:ea typeface="Times New Roman"/>
                <a:cs typeface="Times New Roman"/>
                <a:sym typeface="Times New Roman"/>
              </a:rPr>
              <a:t>Figure 7: Sequence Diagram for Hospital management system</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5"/>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sz="3200" b="1"/>
              <a:t>Interaction diagram of Banking system</a:t>
            </a:r>
            <a:endParaRPr/>
          </a:p>
        </p:txBody>
      </p:sp>
      <p:sp>
        <p:nvSpPr>
          <p:cNvPr id="261" name="Google Shape;261;p25"/>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p>
            <a:pPr marL="457200" lvl="0" indent="-228600" algn="l" rtl="0">
              <a:lnSpc>
                <a:spcPct val="90000"/>
              </a:lnSpc>
              <a:spcBef>
                <a:spcPts val="1000"/>
              </a:spcBef>
              <a:spcAft>
                <a:spcPts val="0"/>
              </a:spcAft>
              <a:buClr>
                <a:schemeClr val="dk1"/>
              </a:buClr>
              <a:buSzPts val="1800"/>
              <a:buNone/>
            </a:pPr>
            <a:endParaRPr/>
          </a:p>
        </p:txBody>
      </p:sp>
      <p:sp>
        <p:nvSpPr>
          <p:cNvPr id="262" name="Google Shape;262;p25"/>
          <p:cNvSpPr txBox="1">
            <a:spLocks noGrp="1"/>
          </p:cNvSpPr>
          <p:nvPr>
            <p:ph type="ftr" idx="11"/>
          </p:nvPr>
        </p:nvSpPr>
        <p:spPr>
          <a:xfrm>
            <a:off x="352540" y="6437480"/>
            <a:ext cx="8333900" cy="30015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OOSE    </a:t>
            </a:r>
            <a:endParaRPr/>
          </a:p>
        </p:txBody>
      </p:sp>
      <p:pic>
        <p:nvPicPr>
          <p:cNvPr id="263" name="Google Shape;263;p25"/>
          <p:cNvPicPr preferRelativeResize="0"/>
          <p:nvPr/>
        </p:nvPicPr>
        <p:blipFill rotWithShape="1">
          <a:blip r:embed="rId3">
            <a:alphaModFix/>
          </a:blip>
          <a:srcRect/>
          <a:stretch/>
        </p:blipFill>
        <p:spPr>
          <a:xfrm>
            <a:off x="147144" y="1176023"/>
            <a:ext cx="8860221" cy="4837320"/>
          </a:xfrm>
          <a:prstGeom prst="rect">
            <a:avLst/>
          </a:prstGeom>
          <a:noFill/>
          <a:ln>
            <a:noFill/>
          </a:ln>
        </p:spPr>
      </p:pic>
      <p:sp>
        <p:nvSpPr>
          <p:cNvPr id="264" name="Google Shape;264;p25"/>
          <p:cNvSpPr txBox="1"/>
          <p:nvPr/>
        </p:nvSpPr>
        <p:spPr>
          <a:xfrm>
            <a:off x="1534332" y="6135392"/>
            <a:ext cx="64937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Times New Roman"/>
                <a:ea typeface="Times New Roman"/>
                <a:cs typeface="Times New Roman"/>
                <a:sym typeface="Times New Roman"/>
              </a:rPr>
              <a:t>Figure 8: Sequence Diagram for Banking system</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6"/>
          <p:cNvSpPr txBox="1"/>
          <p:nvPr/>
        </p:nvSpPr>
        <p:spPr>
          <a:xfrm>
            <a:off x="147145" y="145656"/>
            <a:ext cx="654794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1" i="0" u="none" strike="noStrike" cap="none">
                <a:solidFill>
                  <a:schemeClr val="dk1"/>
                </a:solidFill>
                <a:latin typeface="Times"/>
                <a:ea typeface="Times"/>
                <a:cs typeface="Times"/>
                <a:sym typeface="Times"/>
              </a:rPr>
              <a:t>Practice Questions ?</a:t>
            </a:r>
            <a:endParaRPr sz="3600" b="0" i="0" u="none" strike="noStrike" cap="none">
              <a:solidFill>
                <a:schemeClr val="dk1"/>
              </a:solidFill>
              <a:latin typeface="Times"/>
              <a:ea typeface="Times"/>
              <a:cs typeface="Times"/>
              <a:sym typeface="Times"/>
            </a:endParaRPr>
          </a:p>
        </p:txBody>
      </p:sp>
      <p:sp>
        <p:nvSpPr>
          <p:cNvPr id="270" name="Google Shape;270;p26"/>
          <p:cNvSpPr txBox="1"/>
          <p:nvPr/>
        </p:nvSpPr>
        <p:spPr>
          <a:xfrm>
            <a:off x="819807" y="1638126"/>
            <a:ext cx="7556938" cy="3262432"/>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000000"/>
              </a:buClr>
              <a:buSzPts val="2000"/>
              <a:buFont typeface="Arial"/>
              <a:buAutoNum type="arabicPeriod"/>
            </a:pPr>
            <a:r>
              <a:rPr lang="en-US" sz="2000" b="0" i="0" u="none" strike="noStrike" cap="none">
                <a:solidFill>
                  <a:srgbClr val="000000"/>
                </a:solidFill>
                <a:latin typeface="Times New Roman"/>
                <a:ea typeface="Times New Roman"/>
                <a:cs typeface="Times New Roman"/>
                <a:sym typeface="Times New Roman"/>
              </a:rPr>
              <a:t>Draw the collaboration diagram for College information system.</a:t>
            </a:r>
            <a:endParaRPr/>
          </a:p>
          <a:p>
            <a:pPr marL="457200" marR="0" lvl="0" indent="-33020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Times New Roman"/>
              <a:ea typeface="Times New Roman"/>
              <a:cs typeface="Times New Roman"/>
              <a:sym typeface="Times New Roman"/>
            </a:endParaRPr>
          </a:p>
          <a:p>
            <a:pPr marL="457200" marR="0" lvl="0" indent="-457200" algn="l" rtl="0">
              <a:lnSpc>
                <a:spcPct val="100000"/>
              </a:lnSpc>
              <a:spcBef>
                <a:spcPts val="0"/>
              </a:spcBef>
              <a:spcAft>
                <a:spcPts val="0"/>
              </a:spcAft>
              <a:buClr>
                <a:srgbClr val="000000"/>
              </a:buClr>
              <a:buSzPts val="2000"/>
              <a:buFont typeface="Arial"/>
              <a:buAutoNum type="arabicPeriod"/>
            </a:pPr>
            <a:r>
              <a:rPr lang="en-US" sz="2000" b="0" i="0" u="none" strike="noStrike" cap="none">
                <a:solidFill>
                  <a:srgbClr val="000000"/>
                </a:solidFill>
                <a:latin typeface="Times New Roman"/>
                <a:ea typeface="Times New Roman"/>
                <a:cs typeface="Times New Roman"/>
                <a:sym typeface="Times New Roman"/>
              </a:rPr>
              <a:t>Draw the collaboration diagram for Library Management system.</a:t>
            </a:r>
            <a:endParaRPr/>
          </a:p>
          <a:p>
            <a:pPr marL="457200" marR="0" lvl="0" indent="-33020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Times New Roman"/>
              <a:ea typeface="Times New Roman"/>
              <a:cs typeface="Times New Roman"/>
              <a:sym typeface="Times New Roman"/>
            </a:endParaRPr>
          </a:p>
          <a:p>
            <a:pPr marL="457200" marR="0" lvl="0" indent="-457200" algn="l" rtl="0">
              <a:lnSpc>
                <a:spcPct val="100000"/>
              </a:lnSpc>
              <a:spcBef>
                <a:spcPts val="0"/>
              </a:spcBef>
              <a:spcAft>
                <a:spcPts val="0"/>
              </a:spcAft>
              <a:buClr>
                <a:srgbClr val="000000"/>
              </a:buClr>
              <a:buSzPts val="2000"/>
              <a:buFont typeface="Arial"/>
              <a:buAutoNum type="arabicPeriod"/>
            </a:pPr>
            <a:r>
              <a:rPr lang="en-US" sz="2000" b="0" i="0" u="none" strike="noStrike" cap="none">
                <a:solidFill>
                  <a:srgbClr val="000000"/>
                </a:solidFill>
                <a:latin typeface="Times New Roman"/>
                <a:ea typeface="Times New Roman"/>
                <a:cs typeface="Times New Roman"/>
                <a:sym typeface="Times New Roman"/>
              </a:rPr>
              <a:t>Draw the collaboration diagram for Hospital Management System.</a:t>
            </a:r>
            <a:endParaRPr/>
          </a:p>
          <a:p>
            <a:pPr marL="457200" marR="0" lvl="0" indent="-33020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Times New Roman"/>
              <a:ea typeface="Times New Roman"/>
              <a:cs typeface="Times New Roman"/>
              <a:sym typeface="Times New Roman"/>
            </a:endParaRPr>
          </a:p>
          <a:p>
            <a:pPr marL="457200" marR="0" lvl="0" indent="-457200" algn="l" rtl="0">
              <a:lnSpc>
                <a:spcPct val="100000"/>
              </a:lnSpc>
              <a:spcBef>
                <a:spcPts val="0"/>
              </a:spcBef>
              <a:spcAft>
                <a:spcPts val="0"/>
              </a:spcAft>
              <a:buClr>
                <a:srgbClr val="000000"/>
              </a:buClr>
              <a:buSzPts val="2000"/>
              <a:buFont typeface="Arial"/>
              <a:buAutoNum type="arabicPeriod"/>
            </a:pPr>
            <a:r>
              <a:rPr lang="en-US" sz="2000" b="0" i="0" u="none" strike="noStrike" cap="none">
                <a:solidFill>
                  <a:srgbClr val="000000"/>
                </a:solidFill>
                <a:latin typeface="Times New Roman"/>
                <a:ea typeface="Times New Roman"/>
                <a:cs typeface="Times New Roman"/>
                <a:sym typeface="Times New Roman"/>
              </a:rPr>
              <a:t>Draw the collaboration diagram for Banking System.</a:t>
            </a:r>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chemeClr val="dk1"/>
              </a:solidFill>
              <a:latin typeface="Times"/>
              <a:ea typeface="Times"/>
              <a:cs typeface="Times"/>
              <a:sym typeface="Times"/>
            </a:endParaRPr>
          </a:p>
          <a:p>
            <a:pPr marL="0" marR="0" lvl="0" indent="0" algn="l" rtl="0">
              <a:lnSpc>
                <a:spcPct val="100000"/>
              </a:lnSpc>
              <a:spcBef>
                <a:spcPts val="0"/>
              </a:spcBef>
              <a:spcAft>
                <a:spcPts val="0"/>
              </a:spcAft>
              <a:buNone/>
            </a:pPr>
            <a:endParaRPr sz="2400" b="0" i="0" u="none" strike="noStrike" cap="none">
              <a:solidFill>
                <a:schemeClr val="dk1"/>
              </a:solidFill>
              <a:latin typeface="Times"/>
              <a:ea typeface="Times"/>
              <a:cs typeface="Times"/>
              <a:sym typeface="Time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96"/>
          <p:cNvSpPr txBox="1"/>
          <p:nvPr/>
        </p:nvSpPr>
        <p:spPr>
          <a:xfrm>
            <a:off x="89554" y="275717"/>
            <a:ext cx="7395327"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a:solidFill>
                  <a:srgbClr val="000000"/>
                </a:solidFill>
                <a:latin typeface="Times"/>
                <a:ea typeface="Times"/>
                <a:cs typeface="Times"/>
                <a:sym typeface="Times"/>
              </a:rPr>
              <a:t>Bibliography</a:t>
            </a:r>
            <a:endParaRPr/>
          </a:p>
        </p:txBody>
      </p:sp>
      <p:sp>
        <p:nvSpPr>
          <p:cNvPr id="276" name="Google Shape;276;p96"/>
          <p:cNvSpPr txBox="1"/>
          <p:nvPr/>
        </p:nvSpPr>
        <p:spPr>
          <a:xfrm>
            <a:off x="763571" y="2111382"/>
            <a:ext cx="7395327" cy="2585323"/>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https://codebun.com/uml-diagram-for-bank-management-system/</a:t>
            </a:r>
            <a:endParaRPr sz="18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https://www.freeprojectz.com/uml-diagram/college-management-system-sequence-diagram</a:t>
            </a:r>
            <a:endParaRPr sz="18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https://www.tutorialspoint.com/software_testing_dictionary/alpha_testing.htm</a:t>
            </a:r>
            <a:endParaRPr sz="18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https://www.tutorialspoint.com/software_testing_dictionary/validation_testing.htm</a:t>
            </a:r>
            <a:endParaRPr sz="18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https://www.tutorialspoint.com/software_testing_dictionary/acceptance_testing.htm</a:t>
            </a:r>
            <a:endParaRPr sz="18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2800"/>
              <a:buFont typeface="Times New Roman"/>
              <a:buNone/>
            </a:pPr>
            <a:endParaRPr/>
          </a:p>
        </p:txBody>
      </p:sp>
      <p:sp>
        <p:nvSpPr>
          <p:cNvPr id="282" name="Google Shape;282;p27"/>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OOSE    </a:t>
            </a:r>
            <a:endParaRPr>
              <a:latin typeface="Times New Roman"/>
              <a:ea typeface="Times New Roman"/>
              <a:cs typeface="Times New Roman"/>
              <a:sym typeface="Times New Roman"/>
            </a:endParaRPr>
          </a:p>
        </p:txBody>
      </p:sp>
      <p:pic>
        <p:nvPicPr>
          <p:cNvPr id="283" name="Google Shape;283;p27" descr="See the source image"/>
          <p:cNvPicPr preferRelativeResize="0"/>
          <p:nvPr/>
        </p:nvPicPr>
        <p:blipFill rotWithShape="1">
          <a:blip r:embed="rId3">
            <a:alphaModFix/>
          </a:blip>
          <a:srcRect/>
          <a:stretch/>
        </p:blipFill>
        <p:spPr>
          <a:xfrm>
            <a:off x="0" y="163513"/>
            <a:ext cx="9144000" cy="653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6"/>
          <p:cNvSpPr txBox="1">
            <a:spLocks noGrp="1"/>
          </p:cNvSpPr>
          <p:nvPr>
            <p:ph type="title"/>
          </p:nvPr>
        </p:nvSpPr>
        <p:spPr>
          <a:xfrm>
            <a:off x="-1" y="0"/>
            <a:ext cx="6323309"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br>
              <a:rPr lang="en-US" sz="3200" b="1">
                <a:latin typeface="Times"/>
                <a:ea typeface="Times"/>
                <a:cs typeface="Times"/>
                <a:sym typeface="Times"/>
              </a:rPr>
            </a:br>
            <a:r>
              <a:rPr lang="en-US" sz="3200" b="1">
                <a:latin typeface="Times"/>
                <a:ea typeface="Times"/>
                <a:cs typeface="Times"/>
                <a:sym typeface="Times"/>
              </a:rPr>
              <a:t> Introduction to Interaction diagrams</a:t>
            </a:r>
            <a:br>
              <a:rPr lang="en-US" sz="3200" b="1">
                <a:latin typeface="Times"/>
                <a:ea typeface="Times"/>
                <a:cs typeface="Times"/>
                <a:sym typeface="Times"/>
              </a:rPr>
            </a:br>
            <a:endParaRPr sz="3200">
              <a:latin typeface="Times"/>
              <a:ea typeface="Times"/>
              <a:cs typeface="Times"/>
              <a:sym typeface="Times"/>
            </a:endParaRPr>
          </a:p>
        </p:txBody>
      </p:sp>
      <p:sp>
        <p:nvSpPr>
          <p:cNvPr id="107" name="Google Shape;107;p6"/>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p>
            <a:pPr marL="457200" lvl="0" indent="-342900" algn="just" rtl="0">
              <a:lnSpc>
                <a:spcPct val="90000"/>
              </a:lnSpc>
              <a:spcBef>
                <a:spcPts val="1000"/>
              </a:spcBef>
              <a:spcAft>
                <a:spcPts val="0"/>
              </a:spcAft>
              <a:buSzPts val="1800"/>
              <a:buChar char="•"/>
            </a:pPr>
            <a:r>
              <a:rPr lang="en-US" sz="2000" dirty="0">
                <a:solidFill>
                  <a:srgbClr val="000000"/>
                </a:solidFill>
                <a:latin typeface="Times New Roman"/>
                <a:ea typeface="Times New Roman"/>
                <a:cs typeface="Times New Roman"/>
                <a:sym typeface="Times New Roman"/>
              </a:rPr>
              <a:t>T</a:t>
            </a:r>
            <a:r>
              <a:rPr lang="en-US" sz="2000" b="0" i="0" dirty="0">
                <a:solidFill>
                  <a:srgbClr val="000000"/>
                </a:solidFill>
                <a:latin typeface="Times New Roman"/>
                <a:ea typeface="Times New Roman"/>
                <a:cs typeface="Times New Roman"/>
                <a:sym typeface="Times New Roman"/>
              </a:rPr>
              <a:t>he term “Interaction</a:t>
            </a:r>
            <a:r>
              <a:rPr lang="en-US" sz="2000" dirty="0">
                <a:solidFill>
                  <a:srgbClr val="000000"/>
                </a:solidFill>
                <a:latin typeface="Times New Roman"/>
                <a:ea typeface="Times New Roman"/>
                <a:cs typeface="Times New Roman"/>
                <a:sym typeface="Times New Roman"/>
              </a:rPr>
              <a:t>” denotes</a:t>
            </a:r>
            <a:r>
              <a:rPr lang="en-US" sz="2000" b="0" i="0" dirty="0">
                <a:solidFill>
                  <a:srgbClr val="000000"/>
                </a:solidFill>
                <a:latin typeface="Times New Roman"/>
                <a:ea typeface="Times New Roman"/>
                <a:cs typeface="Times New Roman"/>
                <a:sym typeface="Times New Roman"/>
              </a:rPr>
              <a:t> that the diagram is used to describe some type of interactions among the different elements in the model. This interaction is a part of dynamic behavior of the system.</a:t>
            </a:r>
            <a:endParaRPr dirty="0"/>
          </a:p>
          <a:p>
            <a:pPr marL="457200" lvl="0" indent="-342900" algn="just" rtl="0">
              <a:lnSpc>
                <a:spcPct val="90000"/>
              </a:lnSpc>
              <a:spcBef>
                <a:spcPts val="1000"/>
              </a:spcBef>
              <a:spcAft>
                <a:spcPts val="0"/>
              </a:spcAft>
              <a:buSzPts val="1800"/>
              <a:buChar char="•"/>
            </a:pPr>
            <a:r>
              <a:rPr lang="en-US" sz="2000" b="0" i="0" dirty="0">
                <a:solidFill>
                  <a:srgbClr val="000000"/>
                </a:solidFill>
                <a:latin typeface="Times New Roman"/>
                <a:ea typeface="Times New Roman"/>
                <a:cs typeface="Times New Roman"/>
                <a:sym typeface="Times New Roman"/>
              </a:rPr>
              <a:t>This interactive behavior is represented by two diagrams known as </a:t>
            </a:r>
            <a:endParaRPr dirty="0"/>
          </a:p>
          <a:p>
            <a:pPr marL="114300" lvl="0" indent="0" algn="just" rtl="0">
              <a:lnSpc>
                <a:spcPct val="90000"/>
              </a:lnSpc>
              <a:spcBef>
                <a:spcPts val="1000"/>
              </a:spcBef>
              <a:spcAft>
                <a:spcPts val="0"/>
              </a:spcAft>
              <a:buSzPts val="1800"/>
              <a:buNone/>
            </a:pPr>
            <a:r>
              <a:rPr lang="en-US" sz="2000" b="1" i="0" dirty="0">
                <a:solidFill>
                  <a:srgbClr val="000000"/>
                </a:solidFill>
                <a:latin typeface="Times New Roman"/>
                <a:ea typeface="Times New Roman"/>
                <a:cs typeface="Times New Roman"/>
                <a:sym typeface="Times New Roman"/>
              </a:rPr>
              <a:t>	</a:t>
            </a:r>
            <a:r>
              <a:rPr lang="en-US" sz="2000" b="1" i="0" dirty="0">
                <a:solidFill>
                  <a:srgbClr val="C00000"/>
                </a:solidFill>
                <a:latin typeface="Times New Roman"/>
                <a:ea typeface="Times New Roman"/>
                <a:cs typeface="Times New Roman"/>
                <a:sym typeface="Times New Roman"/>
              </a:rPr>
              <a:t>1. Sequence diagram</a:t>
            </a:r>
            <a:r>
              <a:rPr lang="en-US" sz="2000" b="0" i="0" dirty="0">
                <a:solidFill>
                  <a:srgbClr val="C00000"/>
                </a:solidFill>
                <a:latin typeface="Times New Roman"/>
                <a:ea typeface="Times New Roman"/>
                <a:cs typeface="Times New Roman"/>
                <a:sym typeface="Times New Roman"/>
              </a:rPr>
              <a:t> </a:t>
            </a:r>
            <a:endParaRPr dirty="0"/>
          </a:p>
          <a:p>
            <a:pPr marL="114300" lvl="0" indent="0" algn="just" rtl="0">
              <a:lnSpc>
                <a:spcPct val="90000"/>
              </a:lnSpc>
              <a:spcBef>
                <a:spcPts val="1000"/>
              </a:spcBef>
              <a:spcAft>
                <a:spcPts val="0"/>
              </a:spcAft>
              <a:buSzPts val="1800"/>
              <a:buNone/>
            </a:pPr>
            <a:r>
              <a:rPr lang="en-US" sz="2000" dirty="0">
                <a:solidFill>
                  <a:srgbClr val="C00000"/>
                </a:solidFill>
                <a:latin typeface="Times New Roman"/>
                <a:ea typeface="Times New Roman"/>
                <a:cs typeface="Times New Roman"/>
                <a:sym typeface="Times New Roman"/>
              </a:rPr>
              <a:t>	2. </a:t>
            </a:r>
            <a:r>
              <a:rPr lang="en-US" sz="2000" b="1" i="0" dirty="0">
                <a:solidFill>
                  <a:srgbClr val="C00000"/>
                </a:solidFill>
                <a:latin typeface="Times New Roman"/>
                <a:ea typeface="Times New Roman"/>
                <a:cs typeface="Times New Roman"/>
                <a:sym typeface="Times New Roman"/>
              </a:rPr>
              <a:t>Collaboration diagram</a:t>
            </a:r>
            <a:r>
              <a:rPr lang="en-US" sz="2000" b="0" i="0" dirty="0">
                <a:solidFill>
                  <a:srgbClr val="000000"/>
                </a:solidFill>
                <a:latin typeface="Times New Roman"/>
                <a:ea typeface="Times New Roman"/>
                <a:cs typeface="Times New Roman"/>
                <a:sym typeface="Times New Roman"/>
              </a:rPr>
              <a:t>. </a:t>
            </a:r>
            <a:endParaRPr dirty="0"/>
          </a:p>
          <a:p>
            <a:pPr marL="457200" lvl="0" indent="-342900" algn="just" rtl="0">
              <a:lnSpc>
                <a:spcPct val="90000"/>
              </a:lnSpc>
              <a:spcBef>
                <a:spcPts val="1000"/>
              </a:spcBef>
              <a:spcAft>
                <a:spcPts val="0"/>
              </a:spcAft>
              <a:buSzPts val="1800"/>
              <a:buChar char="•"/>
            </a:pPr>
            <a:r>
              <a:rPr lang="en-US" sz="2000" b="0" i="0" dirty="0">
                <a:solidFill>
                  <a:srgbClr val="000000"/>
                </a:solidFill>
                <a:latin typeface="Times New Roman"/>
                <a:ea typeface="Times New Roman"/>
                <a:cs typeface="Times New Roman"/>
                <a:sym typeface="Times New Roman"/>
              </a:rPr>
              <a:t>The basic purpose of both the diagrams are similar.</a:t>
            </a:r>
            <a:endParaRPr dirty="0"/>
          </a:p>
          <a:p>
            <a:pPr marL="457200" lvl="0" indent="-342900" algn="just" rtl="0">
              <a:lnSpc>
                <a:spcPct val="90000"/>
              </a:lnSpc>
              <a:spcBef>
                <a:spcPts val="1000"/>
              </a:spcBef>
              <a:spcAft>
                <a:spcPts val="0"/>
              </a:spcAft>
              <a:buSzPts val="1800"/>
              <a:buChar char="•"/>
            </a:pPr>
            <a:r>
              <a:rPr lang="en-US" sz="2000" b="0" i="0" dirty="0">
                <a:solidFill>
                  <a:srgbClr val="000000"/>
                </a:solidFill>
                <a:latin typeface="Times New Roman"/>
                <a:ea typeface="Times New Roman"/>
                <a:cs typeface="Times New Roman"/>
                <a:sym typeface="Times New Roman"/>
              </a:rPr>
              <a:t>Sequence diagram emphasizes on time sequence of messages and collaboration diagram emphasizes on the structural organization of the objects that send and receive messages.</a:t>
            </a:r>
            <a:endParaRPr sz="2000" dirty="0">
              <a:latin typeface="Times New Roman"/>
              <a:ea typeface="Times New Roman"/>
              <a:cs typeface="Times New Roman"/>
              <a:sym typeface="Times New Roman"/>
            </a:endParaRPr>
          </a:p>
        </p:txBody>
      </p:sp>
      <p:sp>
        <p:nvSpPr>
          <p:cNvPr id="108" name="Google Shape;108;p6"/>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OOSE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7"/>
          <p:cNvSpPr txBox="1">
            <a:spLocks noGrp="1"/>
          </p:cNvSpPr>
          <p:nvPr>
            <p:ph type="title"/>
          </p:nvPr>
        </p:nvSpPr>
        <p:spPr>
          <a:xfrm>
            <a:off x="168166" y="13680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sz="3200" b="1" i="0">
                <a:solidFill>
                  <a:srgbClr val="000000"/>
                </a:solidFill>
                <a:latin typeface="Times"/>
                <a:ea typeface="Times"/>
                <a:cs typeface="Times"/>
                <a:sym typeface="Times"/>
              </a:rPr>
              <a:t>Purpose of Interaction Diagrams</a:t>
            </a:r>
            <a:br>
              <a:rPr lang="en-US" sz="3200" b="1" i="0">
                <a:solidFill>
                  <a:srgbClr val="000000"/>
                </a:solidFill>
                <a:latin typeface="Times"/>
                <a:ea typeface="Times"/>
                <a:cs typeface="Times"/>
                <a:sym typeface="Times"/>
              </a:rPr>
            </a:br>
            <a:endParaRPr sz="3200" b="1">
              <a:latin typeface="Times"/>
              <a:ea typeface="Times"/>
              <a:cs typeface="Times"/>
              <a:sym typeface="Times"/>
            </a:endParaRPr>
          </a:p>
        </p:txBody>
      </p:sp>
      <p:sp>
        <p:nvSpPr>
          <p:cNvPr id="114" name="Google Shape;114;p7"/>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p>
            <a:pPr marL="457200" lvl="0" indent="-342900" algn="just" rtl="0">
              <a:lnSpc>
                <a:spcPct val="90000"/>
              </a:lnSpc>
              <a:spcBef>
                <a:spcPts val="1000"/>
              </a:spcBef>
              <a:spcAft>
                <a:spcPts val="0"/>
              </a:spcAft>
              <a:buSzPts val="1800"/>
              <a:buChar char="•"/>
            </a:pPr>
            <a:r>
              <a:rPr lang="en-US" sz="2000" b="0" i="0">
                <a:solidFill>
                  <a:srgbClr val="000000"/>
                </a:solidFill>
                <a:latin typeface="Times New Roman"/>
                <a:ea typeface="Times New Roman"/>
                <a:cs typeface="Times New Roman"/>
                <a:sym typeface="Times New Roman"/>
              </a:rPr>
              <a:t>The purpose of interaction diagrams is to visualize the interactive behavior of the system. Visualizing the interaction is a difficult task. Hence, the solution is to use different types of models to capture the different aspects of the interaction.</a:t>
            </a:r>
            <a:endParaRPr/>
          </a:p>
          <a:p>
            <a:pPr marL="457200" lvl="0" indent="-342900" algn="just" rtl="0">
              <a:lnSpc>
                <a:spcPct val="90000"/>
              </a:lnSpc>
              <a:spcBef>
                <a:spcPts val="1000"/>
              </a:spcBef>
              <a:spcAft>
                <a:spcPts val="0"/>
              </a:spcAft>
              <a:buSzPts val="1800"/>
              <a:buChar char="•"/>
            </a:pPr>
            <a:r>
              <a:rPr lang="en-US" sz="2000" b="0" i="0">
                <a:solidFill>
                  <a:srgbClr val="000000"/>
                </a:solidFill>
                <a:latin typeface="Times New Roman"/>
                <a:ea typeface="Times New Roman"/>
                <a:cs typeface="Times New Roman"/>
                <a:sym typeface="Times New Roman"/>
              </a:rPr>
              <a:t>Sequence and collaboration diagrams are used to capture the dynamic nature but from a different angle.</a:t>
            </a:r>
            <a:endParaRPr/>
          </a:p>
          <a:p>
            <a:pPr marL="457200" lvl="0" indent="-342900" algn="just" rtl="0">
              <a:lnSpc>
                <a:spcPct val="90000"/>
              </a:lnSpc>
              <a:spcBef>
                <a:spcPts val="1000"/>
              </a:spcBef>
              <a:spcAft>
                <a:spcPts val="0"/>
              </a:spcAft>
              <a:buSzPts val="1800"/>
              <a:buChar char="•"/>
            </a:pPr>
            <a:r>
              <a:rPr lang="en-US" sz="2000" b="0" i="0">
                <a:solidFill>
                  <a:srgbClr val="000000"/>
                </a:solidFill>
                <a:latin typeface="Times New Roman"/>
                <a:ea typeface="Times New Roman"/>
                <a:cs typeface="Times New Roman"/>
                <a:sym typeface="Times New Roman"/>
              </a:rPr>
              <a:t>The purpose of interaction diagram is −</a:t>
            </a:r>
            <a:endParaRPr/>
          </a:p>
          <a:p>
            <a:pPr marL="914400" lvl="1" indent="-342900" algn="just" rtl="0">
              <a:lnSpc>
                <a:spcPct val="90000"/>
              </a:lnSpc>
              <a:spcBef>
                <a:spcPts val="500"/>
              </a:spcBef>
              <a:spcAft>
                <a:spcPts val="0"/>
              </a:spcAft>
              <a:buSzPts val="1800"/>
              <a:buFont typeface="Noto Sans Symbols"/>
              <a:buChar char="✔"/>
            </a:pPr>
            <a:r>
              <a:rPr lang="en-US" sz="1800" b="0" i="0">
                <a:solidFill>
                  <a:srgbClr val="000000"/>
                </a:solidFill>
                <a:latin typeface="Times New Roman"/>
                <a:ea typeface="Times New Roman"/>
                <a:cs typeface="Times New Roman"/>
                <a:sym typeface="Times New Roman"/>
              </a:rPr>
              <a:t>To capture the dynamic behavior of a system.</a:t>
            </a:r>
            <a:endParaRPr/>
          </a:p>
          <a:p>
            <a:pPr marL="914400" lvl="1" indent="-342900" algn="just" rtl="0">
              <a:lnSpc>
                <a:spcPct val="90000"/>
              </a:lnSpc>
              <a:spcBef>
                <a:spcPts val="500"/>
              </a:spcBef>
              <a:spcAft>
                <a:spcPts val="0"/>
              </a:spcAft>
              <a:buSzPts val="1800"/>
              <a:buFont typeface="Noto Sans Symbols"/>
              <a:buChar char="✔"/>
            </a:pPr>
            <a:r>
              <a:rPr lang="en-US" sz="2000" b="0" i="0">
                <a:solidFill>
                  <a:srgbClr val="000000"/>
                </a:solidFill>
                <a:latin typeface="Times New Roman"/>
                <a:ea typeface="Times New Roman"/>
                <a:cs typeface="Times New Roman"/>
                <a:sym typeface="Times New Roman"/>
              </a:rPr>
              <a:t>To describe the message flow in the system.</a:t>
            </a:r>
            <a:endParaRPr/>
          </a:p>
          <a:p>
            <a:pPr marL="914400" lvl="1" indent="-342900" algn="just" rtl="0">
              <a:lnSpc>
                <a:spcPct val="90000"/>
              </a:lnSpc>
              <a:spcBef>
                <a:spcPts val="500"/>
              </a:spcBef>
              <a:spcAft>
                <a:spcPts val="0"/>
              </a:spcAft>
              <a:buSzPts val="1800"/>
              <a:buFont typeface="Noto Sans Symbols"/>
              <a:buChar char="✔"/>
            </a:pPr>
            <a:r>
              <a:rPr lang="en-US" sz="2000" b="0" i="0">
                <a:solidFill>
                  <a:srgbClr val="000000"/>
                </a:solidFill>
                <a:latin typeface="Times New Roman"/>
                <a:ea typeface="Times New Roman"/>
                <a:cs typeface="Times New Roman"/>
                <a:sym typeface="Times New Roman"/>
              </a:rPr>
              <a:t>To describe the structural organization of the objects.</a:t>
            </a:r>
            <a:endParaRPr/>
          </a:p>
          <a:p>
            <a:pPr marL="914400" lvl="1" indent="-342900" algn="just" rtl="0">
              <a:lnSpc>
                <a:spcPct val="90000"/>
              </a:lnSpc>
              <a:spcBef>
                <a:spcPts val="500"/>
              </a:spcBef>
              <a:spcAft>
                <a:spcPts val="0"/>
              </a:spcAft>
              <a:buSzPts val="1800"/>
              <a:buFont typeface="Noto Sans Symbols"/>
              <a:buChar char="✔"/>
            </a:pPr>
            <a:r>
              <a:rPr lang="en-US" sz="2000" b="0" i="0">
                <a:solidFill>
                  <a:srgbClr val="000000"/>
                </a:solidFill>
                <a:latin typeface="Times New Roman"/>
                <a:ea typeface="Times New Roman"/>
                <a:cs typeface="Times New Roman"/>
                <a:sym typeface="Times New Roman"/>
              </a:rPr>
              <a:t>To describe the interaction among objects.</a:t>
            </a:r>
            <a:endParaRPr/>
          </a:p>
          <a:p>
            <a:pPr marL="457200" lvl="0" indent="-228600" algn="l" rtl="0">
              <a:lnSpc>
                <a:spcPct val="90000"/>
              </a:lnSpc>
              <a:spcBef>
                <a:spcPts val="1000"/>
              </a:spcBef>
              <a:spcAft>
                <a:spcPts val="0"/>
              </a:spcAft>
              <a:buClr>
                <a:schemeClr val="dk1"/>
              </a:buClr>
              <a:buSzPts val="1800"/>
              <a:buNone/>
            </a:pPr>
            <a:endParaRPr sz="2000">
              <a:latin typeface="Times New Roman"/>
              <a:ea typeface="Times New Roman"/>
              <a:cs typeface="Times New Roman"/>
              <a:sym typeface="Times New Roman"/>
            </a:endParaRPr>
          </a:p>
        </p:txBody>
      </p:sp>
      <p:sp>
        <p:nvSpPr>
          <p:cNvPr id="115" name="Google Shape;115;p7"/>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OOSE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8"/>
          <p:cNvSpPr txBox="1">
            <a:spLocks noGrp="1"/>
          </p:cNvSpPr>
          <p:nvPr>
            <p:ph type="title"/>
          </p:nvPr>
        </p:nvSpPr>
        <p:spPr>
          <a:xfrm>
            <a:off x="126124" y="13680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sz="3200" b="1" i="0">
                <a:solidFill>
                  <a:srgbClr val="000000"/>
                </a:solidFill>
                <a:latin typeface="Times"/>
                <a:ea typeface="Times"/>
                <a:cs typeface="Times"/>
                <a:sym typeface="Times"/>
              </a:rPr>
              <a:t>How to Draw an Interaction Diagram?</a:t>
            </a:r>
            <a:br>
              <a:rPr lang="en-US" sz="3200" b="1" i="0">
                <a:solidFill>
                  <a:srgbClr val="000000"/>
                </a:solidFill>
                <a:latin typeface="Times"/>
                <a:ea typeface="Times"/>
                <a:cs typeface="Times"/>
                <a:sym typeface="Times"/>
              </a:rPr>
            </a:br>
            <a:endParaRPr sz="3200" b="1">
              <a:latin typeface="Times"/>
              <a:ea typeface="Times"/>
              <a:cs typeface="Times"/>
              <a:sym typeface="Times"/>
            </a:endParaRPr>
          </a:p>
        </p:txBody>
      </p:sp>
      <p:sp>
        <p:nvSpPr>
          <p:cNvPr id="121" name="Google Shape;121;p8"/>
          <p:cNvSpPr txBox="1">
            <a:spLocks noGrp="1"/>
          </p:cNvSpPr>
          <p:nvPr>
            <p:ph type="body" idx="1"/>
          </p:nvPr>
        </p:nvSpPr>
        <p:spPr>
          <a:xfrm>
            <a:off x="457200" y="1180365"/>
            <a:ext cx="8229240" cy="4215455"/>
          </a:xfrm>
          <a:prstGeom prst="rect">
            <a:avLst/>
          </a:prstGeom>
          <a:noFill/>
          <a:ln>
            <a:noFill/>
          </a:ln>
        </p:spPr>
        <p:txBody>
          <a:bodyPr spcFirstLastPara="1" wrap="square" lIns="0" tIns="0" rIns="0" bIns="0" anchor="t" anchorCtr="0">
            <a:noAutofit/>
          </a:bodyPr>
          <a:lstStyle/>
          <a:p>
            <a:pPr marL="457200" lvl="0" indent="-342900" algn="just" rtl="0">
              <a:lnSpc>
                <a:spcPct val="90000"/>
              </a:lnSpc>
              <a:spcBef>
                <a:spcPts val="1000"/>
              </a:spcBef>
              <a:spcAft>
                <a:spcPts val="0"/>
              </a:spcAft>
              <a:buSzPts val="1800"/>
              <a:buChar char="•"/>
            </a:pPr>
            <a:r>
              <a:rPr lang="en-US" sz="2000">
                <a:solidFill>
                  <a:srgbClr val="000000"/>
                </a:solidFill>
                <a:latin typeface="Times New Roman"/>
                <a:ea typeface="Times New Roman"/>
                <a:cs typeface="Times New Roman"/>
                <a:sym typeface="Times New Roman"/>
              </a:rPr>
              <a:t>T</a:t>
            </a:r>
            <a:r>
              <a:rPr lang="en-US" sz="2000" b="0" i="0">
                <a:solidFill>
                  <a:srgbClr val="000000"/>
                </a:solidFill>
                <a:latin typeface="Times New Roman"/>
                <a:ea typeface="Times New Roman"/>
                <a:cs typeface="Times New Roman"/>
                <a:sym typeface="Times New Roman"/>
              </a:rPr>
              <a:t>he purpose of interaction diagrams is to capture the dynamic aspect of a system. So to capture the dynamic aspect, we need to understand what a dynamic aspect is and how it is visualized. Dynamic aspect can be defined as the snapshot of the running system at a particular moment.</a:t>
            </a:r>
            <a:endParaRPr/>
          </a:p>
          <a:p>
            <a:pPr marL="457200" lvl="0" indent="-342900" algn="just" rtl="0">
              <a:lnSpc>
                <a:spcPct val="90000"/>
              </a:lnSpc>
              <a:spcBef>
                <a:spcPts val="1000"/>
              </a:spcBef>
              <a:spcAft>
                <a:spcPts val="0"/>
              </a:spcAft>
              <a:buSzPts val="1800"/>
              <a:buChar char="•"/>
            </a:pPr>
            <a:r>
              <a:rPr lang="en-US" sz="2000">
                <a:solidFill>
                  <a:srgbClr val="000000"/>
                </a:solidFill>
                <a:latin typeface="Times New Roman"/>
                <a:ea typeface="Times New Roman"/>
                <a:cs typeface="Times New Roman"/>
                <a:sym typeface="Times New Roman"/>
              </a:rPr>
              <a:t>T</a:t>
            </a:r>
            <a:r>
              <a:rPr lang="en-US" sz="2000" b="0" i="0">
                <a:solidFill>
                  <a:srgbClr val="000000"/>
                </a:solidFill>
                <a:latin typeface="Times New Roman"/>
                <a:ea typeface="Times New Roman"/>
                <a:cs typeface="Times New Roman"/>
                <a:sym typeface="Times New Roman"/>
              </a:rPr>
              <a:t>wo types of interaction diagrams. One is the sequence diagram and the other is the collaboration diagram. The sequence diagram captures the time sequence of the message flow from one object to another and the collaboration diagram describes the organization of objects in a system taking part in the message flow.</a:t>
            </a:r>
            <a:endParaRPr/>
          </a:p>
          <a:p>
            <a:pPr marL="457200" lvl="0" indent="-342900" algn="just" rtl="0">
              <a:lnSpc>
                <a:spcPct val="90000"/>
              </a:lnSpc>
              <a:spcBef>
                <a:spcPts val="1000"/>
              </a:spcBef>
              <a:spcAft>
                <a:spcPts val="0"/>
              </a:spcAft>
              <a:buSzPts val="1800"/>
              <a:buChar char="•"/>
            </a:pPr>
            <a:r>
              <a:rPr lang="en-US" sz="2000" b="0" i="0">
                <a:solidFill>
                  <a:srgbClr val="000000"/>
                </a:solidFill>
                <a:latin typeface="Times New Roman"/>
                <a:ea typeface="Times New Roman"/>
                <a:cs typeface="Times New Roman"/>
                <a:sym typeface="Times New Roman"/>
              </a:rPr>
              <a:t>Following things are to be identified clearly before drawing the interaction diagram-</a:t>
            </a:r>
            <a:endParaRPr/>
          </a:p>
          <a:p>
            <a:pPr marL="914400" lvl="1" indent="-342900" algn="just" rtl="0">
              <a:lnSpc>
                <a:spcPct val="90000"/>
              </a:lnSpc>
              <a:spcBef>
                <a:spcPts val="500"/>
              </a:spcBef>
              <a:spcAft>
                <a:spcPts val="0"/>
              </a:spcAft>
              <a:buSzPts val="1800"/>
              <a:buFont typeface="Noto Sans Symbols"/>
              <a:buChar char="✔"/>
            </a:pPr>
            <a:r>
              <a:rPr lang="en-US" sz="1800" b="0" i="0">
                <a:solidFill>
                  <a:srgbClr val="000000"/>
                </a:solidFill>
                <a:latin typeface="Times New Roman"/>
                <a:ea typeface="Times New Roman"/>
                <a:cs typeface="Times New Roman"/>
                <a:sym typeface="Times New Roman"/>
              </a:rPr>
              <a:t>Objects taking part in the interaction.</a:t>
            </a:r>
            <a:endParaRPr/>
          </a:p>
          <a:p>
            <a:pPr marL="914400" lvl="1" indent="-342900" algn="just" rtl="0">
              <a:lnSpc>
                <a:spcPct val="90000"/>
              </a:lnSpc>
              <a:spcBef>
                <a:spcPts val="500"/>
              </a:spcBef>
              <a:spcAft>
                <a:spcPts val="0"/>
              </a:spcAft>
              <a:buSzPts val="1800"/>
              <a:buFont typeface="Noto Sans Symbols"/>
              <a:buChar char="✔"/>
            </a:pPr>
            <a:r>
              <a:rPr lang="en-US" sz="2000" b="0" i="0">
                <a:solidFill>
                  <a:srgbClr val="000000"/>
                </a:solidFill>
                <a:latin typeface="Times New Roman"/>
                <a:ea typeface="Times New Roman"/>
                <a:cs typeface="Times New Roman"/>
                <a:sym typeface="Times New Roman"/>
              </a:rPr>
              <a:t>Message flows among the objects.</a:t>
            </a:r>
            <a:endParaRPr/>
          </a:p>
          <a:p>
            <a:pPr marL="914400" lvl="1" indent="-342900" algn="just" rtl="0">
              <a:lnSpc>
                <a:spcPct val="90000"/>
              </a:lnSpc>
              <a:spcBef>
                <a:spcPts val="500"/>
              </a:spcBef>
              <a:spcAft>
                <a:spcPts val="0"/>
              </a:spcAft>
              <a:buSzPts val="1800"/>
              <a:buFont typeface="Noto Sans Symbols"/>
              <a:buChar char="✔"/>
            </a:pPr>
            <a:r>
              <a:rPr lang="en-US" sz="2000" b="0" i="0">
                <a:solidFill>
                  <a:srgbClr val="000000"/>
                </a:solidFill>
                <a:latin typeface="Times New Roman"/>
                <a:ea typeface="Times New Roman"/>
                <a:cs typeface="Times New Roman"/>
                <a:sym typeface="Times New Roman"/>
              </a:rPr>
              <a:t>The sequence in which the messages are flowing.</a:t>
            </a:r>
            <a:endParaRPr/>
          </a:p>
          <a:p>
            <a:pPr marL="914400" lvl="1" indent="-342900" algn="just" rtl="0">
              <a:lnSpc>
                <a:spcPct val="90000"/>
              </a:lnSpc>
              <a:spcBef>
                <a:spcPts val="500"/>
              </a:spcBef>
              <a:spcAft>
                <a:spcPts val="0"/>
              </a:spcAft>
              <a:buSzPts val="1800"/>
              <a:buFont typeface="Noto Sans Symbols"/>
              <a:buChar char="✔"/>
            </a:pPr>
            <a:r>
              <a:rPr lang="en-US" sz="2000" b="0" i="0">
                <a:solidFill>
                  <a:srgbClr val="000000"/>
                </a:solidFill>
                <a:latin typeface="Times New Roman"/>
                <a:ea typeface="Times New Roman"/>
                <a:cs typeface="Times New Roman"/>
                <a:sym typeface="Times New Roman"/>
              </a:rPr>
              <a:t>Object organization.</a:t>
            </a:r>
            <a:endParaRPr/>
          </a:p>
          <a:p>
            <a:pPr marL="457200" lvl="0" indent="-228600" algn="l" rtl="0">
              <a:lnSpc>
                <a:spcPct val="90000"/>
              </a:lnSpc>
              <a:spcBef>
                <a:spcPts val="1000"/>
              </a:spcBef>
              <a:spcAft>
                <a:spcPts val="0"/>
              </a:spcAft>
              <a:buClr>
                <a:schemeClr val="dk1"/>
              </a:buClr>
              <a:buSzPts val="1800"/>
              <a:buNone/>
            </a:pPr>
            <a:endParaRPr sz="2000">
              <a:latin typeface="Times New Roman"/>
              <a:ea typeface="Times New Roman"/>
              <a:cs typeface="Times New Roman"/>
              <a:sym typeface="Times New Roman"/>
            </a:endParaRPr>
          </a:p>
        </p:txBody>
      </p:sp>
      <p:sp>
        <p:nvSpPr>
          <p:cNvPr id="122" name="Google Shape;122;p8"/>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OOSE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9"/>
          <p:cNvSpPr txBox="1">
            <a:spLocks noGrp="1"/>
          </p:cNvSpPr>
          <p:nvPr>
            <p:ph type="title"/>
          </p:nvPr>
        </p:nvSpPr>
        <p:spPr>
          <a:xfrm>
            <a:off x="0" y="9832"/>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sz="3200" b="1"/>
              <a:t>Notations in Sequence Diagram</a:t>
            </a:r>
            <a:endParaRPr sz="3200" b="1"/>
          </a:p>
        </p:txBody>
      </p:sp>
      <p:sp>
        <p:nvSpPr>
          <p:cNvPr id="128" name="Google Shape;128;p9"/>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OOSE    </a:t>
            </a:r>
            <a:endParaRPr/>
          </a:p>
        </p:txBody>
      </p:sp>
      <p:sp>
        <p:nvSpPr>
          <p:cNvPr id="129" name="Google Shape;129;p9"/>
          <p:cNvSpPr txBox="1">
            <a:spLocks noGrp="1"/>
          </p:cNvSpPr>
          <p:nvPr>
            <p:ph type="body" idx="1"/>
          </p:nvPr>
        </p:nvSpPr>
        <p:spPr>
          <a:xfrm>
            <a:off x="405050" y="1193370"/>
            <a:ext cx="8333900" cy="3270142"/>
          </a:xfrm>
          <a:prstGeom prst="rect">
            <a:avLst/>
          </a:prstGeom>
          <a:noFill/>
          <a:ln>
            <a:noFill/>
          </a:ln>
        </p:spPr>
        <p:txBody>
          <a:bodyPr spcFirstLastPara="1" wrap="square" lIns="0" tIns="0" rIns="0" bIns="0" anchor="t" anchorCtr="0">
            <a:normAutofit/>
          </a:bodyPr>
          <a:lstStyle/>
          <a:p>
            <a:pPr marL="457200" lvl="0" indent="-342900" algn="l" rtl="0">
              <a:lnSpc>
                <a:spcPct val="90000"/>
              </a:lnSpc>
              <a:spcBef>
                <a:spcPts val="1000"/>
              </a:spcBef>
              <a:spcAft>
                <a:spcPts val="0"/>
              </a:spcAft>
              <a:buClr>
                <a:schemeClr val="dk1"/>
              </a:buClr>
              <a:buSzPts val="1800"/>
              <a:buChar char="•"/>
            </a:pPr>
            <a:r>
              <a:rPr lang="en-US" b="1"/>
              <a:t>Lifeline</a:t>
            </a:r>
            <a:r>
              <a:rPr lang="en-US"/>
              <a:t>: An individual participant in the sequence diagram is represented by a lifeline. It is positioned at the top of the diagram.</a:t>
            </a:r>
            <a:endParaRPr/>
          </a:p>
          <a:p>
            <a:pPr marL="457200" lvl="0" indent="-342900" algn="l" rtl="0">
              <a:lnSpc>
                <a:spcPct val="90000"/>
              </a:lnSpc>
              <a:spcBef>
                <a:spcPts val="1000"/>
              </a:spcBef>
              <a:spcAft>
                <a:spcPts val="0"/>
              </a:spcAft>
              <a:buClr>
                <a:schemeClr val="dk1"/>
              </a:buClr>
              <a:buSzPts val="1800"/>
              <a:buChar char="•"/>
            </a:pPr>
            <a:r>
              <a:rPr lang="en-US" b="1"/>
              <a:t>Actor</a:t>
            </a:r>
            <a:r>
              <a:rPr lang="en-US"/>
              <a:t>: A role played by an entity that interacts with the subject is called as an actor. It is out of the scope of the system. It represents the role, which involves human users and external hardware or subjects. An actor may or may not represent a physical entity, but it purely depicts the role of an entity. Several distinct roles can be played by an actor or vice versa.</a:t>
            </a:r>
            <a:endParaRPr/>
          </a:p>
          <a:p>
            <a:pPr marL="457200" lvl="0" indent="-342900" algn="l" rtl="0">
              <a:lnSpc>
                <a:spcPct val="90000"/>
              </a:lnSpc>
              <a:spcBef>
                <a:spcPts val="1000"/>
              </a:spcBef>
              <a:spcAft>
                <a:spcPts val="0"/>
              </a:spcAft>
              <a:buClr>
                <a:schemeClr val="dk1"/>
              </a:buClr>
              <a:buSzPts val="1800"/>
              <a:buChar char="•"/>
            </a:pPr>
            <a:r>
              <a:rPr lang="en-US" b="1"/>
              <a:t>Activation</a:t>
            </a:r>
            <a:r>
              <a:rPr lang="en-US"/>
              <a:t>: It is represented by a thin rectangle on the lifeline. It describes that time period in which an operation is performed by an element, such that the top and the bottom of the rectangle is associated with the initiation and the completion time, each respectively.</a:t>
            </a:r>
            <a:endParaRPr/>
          </a:p>
        </p:txBody>
      </p:sp>
      <p:pic>
        <p:nvPicPr>
          <p:cNvPr id="130" name="Google Shape;130;p9" descr="Sequence Diagram"/>
          <p:cNvPicPr preferRelativeResize="0"/>
          <p:nvPr/>
        </p:nvPicPr>
        <p:blipFill rotWithShape="1">
          <a:blip r:embed="rId3">
            <a:alphaModFix/>
          </a:blip>
          <a:srcRect/>
          <a:stretch/>
        </p:blipFill>
        <p:spPr>
          <a:xfrm>
            <a:off x="1425360" y="4218867"/>
            <a:ext cx="895511" cy="1564380"/>
          </a:xfrm>
          <a:prstGeom prst="rect">
            <a:avLst/>
          </a:prstGeom>
          <a:noFill/>
          <a:ln>
            <a:noFill/>
          </a:ln>
        </p:spPr>
      </p:pic>
      <p:pic>
        <p:nvPicPr>
          <p:cNvPr id="131" name="Google Shape;131;p9" descr="Sequence Diagram"/>
          <p:cNvPicPr preferRelativeResize="0"/>
          <p:nvPr/>
        </p:nvPicPr>
        <p:blipFill rotWithShape="1">
          <a:blip r:embed="rId4">
            <a:alphaModFix/>
          </a:blip>
          <a:srcRect/>
          <a:stretch/>
        </p:blipFill>
        <p:spPr>
          <a:xfrm>
            <a:off x="3795148" y="4079874"/>
            <a:ext cx="776852" cy="2009775"/>
          </a:xfrm>
          <a:prstGeom prst="rect">
            <a:avLst/>
          </a:prstGeom>
          <a:noFill/>
          <a:ln>
            <a:noFill/>
          </a:ln>
        </p:spPr>
      </p:pic>
      <p:pic>
        <p:nvPicPr>
          <p:cNvPr id="132" name="Google Shape;132;p9" descr="Sequence Diagram"/>
          <p:cNvPicPr preferRelativeResize="0"/>
          <p:nvPr/>
        </p:nvPicPr>
        <p:blipFill rotWithShape="1">
          <a:blip r:embed="rId5">
            <a:alphaModFix/>
          </a:blip>
          <a:srcRect/>
          <a:stretch/>
        </p:blipFill>
        <p:spPr>
          <a:xfrm>
            <a:off x="6241538" y="3937360"/>
            <a:ext cx="1258706" cy="2198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b="1"/>
              <a:t>Types of Messages in Sequence Diagram</a:t>
            </a:r>
            <a:endParaRPr b="1"/>
          </a:p>
        </p:txBody>
      </p:sp>
      <p:sp>
        <p:nvSpPr>
          <p:cNvPr id="138" name="Google Shape;138;p10"/>
          <p:cNvSpPr txBox="1">
            <a:spLocks noGrp="1"/>
          </p:cNvSpPr>
          <p:nvPr>
            <p:ph type="body" idx="1"/>
          </p:nvPr>
        </p:nvSpPr>
        <p:spPr>
          <a:xfrm>
            <a:off x="352540" y="914040"/>
            <a:ext cx="8229240" cy="3977280"/>
          </a:xfrm>
          <a:prstGeom prst="rect">
            <a:avLst/>
          </a:prstGeom>
          <a:noFill/>
          <a:ln>
            <a:noFill/>
          </a:ln>
        </p:spPr>
        <p:txBody>
          <a:bodyPr spcFirstLastPara="1" wrap="square" lIns="0" tIns="0" rIns="0" bIns="0" anchor="t" anchorCtr="0">
            <a:noAutofit/>
          </a:bodyPr>
          <a:lstStyle/>
          <a:p>
            <a:pPr marL="457200" lvl="0" indent="-342900" algn="just" rtl="0">
              <a:lnSpc>
                <a:spcPct val="90000"/>
              </a:lnSpc>
              <a:spcBef>
                <a:spcPts val="1000"/>
              </a:spcBef>
              <a:spcAft>
                <a:spcPts val="0"/>
              </a:spcAft>
              <a:buSzPts val="1800"/>
              <a:buChar char="•"/>
            </a:pPr>
            <a:r>
              <a:rPr lang="en-US" sz="2000" b="1">
                <a:latin typeface="Times New Roman"/>
                <a:ea typeface="Times New Roman"/>
                <a:cs typeface="Times New Roman"/>
                <a:sym typeface="Times New Roman"/>
              </a:rPr>
              <a:t>Call Message:</a:t>
            </a:r>
            <a:r>
              <a:rPr lang="en-US" sz="2000">
                <a:latin typeface="Times New Roman"/>
                <a:ea typeface="Times New Roman"/>
                <a:cs typeface="Times New Roman"/>
                <a:sym typeface="Times New Roman"/>
              </a:rPr>
              <a:t> It defines a particular communication between the lifelines of an interaction, which represents that the target lifeline has invoked an operation.</a:t>
            </a:r>
            <a:endParaRPr/>
          </a:p>
          <a:p>
            <a:pPr marL="457200" lvl="0" indent="-342900" algn="just" rtl="0">
              <a:lnSpc>
                <a:spcPct val="90000"/>
              </a:lnSpc>
              <a:spcBef>
                <a:spcPts val="1000"/>
              </a:spcBef>
              <a:spcAft>
                <a:spcPts val="0"/>
              </a:spcAft>
              <a:buSzPts val="1800"/>
              <a:buChar char="•"/>
            </a:pPr>
            <a:r>
              <a:rPr lang="en-US" sz="2000" b="1">
                <a:latin typeface="Times New Roman"/>
                <a:ea typeface="Times New Roman"/>
                <a:cs typeface="Times New Roman"/>
                <a:sym typeface="Times New Roman"/>
              </a:rPr>
              <a:t>Return Message:</a:t>
            </a:r>
            <a:r>
              <a:rPr lang="en-US" sz="2000">
                <a:latin typeface="Times New Roman"/>
                <a:ea typeface="Times New Roman"/>
                <a:cs typeface="Times New Roman"/>
                <a:sym typeface="Times New Roman"/>
              </a:rPr>
              <a:t> It defines a particular communication between the lifelines of interaction that represent the flow of information from the receiver of the corresponding caller message.</a:t>
            </a:r>
            <a:endParaRPr/>
          </a:p>
          <a:p>
            <a:pPr marL="457200" lvl="0" indent="-342900" algn="just" rtl="0">
              <a:lnSpc>
                <a:spcPct val="90000"/>
              </a:lnSpc>
              <a:spcBef>
                <a:spcPts val="1000"/>
              </a:spcBef>
              <a:spcAft>
                <a:spcPts val="0"/>
              </a:spcAft>
              <a:buSzPts val="1800"/>
              <a:buChar char="•"/>
            </a:pPr>
            <a:r>
              <a:rPr lang="en-US" sz="2000" b="1">
                <a:latin typeface="Times New Roman"/>
                <a:ea typeface="Times New Roman"/>
                <a:cs typeface="Times New Roman"/>
                <a:sym typeface="Times New Roman"/>
              </a:rPr>
              <a:t>Self Message:</a:t>
            </a:r>
            <a:r>
              <a:rPr lang="en-US" sz="2000">
                <a:latin typeface="Times New Roman"/>
                <a:ea typeface="Times New Roman"/>
                <a:cs typeface="Times New Roman"/>
                <a:sym typeface="Times New Roman"/>
              </a:rPr>
              <a:t> It describes a communication, particularly between the lifelines of an interaction that represents a message of the same lifeline, has been invoked.</a:t>
            </a:r>
            <a:endParaRPr/>
          </a:p>
          <a:p>
            <a:pPr marL="457200" lvl="0" indent="-342900" algn="just" rtl="0">
              <a:lnSpc>
                <a:spcPct val="90000"/>
              </a:lnSpc>
              <a:spcBef>
                <a:spcPts val="1000"/>
              </a:spcBef>
              <a:spcAft>
                <a:spcPts val="0"/>
              </a:spcAft>
              <a:buSzPts val="1800"/>
              <a:buChar char="•"/>
            </a:pPr>
            <a:r>
              <a:rPr lang="en-US" sz="2000" b="1">
                <a:latin typeface="Times New Roman"/>
                <a:ea typeface="Times New Roman"/>
                <a:cs typeface="Times New Roman"/>
                <a:sym typeface="Times New Roman"/>
              </a:rPr>
              <a:t>Recursive Message:</a:t>
            </a:r>
            <a:r>
              <a:rPr lang="en-US" sz="2000">
                <a:latin typeface="Times New Roman"/>
                <a:ea typeface="Times New Roman"/>
                <a:cs typeface="Times New Roman"/>
                <a:sym typeface="Times New Roman"/>
              </a:rPr>
              <a:t> A self message sent for recursive purpose is called a recursive message. In other words, it can be said that the recursive message is a special case of the self message as it represents the recursive calls.</a:t>
            </a:r>
            <a:endParaRPr/>
          </a:p>
          <a:p>
            <a:pPr marL="457200" lvl="0" indent="-342900" algn="just" rtl="0">
              <a:lnSpc>
                <a:spcPct val="90000"/>
              </a:lnSpc>
              <a:spcBef>
                <a:spcPts val="1000"/>
              </a:spcBef>
              <a:spcAft>
                <a:spcPts val="0"/>
              </a:spcAft>
              <a:buSzPts val="1800"/>
              <a:buChar char="•"/>
            </a:pPr>
            <a:r>
              <a:rPr lang="en-US" sz="2000" b="1">
                <a:latin typeface="Times New Roman"/>
                <a:ea typeface="Times New Roman"/>
                <a:cs typeface="Times New Roman"/>
                <a:sym typeface="Times New Roman"/>
              </a:rPr>
              <a:t>Create Message:</a:t>
            </a:r>
            <a:r>
              <a:rPr lang="en-US" sz="2000">
                <a:latin typeface="Times New Roman"/>
                <a:ea typeface="Times New Roman"/>
                <a:cs typeface="Times New Roman"/>
                <a:sym typeface="Times New Roman"/>
              </a:rPr>
              <a:t> It describes a communication, particularly between the lifelines of an interaction describing that the target (lifeline) has been instantiated.</a:t>
            </a:r>
            <a:endParaRPr/>
          </a:p>
          <a:p>
            <a:pPr marL="457200" lvl="0" indent="-342900" algn="just" rtl="0">
              <a:lnSpc>
                <a:spcPct val="90000"/>
              </a:lnSpc>
              <a:spcBef>
                <a:spcPts val="1000"/>
              </a:spcBef>
              <a:spcAft>
                <a:spcPts val="0"/>
              </a:spcAft>
              <a:buSzPts val="1800"/>
              <a:buChar char="•"/>
            </a:pPr>
            <a:r>
              <a:rPr lang="en-US" sz="2000" b="1">
                <a:latin typeface="Times New Roman"/>
                <a:ea typeface="Times New Roman"/>
                <a:cs typeface="Times New Roman"/>
                <a:sym typeface="Times New Roman"/>
              </a:rPr>
              <a:t>Destroy Message:</a:t>
            </a:r>
            <a:r>
              <a:rPr lang="en-US" sz="2000">
                <a:latin typeface="Times New Roman"/>
                <a:ea typeface="Times New Roman"/>
                <a:cs typeface="Times New Roman"/>
                <a:sym typeface="Times New Roman"/>
              </a:rPr>
              <a:t> It describes a communication, particularly between the lifelines of an interaction that depicts a request to destroy the lifecycle of the target.</a:t>
            </a:r>
            <a:endParaRPr sz="2000">
              <a:latin typeface="Times New Roman"/>
              <a:ea typeface="Times New Roman"/>
              <a:cs typeface="Times New Roman"/>
              <a:sym typeface="Times New Roman"/>
            </a:endParaRPr>
          </a:p>
        </p:txBody>
      </p:sp>
      <p:sp>
        <p:nvSpPr>
          <p:cNvPr id="139" name="Google Shape;139;p1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OOSE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Cont…</a:t>
            </a:r>
            <a:endParaRPr/>
          </a:p>
        </p:txBody>
      </p:sp>
      <p:sp>
        <p:nvSpPr>
          <p:cNvPr id="145" name="Google Shape;145;p11"/>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OOSE    </a:t>
            </a:r>
            <a:endParaRPr/>
          </a:p>
        </p:txBody>
      </p:sp>
      <p:pic>
        <p:nvPicPr>
          <p:cNvPr id="146" name="Google Shape;146;p11" descr="Sequence Diagram"/>
          <p:cNvPicPr preferRelativeResize="0"/>
          <p:nvPr/>
        </p:nvPicPr>
        <p:blipFill rotWithShape="1">
          <a:blip r:embed="rId3">
            <a:alphaModFix/>
          </a:blip>
          <a:srcRect/>
          <a:stretch/>
        </p:blipFill>
        <p:spPr>
          <a:xfrm>
            <a:off x="795661" y="1476524"/>
            <a:ext cx="1789407" cy="1350370"/>
          </a:xfrm>
          <a:prstGeom prst="rect">
            <a:avLst/>
          </a:prstGeom>
          <a:noFill/>
          <a:ln>
            <a:noFill/>
          </a:ln>
        </p:spPr>
      </p:pic>
      <p:pic>
        <p:nvPicPr>
          <p:cNvPr id="147" name="Google Shape;147;p11" descr="Sequence Diagram"/>
          <p:cNvPicPr preferRelativeResize="0"/>
          <p:nvPr/>
        </p:nvPicPr>
        <p:blipFill rotWithShape="1">
          <a:blip r:embed="rId4">
            <a:alphaModFix/>
          </a:blip>
          <a:srcRect/>
          <a:stretch/>
        </p:blipFill>
        <p:spPr>
          <a:xfrm>
            <a:off x="3370790" y="1476524"/>
            <a:ext cx="1742842" cy="1350370"/>
          </a:xfrm>
          <a:prstGeom prst="rect">
            <a:avLst/>
          </a:prstGeom>
          <a:noFill/>
          <a:ln>
            <a:noFill/>
          </a:ln>
        </p:spPr>
      </p:pic>
      <p:pic>
        <p:nvPicPr>
          <p:cNvPr id="148" name="Google Shape;148;p11" descr="Sequence Diagram"/>
          <p:cNvPicPr preferRelativeResize="0"/>
          <p:nvPr/>
        </p:nvPicPr>
        <p:blipFill rotWithShape="1">
          <a:blip r:embed="rId5">
            <a:alphaModFix/>
          </a:blip>
          <a:srcRect/>
          <a:stretch/>
        </p:blipFill>
        <p:spPr>
          <a:xfrm>
            <a:off x="5806364" y="1184921"/>
            <a:ext cx="485312" cy="1641973"/>
          </a:xfrm>
          <a:prstGeom prst="rect">
            <a:avLst/>
          </a:prstGeom>
          <a:noFill/>
          <a:ln>
            <a:noFill/>
          </a:ln>
        </p:spPr>
      </p:pic>
      <p:pic>
        <p:nvPicPr>
          <p:cNvPr id="149" name="Google Shape;149;p11" descr="Sequence Diagram"/>
          <p:cNvPicPr preferRelativeResize="0"/>
          <p:nvPr/>
        </p:nvPicPr>
        <p:blipFill rotWithShape="1">
          <a:blip r:embed="rId6">
            <a:alphaModFix/>
          </a:blip>
          <a:srcRect/>
          <a:stretch/>
        </p:blipFill>
        <p:spPr>
          <a:xfrm>
            <a:off x="7198801" y="1184921"/>
            <a:ext cx="540998" cy="1568894"/>
          </a:xfrm>
          <a:prstGeom prst="rect">
            <a:avLst/>
          </a:prstGeom>
          <a:noFill/>
          <a:ln>
            <a:noFill/>
          </a:ln>
        </p:spPr>
      </p:pic>
      <p:pic>
        <p:nvPicPr>
          <p:cNvPr id="150" name="Google Shape;150;p11" descr="Sequence Diagram"/>
          <p:cNvPicPr preferRelativeResize="0"/>
          <p:nvPr/>
        </p:nvPicPr>
        <p:blipFill rotWithShape="1">
          <a:blip r:embed="rId7">
            <a:alphaModFix/>
          </a:blip>
          <a:srcRect/>
          <a:stretch/>
        </p:blipFill>
        <p:spPr>
          <a:xfrm>
            <a:off x="1488162" y="3637048"/>
            <a:ext cx="2193812" cy="1759394"/>
          </a:xfrm>
          <a:prstGeom prst="rect">
            <a:avLst/>
          </a:prstGeom>
          <a:noFill/>
          <a:ln>
            <a:noFill/>
          </a:ln>
        </p:spPr>
      </p:pic>
      <p:pic>
        <p:nvPicPr>
          <p:cNvPr id="151" name="Google Shape;151;p11" descr="Sequence Diagram"/>
          <p:cNvPicPr preferRelativeResize="0"/>
          <p:nvPr/>
        </p:nvPicPr>
        <p:blipFill rotWithShape="1">
          <a:blip r:embed="rId8">
            <a:alphaModFix/>
          </a:blip>
          <a:srcRect/>
          <a:stretch/>
        </p:blipFill>
        <p:spPr>
          <a:xfrm>
            <a:off x="4431094" y="3523140"/>
            <a:ext cx="2109892" cy="1568894"/>
          </a:xfrm>
          <a:prstGeom prst="rect">
            <a:avLst/>
          </a:prstGeom>
          <a:noFill/>
          <a:ln>
            <a:noFill/>
          </a:ln>
        </p:spPr>
      </p:pic>
      <p:sp>
        <p:nvSpPr>
          <p:cNvPr id="152" name="Google Shape;152;p11"/>
          <p:cNvSpPr txBox="1"/>
          <p:nvPr/>
        </p:nvSpPr>
        <p:spPr>
          <a:xfrm>
            <a:off x="1012637" y="2923861"/>
            <a:ext cx="1436095"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rgbClr val="000000"/>
                </a:solidFill>
                <a:latin typeface="Times New Roman"/>
                <a:ea typeface="Times New Roman"/>
                <a:cs typeface="Times New Roman"/>
                <a:sym typeface="Times New Roman"/>
              </a:rPr>
              <a:t>Call Message</a:t>
            </a:r>
            <a:endParaRPr sz="1400" b="1" i="0" u="none" strike="noStrike" cap="none">
              <a:solidFill>
                <a:srgbClr val="000000"/>
              </a:solidFill>
              <a:latin typeface="Times New Roman"/>
              <a:ea typeface="Times New Roman"/>
              <a:cs typeface="Times New Roman"/>
              <a:sym typeface="Times New Roman"/>
            </a:endParaRPr>
          </a:p>
        </p:txBody>
      </p:sp>
      <p:sp>
        <p:nvSpPr>
          <p:cNvPr id="153" name="Google Shape;153;p11"/>
          <p:cNvSpPr txBox="1"/>
          <p:nvPr/>
        </p:nvSpPr>
        <p:spPr>
          <a:xfrm>
            <a:off x="3448281" y="2845267"/>
            <a:ext cx="1665351"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rgbClr val="000000"/>
                </a:solidFill>
                <a:latin typeface="Times New Roman"/>
                <a:ea typeface="Times New Roman"/>
                <a:cs typeface="Times New Roman"/>
                <a:sym typeface="Times New Roman"/>
              </a:rPr>
              <a:t>Return Message</a:t>
            </a:r>
            <a:endParaRPr sz="1400" b="1" i="0" u="none" strike="noStrike" cap="none">
              <a:solidFill>
                <a:srgbClr val="000000"/>
              </a:solidFill>
              <a:latin typeface="Times New Roman"/>
              <a:ea typeface="Times New Roman"/>
              <a:cs typeface="Times New Roman"/>
              <a:sym typeface="Times New Roman"/>
            </a:endParaRPr>
          </a:p>
        </p:txBody>
      </p:sp>
      <p:sp>
        <p:nvSpPr>
          <p:cNvPr id="154" name="Google Shape;154;p11"/>
          <p:cNvSpPr txBox="1"/>
          <p:nvPr/>
        </p:nvSpPr>
        <p:spPr>
          <a:xfrm>
            <a:off x="5259175" y="2867239"/>
            <a:ext cx="1436095"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rgbClr val="000000"/>
                </a:solidFill>
                <a:latin typeface="Times New Roman"/>
                <a:ea typeface="Times New Roman"/>
                <a:cs typeface="Times New Roman"/>
                <a:sym typeface="Times New Roman"/>
              </a:rPr>
              <a:t>Self Message</a:t>
            </a:r>
            <a:endParaRPr sz="1400" b="1" i="0" u="none" strike="noStrike" cap="none">
              <a:solidFill>
                <a:srgbClr val="000000"/>
              </a:solidFill>
              <a:latin typeface="Times New Roman"/>
              <a:ea typeface="Times New Roman"/>
              <a:cs typeface="Times New Roman"/>
              <a:sym typeface="Times New Roman"/>
            </a:endParaRPr>
          </a:p>
        </p:txBody>
      </p:sp>
      <p:sp>
        <p:nvSpPr>
          <p:cNvPr id="155" name="Google Shape;155;p11"/>
          <p:cNvSpPr txBox="1"/>
          <p:nvPr/>
        </p:nvSpPr>
        <p:spPr>
          <a:xfrm>
            <a:off x="1867020" y="5549902"/>
            <a:ext cx="1581261"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rgbClr val="000000"/>
                </a:solidFill>
                <a:latin typeface="Times New Roman"/>
                <a:ea typeface="Times New Roman"/>
                <a:cs typeface="Times New Roman"/>
                <a:sym typeface="Times New Roman"/>
              </a:rPr>
              <a:t>Create Message</a:t>
            </a:r>
            <a:endParaRPr sz="1400" b="1" i="0" u="none" strike="noStrike" cap="none">
              <a:solidFill>
                <a:srgbClr val="000000"/>
              </a:solidFill>
              <a:latin typeface="Times New Roman"/>
              <a:ea typeface="Times New Roman"/>
              <a:cs typeface="Times New Roman"/>
              <a:sym typeface="Times New Roman"/>
            </a:endParaRPr>
          </a:p>
        </p:txBody>
      </p:sp>
      <p:sp>
        <p:nvSpPr>
          <p:cNvPr id="156" name="Google Shape;156;p11"/>
          <p:cNvSpPr txBox="1"/>
          <p:nvPr/>
        </p:nvSpPr>
        <p:spPr>
          <a:xfrm>
            <a:off x="6695270" y="2845266"/>
            <a:ext cx="184429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rgbClr val="000000"/>
                </a:solidFill>
                <a:latin typeface="Times New Roman"/>
                <a:ea typeface="Times New Roman"/>
                <a:cs typeface="Times New Roman"/>
                <a:sym typeface="Times New Roman"/>
              </a:rPr>
              <a:t>Recursive Message</a:t>
            </a:r>
            <a:endParaRPr sz="1400" b="1" i="0" u="none" strike="noStrike" cap="none">
              <a:solidFill>
                <a:srgbClr val="000000"/>
              </a:solidFill>
              <a:latin typeface="Times New Roman"/>
              <a:ea typeface="Times New Roman"/>
              <a:cs typeface="Times New Roman"/>
              <a:sym typeface="Times New Roman"/>
            </a:endParaRPr>
          </a:p>
        </p:txBody>
      </p:sp>
      <p:sp>
        <p:nvSpPr>
          <p:cNvPr id="157" name="Google Shape;157;p11"/>
          <p:cNvSpPr txBox="1"/>
          <p:nvPr/>
        </p:nvSpPr>
        <p:spPr>
          <a:xfrm>
            <a:off x="4743980" y="5462130"/>
            <a:ext cx="179700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rgbClr val="000000"/>
                </a:solidFill>
                <a:latin typeface="Times New Roman"/>
                <a:ea typeface="Times New Roman"/>
                <a:cs typeface="Times New Roman"/>
                <a:sym typeface="Times New Roman"/>
              </a:rPr>
              <a:t>Destroy Message</a:t>
            </a:r>
            <a:endParaRPr sz="1400" b="1"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sz="3200" b="1">
                <a:solidFill>
                  <a:srgbClr val="000000"/>
                </a:solidFill>
                <a:latin typeface="Times"/>
                <a:ea typeface="Times"/>
                <a:cs typeface="Times"/>
                <a:sym typeface="Times"/>
              </a:rPr>
              <a:t>I</a:t>
            </a:r>
            <a:r>
              <a:rPr lang="en-US" sz="3200" b="1" i="0">
                <a:solidFill>
                  <a:srgbClr val="000000"/>
                </a:solidFill>
                <a:latin typeface="Times"/>
                <a:ea typeface="Times"/>
                <a:cs typeface="Times"/>
                <a:sym typeface="Times"/>
              </a:rPr>
              <a:t>nteraction Diagrams</a:t>
            </a:r>
            <a:endParaRPr sz="3200" b="1">
              <a:latin typeface="Times"/>
              <a:ea typeface="Times"/>
              <a:cs typeface="Times"/>
              <a:sym typeface="Times"/>
            </a:endParaRPr>
          </a:p>
        </p:txBody>
      </p:sp>
      <p:sp>
        <p:nvSpPr>
          <p:cNvPr id="163" name="Google Shape;163;p12"/>
          <p:cNvSpPr txBox="1">
            <a:spLocks noGrp="1"/>
          </p:cNvSpPr>
          <p:nvPr>
            <p:ph type="body" idx="1"/>
          </p:nvPr>
        </p:nvSpPr>
        <p:spPr>
          <a:xfrm>
            <a:off x="323193" y="1108574"/>
            <a:ext cx="8497614" cy="5247946"/>
          </a:xfrm>
          <a:prstGeom prst="rect">
            <a:avLst/>
          </a:prstGeom>
          <a:noFill/>
          <a:ln>
            <a:noFill/>
          </a:ln>
        </p:spPr>
        <p:txBody>
          <a:bodyPr spcFirstLastPara="1" wrap="square" lIns="0" tIns="0" rIns="0" bIns="0" anchor="t" anchorCtr="0">
            <a:normAutofit/>
          </a:bodyPr>
          <a:lstStyle/>
          <a:p>
            <a:pPr marL="114300" lvl="0" indent="0" algn="just" rtl="0">
              <a:lnSpc>
                <a:spcPct val="90000"/>
              </a:lnSpc>
              <a:spcBef>
                <a:spcPts val="1000"/>
              </a:spcBef>
              <a:spcAft>
                <a:spcPts val="0"/>
              </a:spcAft>
              <a:buSzPts val="1800"/>
              <a:buNone/>
            </a:pPr>
            <a:r>
              <a:rPr lang="en-US" sz="2000" b="1">
                <a:latin typeface="Times New Roman"/>
                <a:ea typeface="Times New Roman"/>
                <a:cs typeface="Times New Roman"/>
                <a:sym typeface="Times New Roman"/>
              </a:rPr>
              <a:t>Example: Order Management System</a:t>
            </a:r>
            <a:endParaRPr/>
          </a:p>
          <a:p>
            <a:pPr marL="114300" lvl="0" indent="0" algn="just" rtl="0">
              <a:lnSpc>
                <a:spcPct val="90000"/>
              </a:lnSpc>
              <a:spcBef>
                <a:spcPts val="1000"/>
              </a:spcBef>
              <a:spcAft>
                <a:spcPts val="0"/>
              </a:spcAft>
              <a:buSzPts val="1800"/>
              <a:buNone/>
            </a:pPr>
            <a:endParaRPr sz="2000" b="1">
              <a:latin typeface="Times New Roman"/>
              <a:ea typeface="Times New Roman"/>
              <a:cs typeface="Times New Roman"/>
              <a:sym typeface="Times New Roman"/>
            </a:endParaRPr>
          </a:p>
          <a:p>
            <a:pPr marL="457200" lvl="0" indent="-342900" algn="just" rtl="0">
              <a:lnSpc>
                <a:spcPct val="90000"/>
              </a:lnSpc>
              <a:spcBef>
                <a:spcPts val="1000"/>
              </a:spcBef>
              <a:spcAft>
                <a:spcPts val="0"/>
              </a:spcAft>
              <a:buSzPts val="1800"/>
              <a:buChar char="•"/>
            </a:pPr>
            <a:r>
              <a:rPr lang="en-US" sz="2000" b="1">
                <a:latin typeface="Times New Roman"/>
                <a:ea typeface="Times New Roman"/>
                <a:cs typeface="Times New Roman"/>
                <a:sym typeface="Times New Roman"/>
              </a:rPr>
              <a:t>Key components for an order management system:</a:t>
            </a:r>
            <a:endParaRPr/>
          </a:p>
          <a:p>
            <a:pPr marL="914400" lvl="1" indent="-342900" algn="just" rtl="0">
              <a:lnSpc>
                <a:spcPct val="90000"/>
              </a:lnSpc>
              <a:spcBef>
                <a:spcPts val="500"/>
              </a:spcBef>
              <a:spcAft>
                <a:spcPts val="0"/>
              </a:spcAft>
              <a:buSzPts val="1800"/>
              <a:buFont typeface="Noto Sans Symbols"/>
              <a:buChar char="✔"/>
            </a:pPr>
            <a:r>
              <a:rPr lang="en-US" sz="2000" b="1">
                <a:latin typeface="Times New Roman"/>
                <a:ea typeface="Times New Roman"/>
                <a:cs typeface="Times New Roman"/>
                <a:sym typeface="Times New Roman"/>
              </a:rPr>
              <a:t>Customer</a:t>
            </a:r>
            <a:r>
              <a:rPr lang="en-US" sz="2000">
                <a:latin typeface="Times New Roman"/>
                <a:ea typeface="Times New Roman"/>
                <a:cs typeface="Times New Roman"/>
                <a:sym typeface="Times New Roman"/>
              </a:rPr>
              <a:t>: Places an order.</a:t>
            </a:r>
            <a:endParaRPr/>
          </a:p>
          <a:p>
            <a:pPr marL="914400" lvl="1" indent="-342900" algn="just" rtl="0">
              <a:lnSpc>
                <a:spcPct val="90000"/>
              </a:lnSpc>
              <a:spcBef>
                <a:spcPts val="500"/>
              </a:spcBef>
              <a:spcAft>
                <a:spcPts val="0"/>
              </a:spcAft>
              <a:buSzPts val="1800"/>
              <a:buFont typeface="Noto Sans Symbols"/>
              <a:buChar char="✔"/>
            </a:pPr>
            <a:r>
              <a:rPr lang="en-US" sz="2000" b="1">
                <a:latin typeface="Times New Roman"/>
                <a:ea typeface="Times New Roman"/>
                <a:cs typeface="Times New Roman"/>
                <a:sym typeface="Times New Roman"/>
              </a:rPr>
              <a:t>Order Service</a:t>
            </a:r>
            <a:r>
              <a:rPr lang="en-US" sz="2000">
                <a:latin typeface="Times New Roman"/>
                <a:ea typeface="Times New Roman"/>
                <a:cs typeface="Times New Roman"/>
                <a:sym typeface="Times New Roman"/>
              </a:rPr>
              <a:t>: Handles order creation.</a:t>
            </a:r>
            <a:endParaRPr/>
          </a:p>
          <a:p>
            <a:pPr marL="914400" lvl="1" indent="-342900" algn="just" rtl="0">
              <a:lnSpc>
                <a:spcPct val="90000"/>
              </a:lnSpc>
              <a:spcBef>
                <a:spcPts val="500"/>
              </a:spcBef>
              <a:spcAft>
                <a:spcPts val="0"/>
              </a:spcAft>
              <a:buSzPts val="1800"/>
              <a:buFont typeface="Noto Sans Symbols"/>
              <a:buChar char="✔"/>
            </a:pPr>
            <a:r>
              <a:rPr lang="en-US" sz="2000" b="1">
                <a:latin typeface="Times New Roman"/>
                <a:ea typeface="Times New Roman"/>
                <a:cs typeface="Times New Roman"/>
                <a:sym typeface="Times New Roman"/>
              </a:rPr>
              <a:t>Special order or Normal order</a:t>
            </a:r>
            <a:r>
              <a:rPr lang="en-US" sz="2000">
                <a:latin typeface="Times New Roman"/>
                <a:ea typeface="Times New Roman"/>
                <a:cs typeface="Times New Roman"/>
                <a:sym typeface="Times New Roman"/>
              </a:rPr>
              <a:t>.</a:t>
            </a:r>
            <a:endParaRPr/>
          </a:p>
          <a:p>
            <a:pPr marL="457200" lvl="0" indent="-342900" algn="just" rtl="0">
              <a:lnSpc>
                <a:spcPct val="90000"/>
              </a:lnSpc>
              <a:spcBef>
                <a:spcPts val="1000"/>
              </a:spcBef>
              <a:spcAft>
                <a:spcPts val="0"/>
              </a:spcAft>
              <a:buSzPts val="1800"/>
              <a:buChar char="•"/>
            </a:pPr>
            <a:r>
              <a:rPr lang="en-US" sz="2000" b="1">
                <a:latin typeface="Times New Roman"/>
                <a:ea typeface="Times New Roman"/>
                <a:cs typeface="Times New Roman"/>
                <a:sym typeface="Times New Roman"/>
              </a:rPr>
              <a:t>Sequence of events:</a:t>
            </a:r>
            <a:endParaRPr/>
          </a:p>
          <a:p>
            <a:pPr marL="914400" lvl="1" indent="-342900" algn="just" rtl="0">
              <a:lnSpc>
                <a:spcPct val="90000"/>
              </a:lnSpc>
              <a:spcBef>
                <a:spcPts val="500"/>
              </a:spcBef>
              <a:spcAft>
                <a:spcPts val="0"/>
              </a:spcAft>
              <a:buSzPts val="1800"/>
              <a:buFont typeface="Noto Sans Symbols"/>
              <a:buChar char="✔"/>
            </a:pPr>
            <a:r>
              <a:rPr lang="en-US" sz="2000" b="1">
                <a:latin typeface="Times New Roman"/>
                <a:ea typeface="Times New Roman"/>
                <a:cs typeface="Times New Roman"/>
                <a:sym typeface="Times New Roman"/>
              </a:rPr>
              <a:t>Customer</a:t>
            </a:r>
            <a:r>
              <a:rPr lang="en-US" sz="2000">
                <a:latin typeface="Times New Roman"/>
                <a:ea typeface="Times New Roman"/>
                <a:cs typeface="Times New Roman"/>
                <a:sym typeface="Times New Roman"/>
              </a:rPr>
              <a:t> places an order.</a:t>
            </a:r>
            <a:endParaRPr/>
          </a:p>
          <a:p>
            <a:pPr marL="914400" lvl="1" indent="-342900" algn="just" rtl="0">
              <a:lnSpc>
                <a:spcPct val="90000"/>
              </a:lnSpc>
              <a:spcBef>
                <a:spcPts val="500"/>
              </a:spcBef>
              <a:spcAft>
                <a:spcPts val="0"/>
              </a:spcAft>
              <a:buSzPts val="1800"/>
              <a:buFont typeface="Noto Sans Symbols"/>
              <a:buChar char="✔"/>
            </a:pPr>
            <a:r>
              <a:rPr lang="en-US" sz="2000" b="1">
                <a:latin typeface="Times New Roman"/>
                <a:ea typeface="Times New Roman"/>
                <a:cs typeface="Times New Roman"/>
                <a:sym typeface="Times New Roman"/>
              </a:rPr>
              <a:t>Order Service</a:t>
            </a:r>
            <a:r>
              <a:rPr lang="en-US" sz="2000">
                <a:latin typeface="Times New Roman"/>
                <a:ea typeface="Times New Roman"/>
                <a:cs typeface="Times New Roman"/>
                <a:sym typeface="Times New Roman"/>
              </a:rPr>
              <a:t> creates an order.</a:t>
            </a:r>
            <a:endParaRPr/>
          </a:p>
          <a:p>
            <a:pPr marL="914400" lvl="1" indent="-342900" algn="just" rtl="0">
              <a:lnSpc>
                <a:spcPct val="90000"/>
              </a:lnSpc>
              <a:spcBef>
                <a:spcPts val="500"/>
              </a:spcBef>
              <a:spcAft>
                <a:spcPts val="0"/>
              </a:spcAft>
              <a:buSzPts val="1800"/>
              <a:buFont typeface="Noto Sans Symbols"/>
              <a:buChar char="✔"/>
            </a:pPr>
            <a:r>
              <a:rPr lang="en-US" sz="2000" b="1">
                <a:latin typeface="Times New Roman"/>
                <a:ea typeface="Times New Roman"/>
                <a:cs typeface="Times New Roman"/>
                <a:sym typeface="Times New Roman"/>
              </a:rPr>
              <a:t>Order Service</a:t>
            </a:r>
            <a:r>
              <a:rPr lang="en-US" sz="2000">
                <a:latin typeface="Times New Roman"/>
                <a:ea typeface="Times New Roman"/>
                <a:cs typeface="Times New Roman"/>
                <a:sym typeface="Times New Roman"/>
              </a:rPr>
              <a:t> checks stock with </a:t>
            </a:r>
            <a:r>
              <a:rPr lang="en-US" sz="2000" b="1">
                <a:latin typeface="Times New Roman"/>
                <a:ea typeface="Times New Roman"/>
                <a:cs typeface="Times New Roman"/>
                <a:sym typeface="Times New Roman"/>
              </a:rPr>
              <a:t>Inventory Service</a:t>
            </a:r>
            <a:r>
              <a:rPr lang="en-US" sz="2000">
                <a:latin typeface="Times New Roman"/>
                <a:ea typeface="Times New Roman"/>
                <a:cs typeface="Times New Roman"/>
                <a:sym typeface="Times New Roman"/>
              </a:rPr>
              <a:t>.</a:t>
            </a:r>
            <a:endParaRPr/>
          </a:p>
          <a:p>
            <a:pPr marL="914400" lvl="1" indent="-342900" algn="just" rtl="0">
              <a:lnSpc>
                <a:spcPct val="90000"/>
              </a:lnSpc>
              <a:spcBef>
                <a:spcPts val="500"/>
              </a:spcBef>
              <a:spcAft>
                <a:spcPts val="0"/>
              </a:spcAft>
              <a:buSzPts val="1800"/>
              <a:buFont typeface="Noto Sans Symbols"/>
              <a:buChar char="✔"/>
            </a:pPr>
            <a:r>
              <a:rPr lang="en-US" sz="2000">
                <a:latin typeface="Times New Roman"/>
                <a:ea typeface="Times New Roman"/>
                <a:cs typeface="Times New Roman"/>
                <a:sym typeface="Times New Roman"/>
              </a:rPr>
              <a:t>If stock is available, </a:t>
            </a:r>
            <a:r>
              <a:rPr lang="en-US" sz="2000" b="1">
                <a:latin typeface="Times New Roman"/>
                <a:ea typeface="Times New Roman"/>
                <a:cs typeface="Times New Roman"/>
                <a:sym typeface="Times New Roman"/>
              </a:rPr>
              <a:t>Payment Service</a:t>
            </a:r>
            <a:r>
              <a:rPr lang="en-US" sz="2000">
                <a:latin typeface="Times New Roman"/>
                <a:ea typeface="Times New Roman"/>
                <a:cs typeface="Times New Roman"/>
                <a:sym typeface="Times New Roman"/>
              </a:rPr>
              <a:t> is called for payment processing.</a:t>
            </a:r>
            <a:endParaRPr/>
          </a:p>
          <a:p>
            <a:pPr marL="914400" lvl="1" indent="-342900" algn="just" rtl="0">
              <a:lnSpc>
                <a:spcPct val="90000"/>
              </a:lnSpc>
              <a:spcBef>
                <a:spcPts val="500"/>
              </a:spcBef>
              <a:spcAft>
                <a:spcPts val="0"/>
              </a:spcAft>
              <a:buSzPts val="1800"/>
              <a:buFont typeface="Noto Sans Symbols"/>
              <a:buChar char="✔"/>
            </a:pPr>
            <a:r>
              <a:rPr lang="en-US" sz="2000">
                <a:latin typeface="Times New Roman"/>
                <a:ea typeface="Times New Roman"/>
                <a:cs typeface="Times New Roman"/>
                <a:sym typeface="Times New Roman"/>
              </a:rPr>
              <a:t>Once payment is confirmed, </a:t>
            </a:r>
            <a:r>
              <a:rPr lang="en-US" sz="2000" b="1">
                <a:latin typeface="Times New Roman"/>
                <a:ea typeface="Times New Roman"/>
                <a:cs typeface="Times New Roman"/>
                <a:sym typeface="Times New Roman"/>
              </a:rPr>
              <a:t>Shipping Service</a:t>
            </a:r>
            <a:r>
              <a:rPr lang="en-US" sz="2000">
                <a:latin typeface="Times New Roman"/>
                <a:ea typeface="Times New Roman"/>
                <a:cs typeface="Times New Roman"/>
                <a:sym typeface="Times New Roman"/>
              </a:rPr>
              <a:t> prepares shipping details.</a:t>
            </a:r>
            <a:endParaRPr/>
          </a:p>
          <a:p>
            <a:pPr marL="914400" lvl="1" indent="-342900" algn="just" rtl="0">
              <a:lnSpc>
                <a:spcPct val="90000"/>
              </a:lnSpc>
              <a:spcBef>
                <a:spcPts val="500"/>
              </a:spcBef>
              <a:spcAft>
                <a:spcPts val="0"/>
              </a:spcAft>
              <a:buSzPts val="1800"/>
              <a:buFont typeface="Noto Sans Symbols"/>
              <a:buChar char="✔"/>
            </a:pPr>
            <a:r>
              <a:rPr lang="en-US" sz="2000" b="1">
                <a:latin typeface="Times New Roman"/>
                <a:ea typeface="Times New Roman"/>
                <a:cs typeface="Times New Roman"/>
                <a:sym typeface="Times New Roman"/>
              </a:rPr>
              <a:t>Customer</a:t>
            </a:r>
            <a:r>
              <a:rPr lang="en-US" sz="2000">
                <a:latin typeface="Times New Roman"/>
                <a:ea typeface="Times New Roman"/>
                <a:cs typeface="Times New Roman"/>
                <a:sym typeface="Times New Roman"/>
              </a:rPr>
              <a:t> receives order confirmation.</a:t>
            </a:r>
            <a:endParaRPr/>
          </a:p>
          <a:p>
            <a:pPr marL="114300" lvl="0" indent="0" algn="l" rtl="0">
              <a:lnSpc>
                <a:spcPct val="90000"/>
              </a:lnSpc>
              <a:spcBef>
                <a:spcPts val="1000"/>
              </a:spcBef>
              <a:spcAft>
                <a:spcPts val="0"/>
              </a:spcAft>
              <a:buSzPts val="1800"/>
              <a:buNone/>
            </a:pPr>
            <a:endParaRPr sz="2000" b="1">
              <a:latin typeface="Times New Roman"/>
              <a:ea typeface="Times New Roman"/>
              <a:cs typeface="Times New Roman"/>
              <a:sym typeface="Times New Roman"/>
            </a:endParaRPr>
          </a:p>
        </p:txBody>
      </p:sp>
      <p:sp>
        <p:nvSpPr>
          <p:cNvPr id="164" name="Google Shape;164;p12"/>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OOSE    </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1559</Words>
  <Application>Microsoft Office PowerPoint</Application>
  <PresentationFormat>On-screen Show (4:3)</PresentationFormat>
  <Paragraphs>147</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Calibri</vt:lpstr>
      <vt:lpstr>Noto Sans Symbols</vt:lpstr>
      <vt:lpstr>Times</vt:lpstr>
      <vt:lpstr>Times New Roman</vt:lpstr>
      <vt:lpstr>Lato</vt:lpstr>
      <vt:lpstr>Arial</vt:lpstr>
      <vt:lpstr>Office Theme</vt:lpstr>
      <vt:lpstr>PowerPoint Presentation</vt:lpstr>
      <vt:lpstr>Contents</vt:lpstr>
      <vt:lpstr>  Introduction to Interaction diagrams </vt:lpstr>
      <vt:lpstr>Purpose of Interaction Diagrams </vt:lpstr>
      <vt:lpstr>How to Draw an Interaction Diagram? </vt:lpstr>
      <vt:lpstr>Notations in Sequence Diagram</vt:lpstr>
      <vt:lpstr>Types of Messages in Sequence Diagram</vt:lpstr>
      <vt:lpstr>Cont…</vt:lpstr>
      <vt:lpstr>Interaction Diagrams</vt:lpstr>
      <vt:lpstr>(1) The Sequence Diagram </vt:lpstr>
      <vt:lpstr>Cont..</vt:lpstr>
      <vt:lpstr>(2) The Collaboration Diagram </vt:lpstr>
      <vt:lpstr>Cont..</vt:lpstr>
      <vt:lpstr>Where to Use Interaction Diagrams? </vt:lpstr>
      <vt:lpstr>Where to Use Interaction Diagrams? (Cont..)</vt:lpstr>
      <vt:lpstr>PowerPoint Presentation</vt:lpstr>
      <vt:lpstr>System Start-up Diagram</vt:lpstr>
      <vt:lpstr>College Management System </vt:lpstr>
      <vt:lpstr>Library management system</vt:lpstr>
      <vt:lpstr>Library management system</vt:lpstr>
      <vt:lpstr>Interaction diagram of Hospital management system</vt:lpstr>
      <vt:lpstr>Interaction diagram of Banking system</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ABC</dc:creator>
  <cp:lastModifiedBy>AAROHI DIXIT</cp:lastModifiedBy>
  <cp:revision>1</cp:revision>
  <dcterms:created xsi:type="dcterms:W3CDTF">2010-04-09T07:36:15Z</dcterms:created>
  <dcterms:modified xsi:type="dcterms:W3CDTF">2025-05-30T13:46:48Z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