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7559675" cy="10691800"/>
  <p:embeddedFontLst>
    <p:embeddedFont>
      <p:font typeface="Source Sans 3"/>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9" roundtripDataSignature="AMtx7mj0zbIwPynzXtdgkBYWPvciJYmv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ourceSans3-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Sans3-italic.fntdata"/><Relationship Id="rId14" Type="http://schemas.openxmlformats.org/officeDocument/2006/relationships/slide" Target="slides/slide9.xml"/><Relationship Id="rId36" Type="http://schemas.openxmlformats.org/officeDocument/2006/relationships/font" Target="fonts/SourceSans3-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SourceSans3-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3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4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4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4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4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4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4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4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4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4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5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5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5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5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5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5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5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5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5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5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2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2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2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tutorialspoint.com/software_quality_management/software_quality_management_metrics.htm" TargetMode="External"/><Relationship Id="rId4" Type="http://schemas.openxmlformats.org/officeDocument/2006/relationships/hyperlink" Target="https://www.tutorialspoint.com/software_engineering/software_design_strategies.htm" TargetMode="External"/><Relationship Id="rId5" Type="http://schemas.openxmlformats.org/officeDocument/2006/relationships/hyperlink" Target="https://www.softwaretestinghelp.com/types-of-software-testing/" TargetMode="External"/><Relationship Id="rId6" Type="http://schemas.openxmlformats.org/officeDocument/2006/relationships/hyperlink" Target="https://www.tutorialspoint.com/software_testing_dictionary/alpha_testing.htm" TargetMode="External"/><Relationship Id="rId7" Type="http://schemas.openxmlformats.org/officeDocument/2006/relationships/hyperlink" Target="https://www.tutorialspoint.com/software_testing_dictionary/validation_testing.htm" TargetMode="External"/><Relationship Id="rId8" Type="http://schemas.openxmlformats.org/officeDocument/2006/relationships/hyperlink" Target="https://www.tutorialspoint.com/software_testing_dictionary/acceptance_testing.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Software Quality Metrics</a:t>
            </a: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br>
              <a:rPr b="1" i="0" lang="en-US" sz="2400" u="none" cap="none" strike="noStrike">
                <a:solidFill>
                  <a:srgbClr val="000000"/>
                </a:solidFill>
                <a:latin typeface="Times New Roman"/>
                <a:ea typeface="Times New Roman"/>
                <a:cs typeface="Times New Roman"/>
                <a:sym typeface="Times New Roman"/>
              </a:rPr>
            </a:br>
            <a:r>
              <a:rPr b="1" i="0" lang="en-US" sz="2400" u="none" cap="none" strike="noStrike">
                <a:solidFill>
                  <a:srgbClr val="000000"/>
                </a:solidFill>
                <a:latin typeface="Times New Roman"/>
                <a:ea typeface="Times New Roman"/>
                <a:cs typeface="Times New Roman"/>
                <a:sym typeface="Times New Roman"/>
              </a:rPr>
              <a:t>Dr. Yogesh</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4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9902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4000" u="none" cap="none" strike="noStrike">
                <a:solidFill>
                  <a:srgbClr val="0070C0"/>
                </a:solidFill>
                <a:latin typeface="Times New Roman"/>
                <a:ea typeface="Times New Roman"/>
                <a:cs typeface="Times New Roman"/>
                <a:sym typeface="Times New Roman"/>
              </a:rPr>
              <a:t>Object Oriented Software Engineering (OOSE)</a:t>
            </a:r>
            <a:endParaRPr b="0" i="0" sz="4000" u="none" cap="none" strike="noStrike">
              <a:solidFill>
                <a:srgbClr val="0070C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4000" u="none" cap="none" strike="noStrike">
                <a:solidFill>
                  <a:srgbClr val="0070C0"/>
                </a:solidFill>
                <a:latin typeface="Times New Roman"/>
                <a:ea typeface="Times New Roman"/>
                <a:cs typeface="Times New Roman"/>
                <a:sym typeface="Times New Roman"/>
              </a:rPr>
              <a:t>22CS017</a:t>
            </a:r>
            <a:endParaRPr b="0" i="0" sz="4000" u="none" cap="none" strike="noStrike">
              <a:solidFill>
                <a:srgbClr val="0070C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latin typeface="Times New Roman"/>
                <a:ea typeface="Times New Roman"/>
                <a:cs typeface="Times New Roman"/>
                <a:sym typeface="Times New Roman"/>
              </a:rPr>
              <a:t>Product Quality Metrics</a:t>
            </a:r>
            <a:endParaRPr b="1">
              <a:latin typeface="Times New Roman"/>
              <a:ea typeface="Times New Roman"/>
              <a:cs typeface="Times New Roman"/>
              <a:sym typeface="Times New Roman"/>
            </a:endParaRPr>
          </a:p>
        </p:txBody>
      </p:sp>
      <p:sp>
        <p:nvSpPr>
          <p:cNvPr id="148" name="Google Shape;148;p31"/>
          <p:cNvSpPr txBox="1"/>
          <p:nvPr>
            <p:ph idx="1" type="body"/>
          </p:nvPr>
        </p:nvSpPr>
        <p:spPr>
          <a:xfrm>
            <a:off x="108858" y="914040"/>
            <a:ext cx="8719456" cy="5835103"/>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This metrics include the following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Mean Time to Failure</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Density</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Customer Problems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Customer Satisfaction</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Mean Time to Failure</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It is the time between failures. This metric is mostly used with safety critical systems such as the airline traffic control systems, avionics, and weapons.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Defect Density</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It measures the defects relative to the software size expressed as lines of code or function point, etc. i.e., it measures code quality per unit. This metric is used in many commercial software systems.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Customer Problems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It measures the problems that customers encounter when using the product. It contains the customer’s perspective towards the problem space of the software, which includes the non-defect oriented problems together with the defect problems.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Product Quality Metrics</a:t>
            </a:r>
            <a:r>
              <a:rPr lang="en-US"/>
              <a:t> </a:t>
            </a:r>
            <a:r>
              <a:rPr b="1" lang="en-US"/>
              <a:t>Cont..</a:t>
            </a:r>
            <a:endParaRPr b="1"/>
          </a:p>
        </p:txBody>
      </p:sp>
      <p:sp>
        <p:nvSpPr>
          <p:cNvPr id="154" name="Google Shape;154;p42"/>
          <p:cNvSpPr txBox="1"/>
          <p:nvPr>
            <p:ph idx="1" type="body"/>
          </p:nvPr>
        </p:nvSpPr>
        <p:spPr>
          <a:xfrm>
            <a:off x="457200" y="1319753"/>
            <a:ext cx="8229240" cy="4543719"/>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The problems metric is usually expressed in terms of </a:t>
            </a:r>
            <a:r>
              <a:rPr b="1" i="0" lang="en-US" sz="1800">
                <a:solidFill>
                  <a:srgbClr val="000000"/>
                </a:solidFill>
                <a:latin typeface="Times New Roman"/>
                <a:ea typeface="Times New Roman"/>
                <a:cs typeface="Times New Roman"/>
                <a:sym typeface="Times New Roman"/>
              </a:rPr>
              <a:t>Problems per User-Month (PUM)</a:t>
            </a:r>
            <a:r>
              <a:rPr b="0" i="0" lang="en-US" sz="1800">
                <a:solidFill>
                  <a:srgbClr val="000000"/>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u="none" cap="none" strike="noStrike">
                <a:solidFill>
                  <a:srgbClr val="000000"/>
                </a:solidFill>
                <a:latin typeface="Times New Roman"/>
                <a:ea typeface="Times New Roman"/>
                <a:cs typeface="Times New Roman"/>
                <a:sym typeface="Times New Roman"/>
              </a:rPr>
              <a:t>PUM=</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0" i="0" lang="en-US" sz="1800" u="none" cap="none" strike="noStrike">
                <a:solidFill>
                  <a:srgbClr val="000000"/>
                </a:solidFill>
                <a:latin typeface="Times New Roman"/>
                <a:ea typeface="Times New Roman"/>
                <a:cs typeface="Times New Roman"/>
                <a:sym typeface="Times New Roman"/>
              </a:rPr>
              <a:t>Total Problems that customers reported (true defect and non-defect oriented problems) for a time period + Total number of license months of the software during the period</a:t>
            </a:r>
            <a:r>
              <a:rPr b="0" i="0" lang="en-US" sz="1800" u="none" cap="none" strike="noStrike">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Where,</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Number of license-month of the software = Number of install license of the software × Number of months in the calculation period</a:t>
            </a:r>
            <a:r>
              <a:rPr b="0" i="0" lang="en-US" sz="1800" u="none" cap="none" strike="noStrike">
                <a:solidFill>
                  <a:schemeClr val="dk1"/>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800">
                <a:solidFill>
                  <a:srgbClr val="000000"/>
                </a:solidFill>
                <a:latin typeface="Times New Roman"/>
                <a:ea typeface="Times New Roman"/>
                <a:cs typeface="Times New Roman"/>
                <a:sym typeface="Times New Roman"/>
              </a:rPr>
              <a:t>PUM is usually calculated for each month after the software is released to the market, and also for monthly averages by year.</a:t>
            </a:r>
            <a:endParaRPr b="0" i="0" sz="1800" u="none" cap="none" strike="noStrike">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latin typeface="Times New Roman"/>
                <a:ea typeface="Times New Roman"/>
                <a:cs typeface="Times New Roman"/>
                <a:sym typeface="Times New Roman"/>
              </a:rPr>
              <a:t>Product Quality Metrics </a:t>
            </a:r>
            <a:r>
              <a:rPr b="1" lang="en-US"/>
              <a:t>Cont..</a:t>
            </a:r>
            <a:endParaRPr b="1"/>
          </a:p>
        </p:txBody>
      </p:sp>
      <p:sp>
        <p:nvSpPr>
          <p:cNvPr id="160" name="Google Shape;160;p43"/>
          <p:cNvSpPr txBox="1"/>
          <p:nvPr>
            <p:ph idx="1" type="body"/>
          </p:nvPr>
        </p:nvSpPr>
        <p:spPr>
          <a:xfrm>
            <a:off x="315685" y="914040"/>
            <a:ext cx="8229240" cy="5382705"/>
          </a:xfrm>
          <a:prstGeom prst="rect">
            <a:avLst/>
          </a:prstGeom>
          <a:noFill/>
          <a:ln>
            <a:noFill/>
          </a:ln>
        </p:spPr>
        <p:txBody>
          <a:bodyPr anchorCtr="0" anchor="t" bIns="0" lIns="0" spcFirstLastPara="1" rIns="0" wrap="square" tIns="0">
            <a:normAutofit fontScale="92500" lnSpcReduction="20000"/>
          </a:bodyPr>
          <a:lstStyle/>
          <a:p>
            <a:pPr indent="0" lvl="0" marL="114300" rtl="0" algn="l">
              <a:lnSpc>
                <a:spcPct val="90000"/>
              </a:lnSpc>
              <a:spcBef>
                <a:spcPts val="1000"/>
              </a:spcBef>
              <a:spcAft>
                <a:spcPts val="0"/>
              </a:spcAft>
              <a:buSzPct val="102418"/>
              <a:buNone/>
            </a:pPr>
            <a:r>
              <a:rPr b="1" i="0" lang="en-US" sz="1900">
                <a:solidFill>
                  <a:schemeClr val="dk1"/>
                </a:solidFill>
                <a:latin typeface="Times New Roman"/>
                <a:ea typeface="Times New Roman"/>
                <a:cs typeface="Times New Roman"/>
                <a:sym typeface="Times New Roman"/>
              </a:rPr>
              <a:t>Customer Satisfaction</a:t>
            </a:r>
            <a:endParaRPr sz="19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2418"/>
              <a:buNone/>
            </a:pPr>
            <a:r>
              <a:rPr b="0" i="0" lang="en-US" sz="1900">
                <a:solidFill>
                  <a:schemeClr val="dk1"/>
                </a:solidFill>
                <a:latin typeface="Times New Roman"/>
                <a:ea typeface="Times New Roman"/>
                <a:cs typeface="Times New Roman"/>
                <a:sym typeface="Times New Roman"/>
              </a:rPr>
              <a:t>Customer satisfaction is often measured by customer survey data through the five-point scale −</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Very satisfied</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Satisfied</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Neutral</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Dissatisfied</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Very dissatisfied</a:t>
            </a:r>
            <a:endParaRPr sz="19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2418"/>
              <a:buNone/>
            </a:pPr>
            <a:r>
              <a:rPr b="0" i="0" lang="en-US" sz="1900">
                <a:solidFill>
                  <a:schemeClr val="dk1"/>
                </a:solidFill>
                <a:latin typeface="Times New Roman"/>
                <a:ea typeface="Times New Roman"/>
                <a:cs typeface="Times New Roman"/>
                <a:sym typeface="Times New Roman"/>
              </a:rPr>
              <a:t>Satisfaction with the overall quality of the product and its specific dimensions is usually obtained through various methods of customer surveys. Based on the five-point-scale data, several metrics with slight variations can be constructed and used, depending on the purpose of </a:t>
            </a:r>
            <a:r>
              <a:rPr lang="en-US" sz="1900">
                <a:latin typeface="Times New Roman"/>
                <a:ea typeface="Times New Roman"/>
                <a:cs typeface="Times New Roman"/>
                <a:sym typeface="Times New Roman"/>
              </a:rPr>
              <a:t>the analysis. </a:t>
            </a:r>
            <a:r>
              <a:rPr b="0" i="0" lang="en-US" sz="1900">
                <a:solidFill>
                  <a:schemeClr val="dk1"/>
                </a:solidFill>
                <a:latin typeface="Times New Roman"/>
                <a:ea typeface="Times New Roman"/>
                <a:cs typeface="Times New Roman"/>
                <a:sym typeface="Times New Roman"/>
              </a:rPr>
              <a:t>For example −</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Percent of completely satisfied customers</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Percent of satisfied customers</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Percent of dissatisfied customers</a:t>
            </a:r>
            <a:endParaRPr sz="19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ct val="102418"/>
              <a:buFont typeface="Arial"/>
              <a:buChar char="•"/>
            </a:pPr>
            <a:r>
              <a:rPr b="0" i="0" lang="en-US" sz="1900">
                <a:solidFill>
                  <a:schemeClr val="dk1"/>
                </a:solidFill>
                <a:latin typeface="Times New Roman"/>
                <a:ea typeface="Times New Roman"/>
                <a:cs typeface="Times New Roman"/>
                <a:sym typeface="Times New Roman"/>
              </a:rPr>
              <a:t>Percent of non-satisfied customers</a:t>
            </a:r>
            <a:endParaRPr sz="1900">
              <a:latin typeface="Times New Roman"/>
              <a:ea typeface="Times New Roman"/>
              <a:cs typeface="Times New Roman"/>
              <a:sym typeface="Times New Roman"/>
            </a:endParaRPr>
          </a:p>
          <a:p>
            <a:pPr indent="0" lvl="0" marL="114300" rtl="0" algn="l">
              <a:lnSpc>
                <a:spcPct val="90000"/>
              </a:lnSpc>
              <a:spcBef>
                <a:spcPts val="1000"/>
              </a:spcBef>
              <a:spcAft>
                <a:spcPts val="0"/>
              </a:spcAft>
              <a:buSzPct val="102418"/>
              <a:buNone/>
            </a:pPr>
            <a:r>
              <a:rPr b="0" i="0" lang="en-US" sz="1900">
                <a:solidFill>
                  <a:schemeClr val="dk1"/>
                </a:solidFill>
                <a:latin typeface="Times New Roman"/>
                <a:ea typeface="Times New Roman"/>
                <a:cs typeface="Times New Roman"/>
                <a:sym typeface="Times New Roman"/>
              </a:rPr>
              <a:t>Usually, this percent satisfaction is used.</a:t>
            </a:r>
            <a:endParaRPr sz="19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ct val="121621"/>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latin typeface="Times New Roman"/>
                <a:ea typeface="Times New Roman"/>
                <a:cs typeface="Times New Roman"/>
                <a:sym typeface="Times New Roman"/>
              </a:rPr>
              <a:t> In-process Quality Metrics</a:t>
            </a:r>
            <a:endParaRPr b="1">
              <a:latin typeface="Times New Roman"/>
              <a:ea typeface="Times New Roman"/>
              <a:cs typeface="Times New Roman"/>
              <a:sym typeface="Times New Roman"/>
            </a:endParaRPr>
          </a:p>
        </p:txBody>
      </p:sp>
      <p:sp>
        <p:nvSpPr>
          <p:cNvPr id="166" name="Google Shape;166;p44"/>
          <p:cNvSpPr txBox="1"/>
          <p:nvPr>
            <p:ph idx="1" type="body"/>
          </p:nvPr>
        </p:nvSpPr>
        <p:spPr>
          <a:xfrm>
            <a:off x="185057" y="914040"/>
            <a:ext cx="8229240" cy="5552074"/>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In-process quality metrics deals with the tracking of defect arrival during formal machine testing for some organizations. This metric includes −</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density during machine testing</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arrival pattern during machine testing</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Phase-based defect removal pattern</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Defect removal effectiveness</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rPr b="1" i="0" lang="en-US" sz="1800">
                <a:latin typeface="Times New Roman"/>
                <a:ea typeface="Times New Roman"/>
                <a:cs typeface="Times New Roman"/>
                <a:sym typeface="Times New Roman"/>
              </a:rPr>
              <a:t>Defect density during machine testing</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Defect rate during formal machine testing (testing after code is integrated into the system library) is correlated with the defect rate in the field. Higher defect rates found during testing is an indicator that the software has experienced higher error injection during its development process, unless the higher testing defect rate is due to an extraordinary testing effort.</a:t>
            </a:r>
            <a:endParaRPr sz="1800">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simple metric of defects per KLOC or function point is a good indicator of quality, while the software is still being tested. It is especially useful to monitor subsequent releases of a product in the same development organization.</a:t>
            </a:r>
            <a:endParaRPr sz="1800">
              <a:latin typeface="Times New Roman"/>
              <a:ea typeface="Times New Roman"/>
              <a:cs typeface="Times New Roman"/>
              <a:sym typeface="Times New Roman"/>
            </a:endParaRPr>
          </a:p>
          <a:p>
            <a:pPr indent="0" lvl="0" marL="114300" rtl="0" algn="just">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a:t> </a:t>
            </a:r>
            <a:r>
              <a:rPr b="1" i="0" lang="en-US">
                <a:solidFill>
                  <a:srgbClr val="000000"/>
                </a:solidFill>
                <a:latin typeface="Times New Roman"/>
                <a:ea typeface="Times New Roman"/>
                <a:cs typeface="Times New Roman"/>
                <a:sym typeface="Times New Roman"/>
              </a:rPr>
              <a:t> In-process Quality Metrics</a:t>
            </a:r>
            <a:r>
              <a:rPr b="1" lang="en-US"/>
              <a:t> Cont..</a:t>
            </a:r>
            <a:endParaRPr b="1"/>
          </a:p>
        </p:txBody>
      </p:sp>
      <p:sp>
        <p:nvSpPr>
          <p:cNvPr id="172" name="Google Shape;172;p45"/>
          <p:cNvSpPr txBox="1"/>
          <p:nvPr>
            <p:ph idx="1" type="body"/>
          </p:nvPr>
        </p:nvSpPr>
        <p:spPr>
          <a:xfrm>
            <a:off x="195942" y="1016691"/>
            <a:ext cx="8229240" cy="4381501"/>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Defect arrival pattern during machine testing</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The overall defect density during testing will provide only the summary of the defects. The pattern of defect arrivals give more information about different quality levels in the field. It includes the following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defect arrivals or defects reported during the testing phase by time interval (e.g., week). Here all of which will not be valid defects.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valid defect arrivals when problem determination is done on the reported problems. This is the true defect pattern.</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The pattern of defect backlog </a:t>
            </a:r>
            <a:r>
              <a:rPr lang="en-US" sz="1800">
                <a:solidFill>
                  <a:srgbClr val="000000"/>
                </a:solidFill>
                <a:latin typeface="Times New Roman"/>
                <a:ea typeface="Times New Roman"/>
                <a:cs typeface="Times New Roman"/>
                <a:sym typeface="Times New Roman"/>
              </a:rPr>
              <a:t>over time. </a:t>
            </a:r>
            <a:r>
              <a:rPr b="0" i="0" lang="en-US" sz="1800">
                <a:solidFill>
                  <a:srgbClr val="000000"/>
                </a:solidFill>
                <a:latin typeface="Times New Roman"/>
                <a:ea typeface="Times New Roman"/>
                <a:cs typeface="Times New Roman"/>
                <a:sym typeface="Times New Roman"/>
              </a:rPr>
              <a:t>This metric is needed because development organizations cannot investigate and fix all the reported problems immediately. This is a workload statement as well as a quality statement. If the defect backlog is large at the end of the development cycle and a lot of fixes have yet to be integrated into the system, the stability of the system (hence its quality) will be affected. Retesting (regression test) is needed to ensure that targeted product quality levels are reached.</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 In-process Quality Metrics</a:t>
            </a:r>
            <a:r>
              <a:rPr b="1" lang="en-US"/>
              <a:t> Cont..</a:t>
            </a:r>
            <a:endParaRPr/>
          </a:p>
        </p:txBody>
      </p:sp>
      <p:sp>
        <p:nvSpPr>
          <p:cNvPr id="178" name="Google Shape;178;p46"/>
          <p:cNvSpPr txBox="1"/>
          <p:nvPr>
            <p:ph idx="1" type="body"/>
          </p:nvPr>
        </p:nvSpPr>
        <p:spPr>
          <a:xfrm>
            <a:off x="293915" y="1060234"/>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Phase-based defect removal pattern</a:t>
            </a:r>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This is an extension of the defect density metric during testing. In addition to testing, it tracks the defects at all phases of the development cycle, including the design reviews, code inspections, and formal verifications before testing.</a:t>
            </a:r>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Because a large percentage of programming defects is related to design problems, conducting formal reviews, or functional verifications to enhance the defect removal capability of the process at the front-end reduces error in the software. The pattern of phase-based defect removal reflects the overall defect removal ability of the development process.</a:t>
            </a:r>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With regard to the metrics for the design and coding phases, in addition to defect rates, many development organizations use metrics such as inspection coverage and inspection effort for in-process quality management.</a:t>
            </a:r>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 In-process Quality Metrics</a:t>
            </a:r>
            <a:r>
              <a:rPr b="1" lang="en-US"/>
              <a:t> Cont..</a:t>
            </a:r>
            <a:endParaRPr/>
          </a:p>
        </p:txBody>
      </p:sp>
      <p:sp>
        <p:nvSpPr>
          <p:cNvPr id="184" name="Google Shape;184;p47"/>
          <p:cNvSpPr txBox="1"/>
          <p:nvPr>
            <p:ph idx="1" type="body"/>
          </p:nvPr>
        </p:nvSpPr>
        <p:spPr>
          <a:xfrm>
            <a:off x="457380" y="1419463"/>
            <a:ext cx="8229240" cy="4466342"/>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latin typeface="Times New Roman"/>
                <a:ea typeface="Times New Roman"/>
                <a:cs typeface="Times New Roman"/>
                <a:sym typeface="Times New Roman"/>
              </a:rPr>
              <a:t>Defect removal effectiveness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can be defined as follows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This metric can be calculated for the entire development process, for the front-end before code integration and for each phase. It is called </a:t>
            </a:r>
            <a:r>
              <a:rPr b="1" i="0" lang="en-US" sz="1800">
                <a:solidFill>
                  <a:srgbClr val="000000"/>
                </a:solidFill>
                <a:latin typeface="Times New Roman"/>
                <a:ea typeface="Times New Roman"/>
                <a:cs typeface="Times New Roman"/>
                <a:sym typeface="Times New Roman"/>
              </a:rPr>
              <a:t>early defect removal</a:t>
            </a:r>
            <a:r>
              <a:rPr b="0" i="0" lang="en-US" sz="1800">
                <a:solidFill>
                  <a:srgbClr val="000000"/>
                </a:solidFill>
                <a:latin typeface="Times New Roman"/>
                <a:ea typeface="Times New Roman"/>
                <a:cs typeface="Times New Roman"/>
                <a:sym typeface="Times New Roman"/>
              </a:rPr>
              <a:t> when used for the front-end and </a:t>
            </a:r>
            <a:r>
              <a:rPr b="1" i="0" lang="en-US" sz="1800">
                <a:solidFill>
                  <a:srgbClr val="000000"/>
                </a:solidFill>
                <a:latin typeface="Times New Roman"/>
                <a:ea typeface="Times New Roman"/>
                <a:cs typeface="Times New Roman"/>
                <a:sym typeface="Times New Roman"/>
              </a:rPr>
              <a:t>phase effectiveness</a:t>
            </a:r>
            <a:r>
              <a:rPr b="0" i="0" lang="en-US" sz="1800">
                <a:solidFill>
                  <a:srgbClr val="000000"/>
                </a:solidFill>
                <a:latin typeface="Times New Roman"/>
                <a:ea typeface="Times New Roman"/>
                <a:cs typeface="Times New Roman"/>
                <a:sym typeface="Times New Roman"/>
              </a:rPr>
              <a:t> for specific phases. The higher the value of the metric, the more effective the development process and the fewer the defects passed to the next phase or to the field. This metric is a key concept of the defect removal model for software development.</a:t>
            </a:r>
            <a:endParaRPr sz="1800">
              <a:latin typeface="Times New Roman"/>
              <a:ea typeface="Times New Roman"/>
              <a:cs typeface="Times New Roman"/>
              <a:sym typeface="Times New Roman"/>
            </a:endParaRPr>
          </a:p>
        </p:txBody>
      </p:sp>
      <p:pic>
        <p:nvPicPr>
          <p:cNvPr id="185" name="Google Shape;185;p47"/>
          <p:cNvPicPr preferRelativeResize="0"/>
          <p:nvPr/>
        </p:nvPicPr>
        <p:blipFill rotWithShape="1">
          <a:blip r:embed="rId3">
            <a:alphaModFix/>
          </a:blip>
          <a:srcRect b="0" l="0" r="0" t="0"/>
          <a:stretch/>
        </p:blipFill>
        <p:spPr>
          <a:xfrm>
            <a:off x="827768" y="2510718"/>
            <a:ext cx="6658904" cy="7430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rgbClr val="000000"/>
                </a:solidFill>
                <a:latin typeface="Times New Roman"/>
                <a:ea typeface="Times New Roman"/>
                <a:cs typeface="Times New Roman"/>
                <a:sym typeface="Times New Roman"/>
              </a:rPr>
              <a:t>Maintenance Quality Metrics</a:t>
            </a:r>
            <a:endParaRPr b="1">
              <a:latin typeface="Times New Roman"/>
              <a:ea typeface="Times New Roman"/>
              <a:cs typeface="Times New Roman"/>
              <a:sym typeface="Times New Roman"/>
            </a:endParaRPr>
          </a:p>
        </p:txBody>
      </p:sp>
      <p:sp>
        <p:nvSpPr>
          <p:cNvPr id="191" name="Google Shape;191;p48"/>
          <p:cNvSpPr txBox="1"/>
          <p:nvPr>
            <p:ph idx="1" type="body"/>
          </p:nvPr>
        </p:nvSpPr>
        <p:spPr>
          <a:xfrm>
            <a:off x="457200" y="1150070"/>
            <a:ext cx="8229240" cy="501506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Although much cannot be done to alter the quality of the product during this phase, following are the fixes that can be carried out to eliminate the defects as soon as possible with excellent fix quality.</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backlog and backlog management index</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response time and fix responsiveness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Percent delinquent fixes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0" i="0" lang="en-US" sz="1800">
                <a:solidFill>
                  <a:srgbClr val="000000"/>
                </a:solidFill>
                <a:latin typeface="Times New Roman"/>
                <a:ea typeface="Times New Roman"/>
                <a:cs typeface="Times New Roman"/>
                <a:sym typeface="Times New Roman"/>
              </a:rPr>
              <a:t>Fix quality</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Fix backlog and backlog management index</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Fix backlog is related to the rate of defect arrivals and the rate at which fixes for reported problems become available. It is a simple count of reported problems that remain at the end of each month or each week. Using it in the format of a trend chart, this metric can provide meaningful information for managing the maintenance process.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9"/>
          <p:cNvSpPr txBox="1"/>
          <p:nvPr>
            <p:ph type="title"/>
          </p:nvPr>
        </p:nvSpPr>
        <p:spPr>
          <a:xfrm>
            <a:off x="-1" y="0"/>
            <a:ext cx="6052457"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Maintenance Quality Metrics</a:t>
            </a:r>
            <a:r>
              <a:rPr lang="en-US"/>
              <a:t> </a:t>
            </a:r>
            <a:r>
              <a:rPr b="1" lang="en-US"/>
              <a:t>Cont..</a:t>
            </a:r>
            <a:endParaRPr b="1"/>
          </a:p>
        </p:txBody>
      </p:sp>
      <p:sp>
        <p:nvSpPr>
          <p:cNvPr id="197" name="Google Shape;197;p49"/>
          <p:cNvSpPr txBox="1"/>
          <p:nvPr>
            <p:ph idx="1" type="body"/>
          </p:nvPr>
        </p:nvSpPr>
        <p:spPr>
          <a:xfrm>
            <a:off x="457200" y="1604519"/>
            <a:ext cx="8229240" cy="4570037"/>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Backlog Management Index (BMI) is used to manage the backlog of open and unresolved problems.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If BMI is larger than 100, it means the backlog is reduced. If BMI is less than 100, then the backlog increased.</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Fix response time and fix responsiveness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The fix response time metric is usually calculated as the mean time of all problems from open to close. Short fix response time leads to customer satisfaction.</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The important elements of fix responsiveness are customer expectations, the agreed-to fix time, and the ability to meet one's commitment to the customer.</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id="198" name="Google Shape;198;p49"/>
          <p:cNvPicPr preferRelativeResize="0"/>
          <p:nvPr/>
        </p:nvPicPr>
        <p:blipFill rotWithShape="1">
          <a:blip r:embed="rId3">
            <a:alphaModFix/>
          </a:blip>
          <a:srcRect b="0" l="0" r="0" t="0"/>
          <a:stretch/>
        </p:blipFill>
        <p:spPr>
          <a:xfrm>
            <a:off x="750463" y="2359790"/>
            <a:ext cx="7020905" cy="7621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0"/>
          <p:cNvSpPr txBox="1"/>
          <p:nvPr>
            <p:ph type="title"/>
          </p:nvPr>
        </p:nvSpPr>
        <p:spPr>
          <a:xfrm>
            <a:off x="-1" y="0"/>
            <a:ext cx="6128657"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Maintenance Quality Metrics</a:t>
            </a:r>
            <a:r>
              <a:rPr lang="en-US"/>
              <a:t> </a:t>
            </a:r>
            <a:r>
              <a:rPr b="1" lang="en-US"/>
              <a:t>Cont..</a:t>
            </a:r>
            <a:endParaRPr/>
          </a:p>
        </p:txBody>
      </p:sp>
      <p:sp>
        <p:nvSpPr>
          <p:cNvPr id="204" name="Google Shape;204;p5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latin typeface="Times New Roman"/>
                <a:ea typeface="Times New Roman"/>
                <a:cs typeface="Times New Roman"/>
                <a:sym typeface="Times New Roman"/>
              </a:rPr>
              <a:t>Percent delinquent fixes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It is calculated as follows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rgbClr val="000000"/>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pic>
        <p:nvPicPr>
          <p:cNvPr id="205" name="Google Shape;205;p50"/>
          <p:cNvPicPr preferRelativeResize="0"/>
          <p:nvPr/>
        </p:nvPicPr>
        <p:blipFill rotWithShape="1">
          <a:blip r:embed="rId3">
            <a:alphaModFix/>
          </a:blip>
          <a:srcRect b="0" l="0" r="0" t="0"/>
          <a:stretch/>
        </p:blipFill>
        <p:spPr>
          <a:xfrm>
            <a:off x="645275" y="2644670"/>
            <a:ext cx="7306695" cy="1267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200" u="none" cap="none" strike="noStrike">
              <a:solidFill>
                <a:srgbClr val="000000"/>
              </a:solidFill>
              <a:latin typeface="Arial"/>
              <a:ea typeface="Arial"/>
              <a:cs typeface="Arial"/>
              <a:sym typeface="Arial"/>
            </a:endParaRPr>
          </a:p>
        </p:txBody>
      </p:sp>
      <p:sp>
        <p:nvSpPr>
          <p:cNvPr id="99" name="Google Shape;99;p2"/>
          <p:cNvSpPr txBox="1"/>
          <p:nvPr/>
        </p:nvSpPr>
        <p:spPr>
          <a:xfrm>
            <a:off x="782425" y="963516"/>
            <a:ext cx="7718926" cy="4945966"/>
          </a:xfrm>
          <a:prstGeom prst="rect">
            <a:avLst/>
          </a:prstGeom>
          <a:noFill/>
          <a:ln>
            <a:noFill/>
          </a:ln>
        </p:spPr>
        <p:txBody>
          <a:bodyPr anchorCtr="0" anchor="t" bIns="45700" lIns="91425" spcFirstLastPara="1" rIns="91425" wrap="square" tIns="45700">
            <a:noAutofit/>
          </a:bodyPr>
          <a:lstStyle/>
          <a:p>
            <a:pPr indent="-222250" lvl="0" marL="342900" marR="0" rtl="0" algn="l">
              <a:lnSpc>
                <a:spcPct val="150000"/>
              </a:lnSpc>
              <a:spcBef>
                <a:spcPts val="0"/>
              </a:spcBef>
              <a:spcAft>
                <a:spcPts val="0"/>
              </a:spcAft>
              <a:buClr>
                <a:schemeClr val="dk1"/>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p:txBody>
      </p:sp>
      <p:sp>
        <p:nvSpPr>
          <p:cNvPr id="100" name="Google Shape;100;p2"/>
          <p:cNvSpPr txBox="1"/>
          <p:nvPr>
            <p:ph idx="1" type="body"/>
          </p:nvPr>
        </p:nvSpPr>
        <p:spPr>
          <a:xfrm>
            <a:off x="675349" y="1190052"/>
            <a:ext cx="7826002" cy="4039737"/>
          </a:xfrm>
          <a:prstGeom prst="rect">
            <a:avLst/>
          </a:prstGeom>
          <a:noFill/>
          <a:ln>
            <a:noFill/>
          </a:ln>
        </p:spPr>
        <p:txBody>
          <a:bodyPr anchorCtr="0" anchor="t" bIns="0" lIns="0" spcFirstLastPara="1" rIns="0" wrap="square" tIns="0">
            <a:noAutofit/>
          </a:bodyPr>
          <a:lstStyle/>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Software Measurement</a:t>
            </a:r>
            <a:endParaRPr sz="2000">
              <a:solidFill>
                <a:schemeClr val="dk1"/>
              </a:solidFill>
              <a:latin typeface="Times New Roman"/>
              <a:ea typeface="Times New Roman"/>
              <a:cs typeface="Times New Roman"/>
              <a:sym typeface="Times New Roman"/>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What is </a:t>
            </a:r>
            <a:r>
              <a:rPr i="0" lang="en-US" sz="2000">
                <a:solidFill>
                  <a:schemeClr val="dk1"/>
                </a:solidFill>
                <a:latin typeface="Times New Roman"/>
                <a:ea typeface="Times New Roman"/>
                <a:cs typeface="Times New Roman"/>
                <a:sym typeface="Times New Roman"/>
              </a:rPr>
              <a:t>Software metrics?</a:t>
            </a:r>
            <a:endParaRPr/>
          </a:p>
          <a:p>
            <a:pPr indent="-342900" lvl="0" marL="342900" rtl="0" algn="l">
              <a:lnSpc>
                <a:spcPct val="150000"/>
              </a:lnSpc>
              <a:spcBef>
                <a:spcPts val="0"/>
              </a:spcBef>
              <a:spcAft>
                <a:spcPts val="0"/>
              </a:spcAft>
              <a:buSzPts val="2800"/>
              <a:buChar char="•"/>
            </a:pPr>
            <a:r>
              <a:rPr lang="en-US" sz="2000">
                <a:solidFill>
                  <a:schemeClr val="dk1"/>
                </a:solidFill>
                <a:latin typeface="Times New Roman"/>
                <a:ea typeface="Times New Roman"/>
                <a:cs typeface="Times New Roman"/>
                <a:sym typeface="Times New Roman"/>
              </a:rPr>
              <a:t>Classification of </a:t>
            </a:r>
            <a:r>
              <a:rPr i="0" lang="en-US" sz="2000">
                <a:solidFill>
                  <a:schemeClr val="dk1"/>
                </a:solidFill>
                <a:latin typeface="Times New Roman"/>
                <a:ea typeface="Times New Roman"/>
                <a:cs typeface="Times New Roman"/>
                <a:sym typeface="Times New Roman"/>
              </a:rPr>
              <a:t>Software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Product Quality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In-process quality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Maintenance quality metrics</a:t>
            </a:r>
            <a:endParaRPr/>
          </a:p>
          <a:p>
            <a:pPr indent="-342900" lvl="0" marL="342900" rtl="0" algn="l">
              <a:lnSpc>
                <a:spcPct val="150000"/>
              </a:lnSpc>
              <a:spcBef>
                <a:spcPts val="0"/>
              </a:spcBef>
              <a:spcAft>
                <a:spcPts val="0"/>
              </a:spcAft>
              <a:buSzPts val="2800"/>
              <a:buChar char="•"/>
            </a:pPr>
            <a:r>
              <a:rPr i="0" lang="en-US" sz="2000">
                <a:solidFill>
                  <a:schemeClr val="dk1"/>
                </a:solidFill>
                <a:latin typeface="Times New Roman"/>
                <a:ea typeface="Times New Roman"/>
                <a:cs typeface="Times New Roman"/>
                <a:sym typeface="Times New Roman"/>
              </a:rPr>
              <a:t>Metrics for the Design Model of the Product</a:t>
            </a:r>
            <a:endParaRPr/>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165100" lvl="0" marL="34290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t/>
            </a:r>
            <a:endParaRPr sz="20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2800"/>
              <a:buNone/>
            </a:pPr>
            <a:r>
              <a:rPr i="0"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None/>
            </a:pPr>
            <a:r>
              <a:t/>
            </a:r>
            <a:endParaRPr sz="2000">
              <a:solidFill>
                <a:schemeClr val="dk1"/>
              </a:solidFill>
              <a:latin typeface="Times New Roman"/>
              <a:ea typeface="Times New Roman"/>
              <a:cs typeface="Times New Roman"/>
              <a:sym typeface="Times New Roman"/>
            </a:endParaRPr>
          </a:p>
          <a:p>
            <a:pPr indent="-165100" lvl="0" marL="342900" marR="0" rtl="0" algn="l">
              <a:lnSpc>
                <a:spcPct val="150000"/>
              </a:lnSpc>
              <a:spcBef>
                <a:spcPts val="0"/>
              </a:spcBef>
              <a:spcAft>
                <a:spcPts val="0"/>
              </a:spcAft>
              <a:buClr>
                <a:schemeClr val="dk1"/>
              </a:buClr>
              <a:buSzPts val="2800"/>
              <a:buFont typeface="Times New Roman"/>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51"/>
          <p:cNvSpPr txBox="1"/>
          <p:nvPr>
            <p:ph type="title"/>
          </p:nvPr>
        </p:nvSpPr>
        <p:spPr>
          <a:xfrm>
            <a:off x="-1" y="0"/>
            <a:ext cx="6291943"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 </a:t>
            </a:r>
            <a:r>
              <a:rPr b="1" i="0" lang="en-US">
                <a:solidFill>
                  <a:srgbClr val="000000"/>
                </a:solidFill>
                <a:latin typeface="Times New Roman"/>
                <a:ea typeface="Times New Roman"/>
                <a:cs typeface="Times New Roman"/>
                <a:sym typeface="Times New Roman"/>
              </a:rPr>
              <a:t>Maintenance Quality Metrics</a:t>
            </a:r>
            <a:r>
              <a:rPr lang="en-US"/>
              <a:t> </a:t>
            </a:r>
            <a:r>
              <a:rPr b="1" lang="en-US"/>
              <a:t>Cont..</a:t>
            </a:r>
            <a:endParaRPr/>
          </a:p>
        </p:txBody>
      </p:sp>
      <p:sp>
        <p:nvSpPr>
          <p:cNvPr id="211" name="Google Shape;211;p51"/>
          <p:cNvSpPr txBox="1"/>
          <p:nvPr>
            <p:ph idx="1" type="body"/>
          </p:nvPr>
        </p:nvSpPr>
        <p:spPr>
          <a:xfrm>
            <a:off x="457200" y="1282045"/>
            <a:ext cx="8229240" cy="4694549"/>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i="0" lang="en-US" sz="1800">
                <a:latin typeface="Times New Roman"/>
                <a:ea typeface="Times New Roman"/>
                <a:cs typeface="Times New Roman"/>
                <a:sym typeface="Times New Roman"/>
              </a:rPr>
              <a:t>Fix Quality</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Fix quality or the number of defective fixes is another important quality metric for the maintenance phase. A fix is defective if it did not fix the reported problem, or if it fixed the original problem but injected a new defect. For mission-critical software, defective fixes are detrimental to customer satisfaction. The metric of percent defective fixes is the percentage of all fixes in a time interval that is defective.</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A defective fix can be recorded in two ways: Record it in the month it was discovered or record it in the month the fix was delivered. The first is a customer measure; the second is a process measure. The difference between the two dates is the latent period of the defective fix.</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0" i="0" lang="en-US" sz="1800">
                <a:solidFill>
                  <a:srgbClr val="000000"/>
                </a:solidFill>
                <a:latin typeface="Times New Roman"/>
                <a:ea typeface="Times New Roman"/>
                <a:cs typeface="Times New Roman"/>
                <a:sym typeface="Times New Roman"/>
              </a:rPr>
              <a:t>Usually the longer the latency, the more will be the customers that get affected. If the number of defects is large, then the small value of the percentage metric will show an optimistic picture. The quality goal for the maintenance process, of course, is zero defective fixes without delinquency.</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2"/>
          <p:cNvSpPr txBox="1"/>
          <p:nvPr>
            <p:ph type="title"/>
          </p:nvPr>
        </p:nvSpPr>
        <p:spPr>
          <a:xfrm>
            <a:off x="-1" y="0"/>
            <a:ext cx="6531429"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rgbClr val="273239"/>
                </a:solidFill>
                <a:latin typeface="Source Sans 3"/>
                <a:ea typeface="Source Sans 3"/>
                <a:cs typeface="Source Sans 3"/>
                <a:sym typeface="Source Sans 3"/>
              </a:rPr>
            </a:br>
            <a:r>
              <a:rPr b="1" i="0" lang="en-US">
                <a:solidFill>
                  <a:schemeClr val="dk1"/>
                </a:solidFill>
                <a:latin typeface="Times New Roman"/>
                <a:ea typeface="Times New Roman"/>
                <a:cs typeface="Times New Roman"/>
                <a:sym typeface="Times New Roman"/>
              </a:rPr>
              <a:t>Metrics for the Design Model of the Product</a:t>
            </a:r>
            <a:br>
              <a:rPr b="1" i="0" lang="en-US">
                <a:solidFill>
                  <a:srgbClr val="273239"/>
                </a:solidFill>
                <a:latin typeface="Source Sans 3"/>
                <a:ea typeface="Source Sans 3"/>
                <a:cs typeface="Source Sans 3"/>
                <a:sym typeface="Source Sans 3"/>
              </a:rPr>
            </a:br>
            <a:endParaRPr/>
          </a:p>
        </p:txBody>
      </p:sp>
      <p:sp>
        <p:nvSpPr>
          <p:cNvPr id="217" name="Google Shape;217;p52"/>
          <p:cNvSpPr txBox="1"/>
          <p:nvPr>
            <p:ph idx="1" type="body"/>
          </p:nvPr>
        </p:nvSpPr>
        <p:spPr>
          <a:xfrm>
            <a:off x="282804" y="1046375"/>
            <a:ext cx="8403636" cy="5354425"/>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Metrics</a:t>
            </a:r>
            <a:r>
              <a:rPr b="0" i="0" lang="en-US" sz="1800">
                <a:solidFill>
                  <a:schemeClr val="dk1"/>
                </a:solidFill>
                <a:latin typeface="Times New Roman"/>
                <a:ea typeface="Times New Roman"/>
                <a:cs typeface="Times New Roman"/>
                <a:sym typeface="Times New Roman"/>
              </a:rPr>
              <a:t> simply measures quantitative assessment that focuses on countable values most commonly used for comparing and tracking performance of system. Metrics are used in different scenarios like analyzing model, design model, source code, testing, and maintenance. Metrics for design modeling allows developers or software engineers to evaluate or estimate quality of design and include various architecture and component-level designs.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Metrics by Glass and Card :</a:t>
            </a:r>
            <a:br>
              <a:rPr b="0" i="0" lang="en-US" sz="1800">
                <a:solidFill>
                  <a:schemeClr val="dk1"/>
                </a:solidFill>
                <a:latin typeface="Times New Roman"/>
                <a:ea typeface="Times New Roman"/>
                <a:cs typeface="Times New Roman"/>
                <a:sym typeface="Times New Roman"/>
              </a:rPr>
            </a:br>
            <a:r>
              <a:rPr b="0" i="0" lang="en-US" sz="1800">
                <a:solidFill>
                  <a:schemeClr val="dk1"/>
                </a:solidFill>
                <a:latin typeface="Times New Roman"/>
                <a:ea typeface="Times New Roman"/>
                <a:cs typeface="Times New Roman"/>
                <a:sym typeface="Times New Roman"/>
              </a:rPr>
              <a:t>In designing a product, it is very important to have efficient management of complexity. Complexity itself means very difficult to understand. We know that systems are generally complex as they have many interconnected components that make it difficult to understand. Glass and Card are two scientists who have suggested three design complexity measures. These are given below :</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600"/>
              <a:buFont typeface="Times New Roman"/>
              <a:buAutoNum type="arabicPeriod"/>
            </a:pPr>
            <a:r>
              <a:rPr b="1" i="0" lang="en-US" sz="1800" u="none" cap="none" strike="noStrike">
                <a:solidFill>
                  <a:schemeClr val="dk1"/>
                </a:solidFill>
                <a:latin typeface="Times New Roman"/>
                <a:ea typeface="Times New Roman"/>
                <a:cs typeface="Times New Roman"/>
                <a:sym typeface="Times New Roman"/>
              </a:rPr>
              <a:t>Structural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Structural complexity depends upon fan-out for modules. It can be defined as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None/>
            </a:pPr>
            <a:r>
              <a:rPr lang="en-US" sz="1800">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S(k) = f</a:t>
            </a:r>
            <a:r>
              <a:rPr b="0" baseline="30000" i="0" lang="en-US" sz="1800" u="none" cap="none" strike="noStrike">
                <a:solidFill>
                  <a:schemeClr val="dk1"/>
                </a:solidFill>
                <a:latin typeface="Times New Roman"/>
                <a:ea typeface="Times New Roman"/>
                <a:cs typeface="Times New Roman"/>
                <a:sym typeface="Times New Roman"/>
              </a:rPr>
              <a:t>2</a:t>
            </a:r>
            <a:r>
              <a:rPr b="0" baseline="-25000" i="0" lang="en-US" sz="1800" u="none" cap="none" strike="noStrike">
                <a:solidFill>
                  <a:schemeClr val="dk1"/>
                </a:solidFill>
                <a:latin typeface="Times New Roman"/>
                <a:ea typeface="Times New Roman"/>
                <a:cs typeface="Times New Roman"/>
                <a:sym typeface="Times New Roman"/>
              </a:rPr>
              <a:t>out</a:t>
            </a:r>
            <a:r>
              <a:rPr b="0" i="0" lang="en-US" sz="1800" u="none" cap="none" strike="noStrike">
                <a:solidFill>
                  <a:schemeClr val="dk1"/>
                </a:solidFill>
                <a:latin typeface="Times New Roman"/>
                <a:ea typeface="Times New Roman"/>
                <a:cs typeface="Times New Roman"/>
                <a:sym typeface="Times New Roman"/>
              </a:rPr>
              <a:t>(k)</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Where </a:t>
            </a:r>
            <a:r>
              <a:rPr b="1" i="0" lang="en-US" sz="1800" u="none" cap="none" strike="noStrike">
                <a:solidFill>
                  <a:schemeClr val="dk1"/>
                </a:solidFill>
                <a:latin typeface="Times New Roman"/>
                <a:ea typeface="Times New Roman"/>
                <a:cs typeface="Times New Roman"/>
                <a:sym typeface="Times New Roman"/>
              </a:rPr>
              <a:t>f</a:t>
            </a:r>
            <a:r>
              <a:rPr b="1" baseline="-25000" i="0" lang="en-US" sz="1800" u="none" cap="none" strike="noStrike">
                <a:solidFill>
                  <a:schemeClr val="dk1"/>
                </a:solidFill>
                <a:latin typeface="Times New Roman"/>
                <a:ea typeface="Times New Roman"/>
                <a:cs typeface="Times New Roman"/>
                <a:sym typeface="Times New Roman"/>
              </a:rPr>
              <a:t>out</a:t>
            </a:r>
            <a:r>
              <a:rPr b="0" i="0" lang="en-US" sz="1800" u="none" cap="none" strike="noStrike">
                <a:solidFill>
                  <a:schemeClr val="dk1"/>
                </a:solidFill>
                <a:latin typeface="Times New Roman"/>
                <a:ea typeface="Times New Roman"/>
                <a:cs typeface="Times New Roman"/>
                <a:sym typeface="Times New Roman"/>
              </a:rPr>
              <a:t> represents fanout for module k (fan-out means number of modules that are subordinating module k).</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
        <p:nvSpPr>
          <p:cNvPr id="218" name="Google Shape;218;p52"/>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3"/>
          <p:cNvSpPr txBox="1"/>
          <p:nvPr>
            <p:ph type="title"/>
          </p:nvPr>
        </p:nvSpPr>
        <p:spPr>
          <a:xfrm>
            <a:off x="0" y="0"/>
            <a:ext cx="646611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Metrics for the Design Model of the  Product</a:t>
            </a:r>
            <a:r>
              <a:rPr lang="en-US"/>
              <a:t> </a:t>
            </a:r>
            <a:r>
              <a:rPr b="1" lang="en-US"/>
              <a:t>Cont..</a:t>
            </a:r>
            <a:endParaRPr b="1"/>
          </a:p>
        </p:txBody>
      </p:sp>
      <p:sp>
        <p:nvSpPr>
          <p:cNvPr id="224" name="Google Shape;224;p53"/>
          <p:cNvSpPr txBox="1"/>
          <p:nvPr>
            <p:ph idx="1" type="body"/>
          </p:nvPr>
        </p:nvSpPr>
        <p:spPr>
          <a:xfrm>
            <a:off x="457200" y="1244338"/>
            <a:ext cx="8229240" cy="4619134"/>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None/>
            </a:pPr>
            <a:r>
              <a:rPr b="1" i="0" lang="en-US" sz="1800" u="none" cap="none" strike="noStrike">
                <a:solidFill>
                  <a:schemeClr val="dk1"/>
                </a:solidFill>
                <a:latin typeface="Times New Roman"/>
                <a:ea typeface="Times New Roman"/>
                <a:cs typeface="Times New Roman"/>
                <a:sym typeface="Times New Roman"/>
              </a:rPr>
              <a:t>2. Data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Data complexity is complexity within interface of internal module. It is size and intricacy of data. For some module k, it can be defined as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None/>
            </a:pPr>
            <a:r>
              <a:rPr lang="en-US" sz="1800">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D(k) = tot_var(k) / [f</a:t>
            </a:r>
            <a:r>
              <a:rPr b="0" baseline="-25000" i="0" lang="en-US" sz="1800" u="none" cap="none" strike="noStrike">
                <a:solidFill>
                  <a:schemeClr val="dk1"/>
                </a:solidFill>
                <a:latin typeface="Times New Roman"/>
                <a:ea typeface="Times New Roman"/>
                <a:cs typeface="Times New Roman"/>
                <a:sym typeface="Times New Roman"/>
              </a:rPr>
              <a:t>out</a:t>
            </a:r>
            <a:r>
              <a:rPr b="0" i="0" lang="en-US" sz="1800" u="none" cap="none" strike="noStrike">
                <a:solidFill>
                  <a:schemeClr val="dk1"/>
                </a:solidFill>
                <a:latin typeface="Times New Roman"/>
                <a:ea typeface="Times New Roman"/>
                <a:cs typeface="Times New Roman"/>
                <a:sym typeface="Times New Roman"/>
              </a:rPr>
              <a:t>(k)+1]</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Where </a:t>
            </a:r>
            <a:r>
              <a:rPr b="0" i="1" lang="en-US" sz="1800" u="none" cap="none" strike="noStrike">
                <a:solidFill>
                  <a:schemeClr val="dk1"/>
                </a:solidFill>
                <a:latin typeface="Times New Roman"/>
                <a:ea typeface="Times New Roman"/>
                <a:cs typeface="Times New Roman"/>
                <a:sym typeface="Times New Roman"/>
              </a:rPr>
              <a:t>tot_var</a:t>
            </a:r>
            <a:r>
              <a:rPr b="0" i="0" lang="en-US" sz="1800" u="none" cap="none" strike="noStrike">
                <a:solidFill>
                  <a:schemeClr val="dk1"/>
                </a:solidFill>
                <a:latin typeface="Times New Roman"/>
                <a:ea typeface="Times New Roman"/>
                <a:cs typeface="Times New Roman"/>
                <a:sym typeface="Times New Roman"/>
              </a:rPr>
              <a:t> is total number of input and output variables going to and coming out of module.</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3.</a:t>
            </a:r>
            <a:r>
              <a:rPr b="1" i="0" lang="en-US" sz="1800" u="none" cap="none" strike="noStrike">
                <a:solidFill>
                  <a:schemeClr val="dk1"/>
                </a:solidFill>
                <a:latin typeface="Times New Roman"/>
                <a:ea typeface="Times New Roman"/>
                <a:cs typeface="Times New Roman"/>
                <a:sym typeface="Times New Roman"/>
              </a:rPr>
              <a:t>System Complexity –</a:t>
            </a:r>
            <a:br>
              <a:rPr b="0" i="0" lang="en-US" sz="1800" u="none" cap="none" strike="noStrike">
                <a:solidFill>
                  <a:schemeClr val="dk1"/>
                </a:solidFill>
                <a:latin typeface="Times New Roman"/>
                <a:ea typeface="Times New Roman"/>
                <a:cs typeface="Times New Roman"/>
                <a:sym typeface="Times New Roman"/>
              </a:rPr>
            </a:br>
            <a:r>
              <a:rPr b="0" i="0" lang="en-US" sz="1800" u="none" cap="none" strike="noStrike">
                <a:solidFill>
                  <a:schemeClr val="dk1"/>
                </a:solidFill>
                <a:latin typeface="Times New Roman"/>
                <a:ea typeface="Times New Roman"/>
                <a:cs typeface="Times New Roman"/>
                <a:sym typeface="Times New Roman"/>
              </a:rPr>
              <a:t>System complexity is combination of structural and data complexity. It can be denoted as: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lang="en-US" sz="1800">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Sy(k) = S(k)+D(k)</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When structural, data, and system complexity get increased, overall architectural complexity also gets increased.</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Metrics for the Design Model of the  Product</a:t>
            </a:r>
            <a:r>
              <a:rPr lang="en-US"/>
              <a:t> </a:t>
            </a:r>
            <a:r>
              <a:rPr b="1" lang="en-US"/>
              <a:t>Cont..</a:t>
            </a:r>
            <a:endParaRPr/>
          </a:p>
        </p:txBody>
      </p:sp>
      <p:sp>
        <p:nvSpPr>
          <p:cNvPr id="230" name="Google Shape;230;p54"/>
          <p:cNvSpPr txBox="1"/>
          <p:nvPr>
            <p:ph idx="1" type="body"/>
          </p:nvPr>
        </p:nvSpPr>
        <p:spPr>
          <a:xfrm>
            <a:off x="457200" y="1300899"/>
            <a:ext cx="8229240" cy="4751109"/>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800" u="none" cap="none" strike="noStrike">
                <a:solidFill>
                  <a:schemeClr val="dk1"/>
                </a:solidFill>
                <a:latin typeface="Times New Roman"/>
                <a:ea typeface="Times New Roman"/>
                <a:cs typeface="Times New Roman"/>
                <a:sym typeface="Times New Roman"/>
              </a:rPr>
              <a:t>Complexity metrics–</a:t>
            </a:r>
            <a:br>
              <a:rPr b="0" i="0" lang="en-US" sz="1800" u="none" cap="none" strike="noStrike">
                <a:solidFill>
                  <a:schemeClr val="dk1"/>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Complexity metrics are used to measure complexity of overall software. The computation if complexity metrics can be done with help of a flow graph. It is sometimes called cyclomatic complexity. The cyclomatic complexity is a useful metric to indicate complexity of software system. Without use of complexity metrics, it is very difficult and time-consuming to determine complexity in designing products where risk cost emanates. Even continuous complexity analysis makes it difficult for project team and management to solve problem. Measuring Software complexity leads to improve code quality, increase productivity, meet architectural standards, reduce overall cost, increases robustness, etc. To calculate cyclomatic complexity, following equation is used:</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lang="en-US" sz="1800">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	Cyclomatic complexity= E - N + 2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Where, E is total number of edges and N is total number of nodes.</a:t>
            </a:r>
            <a:endParaRPr sz="18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
        <p:nvSpPr>
          <p:cNvPr id="231" name="Google Shape;231;p54"/>
          <p:cNvSpPr/>
          <p:nvPr/>
        </p:nvSpPr>
        <p:spPr>
          <a:xfrm>
            <a:off x="0" y="58050"/>
            <a:ext cx="65" cy="341099"/>
          </a:xfrm>
          <a:prstGeom prst="rect">
            <a:avLst/>
          </a:prstGeom>
          <a:solidFill>
            <a:srgbClr val="FFFFFF"/>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5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Metrics for the Design Model of the  Product</a:t>
            </a:r>
            <a:r>
              <a:rPr lang="en-US"/>
              <a:t> </a:t>
            </a:r>
            <a:r>
              <a:rPr b="1" lang="en-US"/>
              <a:t>Cont..</a:t>
            </a:r>
            <a:endParaRPr/>
          </a:p>
        </p:txBody>
      </p:sp>
      <p:sp>
        <p:nvSpPr>
          <p:cNvPr id="237" name="Google Shape;237;p55"/>
          <p:cNvSpPr txBox="1"/>
          <p:nvPr>
            <p:ph idx="1" type="body"/>
          </p:nvPr>
        </p:nvSpPr>
        <p:spPr>
          <a:xfrm>
            <a:off x="457200" y="1084082"/>
            <a:ext cx="8229240" cy="4497718"/>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Clr>
                <a:schemeClr val="dk1"/>
              </a:buClr>
              <a:buSzPts val="1800"/>
              <a:buChar char="•"/>
            </a:pPr>
            <a:r>
              <a:rPr b="1" i="0" lang="en-US" sz="1800">
                <a:solidFill>
                  <a:schemeClr val="dk1"/>
                </a:solidFill>
                <a:latin typeface="Times New Roman"/>
                <a:ea typeface="Times New Roman"/>
                <a:cs typeface="Times New Roman"/>
                <a:sym typeface="Times New Roman"/>
              </a:rPr>
              <a:t>Example –</a:t>
            </a:r>
            <a:br>
              <a:rPr lang="en-US" sz="1800">
                <a:solidFill>
                  <a:schemeClr val="dk1"/>
                </a:solidFill>
                <a:latin typeface="Times New Roman"/>
                <a:ea typeface="Times New Roman"/>
                <a:cs typeface="Times New Roman"/>
                <a:sym typeface="Times New Roman"/>
              </a:rPr>
            </a:br>
            <a:r>
              <a:rPr b="0" i="0" lang="en-US" sz="1800">
                <a:solidFill>
                  <a:schemeClr val="dk1"/>
                </a:solidFill>
                <a:latin typeface="Times New Roman"/>
                <a:ea typeface="Times New Roman"/>
                <a:cs typeface="Times New Roman"/>
                <a:sym typeface="Times New Roman"/>
              </a:rPr>
              <a:t>In diagram given below, you can see number of edges and number of nodes.</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pic>
        <p:nvPicPr>
          <p:cNvPr id="238" name="Google Shape;238;p55"/>
          <p:cNvPicPr preferRelativeResize="0"/>
          <p:nvPr/>
        </p:nvPicPr>
        <p:blipFill rotWithShape="1">
          <a:blip r:embed="rId3">
            <a:alphaModFix/>
          </a:blip>
          <a:srcRect b="0" l="0" r="0" t="0"/>
          <a:stretch/>
        </p:blipFill>
        <p:spPr>
          <a:xfrm>
            <a:off x="868647" y="1904637"/>
            <a:ext cx="6954220" cy="3677163"/>
          </a:xfrm>
          <a:prstGeom prst="rect">
            <a:avLst/>
          </a:prstGeom>
          <a:noFill/>
          <a:ln>
            <a:noFill/>
          </a:ln>
        </p:spPr>
      </p:pic>
      <p:sp>
        <p:nvSpPr>
          <p:cNvPr id="239" name="Google Shape;239;p55"/>
          <p:cNvSpPr txBox="1"/>
          <p:nvPr/>
        </p:nvSpPr>
        <p:spPr>
          <a:xfrm>
            <a:off x="3168230" y="5932714"/>
            <a:ext cx="28071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Fig. 1 Design model metrics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Metrics for the Design Model of the  Product</a:t>
            </a:r>
            <a:r>
              <a:rPr lang="en-US"/>
              <a:t> </a:t>
            </a:r>
            <a:r>
              <a:rPr b="1" lang="en-US"/>
              <a:t>Cont..</a:t>
            </a:r>
            <a:endParaRPr/>
          </a:p>
        </p:txBody>
      </p:sp>
      <p:sp>
        <p:nvSpPr>
          <p:cNvPr id="245" name="Google Shape;245;p5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So,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he Cyclomatic complexity can be calculated as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Given, E = 10, N = 8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So,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800" u="none" cap="none" strike="noStrike">
                <a:solidFill>
                  <a:schemeClr val="dk1"/>
                </a:solidFill>
                <a:latin typeface="Times New Roman"/>
                <a:ea typeface="Times New Roman"/>
                <a:cs typeface="Times New Roman"/>
                <a:sym typeface="Times New Roman"/>
              </a:rPr>
              <a:t>Cyclomatic complexity = E - N + 2 = 10 – 8 + 2 = 4 </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nvSpPr>
        <p:spPr>
          <a:xfrm>
            <a:off x="147145" y="145656"/>
            <a:ext cx="6547944"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2800" u="none" cap="none" strike="noStrike">
                <a:solidFill>
                  <a:schemeClr val="dk1"/>
                </a:solidFill>
                <a:latin typeface="Times New Roman"/>
                <a:ea typeface="Times New Roman"/>
                <a:cs typeface="Times New Roman"/>
                <a:sym typeface="Times New Roman"/>
              </a:rPr>
              <a:t>Practice Questions</a:t>
            </a:r>
            <a:endParaRPr b="0" i="0" sz="2800" u="none" cap="none" strike="noStrike">
              <a:solidFill>
                <a:schemeClr val="dk1"/>
              </a:solidFill>
              <a:latin typeface="Times New Roman"/>
              <a:ea typeface="Times New Roman"/>
              <a:cs typeface="Times New Roman"/>
              <a:sym typeface="Times New Roman"/>
            </a:endParaRPr>
          </a:p>
        </p:txBody>
      </p:sp>
      <p:sp>
        <p:nvSpPr>
          <p:cNvPr id="251" name="Google Shape;251;p19"/>
          <p:cNvSpPr txBox="1"/>
          <p:nvPr/>
        </p:nvSpPr>
        <p:spPr>
          <a:xfrm>
            <a:off x="819807" y="1666407"/>
            <a:ext cx="7556938" cy="830956"/>
          </a:xfrm>
          <a:prstGeom prst="rect">
            <a:avLst/>
          </a:prstGeom>
          <a:noFill/>
          <a:ln>
            <a:noFill/>
          </a:ln>
        </p:spPr>
        <p:txBody>
          <a:bodyPr anchorCtr="0" anchor="t" bIns="45700" lIns="91425" spcFirstLastPara="1" rIns="91425" wrap="square" tIns="45700">
            <a:spAutoFit/>
          </a:bodyPr>
          <a:lstStyle/>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a:p>
            <a:pPr indent="-133350" lvl="0" marL="28575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a:ea typeface="Times"/>
              <a:cs typeface="Times"/>
              <a:sym typeface="Times"/>
            </a:endParaRPr>
          </a:p>
        </p:txBody>
      </p:sp>
      <p:sp>
        <p:nvSpPr>
          <p:cNvPr id="252" name="Google Shape;252;p19"/>
          <p:cNvSpPr txBox="1"/>
          <p:nvPr/>
        </p:nvSpPr>
        <p:spPr>
          <a:xfrm>
            <a:off x="273702" y="1028363"/>
            <a:ext cx="8050491" cy="48012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A3A"/>
                </a:solidFill>
                <a:latin typeface="Times New Roman"/>
                <a:ea typeface="Times New Roman"/>
                <a:cs typeface="Times New Roman"/>
                <a:sym typeface="Times New Roman"/>
              </a:rPr>
              <a:t>1. Which of the following is not a direct measure of SE process?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a) Efficiency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b) Cost</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c) Effort Applied</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d) All of the mentioned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2. </a:t>
            </a:r>
            <a:r>
              <a:rPr b="0" i="0" lang="en-US" sz="1800" u="none" cap="none" strike="noStrike">
                <a:solidFill>
                  <a:srgbClr val="3A3A3A"/>
                </a:solidFill>
                <a:latin typeface="Times New Roman"/>
                <a:ea typeface="Times New Roman"/>
                <a:cs typeface="Times New Roman"/>
                <a:sym typeface="Times New Roman"/>
              </a:rPr>
              <a:t>Which of the following is an indirect measure of product?</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a) Quality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b) Complexity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c) Reliability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d) All of the Mentioned</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A3A"/>
                </a:solidFill>
                <a:latin typeface="Times New Roman"/>
                <a:ea typeface="Times New Roman"/>
                <a:cs typeface="Times New Roman"/>
                <a:sym typeface="Times New Roman"/>
              </a:rPr>
              <a:t>3. Which of the following is the task of project indicators: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a) help in assessment of status of ongoing project</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b) track potential risk</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c) help in assessment of status of ongoing project &amp; track potential risk</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d) none of the mentioned</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7"/>
          <p:cNvSpPr txBox="1"/>
          <p:nvPr/>
        </p:nvSpPr>
        <p:spPr>
          <a:xfrm>
            <a:off x="129955" y="115001"/>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Practice Questions</a:t>
            </a:r>
            <a:endParaRPr b="0" i="0" sz="2800" u="none" cap="none" strike="noStrike">
              <a:solidFill>
                <a:schemeClr val="dk1"/>
              </a:solidFill>
              <a:latin typeface="Times New Roman"/>
              <a:ea typeface="Times New Roman"/>
              <a:cs typeface="Times New Roman"/>
              <a:sym typeface="Times New Roman"/>
            </a:endParaRPr>
          </a:p>
        </p:txBody>
      </p:sp>
      <p:sp>
        <p:nvSpPr>
          <p:cNvPr id="258" name="Google Shape;258;p57"/>
          <p:cNvSpPr txBox="1"/>
          <p:nvPr/>
        </p:nvSpPr>
        <p:spPr>
          <a:xfrm>
            <a:off x="674578" y="1028363"/>
            <a:ext cx="6905133" cy="48012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A3A"/>
                </a:solidFill>
                <a:latin typeface="Times New Roman"/>
                <a:ea typeface="Times New Roman"/>
                <a:cs typeface="Times New Roman"/>
                <a:sym typeface="Times New Roman"/>
              </a:rPr>
              <a:t>4. Which of the following does not affect the software quality and organizational performance?</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a) Market</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b) Product</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c) Technology</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d) People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A3A3A"/>
                </a:solidFill>
                <a:latin typeface="Times New Roman"/>
                <a:ea typeface="Times New Roman"/>
                <a:cs typeface="Times New Roman"/>
                <a:sym typeface="Times New Roman"/>
              </a:rPr>
              <a:t>5. The intent of project metrics is: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a) minimization of development schedule</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b) for strategic purposes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c) assessing project quality on ongoing basis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A3A3A"/>
                </a:solidFill>
                <a:latin typeface="Times New Roman"/>
                <a:ea typeface="Times New Roman"/>
                <a:cs typeface="Times New Roman"/>
                <a:sym typeface="Times New Roman"/>
              </a:rPr>
              <a:t>d) minimization of development schedule and assessing project quality on ongoing basis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A3A3A"/>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nvSpPr>
        <p:spPr>
          <a:xfrm>
            <a:off x="89554" y="275717"/>
            <a:ext cx="7395300"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2800" u="none" cap="none" strike="noStrike">
                <a:solidFill>
                  <a:srgbClr val="000000"/>
                </a:solidFill>
                <a:latin typeface="Times New Roman"/>
                <a:ea typeface="Times New Roman"/>
                <a:cs typeface="Times New Roman"/>
                <a:sym typeface="Times New Roman"/>
              </a:rPr>
              <a:t>Bibliography</a:t>
            </a:r>
            <a:endParaRPr b="0" i="0" sz="2800" u="none" cap="none" strike="noStrike">
              <a:solidFill>
                <a:srgbClr val="000000"/>
              </a:solidFill>
              <a:latin typeface="Times New Roman"/>
              <a:ea typeface="Times New Roman"/>
              <a:cs typeface="Times New Roman"/>
              <a:sym typeface="Times New Roman"/>
            </a:endParaRPr>
          </a:p>
        </p:txBody>
      </p:sp>
      <p:sp>
        <p:nvSpPr>
          <p:cNvPr id="264" name="Google Shape;264;p20"/>
          <p:cNvSpPr txBox="1"/>
          <p:nvPr/>
        </p:nvSpPr>
        <p:spPr>
          <a:xfrm>
            <a:off x="349914" y="1011925"/>
            <a:ext cx="8467515" cy="383177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https://www.tutorialspoint.com/software_quality_management/software_quality_management_metrics.htm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https://davcollegetitilagarh.org/wp-content/uploads/2020/09/fundamentals-of-software-engineering-fourth-edition-rajib-mall.pdf</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https://www.tutorialspoint.com/software_engineering/software_design_strategies.htm</a:t>
            </a: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https://www.softwaretestinghelp.com/types-of-software-testing/</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https://www.tutorialspoint.com/software_testing_dictionary/alpha_testing.htm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https://www.tutorialspoint.com/software_testing_dictionary/validation_testing.htm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https://www.tutorialspoint.com/software_testing_dictionary/acceptance_testing.htm</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t/>
            </a:r>
            <a:endParaRPr/>
          </a:p>
        </p:txBody>
      </p:sp>
      <p:sp>
        <p:nvSpPr>
          <p:cNvPr id="270" name="Google Shape;270;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descr="See the source image" id="271" name="Google Shape;271;p27"/>
          <p:cNvPicPr preferRelativeResize="0"/>
          <p:nvPr/>
        </p:nvPicPr>
        <p:blipFill rotWithShape="1">
          <a:blip r:embed="rId3">
            <a:alphaModFix/>
          </a:blip>
          <a:srcRect b="0" l="0" r="0" t="0"/>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a:solidFill>
                  <a:schemeClr val="dk1"/>
                </a:solidFill>
                <a:latin typeface="Times New Roman"/>
                <a:ea typeface="Times New Roman"/>
                <a:cs typeface="Times New Roman"/>
                <a:sym typeface="Times New Roman"/>
              </a:rPr>
              <a:t> Software Measurement</a:t>
            </a:r>
            <a:endParaRPr>
              <a:solidFill>
                <a:schemeClr val="dk1"/>
              </a:solidFill>
              <a:latin typeface="Times New Roman"/>
              <a:ea typeface="Times New Roman"/>
              <a:cs typeface="Times New Roman"/>
              <a:sym typeface="Times New Roman"/>
            </a:endParaRPr>
          </a:p>
        </p:txBody>
      </p:sp>
      <p:sp>
        <p:nvSpPr>
          <p:cNvPr id="106" name="Google Shape;106;p3"/>
          <p:cNvSpPr txBox="1"/>
          <p:nvPr>
            <p:ph idx="1" type="body"/>
          </p:nvPr>
        </p:nvSpPr>
        <p:spPr>
          <a:xfrm>
            <a:off x="529400" y="1128070"/>
            <a:ext cx="8229300" cy="5044130"/>
          </a:xfrm>
          <a:prstGeom prst="rect">
            <a:avLst/>
          </a:prstGeom>
          <a:noFill/>
          <a:ln>
            <a:noFill/>
          </a:ln>
        </p:spPr>
        <p:txBody>
          <a:bodyPr anchorCtr="0" anchor="t" bIns="0" lIns="0" spcFirstLastPara="1" rIns="0" wrap="square" tIns="0">
            <a:noAutofit/>
          </a:bodyPr>
          <a:lstStyle/>
          <a:p>
            <a:pPr indent="0" lvl="0" marL="114300" rtl="0" algn="just">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Measurement:</a:t>
            </a:r>
            <a:r>
              <a:rPr b="0" i="0" lang="en-US" sz="1800">
                <a:solidFill>
                  <a:schemeClr val="dk1"/>
                </a:solidFill>
                <a:latin typeface="Times New Roman"/>
                <a:ea typeface="Times New Roman"/>
                <a:cs typeface="Times New Roman"/>
                <a:sym typeface="Times New Roman"/>
              </a:rPr>
              <a:t> A measurement is a manifestation of the size, quantity, amount, or dimension of a particular attribute of a product or process. Software measurement is a titrate impute of a characteristic of a software product or the software process. It is an authority within software engineering. The software measurement process is defined and governed by ISO Standard. </a:t>
            </a:r>
            <a:endParaRPr sz="1800"/>
          </a:p>
          <a:p>
            <a:pPr indent="0" lvl="0" marL="114300" rtl="0" algn="just">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Measurement Principles: </a:t>
            </a:r>
            <a:endParaRPr sz="1800"/>
          </a:p>
          <a:p>
            <a:pPr indent="0" lvl="0" marL="114300" rtl="0" algn="just">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The software measurement process can be characterized by five </a:t>
            </a:r>
            <a:r>
              <a:rPr lang="en-US" sz="1800">
                <a:latin typeface="Times New Roman"/>
                <a:ea typeface="Times New Roman"/>
                <a:cs typeface="Times New Roman"/>
                <a:sym typeface="Times New Roman"/>
              </a:rPr>
              <a:t>activities:</a:t>
            </a:r>
            <a:endParaRPr sz="1800"/>
          </a:p>
          <a:p>
            <a:pPr indent="-355600" lvl="0" marL="457200" rtl="0" algn="just">
              <a:lnSpc>
                <a:spcPct val="90000"/>
              </a:lnSpc>
              <a:spcBef>
                <a:spcPts val="1000"/>
              </a:spcBef>
              <a:spcAft>
                <a:spcPts val="0"/>
              </a:spcAft>
              <a:buSzPts val="2000"/>
              <a:buFont typeface="Arial"/>
              <a:buAutoNum type="arabicPeriod"/>
            </a:pPr>
            <a:r>
              <a:rPr b="1" i="0" lang="en-US" sz="1800">
                <a:solidFill>
                  <a:schemeClr val="dk1"/>
                </a:solidFill>
                <a:latin typeface="Times New Roman"/>
                <a:ea typeface="Times New Roman"/>
                <a:cs typeface="Times New Roman"/>
                <a:sym typeface="Times New Roman"/>
              </a:rPr>
              <a:t>Formulation: </a:t>
            </a:r>
            <a:r>
              <a:rPr b="0" i="0" lang="en-US" sz="1800">
                <a:solidFill>
                  <a:schemeClr val="dk1"/>
                </a:solidFill>
                <a:latin typeface="Times New Roman"/>
                <a:ea typeface="Times New Roman"/>
                <a:cs typeface="Times New Roman"/>
                <a:sym typeface="Times New Roman"/>
              </a:rPr>
              <a:t>The derivation of software measures and metrics appropriate for the representation of the software that is being considered.</a:t>
            </a:r>
            <a:endParaRPr sz="1800"/>
          </a:p>
          <a:p>
            <a:pPr indent="-355600" lvl="0" marL="457200" rtl="0" algn="just">
              <a:lnSpc>
                <a:spcPct val="90000"/>
              </a:lnSpc>
              <a:spcBef>
                <a:spcPts val="1000"/>
              </a:spcBef>
              <a:spcAft>
                <a:spcPts val="0"/>
              </a:spcAft>
              <a:buSzPts val="2000"/>
              <a:buFont typeface="Arial"/>
              <a:buAutoNum type="arabicPeriod"/>
            </a:pPr>
            <a:r>
              <a:rPr b="1" i="0" lang="en-US" sz="1800">
                <a:solidFill>
                  <a:schemeClr val="dk1"/>
                </a:solidFill>
                <a:latin typeface="Times New Roman"/>
                <a:ea typeface="Times New Roman"/>
                <a:cs typeface="Times New Roman"/>
                <a:sym typeface="Times New Roman"/>
              </a:rPr>
              <a:t>Collection:</a:t>
            </a:r>
            <a:r>
              <a:rPr b="0" i="0" lang="en-US" sz="1800">
                <a:solidFill>
                  <a:schemeClr val="dk1"/>
                </a:solidFill>
                <a:latin typeface="Times New Roman"/>
                <a:ea typeface="Times New Roman"/>
                <a:cs typeface="Times New Roman"/>
                <a:sym typeface="Times New Roman"/>
              </a:rPr>
              <a:t> The mechanism used to accumulate </a:t>
            </a:r>
            <a:r>
              <a:rPr lang="en-US" sz="1800">
                <a:latin typeface="Times New Roman"/>
                <a:ea typeface="Times New Roman"/>
                <a:cs typeface="Times New Roman"/>
                <a:sym typeface="Times New Roman"/>
              </a:rPr>
              <a:t>the data</a:t>
            </a:r>
            <a:r>
              <a:rPr b="0" i="0" lang="en-US" sz="1800">
                <a:solidFill>
                  <a:schemeClr val="dk1"/>
                </a:solidFill>
                <a:latin typeface="Times New Roman"/>
                <a:ea typeface="Times New Roman"/>
                <a:cs typeface="Times New Roman"/>
                <a:sym typeface="Times New Roman"/>
              </a:rPr>
              <a:t> required to derive the formulated metrics.</a:t>
            </a:r>
            <a:endParaRPr sz="1800"/>
          </a:p>
          <a:p>
            <a:pPr indent="-355600" lvl="0" marL="457200" rtl="0" algn="just">
              <a:lnSpc>
                <a:spcPct val="90000"/>
              </a:lnSpc>
              <a:spcBef>
                <a:spcPts val="1000"/>
              </a:spcBef>
              <a:spcAft>
                <a:spcPts val="0"/>
              </a:spcAft>
              <a:buSzPts val="2000"/>
              <a:buFont typeface="Arial"/>
              <a:buAutoNum type="arabicPeriod"/>
            </a:pPr>
            <a:r>
              <a:rPr b="1" i="0" lang="en-US" sz="1800">
                <a:solidFill>
                  <a:schemeClr val="dk1"/>
                </a:solidFill>
                <a:latin typeface="Times New Roman"/>
                <a:ea typeface="Times New Roman"/>
                <a:cs typeface="Times New Roman"/>
                <a:sym typeface="Times New Roman"/>
              </a:rPr>
              <a:t>Analysis:</a:t>
            </a:r>
            <a:r>
              <a:rPr b="0" i="0" lang="en-US" sz="1800">
                <a:solidFill>
                  <a:schemeClr val="dk1"/>
                </a:solidFill>
                <a:latin typeface="Times New Roman"/>
                <a:ea typeface="Times New Roman"/>
                <a:cs typeface="Times New Roman"/>
                <a:sym typeface="Times New Roman"/>
              </a:rPr>
              <a:t> The computation of metrics and the application of mathematical tools.</a:t>
            </a:r>
            <a:endParaRPr sz="1800"/>
          </a:p>
          <a:p>
            <a:pPr indent="-355600" lvl="0" marL="457200" rtl="0" algn="just">
              <a:lnSpc>
                <a:spcPct val="90000"/>
              </a:lnSpc>
              <a:spcBef>
                <a:spcPts val="1000"/>
              </a:spcBef>
              <a:spcAft>
                <a:spcPts val="0"/>
              </a:spcAft>
              <a:buSzPts val="2000"/>
              <a:buFont typeface="Arial"/>
              <a:buAutoNum type="arabicPeriod"/>
            </a:pPr>
            <a:r>
              <a:rPr b="1" i="0" lang="en-US" sz="1800">
                <a:solidFill>
                  <a:schemeClr val="dk1"/>
                </a:solidFill>
                <a:latin typeface="Times New Roman"/>
                <a:ea typeface="Times New Roman"/>
                <a:cs typeface="Times New Roman"/>
                <a:sym typeface="Times New Roman"/>
              </a:rPr>
              <a:t>Interpretation: </a:t>
            </a:r>
            <a:r>
              <a:rPr b="0" i="0" lang="en-US" sz="1800">
                <a:solidFill>
                  <a:schemeClr val="dk1"/>
                </a:solidFill>
                <a:latin typeface="Times New Roman"/>
                <a:ea typeface="Times New Roman"/>
                <a:cs typeface="Times New Roman"/>
                <a:sym typeface="Times New Roman"/>
              </a:rPr>
              <a:t>The evaluation of metrics results in insight into the quality of the representation.</a:t>
            </a:r>
            <a:endParaRPr sz="1800"/>
          </a:p>
          <a:p>
            <a:pPr indent="-355600" lvl="0" marL="457200" rtl="0" algn="just">
              <a:lnSpc>
                <a:spcPct val="90000"/>
              </a:lnSpc>
              <a:spcBef>
                <a:spcPts val="1000"/>
              </a:spcBef>
              <a:spcAft>
                <a:spcPts val="0"/>
              </a:spcAft>
              <a:buSzPts val="2000"/>
              <a:buFont typeface="Arial"/>
              <a:buAutoNum type="arabicPeriod"/>
            </a:pPr>
            <a:r>
              <a:rPr b="1" i="0" lang="en-US" sz="1800">
                <a:solidFill>
                  <a:schemeClr val="dk1"/>
                </a:solidFill>
                <a:latin typeface="Times New Roman"/>
                <a:ea typeface="Times New Roman"/>
                <a:cs typeface="Times New Roman"/>
                <a:sym typeface="Times New Roman"/>
              </a:rPr>
              <a:t>Feedback: </a:t>
            </a:r>
            <a:r>
              <a:rPr b="0" i="0" lang="en-US" sz="1800">
                <a:solidFill>
                  <a:schemeClr val="dk1"/>
                </a:solidFill>
                <a:latin typeface="Times New Roman"/>
                <a:ea typeface="Times New Roman"/>
                <a:cs typeface="Times New Roman"/>
                <a:sym typeface="Times New Roman"/>
              </a:rPr>
              <a:t>Recommendation derived from the interpretation of product metrics transmitted to the software team.</a:t>
            </a:r>
            <a:endParaRPr sz="1800"/>
          </a:p>
          <a:p>
            <a:pPr indent="-228600" lvl="0" marL="457200" rtl="0" algn="just">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Times New Roman"/>
                <a:ea typeface="Times New Roman"/>
                <a:cs typeface="Times New Roman"/>
                <a:sym typeface="Times New Roman"/>
              </a:rPr>
            </a:br>
            <a:r>
              <a:rPr b="1" i="0" lang="en-US">
                <a:solidFill>
                  <a:schemeClr val="dk1"/>
                </a:solidFill>
                <a:latin typeface="Times New Roman"/>
                <a:ea typeface="Times New Roman"/>
                <a:cs typeface="Times New Roman"/>
                <a:sym typeface="Times New Roman"/>
              </a:rPr>
              <a:t> Need for Software Measurement</a:t>
            </a:r>
            <a:br>
              <a:rPr b="1" i="0"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112" name="Google Shape;112;p5"/>
          <p:cNvSpPr txBox="1"/>
          <p:nvPr>
            <p:ph idx="1" type="body"/>
          </p:nvPr>
        </p:nvSpPr>
        <p:spPr>
          <a:xfrm>
            <a:off x="529400" y="1041445"/>
            <a:ext cx="8229300" cy="5076326"/>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2000">
                <a:solidFill>
                  <a:schemeClr val="dk1"/>
                </a:solidFill>
                <a:latin typeface="Times New Roman"/>
                <a:ea typeface="Times New Roman"/>
                <a:cs typeface="Times New Roman"/>
                <a:sym typeface="Times New Roman"/>
              </a:rPr>
              <a:t>Software is measured to: </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Create the quality of the current product or process.</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Anticipate future qualities of the product or process.</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Enhance the quality of a product or process.</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Regulate the state of the project concerning budget and schedule.</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Enable data-driven decision-making in project planning and control.</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Identify bottlenecks and areas for improvement to drive process improvement activities.</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Ensure that industry standards and regulations are followed.</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Give software products and processes a quantitative basis for evaluation.</a:t>
            </a:r>
            <a:endParaRPr sz="2000"/>
          </a:p>
          <a:p>
            <a:pPr indent="-342900" lvl="0" marL="457200" rtl="0" algn="l">
              <a:lnSpc>
                <a:spcPct val="90000"/>
              </a:lnSpc>
              <a:spcBef>
                <a:spcPts val="1000"/>
              </a:spcBef>
              <a:spcAft>
                <a:spcPts val="0"/>
              </a:spcAft>
              <a:buSzPts val="1800"/>
              <a:buFont typeface="Arial"/>
              <a:buChar char="•"/>
            </a:pPr>
            <a:r>
              <a:rPr b="0" i="0" lang="en-US" sz="2000">
                <a:solidFill>
                  <a:schemeClr val="dk1"/>
                </a:solidFill>
                <a:latin typeface="Times New Roman"/>
                <a:ea typeface="Times New Roman"/>
                <a:cs typeface="Times New Roman"/>
                <a:sym typeface="Times New Roman"/>
              </a:rPr>
              <a:t>Enable the ongoing improvement of software development practices.</a:t>
            </a:r>
            <a:endParaRPr sz="2000"/>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108857" y="0"/>
            <a:ext cx="631371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br>
              <a:rPr b="1" i="0" lang="en-US">
                <a:solidFill>
                  <a:schemeClr val="dk1"/>
                </a:solidFill>
                <a:latin typeface="Times New Roman"/>
                <a:ea typeface="Times New Roman"/>
                <a:cs typeface="Times New Roman"/>
                <a:sym typeface="Times New Roman"/>
              </a:rPr>
            </a:br>
            <a:r>
              <a:rPr b="1" i="0" lang="en-US">
                <a:solidFill>
                  <a:schemeClr val="dk1"/>
                </a:solidFill>
                <a:latin typeface="Times New Roman"/>
                <a:ea typeface="Times New Roman"/>
                <a:cs typeface="Times New Roman"/>
                <a:sym typeface="Times New Roman"/>
              </a:rPr>
              <a:t>Classification of Software Measurement</a:t>
            </a:r>
            <a:br>
              <a:rPr b="1" i="0"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118" name="Google Shape;118;p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Classification of Software Measurement: </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There are 2 types of software measurement: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Direct Measurement:</a:t>
            </a:r>
            <a:r>
              <a:rPr b="0" i="0" lang="en-US" sz="1800">
                <a:solidFill>
                  <a:schemeClr val="dk1"/>
                </a:solidFill>
                <a:latin typeface="Times New Roman"/>
                <a:ea typeface="Times New Roman"/>
                <a:cs typeface="Times New Roman"/>
                <a:sym typeface="Times New Roman"/>
              </a:rPr>
              <a:t> In direct measurement, the product, process, or thing is measured directly using a standard scale.</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Indirect Measurement:</a:t>
            </a:r>
            <a:r>
              <a:rPr b="0" i="0" lang="en-US" sz="1800">
                <a:solidFill>
                  <a:schemeClr val="dk1"/>
                </a:solidFill>
                <a:latin typeface="Times New Roman"/>
                <a:ea typeface="Times New Roman"/>
                <a:cs typeface="Times New Roman"/>
                <a:sym typeface="Times New Roman"/>
              </a:rPr>
              <a:t> In indirect measurement, the quantity or quality to be measured is measured using related parameters i.e. by use of reference.</a:t>
            </a:r>
            <a:endParaRPr sz="1800">
              <a:latin typeface="Times New Roman"/>
              <a:ea typeface="Times New Roman"/>
              <a:cs typeface="Times New Roman"/>
              <a:sym typeface="Times New Roman"/>
            </a:endParaRPr>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lang="en-US" sz="2800">
                <a:solidFill>
                  <a:schemeClr val="dk1"/>
                </a:solidFill>
                <a:latin typeface="Times New Roman"/>
                <a:ea typeface="Times New Roman"/>
                <a:cs typeface="Times New Roman"/>
                <a:sym typeface="Times New Roman"/>
              </a:rPr>
              <a:t>What is </a:t>
            </a:r>
            <a:r>
              <a:rPr b="1" i="0" lang="en-US" sz="2800">
                <a:solidFill>
                  <a:srgbClr val="000000"/>
                </a:solidFill>
                <a:latin typeface="Times New Roman"/>
                <a:ea typeface="Times New Roman"/>
                <a:cs typeface="Times New Roman"/>
                <a:sym typeface="Times New Roman"/>
              </a:rPr>
              <a:t>Software metrics?</a:t>
            </a:r>
            <a:endParaRPr b="1"/>
          </a:p>
        </p:txBody>
      </p:sp>
      <p:sp>
        <p:nvSpPr>
          <p:cNvPr id="124" name="Google Shape;124;p23"/>
          <p:cNvSpPr txBox="1"/>
          <p:nvPr>
            <p:ph idx="1" type="body"/>
          </p:nvPr>
        </p:nvSpPr>
        <p:spPr>
          <a:xfrm>
            <a:off x="241400" y="1015725"/>
            <a:ext cx="8347200" cy="4288200"/>
          </a:xfrm>
          <a:prstGeom prst="rect">
            <a:avLst/>
          </a:prstGeom>
          <a:noFill/>
          <a:ln>
            <a:noFill/>
          </a:ln>
        </p:spPr>
        <p:txBody>
          <a:bodyPr anchorCtr="0" anchor="t" bIns="0" lIns="0" spcFirstLastPara="1" rIns="0" wrap="square" tIns="0">
            <a:noAutofit/>
          </a:bodyPr>
          <a:lstStyle/>
          <a:p>
            <a:pPr indent="0" lvl="0" marL="11430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Software Metrics</a:t>
            </a:r>
            <a:endParaRPr sz="1800"/>
          </a:p>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A metric is a measurement of the level at which any impute belongs to a system product or process. </a:t>
            </a:r>
            <a:endParaRPr sz="1800"/>
          </a:p>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Software metrics is a quantifiable or countable assessment of the attributes of a software product. There are 4 functions related to software metrics: </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Planning</a:t>
            </a:r>
            <a:r>
              <a:rPr lang="en-US" sz="1800"/>
              <a:t> 2. </a:t>
            </a:r>
            <a:r>
              <a:rPr b="0" i="0" lang="en-US" sz="1800">
                <a:solidFill>
                  <a:schemeClr val="dk1"/>
                </a:solidFill>
                <a:latin typeface="Times New Roman"/>
                <a:ea typeface="Times New Roman"/>
                <a:cs typeface="Times New Roman"/>
                <a:sym typeface="Times New Roman"/>
              </a:rPr>
              <a:t>Organizing</a:t>
            </a:r>
            <a:r>
              <a:rPr lang="en-US" sz="1800"/>
              <a:t> 3. </a:t>
            </a:r>
            <a:r>
              <a:rPr b="0" i="0" lang="en-US" sz="1800">
                <a:solidFill>
                  <a:schemeClr val="dk1"/>
                </a:solidFill>
                <a:latin typeface="Times New Roman"/>
                <a:ea typeface="Times New Roman"/>
                <a:cs typeface="Times New Roman"/>
                <a:sym typeface="Times New Roman"/>
              </a:rPr>
              <a:t>Controlling</a:t>
            </a:r>
            <a:r>
              <a:rPr lang="en-US" sz="1800"/>
              <a:t> 4. </a:t>
            </a:r>
            <a:r>
              <a:rPr b="0" i="0" lang="en-US" sz="1800">
                <a:solidFill>
                  <a:schemeClr val="dk1"/>
                </a:solidFill>
                <a:latin typeface="Times New Roman"/>
                <a:ea typeface="Times New Roman"/>
                <a:cs typeface="Times New Roman"/>
                <a:sym typeface="Times New Roman"/>
              </a:rPr>
              <a:t>Improving</a:t>
            </a:r>
            <a:endParaRPr sz="1800"/>
          </a:p>
          <a:p>
            <a:pPr indent="0" lvl="0" marL="11430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Characteristics of software Metrics: </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Quantitative:</a:t>
            </a:r>
            <a:r>
              <a:rPr b="0" i="0" lang="en-US" sz="1800">
                <a:solidFill>
                  <a:schemeClr val="dk1"/>
                </a:solidFill>
                <a:latin typeface="Times New Roman"/>
                <a:ea typeface="Times New Roman"/>
                <a:cs typeface="Times New Roman"/>
                <a:sym typeface="Times New Roman"/>
              </a:rPr>
              <a:t> Metrics must possess quantitative nature. It means metrics can be expressed in numerical values.</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Understandable:</a:t>
            </a:r>
            <a:r>
              <a:rPr b="0" i="0" lang="en-US" sz="1800">
                <a:solidFill>
                  <a:schemeClr val="dk1"/>
                </a:solidFill>
                <a:latin typeface="Times New Roman"/>
                <a:ea typeface="Times New Roman"/>
                <a:cs typeface="Times New Roman"/>
                <a:sym typeface="Times New Roman"/>
              </a:rPr>
              <a:t> Metric computation should be easily understood, and the method of computing metrics should be clearly defined.</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Applicability:</a:t>
            </a:r>
            <a:r>
              <a:rPr b="0" i="0" lang="en-US" sz="1800">
                <a:solidFill>
                  <a:schemeClr val="dk1"/>
                </a:solidFill>
                <a:latin typeface="Times New Roman"/>
                <a:ea typeface="Times New Roman"/>
                <a:cs typeface="Times New Roman"/>
                <a:sym typeface="Times New Roman"/>
              </a:rPr>
              <a:t> Metrics should be applicable in the initial phases of the development of the software.</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Repeatable:</a:t>
            </a:r>
            <a:r>
              <a:rPr b="0" i="0" lang="en-US" sz="1800">
                <a:solidFill>
                  <a:schemeClr val="dk1"/>
                </a:solidFill>
                <a:latin typeface="Times New Roman"/>
                <a:ea typeface="Times New Roman"/>
                <a:cs typeface="Times New Roman"/>
                <a:sym typeface="Times New Roman"/>
              </a:rPr>
              <a:t> When measured repeatedly, the metric values should be the same and consistent in nature.</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Economical:</a:t>
            </a:r>
            <a:r>
              <a:rPr b="0" i="0" lang="en-US" sz="1800">
                <a:solidFill>
                  <a:schemeClr val="dk1"/>
                </a:solidFill>
                <a:latin typeface="Times New Roman"/>
                <a:ea typeface="Times New Roman"/>
                <a:cs typeface="Times New Roman"/>
                <a:sym typeface="Times New Roman"/>
              </a:rPr>
              <a:t> The computation of metrics should be economical.</a:t>
            </a:r>
            <a:endParaRPr sz="1800"/>
          </a:p>
          <a:p>
            <a:pPr indent="-342900" lvl="0" marL="457200" rtl="0" algn="l">
              <a:lnSpc>
                <a:spcPct val="90000"/>
              </a:lnSpc>
              <a:spcBef>
                <a:spcPts val="1000"/>
              </a:spcBef>
              <a:spcAft>
                <a:spcPts val="0"/>
              </a:spcAft>
              <a:buSzPts val="1800"/>
              <a:buFont typeface="Arial"/>
              <a:buAutoNum type="arabicPeriod"/>
            </a:pPr>
            <a:r>
              <a:rPr b="1" i="0" lang="en-US" sz="1800">
                <a:solidFill>
                  <a:schemeClr val="dk1"/>
                </a:solidFill>
                <a:latin typeface="Times New Roman"/>
                <a:ea typeface="Times New Roman"/>
                <a:cs typeface="Times New Roman"/>
                <a:sym typeface="Times New Roman"/>
              </a:rPr>
              <a:t>Language Independent:</a:t>
            </a:r>
            <a:r>
              <a:rPr b="0" i="0" lang="en-US" sz="1800">
                <a:solidFill>
                  <a:schemeClr val="dk1"/>
                </a:solidFill>
                <a:latin typeface="Times New Roman"/>
                <a:ea typeface="Times New Roman"/>
                <a:cs typeface="Times New Roman"/>
                <a:sym typeface="Times New Roman"/>
              </a:rPr>
              <a:t> Metrics should not depend on any programming language.</a:t>
            </a:r>
            <a:endParaRPr sz="1800"/>
          </a:p>
          <a:p>
            <a:pPr indent="-228600" lvl="0" marL="457200" rtl="0" algn="l">
              <a:lnSpc>
                <a:spcPct val="90000"/>
              </a:lnSpc>
              <a:spcBef>
                <a:spcPts val="1000"/>
              </a:spcBef>
              <a:spcAft>
                <a:spcPts val="0"/>
              </a:spcAft>
              <a:buClr>
                <a:schemeClr val="dk1"/>
              </a:buClr>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0" y="0"/>
            <a:ext cx="5854045" cy="91404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2800"/>
              <a:buNone/>
            </a:pPr>
            <a:r>
              <a:rPr lang="en-US" sz="2400">
                <a:solidFill>
                  <a:schemeClr val="dk1"/>
                </a:solidFill>
                <a:latin typeface="Times New Roman"/>
                <a:ea typeface="Times New Roman"/>
                <a:cs typeface="Times New Roman"/>
                <a:sym typeface="Times New Roman"/>
              </a:rPr>
              <a:t> </a:t>
            </a: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 </a:t>
            </a:r>
            <a:r>
              <a:rPr b="1" i="0" lang="en-US">
                <a:solidFill>
                  <a:schemeClr val="dk1"/>
                </a:solidFill>
                <a:latin typeface="Times New Roman"/>
                <a:ea typeface="Times New Roman"/>
                <a:cs typeface="Times New Roman"/>
                <a:sym typeface="Times New Roman"/>
              </a:rPr>
              <a:t>Classification</a:t>
            </a:r>
            <a:r>
              <a:rPr b="1" i="0" lang="en-US" sz="2400">
                <a:solidFill>
                  <a:schemeClr val="dk1"/>
                </a:solidFill>
                <a:latin typeface="Times New Roman"/>
                <a:ea typeface="Times New Roman"/>
                <a:cs typeface="Times New Roman"/>
                <a:sym typeface="Times New Roman"/>
              </a:rPr>
              <a:t> </a:t>
            </a:r>
            <a:r>
              <a:rPr b="1" i="0" lang="en-US">
                <a:solidFill>
                  <a:schemeClr val="dk1"/>
                </a:solidFill>
                <a:latin typeface="Times New Roman"/>
                <a:ea typeface="Times New Roman"/>
                <a:cs typeface="Times New Roman"/>
                <a:sym typeface="Times New Roman"/>
              </a:rPr>
              <a:t>of Software Metrics</a:t>
            </a:r>
            <a:br>
              <a:rPr b="1" i="0" lang="en-US" sz="2400">
                <a:solidFill>
                  <a:schemeClr val="dk1"/>
                </a:solidFill>
                <a:latin typeface="Times New Roman"/>
                <a:ea typeface="Times New Roman"/>
                <a:cs typeface="Times New Roman"/>
                <a:sym typeface="Times New Roman"/>
              </a:rPr>
            </a:br>
            <a:endParaRPr i="0" sz="2400">
              <a:solidFill>
                <a:schemeClr val="dk1"/>
              </a:solidFill>
              <a:latin typeface="Times New Roman"/>
              <a:ea typeface="Times New Roman"/>
              <a:cs typeface="Times New Roman"/>
              <a:sym typeface="Times New Roman"/>
            </a:endParaRPr>
          </a:p>
        </p:txBody>
      </p:sp>
      <p:sp>
        <p:nvSpPr>
          <p:cNvPr id="130" name="Google Shape;130;p24"/>
          <p:cNvSpPr txBox="1"/>
          <p:nvPr>
            <p:ph idx="1" type="body"/>
          </p:nvPr>
        </p:nvSpPr>
        <p:spPr>
          <a:xfrm>
            <a:off x="457200" y="1074655"/>
            <a:ext cx="8229240" cy="5269583"/>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Software metrics can be classified into three categories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Product metrics</a:t>
            </a:r>
            <a:r>
              <a:rPr b="0" i="0" lang="en-US" sz="1800">
                <a:solidFill>
                  <a:schemeClr val="dk1"/>
                </a:solidFill>
                <a:latin typeface="Times New Roman"/>
                <a:ea typeface="Times New Roman"/>
                <a:cs typeface="Times New Roman"/>
                <a:sym typeface="Times New Roman"/>
              </a:rPr>
              <a:t> − Describes the characteristics of the product such as size, complexity, design features, performance, and quality level.</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Process metrics</a:t>
            </a:r>
            <a:r>
              <a:rPr b="0" i="0" lang="en-US" sz="1800">
                <a:solidFill>
                  <a:schemeClr val="dk1"/>
                </a:solidFill>
                <a:latin typeface="Times New Roman"/>
                <a:ea typeface="Times New Roman"/>
                <a:cs typeface="Times New Roman"/>
                <a:sym typeface="Times New Roman"/>
              </a:rPr>
              <a:t> − These characteristics can be used to improve the development and maintenance activities of the software.</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chemeClr val="dk1"/>
                </a:solidFill>
                <a:latin typeface="Times New Roman"/>
                <a:ea typeface="Times New Roman"/>
                <a:cs typeface="Times New Roman"/>
                <a:sym typeface="Times New Roman"/>
              </a:rPr>
              <a:t>Project metrics</a:t>
            </a:r>
            <a:r>
              <a:rPr b="0" i="0" lang="en-US" sz="1800">
                <a:solidFill>
                  <a:schemeClr val="dk1"/>
                </a:solidFill>
                <a:latin typeface="Times New Roman"/>
                <a:ea typeface="Times New Roman"/>
                <a:cs typeface="Times New Roman"/>
                <a:sym typeface="Times New Roman"/>
              </a:rPr>
              <a:t> − </a:t>
            </a:r>
            <a:r>
              <a:rPr lang="en-US" sz="1800">
                <a:latin typeface="Times New Roman"/>
                <a:ea typeface="Times New Roman"/>
                <a:cs typeface="Times New Roman"/>
                <a:sym typeface="Times New Roman"/>
              </a:rPr>
              <a:t>These</a:t>
            </a:r>
            <a:r>
              <a:rPr b="0" i="0" lang="en-US" sz="1800">
                <a:solidFill>
                  <a:schemeClr val="dk1"/>
                </a:solidFill>
                <a:latin typeface="Times New Roman"/>
                <a:ea typeface="Times New Roman"/>
                <a:cs typeface="Times New Roman"/>
                <a:sym typeface="Times New Roman"/>
              </a:rPr>
              <a:t> metrics describe the project characteristics and execution. Examples include the number of software developers, the staffing pattern over the life cycle of the software, cost, schedule, and productivity.</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rPr b="0" i="0" lang="en-US" sz="1800">
                <a:solidFill>
                  <a:schemeClr val="dk1"/>
                </a:solidFill>
                <a:latin typeface="Times New Roman"/>
                <a:ea typeface="Times New Roman"/>
                <a:cs typeface="Times New Roman"/>
                <a:sym typeface="Times New Roman"/>
              </a:rPr>
              <a:t>Some metrics belong to multiple categories. For example, the in-process quality metrics of a project are both process metrics and project metrics.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Char char="•"/>
            </a:pPr>
            <a:r>
              <a:rPr b="1" i="0" lang="en-US" sz="1800">
                <a:solidFill>
                  <a:schemeClr val="dk1"/>
                </a:solidFill>
                <a:latin typeface="Times New Roman"/>
                <a:ea typeface="Times New Roman"/>
                <a:cs typeface="Times New Roman"/>
                <a:sym typeface="Times New Roman"/>
              </a:rPr>
              <a:t>Software quality metrics</a:t>
            </a:r>
            <a:r>
              <a:rPr b="0" i="0" lang="en-US" sz="1800">
                <a:solidFill>
                  <a:schemeClr val="dk1"/>
                </a:solidFill>
                <a:latin typeface="Times New Roman"/>
                <a:ea typeface="Times New Roman"/>
                <a:cs typeface="Times New Roman"/>
                <a:sym typeface="Times New Roman"/>
              </a:rPr>
              <a:t> are a subset of software metrics that focus on the quality aspects of the product, process, and project. These are more closely associated with process and product metrics than with project metrics.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b="0" i="0" sz="1800">
              <a:solidFill>
                <a:schemeClr val="dk1"/>
              </a:solidFill>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0" y="0"/>
            <a:ext cx="6466114"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b="1" i="0" lang="en-US" sz="2800">
                <a:solidFill>
                  <a:schemeClr val="dk1"/>
                </a:solidFill>
                <a:latin typeface="Times New Roman"/>
                <a:ea typeface="Times New Roman"/>
                <a:cs typeface="Times New Roman"/>
                <a:sym typeface="Times New Roman"/>
              </a:rPr>
              <a:t>Classification of Software Metrics </a:t>
            </a:r>
            <a:r>
              <a:rPr b="1" lang="en-US"/>
              <a:t>Cont..</a:t>
            </a:r>
            <a:endParaRPr b="1"/>
          </a:p>
        </p:txBody>
      </p:sp>
      <p:sp>
        <p:nvSpPr>
          <p:cNvPr id="136" name="Google Shape;136;p25"/>
          <p:cNvSpPr txBox="1"/>
          <p:nvPr>
            <p:ph idx="1" type="body"/>
          </p:nvPr>
        </p:nvSpPr>
        <p:spPr>
          <a:xfrm>
            <a:off x="457200" y="914039"/>
            <a:ext cx="8229240" cy="5496187"/>
          </a:xfrm>
          <a:prstGeom prst="rect">
            <a:avLst/>
          </a:prstGeom>
          <a:noFill/>
          <a:ln>
            <a:noFill/>
          </a:ln>
        </p:spPr>
        <p:txBody>
          <a:bodyPr anchorCtr="0" anchor="t" bIns="0" lIns="0" spcFirstLastPara="1" rIns="0" wrap="square" tIns="0">
            <a:normAutofit lnSpcReduction="10000"/>
          </a:bodyPr>
          <a:lstStyle/>
          <a:p>
            <a:pPr indent="0" lvl="0" marL="11430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Advantages of Software Metrics :</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Reduction in cost or budget.</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identify the particular area for improvising.</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increase the product quality.</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Managing the workloads and teams.</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Reduction in overall time to produce the product,.</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to determine the complexity of the code and to test the code with resources.</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helps in providing effective planning, controlling and managing of the entire product.</a:t>
            </a:r>
            <a:endParaRPr sz="1800"/>
          </a:p>
          <a:p>
            <a:pPr indent="0" lvl="0" marL="114300" rtl="0" algn="l">
              <a:lnSpc>
                <a:spcPct val="90000"/>
              </a:lnSpc>
              <a:spcBef>
                <a:spcPts val="1000"/>
              </a:spcBef>
              <a:spcAft>
                <a:spcPts val="0"/>
              </a:spcAft>
              <a:buSzPts val="1800"/>
              <a:buNone/>
            </a:pPr>
            <a:r>
              <a:rPr b="1" i="0" lang="en-US" sz="1800">
                <a:solidFill>
                  <a:schemeClr val="dk1"/>
                </a:solidFill>
                <a:latin typeface="Times New Roman"/>
                <a:ea typeface="Times New Roman"/>
                <a:cs typeface="Times New Roman"/>
                <a:sym typeface="Times New Roman"/>
              </a:rPr>
              <a:t>Disadvantages of Software Metrics :</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is expensive and difficult to implement the metrics in some cases.</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Performance of the entire team or an individual from the team can’t be determined. Only the performance of the product is determined.</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Sometimes the quality of the product is not met with the expectation.</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It leads to measure the unwanted data which is wastage of time.</a:t>
            </a:r>
            <a:endParaRPr sz="1800"/>
          </a:p>
          <a:p>
            <a:pPr indent="-342900" lvl="0" marL="457200" rtl="0" algn="l">
              <a:lnSpc>
                <a:spcPct val="90000"/>
              </a:lnSpc>
              <a:spcBef>
                <a:spcPts val="1000"/>
              </a:spcBef>
              <a:spcAft>
                <a:spcPts val="0"/>
              </a:spcAft>
              <a:buSzPts val="1800"/>
              <a:buFont typeface="Arial"/>
              <a:buAutoNum type="arabicPeriod"/>
            </a:pPr>
            <a:r>
              <a:rPr b="0" i="0" lang="en-US" sz="1800">
                <a:solidFill>
                  <a:schemeClr val="dk1"/>
                </a:solidFill>
                <a:latin typeface="Times New Roman"/>
                <a:ea typeface="Times New Roman"/>
                <a:cs typeface="Times New Roman"/>
                <a:sym typeface="Times New Roman"/>
              </a:rPr>
              <a:t>Measuring the incorrect data leads to make wrong decision making.</a:t>
            </a:r>
            <a:endParaRPr sz="1800"/>
          </a:p>
          <a:p>
            <a:pPr indent="-228600" lvl="0" marL="457200" rtl="0" algn="l">
              <a:lnSpc>
                <a:spcPct val="90000"/>
              </a:lnSpc>
              <a:spcBef>
                <a:spcPts val="1000"/>
              </a:spcBef>
              <a:spcAft>
                <a:spcPts val="0"/>
              </a:spcAft>
              <a:buClr>
                <a:schemeClr val="dk1"/>
              </a:buClr>
              <a:buSzPts val="18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150000"/>
              </a:lnSpc>
              <a:spcBef>
                <a:spcPts val="0"/>
              </a:spcBef>
              <a:spcAft>
                <a:spcPts val="0"/>
              </a:spcAft>
              <a:buSzPts val="2800"/>
              <a:buNone/>
            </a:pPr>
            <a:r>
              <a:rPr b="1" lang="en-US" sz="2800">
                <a:solidFill>
                  <a:srgbClr val="000000"/>
                </a:solidFill>
                <a:latin typeface="Times New Roman"/>
                <a:ea typeface="Times New Roman"/>
                <a:cs typeface="Times New Roman"/>
                <a:sym typeface="Times New Roman"/>
              </a:rPr>
              <a:t> Classification of </a:t>
            </a:r>
            <a:r>
              <a:rPr b="1" i="0" lang="en-US" sz="2800">
                <a:solidFill>
                  <a:srgbClr val="000000"/>
                </a:solidFill>
                <a:latin typeface="Times New Roman"/>
                <a:ea typeface="Times New Roman"/>
                <a:cs typeface="Times New Roman"/>
                <a:sym typeface="Times New Roman"/>
              </a:rPr>
              <a:t>Software Metrics</a:t>
            </a:r>
            <a:endParaRPr b="1" sz="2800">
              <a:solidFill>
                <a:schemeClr val="dk1"/>
              </a:solidFill>
              <a:latin typeface="Times New Roman"/>
              <a:ea typeface="Times New Roman"/>
              <a:cs typeface="Times New Roman"/>
              <a:sym typeface="Times New Roman"/>
            </a:endParaRPr>
          </a:p>
        </p:txBody>
      </p:sp>
      <p:sp>
        <p:nvSpPr>
          <p:cNvPr id="142" name="Google Shape;142;p26"/>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p>
            <a:pPr indent="0" lvl="0" marL="114300" rtl="0" algn="l">
              <a:lnSpc>
                <a:spcPct val="90000"/>
              </a:lnSpc>
              <a:spcBef>
                <a:spcPts val="1000"/>
              </a:spcBef>
              <a:spcAft>
                <a:spcPts val="0"/>
              </a:spcAft>
              <a:buSzPts val="1800"/>
              <a:buNone/>
            </a:pPr>
            <a:r>
              <a:rPr b="0" i="0" lang="en-US" sz="1800">
                <a:solidFill>
                  <a:srgbClr val="000000"/>
                </a:solidFill>
                <a:latin typeface="Times New Roman"/>
                <a:ea typeface="Times New Roman"/>
                <a:cs typeface="Times New Roman"/>
                <a:sym typeface="Times New Roman"/>
              </a:rPr>
              <a:t>Software quality metrics can be further divided into three categories −</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Product quality metrics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In-process quality metrics</a:t>
            </a:r>
            <a:endParaRPr sz="1800">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Arial"/>
              <a:buChar char="•"/>
            </a:pPr>
            <a:r>
              <a:rPr b="1" i="0" lang="en-US" sz="1800">
                <a:solidFill>
                  <a:srgbClr val="000000"/>
                </a:solidFill>
                <a:latin typeface="Times New Roman"/>
                <a:ea typeface="Times New Roman"/>
                <a:cs typeface="Times New Roman"/>
                <a:sym typeface="Times New Roman"/>
              </a:rPr>
              <a:t>Maintenance quality metrics</a:t>
            </a:r>
            <a:endParaRPr sz="1800">
              <a:latin typeface="Times New Roman"/>
              <a:ea typeface="Times New Roman"/>
              <a:cs typeface="Times New Roman"/>
              <a:sym typeface="Times New Roman"/>
            </a:endParaRPr>
          </a:p>
          <a:p>
            <a:pPr indent="0" lvl="0" marL="114300" rtl="0" algn="l">
              <a:lnSpc>
                <a:spcPct val="90000"/>
              </a:lnSpc>
              <a:spcBef>
                <a:spcPts val="100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