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3"/>
  </p:notesMasterIdLst>
  <p:sldIdLst>
    <p:sldId id="256" r:id="rId2"/>
    <p:sldId id="344" r:id="rId3"/>
    <p:sldId id="424" r:id="rId4"/>
    <p:sldId id="425" r:id="rId5"/>
    <p:sldId id="427" r:id="rId6"/>
    <p:sldId id="428" r:id="rId7"/>
    <p:sldId id="426" r:id="rId8"/>
    <p:sldId id="807" r:id="rId9"/>
    <p:sldId id="851" r:id="rId10"/>
    <p:sldId id="852" r:id="rId11"/>
    <p:sldId id="853" r:id="rId12"/>
    <p:sldId id="854" r:id="rId13"/>
    <p:sldId id="855" r:id="rId14"/>
    <p:sldId id="856" r:id="rId15"/>
    <p:sldId id="857" r:id="rId16"/>
    <p:sldId id="858" r:id="rId17"/>
    <p:sldId id="859" r:id="rId18"/>
    <p:sldId id="860" r:id="rId19"/>
    <p:sldId id="861" r:id="rId20"/>
    <p:sldId id="863" r:id="rId21"/>
    <p:sldId id="864" r:id="rId22"/>
    <p:sldId id="865" r:id="rId23"/>
    <p:sldId id="867" r:id="rId24"/>
    <p:sldId id="868" r:id="rId25"/>
    <p:sldId id="869" r:id="rId26"/>
    <p:sldId id="870" r:id="rId27"/>
    <p:sldId id="828" r:id="rId28"/>
    <p:sldId id="871" r:id="rId29"/>
    <p:sldId id="872" r:id="rId30"/>
    <p:sldId id="862" r:id="rId31"/>
    <p:sldId id="873" r:id="rId32"/>
    <p:sldId id="874" r:id="rId33"/>
    <p:sldId id="875" r:id="rId34"/>
    <p:sldId id="876" r:id="rId35"/>
    <p:sldId id="866" r:id="rId36"/>
    <p:sldId id="877" r:id="rId37"/>
    <p:sldId id="878" r:id="rId38"/>
    <p:sldId id="879" r:id="rId39"/>
    <p:sldId id="880" r:id="rId40"/>
    <p:sldId id="881" r:id="rId41"/>
    <p:sldId id="882" r:id="rId42"/>
    <p:sldId id="883" r:id="rId43"/>
    <p:sldId id="884" r:id="rId44"/>
    <p:sldId id="885" r:id="rId45"/>
    <p:sldId id="886" r:id="rId46"/>
    <p:sldId id="887" r:id="rId47"/>
    <p:sldId id="888" r:id="rId48"/>
    <p:sldId id="848" r:id="rId49"/>
    <p:sldId id="889" r:id="rId50"/>
    <p:sldId id="890" r:id="rId51"/>
    <p:sldId id="891" r:id="rId52"/>
    <p:sldId id="892" r:id="rId53"/>
    <p:sldId id="893" r:id="rId54"/>
    <p:sldId id="894" r:id="rId55"/>
    <p:sldId id="895" r:id="rId56"/>
    <p:sldId id="896" r:id="rId57"/>
    <p:sldId id="897" r:id="rId58"/>
    <p:sldId id="898" r:id="rId59"/>
    <p:sldId id="899" r:id="rId60"/>
    <p:sldId id="900" r:id="rId61"/>
    <p:sldId id="901" r:id="rId62"/>
    <p:sldId id="902" r:id="rId63"/>
    <p:sldId id="903" r:id="rId64"/>
    <p:sldId id="904" r:id="rId65"/>
    <p:sldId id="905" r:id="rId66"/>
    <p:sldId id="906" r:id="rId67"/>
    <p:sldId id="907" r:id="rId68"/>
    <p:sldId id="908" r:id="rId69"/>
    <p:sldId id="909" r:id="rId70"/>
    <p:sldId id="910" r:id="rId71"/>
    <p:sldId id="294" r:id="rId7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5" roundtripDataSignature="AMtx7mhM6yxCcS7ctRrPdTZuYYrdZAEn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12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13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125"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HI DIXIT" userId="e75041b3dfe162b3" providerId="LiveId" clId="{7A28ED9A-A65B-41E9-85DC-C9798C9A4F69}"/>
    <pc:docChg chg="custSel modSld sldOrd">
      <pc:chgData name="AAROHI DIXIT" userId="e75041b3dfe162b3" providerId="LiveId" clId="{7A28ED9A-A65B-41E9-85DC-C9798C9A4F69}" dt="2025-02-28T13:19:32.216" v="13" actId="27636"/>
      <pc:docMkLst>
        <pc:docMk/>
      </pc:docMkLst>
      <pc:sldChg chg="ord">
        <pc:chgData name="AAROHI DIXIT" userId="e75041b3dfe162b3" providerId="LiveId" clId="{7A28ED9A-A65B-41E9-85DC-C9798C9A4F69}" dt="2025-02-28T04:57:17.807" v="2"/>
        <pc:sldMkLst>
          <pc:docMk/>
          <pc:sldMk cId="785138358" sldId="344"/>
        </pc:sldMkLst>
      </pc:sldChg>
      <pc:sldChg chg="modSp mod">
        <pc:chgData name="AAROHI DIXIT" userId="e75041b3dfe162b3" providerId="LiveId" clId="{7A28ED9A-A65B-41E9-85DC-C9798C9A4F69}" dt="2025-02-28T06:03:23.026" v="7" actId="14100"/>
        <pc:sldMkLst>
          <pc:docMk/>
          <pc:sldMk cId="451533337" sldId="426"/>
        </pc:sldMkLst>
      </pc:sldChg>
      <pc:sldChg chg="modSp">
        <pc:chgData name="AAROHI DIXIT" userId="e75041b3dfe162b3" providerId="LiveId" clId="{7A28ED9A-A65B-41E9-85DC-C9798C9A4F69}" dt="2025-02-28T05:55:13.706" v="5" actId="20577"/>
        <pc:sldMkLst>
          <pc:docMk/>
          <pc:sldMk cId="1155989196" sldId="427"/>
        </pc:sldMkLst>
      </pc:sldChg>
      <pc:sldChg chg="modSp mod">
        <pc:chgData name="AAROHI DIXIT" userId="e75041b3dfe162b3" providerId="LiveId" clId="{7A28ED9A-A65B-41E9-85DC-C9798C9A4F69}" dt="2025-02-28T12:24:37.011" v="8" actId="1076"/>
        <pc:sldMkLst>
          <pc:docMk/>
          <pc:sldMk cId="0" sldId="856"/>
        </pc:sldMkLst>
      </pc:sldChg>
      <pc:sldChg chg="modSp mod">
        <pc:chgData name="AAROHI DIXIT" userId="e75041b3dfe162b3" providerId="LiveId" clId="{7A28ED9A-A65B-41E9-85DC-C9798C9A4F69}" dt="2025-02-28T13:19:32.216" v="13" actId="27636"/>
        <pc:sldMkLst>
          <pc:docMk/>
          <pc:sldMk cId="0" sldId="865"/>
        </pc:sldMkLst>
      </pc:sldChg>
    </pc:docChg>
  </pc:docChgLst>
  <pc:docChgLst>
    <pc:chgData name="AAROHI DIXIT" userId="e75041b3dfe162b3" providerId="LiveId" clId="{1C4766A4-4FF9-4F7C-BC72-8CE75EF04740}"/>
    <pc:docChg chg="modSld">
      <pc:chgData name="AAROHI DIXIT" userId="e75041b3dfe162b3" providerId="LiveId" clId="{1C4766A4-4FF9-4F7C-BC72-8CE75EF04740}" dt="2025-06-03T22:34:17.455" v="4" actId="14734"/>
      <pc:docMkLst>
        <pc:docMk/>
      </pc:docMkLst>
      <pc:sldChg chg="modSp mod">
        <pc:chgData name="AAROHI DIXIT" userId="e75041b3dfe162b3" providerId="LiveId" clId="{1C4766A4-4FF9-4F7C-BC72-8CE75EF04740}" dt="2025-06-03T21:33:27.861" v="0" actId="1076"/>
        <pc:sldMkLst>
          <pc:docMk/>
          <pc:sldMk cId="0" sldId="861"/>
        </pc:sldMkLst>
        <pc:spChg chg="mod">
          <ac:chgData name="AAROHI DIXIT" userId="e75041b3dfe162b3" providerId="LiveId" clId="{1C4766A4-4FF9-4F7C-BC72-8CE75EF04740}" dt="2025-06-03T21:33:27.861" v="0" actId="1076"/>
          <ac:spMkLst>
            <pc:docMk/>
            <pc:sldMk cId="0" sldId="861"/>
            <ac:spMk id="8197" creationId="{92083406-D065-DA3F-EE14-9E40E30D616E}"/>
          </ac:spMkLst>
        </pc:spChg>
      </pc:sldChg>
      <pc:sldChg chg="modSp mod">
        <pc:chgData name="AAROHI DIXIT" userId="e75041b3dfe162b3" providerId="LiveId" clId="{1C4766A4-4FF9-4F7C-BC72-8CE75EF04740}" dt="2025-06-03T21:44:18.379" v="2" actId="20577"/>
        <pc:sldMkLst>
          <pc:docMk/>
          <pc:sldMk cId="0" sldId="869"/>
        </pc:sldMkLst>
        <pc:spChg chg="mod">
          <ac:chgData name="AAROHI DIXIT" userId="e75041b3dfe162b3" providerId="LiveId" clId="{1C4766A4-4FF9-4F7C-BC72-8CE75EF04740}" dt="2025-06-03T21:44:18.379" v="2" actId="20577"/>
          <ac:spMkLst>
            <pc:docMk/>
            <pc:sldMk cId="0" sldId="869"/>
            <ac:spMk id="8197" creationId="{67359B87-4827-7213-D154-F8316DE9794D}"/>
          </ac:spMkLst>
        </pc:spChg>
      </pc:sldChg>
      <pc:sldChg chg="modSp mod">
        <pc:chgData name="AAROHI DIXIT" userId="e75041b3dfe162b3" providerId="LiveId" clId="{1C4766A4-4FF9-4F7C-BC72-8CE75EF04740}" dt="2025-06-03T22:33:55.515" v="3" actId="1076"/>
        <pc:sldMkLst>
          <pc:docMk/>
          <pc:sldMk cId="3745686656" sldId="881"/>
        </pc:sldMkLst>
        <pc:spChg chg="mod">
          <ac:chgData name="AAROHI DIXIT" userId="e75041b3dfe162b3" providerId="LiveId" clId="{1C4766A4-4FF9-4F7C-BC72-8CE75EF04740}" dt="2025-06-03T22:33:55.515" v="3" actId="1076"/>
          <ac:spMkLst>
            <pc:docMk/>
            <pc:sldMk cId="3745686656" sldId="881"/>
            <ac:spMk id="3" creationId="{1D6D1E43-4E57-CB18-8A3A-C1E0A4B473C7}"/>
          </ac:spMkLst>
        </pc:spChg>
      </pc:sldChg>
      <pc:sldChg chg="modSp mod">
        <pc:chgData name="AAROHI DIXIT" userId="e75041b3dfe162b3" providerId="LiveId" clId="{1C4766A4-4FF9-4F7C-BC72-8CE75EF04740}" dt="2025-06-03T22:34:17.455" v="4" actId="14734"/>
        <pc:sldMkLst>
          <pc:docMk/>
          <pc:sldMk cId="3288393415" sldId="882"/>
        </pc:sldMkLst>
        <pc:graphicFrameChg chg="modGraphic">
          <ac:chgData name="AAROHI DIXIT" userId="e75041b3dfe162b3" providerId="LiveId" clId="{1C4766A4-4FF9-4F7C-BC72-8CE75EF04740}" dt="2025-06-03T22:34:17.455" v="4" actId="14734"/>
          <ac:graphicFrameMkLst>
            <pc:docMk/>
            <pc:sldMk cId="3288393415" sldId="882"/>
            <ac:graphicFrameMk id="4" creationId="{D46D143C-C146-7998-6B7B-817D92A6F5A1}"/>
          </ac:graphicFrameMkLst>
        </pc:graphicFrame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794F0-A3F6-458B-9725-EBC33638092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F313959E-C128-4E3F-9CCE-A55B15EB2C77}">
      <dgm:prSet phldrT="[Text]"/>
      <dgm:spPr/>
      <dgm:t>
        <a:bodyPr/>
        <a:lstStyle/>
        <a:p>
          <a:r>
            <a:rPr lang="en-US" altLang="en-US"/>
            <a:t>On-chip peripherals</a:t>
          </a:r>
          <a:endParaRPr lang="en-IN" dirty="0"/>
        </a:p>
      </dgm:t>
    </dgm:pt>
    <dgm:pt modelId="{967B2A9D-A7C7-4C89-A3BA-D9AF6FF74A67}" type="parTrans" cxnId="{F91B8393-C8E7-4F9C-A432-4EE70DF7B965}">
      <dgm:prSet/>
      <dgm:spPr/>
      <dgm:t>
        <a:bodyPr/>
        <a:lstStyle/>
        <a:p>
          <a:endParaRPr lang="en-IN"/>
        </a:p>
      </dgm:t>
    </dgm:pt>
    <dgm:pt modelId="{352B5647-B5E6-41C6-92A8-BE021A58E465}" type="sibTrans" cxnId="{F91B8393-C8E7-4F9C-A432-4EE70DF7B965}">
      <dgm:prSet/>
      <dgm:spPr/>
      <dgm:t>
        <a:bodyPr/>
        <a:lstStyle/>
        <a:p>
          <a:endParaRPr lang="en-IN"/>
        </a:p>
      </dgm:t>
    </dgm:pt>
    <dgm:pt modelId="{FDEF3FEE-480E-4A38-A454-BDFE693E5643}">
      <dgm:prSet phldrT="[Text]"/>
      <dgm:spPr/>
      <dgm:t>
        <a:bodyPr/>
        <a:lstStyle/>
        <a:p>
          <a:r>
            <a:rPr lang="en-US" altLang="en-US" dirty="0"/>
            <a:t>Many microcontrollers have a variety of on-chip peripherals, such as timers, serial ports, and analog-to-digital converters, which allow them to interface with external devices. </a:t>
          </a:r>
          <a:endParaRPr lang="en-IN" dirty="0"/>
        </a:p>
      </dgm:t>
    </dgm:pt>
    <dgm:pt modelId="{BBDB9E6C-DBAE-4003-8AAD-48030D54D9B8}" type="parTrans" cxnId="{7621FF86-27B6-4454-ADBE-4047796AD49B}">
      <dgm:prSet/>
      <dgm:spPr/>
      <dgm:t>
        <a:bodyPr/>
        <a:lstStyle/>
        <a:p>
          <a:endParaRPr lang="en-IN"/>
        </a:p>
      </dgm:t>
    </dgm:pt>
    <dgm:pt modelId="{2F56192F-3DEB-4DFC-BA8D-ED9C5A1110F1}" type="sibTrans" cxnId="{7621FF86-27B6-4454-ADBE-4047796AD49B}">
      <dgm:prSet/>
      <dgm:spPr/>
      <dgm:t>
        <a:bodyPr/>
        <a:lstStyle/>
        <a:p>
          <a:endParaRPr lang="en-IN"/>
        </a:p>
      </dgm:t>
    </dgm:pt>
    <dgm:pt modelId="{E6DB1D8A-5615-4FC6-A732-38643F24849F}">
      <dgm:prSet phldrT="[Text]"/>
      <dgm:spPr/>
      <dgm:t>
        <a:bodyPr/>
        <a:lstStyle/>
        <a:p>
          <a:r>
            <a:rPr lang="en-US" altLang="en-US" dirty="0"/>
            <a:t>Memory</a:t>
          </a:r>
          <a:endParaRPr lang="en-IN" dirty="0"/>
        </a:p>
      </dgm:t>
    </dgm:pt>
    <dgm:pt modelId="{87C2F51F-F589-41E7-AEEF-B40F546B5A94}" type="parTrans" cxnId="{3766CF2C-94F5-4D02-B80A-1B4F2706B1F7}">
      <dgm:prSet/>
      <dgm:spPr/>
      <dgm:t>
        <a:bodyPr/>
        <a:lstStyle/>
        <a:p>
          <a:endParaRPr lang="en-IN"/>
        </a:p>
      </dgm:t>
    </dgm:pt>
    <dgm:pt modelId="{655560C3-C6EC-493C-A73B-D035FB78F1A4}" type="sibTrans" cxnId="{3766CF2C-94F5-4D02-B80A-1B4F2706B1F7}">
      <dgm:prSet/>
      <dgm:spPr/>
      <dgm:t>
        <a:bodyPr/>
        <a:lstStyle/>
        <a:p>
          <a:endParaRPr lang="en-IN"/>
        </a:p>
      </dgm:t>
    </dgm:pt>
    <dgm:pt modelId="{AF8AA9FA-288E-4F44-8AD1-282740588793}">
      <dgm:prSet phldrT="[Text]"/>
      <dgm:spPr/>
      <dgm:t>
        <a:bodyPr/>
        <a:lstStyle/>
        <a:p>
          <a:r>
            <a:rPr lang="en-US" altLang="en-US" dirty="0"/>
            <a:t>Microcontrollers have both program memory, which stores the instructions that are executed by the processor, and data memory, which is used to store variables and other data. </a:t>
          </a:r>
          <a:endParaRPr lang="en-IN" dirty="0"/>
        </a:p>
      </dgm:t>
    </dgm:pt>
    <dgm:pt modelId="{9CA8390E-CF4E-4C4D-B5A4-0C8527414345}" type="parTrans" cxnId="{B900499A-09C4-4A34-9486-C6EA2BAEA1D5}">
      <dgm:prSet/>
      <dgm:spPr/>
      <dgm:t>
        <a:bodyPr/>
        <a:lstStyle/>
        <a:p>
          <a:endParaRPr lang="en-IN"/>
        </a:p>
      </dgm:t>
    </dgm:pt>
    <dgm:pt modelId="{D6EAED51-C331-4E88-B79B-0A3F3FEDEAA8}" type="sibTrans" cxnId="{B900499A-09C4-4A34-9486-C6EA2BAEA1D5}">
      <dgm:prSet/>
      <dgm:spPr/>
      <dgm:t>
        <a:bodyPr/>
        <a:lstStyle/>
        <a:p>
          <a:endParaRPr lang="en-IN"/>
        </a:p>
      </dgm:t>
    </dgm:pt>
    <dgm:pt modelId="{E184B4B8-E80E-42DB-B55F-6BEA9283D275}">
      <dgm:prSet phldrT="[Text]"/>
      <dgm:spPr/>
      <dgm:t>
        <a:bodyPr/>
        <a:lstStyle/>
        <a:p>
          <a:r>
            <a:rPr lang="en-US" altLang="en-US" dirty="0"/>
            <a:t>Input/output (I/O) pins</a:t>
          </a:r>
          <a:endParaRPr lang="en-IN" dirty="0"/>
        </a:p>
      </dgm:t>
    </dgm:pt>
    <dgm:pt modelId="{DCD71247-38A3-4F3C-97C0-8989940B6425}" type="parTrans" cxnId="{BEDCC97C-0839-478F-96A5-2064A0512E8A}">
      <dgm:prSet/>
      <dgm:spPr/>
      <dgm:t>
        <a:bodyPr/>
        <a:lstStyle/>
        <a:p>
          <a:endParaRPr lang="en-IN"/>
        </a:p>
      </dgm:t>
    </dgm:pt>
    <dgm:pt modelId="{D917C9D1-A93F-43CD-A887-E550007874E2}" type="sibTrans" cxnId="{BEDCC97C-0839-478F-96A5-2064A0512E8A}">
      <dgm:prSet/>
      <dgm:spPr/>
      <dgm:t>
        <a:bodyPr/>
        <a:lstStyle/>
        <a:p>
          <a:endParaRPr lang="en-IN"/>
        </a:p>
      </dgm:t>
    </dgm:pt>
    <dgm:pt modelId="{C8300823-9438-4750-AD1D-9CC4B3599D5B}">
      <dgm:prSet phldrT="[Text]"/>
      <dgm:spPr/>
      <dgm:t>
        <a:bodyPr/>
        <a:lstStyle/>
        <a:p>
          <a:r>
            <a:rPr lang="en-US" altLang="en-US" dirty="0"/>
            <a:t>Microcontrollers have a set of I/O pins that can be used to interface with external devices, such as sensors or actuators. </a:t>
          </a:r>
          <a:endParaRPr lang="en-IN" dirty="0"/>
        </a:p>
      </dgm:t>
    </dgm:pt>
    <dgm:pt modelId="{E284C1D5-E918-451B-985C-77AC6A97A451}" type="parTrans" cxnId="{11944961-4058-45AD-86F8-F1B1DA1AA5D6}">
      <dgm:prSet/>
      <dgm:spPr/>
      <dgm:t>
        <a:bodyPr/>
        <a:lstStyle/>
        <a:p>
          <a:endParaRPr lang="en-IN"/>
        </a:p>
      </dgm:t>
    </dgm:pt>
    <dgm:pt modelId="{7FB581B0-AA4A-41CD-951E-39C756CFE2FE}" type="sibTrans" cxnId="{11944961-4058-45AD-86F8-F1B1DA1AA5D6}">
      <dgm:prSet/>
      <dgm:spPr/>
      <dgm:t>
        <a:bodyPr/>
        <a:lstStyle/>
        <a:p>
          <a:endParaRPr lang="en-IN"/>
        </a:p>
      </dgm:t>
    </dgm:pt>
    <dgm:pt modelId="{F396AFFF-1FED-425C-AAAE-359BDC240AF7}">
      <dgm:prSet phldrT="[Text]"/>
      <dgm:spPr/>
      <dgm:t>
        <a:bodyPr/>
        <a:lstStyle/>
        <a:p>
          <a:r>
            <a:rPr lang="en-US" altLang="en-US" dirty="0"/>
            <a:t>Low power consumption</a:t>
          </a:r>
          <a:endParaRPr lang="en-IN" dirty="0"/>
        </a:p>
      </dgm:t>
    </dgm:pt>
    <dgm:pt modelId="{34F22102-0C36-4BE7-AB7F-F960EB1F4BF3}" type="parTrans" cxnId="{FCAED3F5-F52A-445B-AFD1-B2342695D9E1}">
      <dgm:prSet/>
      <dgm:spPr/>
      <dgm:t>
        <a:bodyPr/>
        <a:lstStyle/>
        <a:p>
          <a:endParaRPr lang="en-IN"/>
        </a:p>
      </dgm:t>
    </dgm:pt>
    <dgm:pt modelId="{8CD2391F-1293-4A00-A9AD-2A956CEC31D6}" type="sibTrans" cxnId="{FCAED3F5-F52A-445B-AFD1-B2342695D9E1}">
      <dgm:prSet/>
      <dgm:spPr/>
      <dgm:t>
        <a:bodyPr/>
        <a:lstStyle/>
        <a:p>
          <a:endParaRPr lang="en-IN"/>
        </a:p>
      </dgm:t>
    </dgm:pt>
    <dgm:pt modelId="{B8BD1A2F-1DB6-4516-B008-F6C40D75585A}">
      <dgm:prSet phldrT="[Text]"/>
      <dgm:spPr/>
      <dgm:t>
        <a:bodyPr/>
        <a:lstStyle/>
        <a:p>
          <a:r>
            <a:rPr lang="en-US" altLang="en-US" dirty="0"/>
            <a:t>Microcontrollers are designed to be low-power, which makes them suitable for use in battery-powered devices. </a:t>
          </a:r>
          <a:endParaRPr lang="en-IN" dirty="0"/>
        </a:p>
      </dgm:t>
    </dgm:pt>
    <dgm:pt modelId="{15406677-7E5E-45B8-A536-263821C87C11}" type="parTrans" cxnId="{B1A0F9CC-B6EF-4F6E-A54D-B23264AE52DD}">
      <dgm:prSet/>
      <dgm:spPr/>
      <dgm:t>
        <a:bodyPr/>
        <a:lstStyle/>
        <a:p>
          <a:endParaRPr lang="en-IN"/>
        </a:p>
      </dgm:t>
    </dgm:pt>
    <dgm:pt modelId="{3628739B-33B5-4A65-8596-72737018C825}" type="sibTrans" cxnId="{B1A0F9CC-B6EF-4F6E-A54D-B23264AE52DD}">
      <dgm:prSet/>
      <dgm:spPr/>
      <dgm:t>
        <a:bodyPr/>
        <a:lstStyle/>
        <a:p>
          <a:endParaRPr lang="en-IN"/>
        </a:p>
      </dgm:t>
    </dgm:pt>
    <dgm:pt modelId="{CF8A9736-0EE1-4D4D-88AD-C6902DBE5767}">
      <dgm:prSet phldrT="[Text]"/>
      <dgm:spPr/>
      <dgm:t>
        <a:bodyPr/>
        <a:lstStyle/>
        <a:p>
          <a:r>
            <a:rPr lang="en-IN" dirty="0"/>
            <a:t>Cost</a:t>
          </a:r>
        </a:p>
      </dgm:t>
    </dgm:pt>
    <dgm:pt modelId="{D6E04AE0-6065-4D56-A504-B3E835CDC3C1}" type="parTrans" cxnId="{CE4184CE-65E9-42EC-A25D-BCED68E86D3C}">
      <dgm:prSet/>
      <dgm:spPr/>
      <dgm:t>
        <a:bodyPr/>
        <a:lstStyle/>
        <a:p>
          <a:endParaRPr lang="en-IN"/>
        </a:p>
      </dgm:t>
    </dgm:pt>
    <dgm:pt modelId="{A54DB4A5-596C-49F0-9519-6DE812F26675}" type="sibTrans" cxnId="{CE4184CE-65E9-42EC-A25D-BCED68E86D3C}">
      <dgm:prSet/>
      <dgm:spPr/>
      <dgm:t>
        <a:bodyPr/>
        <a:lstStyle/>
        <a:p>
          <a:endParaRPr lang="en-IN"/>
        </a:p>
      </dgm:t>
    </dgm:pt>
    <dgm:pt modelId="{EF6901B5-4FB3-4A72-8043-4DABC8EB1A63}">
      <dgm:prSet phldrT="[Text]"/>
      <dgm:spPr/>
      <dgm:t>
        <a:bodyPr/>
        <a:lstStyle/>
        <a:p>
          <a:r>
            <a:rPr lang="en-US" altLang="en-US" dirty="0"/>
            <a:t>Microcontrollers are typically less expensive than general-purpose processors, as they are designed for specific tasks and do not have as many capabilities</a:t>
          </a:r>
          <a:endParaRPr lang="en-IN" dirty="0"/>
        </a:p>
      </dgm:t>
    </dgm:pt>
    <dgm:pt modelId="{83A1D337-2901-4E70-9169-9721345508E6}" type="parTrans" cxnId="{B38E4DA0-6934-4964-9BC9-1AB82307AF26}">
      <dgm:prSet/>
      <dgm:spPr/>
      <dgm:t>
        <a:bodyPr/>
        <a:lstStyle/>
        <a:p>
          <a:endParaRPr lang="en-IN"/>
        </a:p>
      </dgm:t>
    </dgm:pt>
    <dgm:pt modelId="{7E1891DA-F72B-4EF0-86A4-17B249D6EFF9}" type="sibTrans" cxnId="{B38E4DA0-6934-4964-9BC9-1AB82307AF26}">
      <dgm:prSet/>
      <dgm:spPr/>
      <dgm:t>
        <a:bodyPr/>
        <a:lstStyle/>
        <a:p>
          <a:endParaRPr lang="en-IN"/>
        </a:p>
      </dgm:t>
    </dgm:pt>
    <dgm:pt modelId="{06ECF69B-F94C-46E7-9D3F-3C0516070D39}">
      <dgm:prSet phldrT="[Text]"/>
      <dgm:spPr/>
      <dgm:t>
        <a:bodyPr/>
        <a:lstStyle/>
        <a:p>
          <a:r>
            <a:rPr lang="en-IN" dirty="0"/>
            <a:t>Size</a:t>
          </a:r>
        </a:p>
      </dgm:t>
    </dgm:pt>
    <dgm:pt modelId="{34B50B53-1C0C-4BE7-9FC4-8F77EEB0D83B}" type="parTrans" cxnId="{13CC446A-96C7-4DD7-ACFE-82E1B09749F4}">
      <dgm:prSet/>
      <dgm:spPr/>
      <dgm:t>
        <a:bodyPr/>
        <a:lstStyle/>
        <a:p>
          <a:endParaRPr lang="en-IN"/>
        </a:p>
      </dgm:t>
    </dgm:pt>
    <dgm:pt modelId="{F03D44D3-ED04-47ED-A6F2-ECC39E887899}" type="sibTrans" cxnId="{13CC446A-96C7-4DD7-ACFE-82E1B09749F4}">
      <dgm:prSet/>
      <dgm:spPr/>
      <dgm:t>
        <a:bodyPr/>
        <a:lstStyle/>
        <a:p>
          <a:endParaRPr lang="en-IN"/>
        </a:p>
      </dgm:t>
    </dgm:pt>
    <dgm:pt modelId="{DA4728C3-AC25-4F1D-8466-E94E6C814004}">
      <dgm:prSet phldrT="[Text]"/>
      <dgm:spPr/>
      <dgm:t>
        <a:bodyPr/>
        <a:lstStyle/>
        <a:p>
          <a:r>
            <a:rPr lang="en-US" altLang="en-US" dirty="0"/>
            <a:t>Microcontrollers are small, which makes them suitable for use in compact devices.</a:t>
          </a:r>
          <a:endParaRPr lang="en-IN" dirty="0"/>
        </a:p>
      </dgm:t>
    </dgm:pt>
    <dgm:pt modelId="{DE5A7E5C-CAAC-4D7B-BC91-9E80493DCEC6}" type="parTrans" cxnId="{F9B6A5DA-4476-4C49-BCD6-01F6EB30BC80}">
      <dgm:prSet/>
      <dgm:spPr/>
      <dgm:t>
        <a:bodyPr/>
        <a:lstStyle/>
        <a:p>
          <a:endParaRPr lang="en-IN"/>
        </a:p>
      </dgm:t>
    </dgm:pt>
    <dgm:pt modelId="{225905D8-2D87-4056-8F1A-76B12156CED3}" type="sibTrans" cxnId="{F9B6A5DA-4476-4C49-BCD6-01F6EB30BC80}">
      <dgm:prSet/>
      <dgm:spPr/>
      <dgm:t>
        <a:bodyPr/>
        <a:lstStyle/>
        <a:p>
          <a:endParaRPr lang="en-IN"/>
        </a:p>
      </dgm:t>
    </dgm:pt>
    <dgm:pt modelId="{05F9EE52-0EB9-4200-BE13-E827FE20A41E}">
      <dgm:prSet phldrT="[Text]"/>
      <dgm:spPr/>
      <dgm:t>
        <a:bodyPr/>
        <a:lstStyle/>
        <a:p>
          <a:r>
            <a:rPr lang="en-US" altLang="en-US" dirty="0"/>
            <a:t>Flexibility</a:t>
          </a:r>
          <a:endParaRPr lang="en-IN" dirty="0"/>
        </a:p>
      </dgm:t>
    </dgm:pt>
    <dgm:pt modelId="{35707F38-11C4-474D-94C2-DE0720F46DF3}" type="parTrans" cxnId="{A61F5508-3909-473C-870B-DD35F15A4587}">
      <dgm:prSet/>
      <dgm:spPr/>
      <dgm:t>
        <a:bodyPr/>
        <a:lstStyle/>
        <a:p>
          <a:endParaRPr lang="en-IN"/>
        </a:p>
      </dgm:t>
    </dgm:pt>
    <dgm:pt modelId="{F9851920-9CD5-4D24-850E-375D7B409E1A}" type="sibTrans" cxnId="{A61F5508-3909-473C-870B-DD35F15A4587}">
      <dgm:prSet/>
      <dgm:spPr/>
      <dgm:t>
        <a:bodyPr/>
        <a:lstStyle/>
        <a:p>
          <a:endParaRPr lang="en-IN"/>
        </a:p>
      </dgm:t>
    </dgm:pt>
    <dgm:pt modelId="{C2032610-9D33-412E-A4D5-D7B8B889B610}">
      <dgm:prSet phldrT="[Text]"/>
      <dgm:spPr/>
      <dgm:t>
        <a:bodyPr/>
        <a:lstStyle/>
        <a:p>
          <a:r>
            <a:rPr lang="en-US" altLang="en-US" dirty="0"/>
            <a:t>Microcontrollers are highly flexible and can be programmed to perform a wide range of tasks. </a:t>
          </a:r>
          <a:endParaRPr lang="en-IN"/>
        </a:p>
      </dgm:t>
    </dgm:pt>
    <dgm:pt modelId="{51D874BF-A460-45EB-AA28-2783D1485204}" type="parTrans" cxnId="{55B844CE-A7B9-4969-876D-E2686F7BDEA4}">
      <dgm:prSet/>
      <dgm:spPr/>
      <dgm:t>
        <a:bodyPr/>
        <a:lstStyle/>
        <a:p>
          <a:endParaRPr lang="en-IN"/>
        </a:p>
      </dgm:t>
    </dgm:pt>
    <dgm:pt modelId="{7A63429F-5246-4F32-BC7F-A323D7DB9E09}" type="sibTrans" cxnId="{55B844CE-A7B9-4969-876D-E2686F7BDEA4}">
      <dgm:prSet/>
      <dgm:spPr/>
      <dgm:t>
        <a:bodyPr/>
        <a:lstStyle/>
        <a:p>
          <a:endParaRPr lang="en-IN"/>
        </a:p>
      </dgm:t>
    </dgm:pt>
    <dgm:pt modelId="{908F84BE-4B7F-4F63-9DC1-07E00599FBA9}" type="pres">
      <dgm:prSet presAssocID="{151794F0-A3F6-458B-9725-EBC336380923}" presName="linear" presStyleCnt="0">
        <dgm:presLayoutVars>
          <dgm:animLvl val="lvl"/>
          <dgm:resizeHandles val="exact"/>
        </dgm:presLayoutVars>
      </dgm:prSet>
      <dgm:spPr/>
    </dgm:pt>
    <dgm:pt modelId="{893C9B22-38F8-41C7-B81F-4CA908B501CE}" type="pres">
      <dgm:prSet presAssocID="{F313959E-C128-4E3F-9CCE-A55B15EB2C77}" presName="parentText" presStyleLbl="node1" presStyleIdx="0" presStyleCnt="7">
        <dgm:presLayoutVars>
          <dgm:chMax val="0"/>
          <dgm:bulletEnabled val="1"/>
        </dgm:presLayoutVars>
      </dgm:prSet>
      <dgm:spPr/>
    </dgm:pt>
    <dgm:pt modelId="{451524B6-86DF-43F8-8C02-DBB79A30C35C}" type="pres">
      <dgm:prSet presAssocID="{F313959E-C128-4E3F-9CCE-A55B15EB2C77}" presName="childText" presStyleLbl="revTx" presStyleIdx="0" presStyleCnt="7">
        <dgm:presLayoutVars>
          <dgm:bulletEnabled val="1"/>
        </dgm:presLayoutVars>
      </dgm:prSet>
      <dgm:spPr/>
    </dgm:pt>
    <dgm:pt modelId="{86824D8A-19A8-4C5A-8ED6-89722F7826E8}" type="pres">
      <dgm:prSet presAssocID="{E6DB1D8A-5615-4FC6-A732-38643F24849F}" presName="parentText" presStyleLbl="node1" presStyleIdx="1" presStyleCnt="7">
        <dgm:presLayoutVars>
          <dgm:chMax val="0"/>
          <dgm:bulletEnabled val="1"/>
        </dgm:presLayoutVars>
      </dgm:prSet>
      <dgm:spPr/>
    </dgm:pt>
    <dgm:pt modelId="{CBECB117-72E7-4A8C-81F3-29D4CB24B0E3}" type="pres">
      <dgm:prSet presAssocID="{E6DB1D8A-5615-4FC6-A732-38643F24849F}" presName="childText" presStyleLbl="revTx" presStyleIdx="1" presStyleCnt="7">
        <dgm:presLayoutVars>
          <dgm:bulletEnabled val="1"/>
        </dgm:presLayoutVars>
      </dgm:prSet>
      <dgm:spPr/>
    </dgm:pt>
    <dgm:pt modelId="{BBDDE6F5-3C6F-4C0B-8145-02C33B4C5CE7}" type="pres">
      <dgm:prSet presAssocID="{E184B4B8-E80E-42DB-B55F-6BEA9283D275}" presName="parentText" presStyleLbl="node1" presStyleIdx="2" presStyleCnt="7">
        <dgm:presLayoutVars>
          <dgm:chMax val="0"/>
          <dgm:bulletEnabled val="1"/>
        </dgm:presLayoutVars>
      </dgm:prSet>
      <dgm:spPr/>
    </dgm:pt>
    <dgm:pt modelId="{9A57C3B5-5356-4855-8FD6-F699A4AD5A4F}" type="pres">
      <dgm:prSet presAssocID="{E184B4B8-E80E-42DB-B55F-6BEA9283D275}" presName="childText" presStyleLbl="revTx" presStyleIdx="2" presStyleCnt="7">
        <dgm:presLayoutVars>
          <dgm:bulletEnabled val="1"/>
        </dgm:presLayoutVars>
      </dgm:prSet>
      <dgm:spPr/>
    </dgm:pt>
    <dgm:pt modelId="{BF7B72FC-9B26-4FEB-8F93-2F464424D74A}" type="pres">
      <dgm:prSet presAssocID="{F396AFFF-1FED-425C-AAAE-359BDC240AF7}" presName="parentText" presStyleLbl="node1" presStyleIdx="3" presStyleCnt="7">
        <dgm:presLayoutVars>
          <dgm:chMax val="0"/>
          <dgm:bulletEnabled val="1"/>
        </dgm:presLayoutVars>
      </dgm:prSet>
      <dgm:spPr/>
    </dgm:pt>
    <dgm:pt modelId="{20ED7DF7-18E4-4E76-9F60-BE4A18EF52FA}" type="pres">
      <dgm:prSet presAssocID="{F396AFFF-1FED-425C-AAAE-359BDC240AF7}" presName="childText" presStyleLbl="revTx" presStyleIdx="3" presStyleCnt="7">
        <dgm:presLayoutVars>
          <dgm:bulletEnabled val="1"/>
        </dgm:presLayoutVars>
      </dgm:prSet>
      <dgm:spPr/>
    </dgm:pt>
    <dgm:pt modelId="{8F7392EF-00E7-4916-80EA-4528CD614805}" type="pres">
      <dgm:prSet presAssocID="{CF8A9736-0EE1-4D4D-88AD-C6902DBE5767}" presName="parentText" presStyleLbl="node1" presStyleIdx="4" presStyleCnt="7">
        <dgm:presLayoutVars>
          <dgm:chMax val="0"/>
          <dgm:bulletEnabled val="1"/>
        </dgm:presLayoutVars>
      </dgm:prSet>
      <dgm:spPr/>
    </dgm:pt>
    <dgm:pt modelId="{EB74E468-8544-4C1B-89FA-C21589326CC2}" type="pres">
      <dgm:prSet presAssocID="{CF8A9736-0EE1-4D4D-88AD-C6902DBE5767}" presName="childText" presStyleLbl="revTx" presStyleIdx="4" presStyleCnt="7">
        <dgm:presLayoutVars>
          <dgm:bulletEnabled val="1"/>
        </dgm:presLayoutVars>
      </dgm:prSet>
      <dgm:spPr/>
    </dgm:pt>
    <dgm:pt modelId="{38F000CC-878A-4710-869F-5F6A1FF1D24B}" type="pres">
      <dgm:prSet presAssocID="{06ECF69B-F94C-46E7-9D3F-3C0516070D39}" presName="parentText" presStyleLbl="node1" presStyleIdx="5" presStyleCnt="7">
        <dgm:presLayoutVars>
          <dgm:chMax val="0"/>
          <dgm:bulletEnabled val="1"/>
        </dgm:presLayoutVars>
      </dgm:prSet>
      <dgm:spPr/>
    </dgm:pt>
    <dgm:pt modelId="{147583B0-5A16-4CB6-9153-C428007917D7}" type="pres">
      <dgm:prSet presAssocID="{06ECF69B-F94C-46E7-9D3F-3C0516070D39}" presName="childText" presStyleLbl="revTx" presStyleIdx="5" presStyleCnt="7">
        <dgm:presLayoutVars>
          <dgm:bulletEnabled val="1"/>
        </dgm:presLayoutVars>
      </dgm:prSet>
      <dgm:spPr/>
    </dgm:pt>
    <dgm:pt modelId="{4FAE3A7F-7A0E-40C2-B48A-6993177229BA}" type="pres">
      <dgm:prSet presAssocID="{05F9EE52-0EB9-4200-BE13-E827FE20A41E}" presName="parentText" presStyleLbl="node1" presStyleIdx="6" presStyleCnt="7">
        <dgm:presLayoutVars>
          <dgm:chMax val="0"/>
          <dgm:bulletEnabled val="1"/>
        </dgm:presLayoutVars>
      </dgm:prSet>
      <dgm:spPr/>
    </dgm:pt>
    <dgm:pt modelId="{62AC9EB0-C42E-45F7-8561-2197289A5DF0}" type="pres">
      <dgm:prSet presAssocID="{05F9EE52-0EB9-4200-BE13-E827FE20A41E}" presName="childText" presStyleLbl="revTx" presStyleIdx="6" presStyleCnt="7">
        <dgm:presLayoutVars>
          <dgm:bulletEnabled val="1"/>
        </dgm:presLayoutVars>
      </dgm:prSet>
      <dgm:spPr/>
    </dgm:pt>
  </dgm:ptLst>
  <dgm:cxnLst>
    <dgm:cxn modelId="{A61F5508-3909-473C-870B-DD35F15A4587}" srcId="{151794F0-A3F6-458B-9725-EBC336380923}" destId="{05F9EE52-0EB9-4200-BE13-E827FE20A41E}" srcOrd="6" destOrd="0" parTransId="{35707F38-11C4-474D-94C2-DE0720F46DF3}" sibTransId="{F9851920-9CD5-4D24-850E-375D7B409E1A}"/>
    <dgm:cxn modelId="{C53B3E0D-EB0D-464D-B8DB-29863D7B4C37}" type="presOf" srcId="{E184B4B8-E80E-42DB-B55F-6BEA9283D275}" destId="{BBDDE6F5-3C6F-4C0B-8145-02C33B4C5CE7}" srcOrd="0" destOrd="0" presId="urn:microsoft.com/office/officeart/2005/8/layout/vList2"/>
    <dgm:cxn modelId="{78857C16-E418-4AC4-B0B2-2441EDAED927}" type="presOf" srcId="{E6DB1D8A-5615-4FC6-A732-38643F24849F}" destId="{86824D8A-19A8-4C5A-8ED6-89722F7826E8}" srcOrd="0" destOrd="0" presId="urn:microsoft.com/office/officeart/2005/8/layout/vList2"/>
    <dgm:cxn modelId="{4034B828-C8AD-465D-B6D3-3B633D080684}" type="presOf" srcId="{FDEF3FEE-480E-4A38-A454-BDFE693E5643}" destId="{451524B6-86DF-43F8-8C02-DBB79A30C35C}" srcOrd="0" destOrd="0" presId="urn:microsoft.com/office/officeart/2005/8/layout/vList2"/>
    <dgm:cxn modelId="{3766CF2C-94F5-4D02-B80A-1B4F2706B1F7}" srcId="{151794F0-A3F6-458B-9725-EBC336380923}" destId="{E6DB1D8A-5615-4FC6-A732-38643F24849F}" srcOrd="1" destOrd="0" parTransId="{87C2F51F-F589-41E7-AEEF-B40F546B5A94}" sibTransId="{655560C3-C6EC-493C-A73B-D035FB78F1A4}"/>
    <dgm:cxn modelId="{B22C805B-E4E2-4818-B393-6A45479BFC4E}" type="presOf" srcId="{B8BD1A2F-1DB6-4516-B008-F6C40D75585A}" destId="{20ED7DF7-18E4-4E76-9F60-BE4A18EF52FA}" srcOrd="0" destOrd="0" presId="urn:microsoft.com/office/officeart/2005/8/layout/vList2"/>
    <dgm:cxn modelId="{9726FA5E-3EC8-4656-AE9D-8EEEF01E5D1A}" type="presOf" srcId="{DA4728C3-AC25-4F1D-8466-E94E6C814004}" destId="{147583B0-5A16-4CB6-9153-C428007917D7}" srcOrd="0" destOrd="0" presId="urn:microsoft.com/office/officeart/2005/8/layout/vList2"/>
    <dgm:cxn modelId="{491FDA5F-6E9C-403E-9A98-229CD3AC796A}" type="presOf" srcId="{151794F0-A3F6-458B-9725-EBC336380923}" destId="{908F84BE-4B7F-4F63-9DC1-07E00599FBA9}" srcOrd="0" destOrd="0" presId="urn:microsoft.com/office/officeart/2005/8/layout/vList2"/>
    <dgm:cxn modelId="{2C533B61-B966-4E8D-BB73-5DA1FD5404CB}" type="presOf" srcId="{AF8AA9FA-288E-4F44-8AD1-282740588793}" destId="{CBECB117-72E7-4A8C-81F3-29D4CB24B0E3}" srcOrd="0" destOrd="0" presId="urn:microsoft.com/office/officeart/2005/8/layout/vList2"/>
    <dgm:cxn modelId="{11944961-4058-45AD-86F8-F1B1DA1AA5D6}" srcId="{E184B4B8-E80E-42DB-B55F-6BEA9283D275}" destId="{C8300823-9438-4750-AD1D-9CC4B3599D5B}" srcOrd="0" destOrd="0" parTransId="{E284C1D5-E918-451B-985C-77AC6A97A451}" sibTransId="{7FB581B0-AA4A-41CD-951E-39C756CFE2FE}"/>
    <dgm:cxn modelId="{13CC446A-96C7-4DD7-ACFE-82E1B09749F4}" srcId="{151794F0-A3F6-458B-9725-EBC336380923}" destId="{06ECF69B-F94C-46E7-9D3F-3C0516070D39}" srcOrd="5" destOrd="0" parTransId="{34B50B53-1C0C-4BE7-9FC4-8F77EEB0D83B}" sibTransId="{F03D44D3-ED04-47ED-A6F2-ECC39E887899}"/>
    <dgm:cxn modelId="{0EA3A151-834A-4DCD-9595-E0E58C9E683B}" type="presOf" srcId="{06ECF69B-F94C-46E7-9D3F-3C0516070D39}" destId="{38F000CC-878A-4710-869F-5F6A1FF1D24B}" srcOrd="0" destOrd="0" presId="urn:microsoft.com/office/officeart/2005/8/layout/vList2"/>
    <dgm:cxn modelId="{13B86272-E2DC-4BA7-9268-43935574C201}" type="presOf" srcId="{C2032610-9D33-412E-A4D5-D7B8B889B610}" destId="{62AC9EB0-C42E-45F7-8561-2197289A5DF0}" srcOrd="0" destOrd="0" presId="urn:microsoft.com/office/officeart/2005/8/layout/vList2"/>
    <dgm:cxn modelId="{17615C75-2AF2-4756-8ABA-A5B5A9F8BD87}" type="presOf" srcId="{F396AFFF-1FED-425C-AAAE-359BDC240AF7}" destId="{BF7B72FC-9B26-4FEB-8F93-2F464424D74A}" srcOrd="0" destOrd="0" presId="urn:microsoft.com/office/officeart/2005/8/layout/vList2"/>
    <dgm:cxn modelId="{D22E7B56-BA6B-4384-AD0A-496B856DBEB9}" type="presOf" srcId="{F313959E-C128-4E3F-9CCE-A55B15EB2C77}" destId="{893C9B22-38F8-41C7-B81F-4CA908B501CE}" srcOrd="0" destOrd="0" presId="urn:microsoft.com/office/officeart/2005/8/layout/vList2"/>
    <dgm:cxn modelId="{BEDCC97C-0839-478F-96A5-2064A0512E8A}" srcId="{151794F0-A3F6-458B-9725-EBC336380923}" destId="{E184B4B8-E80E-42DB-B55F-6BEA9283D275}" srcOrd="2" destOrd="0" parTransId="{DCD71247-38A3-4F3C-97C0-8989940B6425}" sibTransId="{D917C9D1-A93F-43CD-A887-E550007874E2}"/>
    <dgm:cxn modelId="{7621FF86-27B6-4454-ADBE-4047796AD49B}" srcId="{F313959E-C128-4E3F-9CCE-A55B15EB2C77}" destId="{FDEF3FEE-480E-4A38-A454-BDFE693E5643}" srcOrd="0" destOrd="0" parTransId="{BBDB9E6C-DBAE-4003-8AAD-48030D54D9B8}" sibTransId="{2F56192F-3DEB-4DFC-BA8D-ED9C5A1110F1}"/>
    <dgm:cxn modelId="{F9105A8B-948A-40DD-AD00-BC70DF9D0AEA}" type="presOf" srcId="{C8300823-9438-4750-AD1D-9CC4B3599D5B}" destId="{9A57C3B5-5356-4855-8FD6-F699A4AD5A4F}" srcOrd="0" destOrd="0" presId="urn:microsoft.com/office/officeart/2005/8/layout/vList2"/>
    <dgm:cxn modelId="{F91B8393-C8E7-4F9C-A432-4EE70DF7B965}" srcId="{151794F0-A3F6-458B-9725-EBC336380923}" destId="{F313959E-C128-4E3F-9CCE-A55B15EB2C77}" srcOrd="0" destOrd="0" parTransId="{967B2A9D-A7C7-4C89-A3BA-D9AF6FF74A67}" sibTransId="{352B5647-B5E6-41C6-92A8-BE021A58E465}"/>
    <dgm:cxn modelId="{B900499A-09C4-4A34-9486-C6EA2BAEA1D5}" srcId="{E6DB1D8A-5615-4FC6-A732-38643F24849F}" destId="{AF8AA9FA-288E-4F44-8AD1-282740588793}" srcOrd="0" destOrd="0" parTransId="{9CA8390E-CF4E-4C4D-B5A4-0C8527414345}" sibTransId="{D6EAED51-C331-4E88-B79B-0A3F3FEDEAA8}"/>
    <dgm:cxn modelId="{B38E4DA0-6934-4964-9BC9-1AB82307AF26}" srcId="{CF8A9736-0EE1-4D4D-88AD-C6902DBE5767}" destId="{EF6901B5-4FB3-4A72-8043-4DABC8EB1A63}" srcOrd="0" destOrd="0" parTransId="{83A1D337-2901-4E70-9169-9721345508E6}" sibTransId="{7E1891DA-F72B-4EF0-86A4-17B249D6EFF9}"/>
    <dgm:cxn modelId="{65D87BB8-659B-4C38-946B-6D2160ECB4BC}" type="presOf" srcId="{05F9EE52-0EB9-4200-BE13-E827FE20A41E}" destId="{4FAE3A7F-7A0E-40C2-B48A-6993177229BA}" srcOrd="0" destOrd="0" presId="urn:microsoft.com/office/officeart/2005/8/layout/vList2"/>
    <dgm:cxn modelId="{B1A0F9CC-B6EF-4F6E-A54D-B23264AE52DD}" srcId="{F396AFFF-1FED-425C-AAAE-359BDC240AF7}" destId="{B8BD1A2F-1DB6-4516-B008-F6C40D75585A}" srcOrd="0" destOrd="0" parTransId="{15406677-7E5E-45B8-A536-263821C87C11}" sibTransId="{3628739B-33B5-4A65-8596-72737018C825}"/>
    <dgm:cxn modelId="{55B844CE-A7B9-4969-876D-E2686F7BDEA4}" srcId="{05F9EE52-0EB9-4200-BE13-E827FE20A41E}" destId="{C2032610-9D33-412E-A4D5-D7B8B889B610}" srcOrd="0" destOrd="0" parTransId="{51D874BF-A460-45EB-AA28-2783D1485204}" sibTransId="{7A63429F-5246-4F32-BC7F-A323D7DB9E09}"/>
    <dgm:cxn modelId="{CE4184CE-65E9-42EC-A25D-BCED68E86D3C}" srcId="{151794F0-A3F6-458B-9725-EBC336380923}" destId="{CF8A9736-0EE1-4D4D-88AD-C6902DBE5767}" srcOrd="4" destOrd="0" parTransId="{D6E04AE0-6065-4D56-A504-B3E835CDC3C1}" sibTransId="{A54DB4A5-596C-49F0-9519-6DE812F26675}"/>
    <dgm:cxn modelId="{F9B6A5DA-4476-4C49-BCD6-01F6EB30BC80}" srcId="{06ECF69B-F94C-46E7-9D3F-3C0516070D39}" destId="{DA4728C3-AC25-4F1D-8466-E94E6C814004}" srcOrd="0" destOrd="0" parTransId="{DE5A7E5C-CAAC-4D7B-BC91-9E80493DCEC6}" sibTransId="{225905D8-2D87-4056-8F1A-76B12156CED3}"/>
    <dgm:cxn modelId="{8936EEE3-6C55-43B5-BB4B-3E0D894232CC}" type="presOf" srcId="{CF8A9736-0EE1-4D4D-88AD-C6902DBE5767}" destId="{8F7392EF-00E7-4916-80EA-4528CD614805}" srcOrd="0" destOrd="0" presId="urn:microsoft.com/office/officeart/2005/8/layout/vList2"/>
    <dgm:cxn modelId="{92671CED-BE3E-47F3-93D8-E781210FC37D}" type="presOf" srcId="{EF6901B5-4FB3-4A72-8043-4DABC8EB1A63}" destId="{EB74E468-8544-4C1B-89FA-C21589326CC2}" srcOrd="0" destOrd="0" presId="urn:microsoft.com/office/officeart/2005/8/layout/vList2"/>
    <dgm:cxn modelId="{FCAED3F5-F52A-445B-AFD1-B2342695D9E1}" srcId="{151794F0-A3F6-458B-9725-EBC336380923}" destId="{F396AFFF-1FED-425C-AAAE-359BDC240AF7}" srcOrd="3" destOrd="0" parTransId="{34F22102-0C36-4BE7-AB7F-F960EB1F4BF3}" sibTransId="{8CD2391F-1293-4A00-A9AD-2A956CEC31D6}"/>
    <dgm:cxn modelId="{4630E5AB-872B-40AB-B7C6-55858400D898}" type="presParOf" srcId="{908F84BE-4B7F-4F63-9DC1-07E00599FBA9}" destId="{893C9B22-38F8-41C7-B81F-4CA908B501CE}" srcOrd="0" destOrd="0" presId="urn:microsoft.com/office/officeart/2005/8/layout/vList2"/>
    <dgm:cxn modelId="{512D5650-C163-4D32-B6AF-E1A23D72C3A1}" type="presParOf" srcId="{908F84BE-4B7F-4F63-9DC1-07E00599FBA9}" destId="{451524B6-86DF-43F8-8C02-DBB79A30C35C}" srcOrd="1" destOrd="0" presId="urn:microsoft.com/office/officeart/2005/8/layout/vList2"/>
    <dgm:cxn modelId="{87A62971-C1EA-4248-A4A9-4080D16C2A9F}" type="presParOf" srcId="{908F84BE-4B7F-4F63-9DC1-07E00599FBA9}" destId="{86824D8A-19A8-4C5A-8ED6-89722F7826E8}" srcOrd="2" destOrd="0" presId="urn:microsoft.com/office/officeart/2005/8/layout/vList2"/>
    <dgm:cxn modelId="{03B667CB-77B5-4165-B433-4733DB218FE8}" type="presParOf" srcId="{908F84BE-4B7F-4F63-9DC1-07E00599FBA9}" destId="{CBECB117-72E7-4A8C-81F3-29D4CB24B0E3}" srcOrd="3" destOrd="0" presId="urn:microsoft.com/office/officeart/2005/8/layout/vList2"/>
    <dgm:cxn modelId="{AE25AEF8-353C-4C50-9D00-C5044EB782A1}" type="presParOf" srcId="{908F84BE-4B7F-4F63-9DC1-07E00599FBA9}" destId="{BBDDE6F5-3C6F-4C0B-8145-02C33B4C5CE7}" srcOrd="4" destOrd="0" presId="urn:microsoft.com/office/officeart/2005/8/layout/vList2"/>
    <dgm:cxn modelId="{8E8C8FF6-B590-4861-8C10-445823886333}" type="presParOf" srcId="{908F84BE-4B7F-4F63-9DC1-07E00599FBA9}" destId="{9A57C3B5-5356-4855-8FD6-F699A4AD5A4F}" srcOrd="5" destOrd="0" presId="urn:microsoft.com/office/officeart/2005/8/layout/vList2"/>
    <dgm:cxn modelId="{8357B396-8121-4E18-8B0C-B8ED706CCECF}" type="presParOf" srcId="{908F84BE-4B7F-4F63-9DC1-07E00599FBA9}" destId="{BF7B72FC-9B26-4FEB-8F93-2F464424D74A}" srcOrd="6" destOrd="0" presId="urn:microsoft.com/office/officeart/2005/8/layout/vList2"/>
    <dgm:cxn modelId="{C1DCBA59-B2C0-4DB3-A453-59DC53730435}" type="presParOf" srcId="{908F84BE-4B7F-4F63-9DC1-07E00599FBA9}" destId="{20ED7DF7-18E4-4E76-9F60-BE4A18EF52FA}" srcOrd="7" destOrd="0" presId="urn:microsoft.com/office/officeart/2005/8/layout/vList2"/>
    <dgm:cxn modelId="{9C560D9E-0050-468D-8FE5-0389F54AFD75}" type="presParOf" srcId="{908F84BE-4B7F-4F63-9DC1-07E00599FBA9}" destId="{8F7392EF-00E7-4916-80EA-4528CD614805}" srcOrd="8" destOrd="0" presId="urn:microsoft.com/office/officeart/2005/8/layout/vList2"/>
    <dgm:cxn modelId="{C417FA32-426E-45CB-8BDB-294380BB999B}" type="presParOf" srcId="{908F84BE-4B7F-4F63-9DC1-07E00599FBA9}" destId="{EB74E468-8544-4C1B-89FA-C21589326CC2}" srcOrd="9" destOrd="0" presId="urn:microsoft.com/office/officeart/2005/8/layout/vList2"/>
    <dgm:cxn modelId="{94A56115-AC3A-4A30-995D-B23DCFC76140}" type="presParOf" srcId="{908F84BE-4B7F-4F63-9DC1-07E00599FBA9}" destId="{38F000CC-878A-4710-869F-5F6A1FF1D24B}" srcOrd="10" destOrd="0" presId="urn:microsoft.com/office/officeart/2005/8/layout/vList2"/>
    <dgm:cxn modelId="{C23D41A7-9259-4C32-8010-D0858A6B4159}" type="presParOf" srcId="{908F84BE-4B7F-4F63-9DC1-07E00599FBA9}" destId="{147583B0-5A16-4CB6-9153-C428007917D7}" srcOrd="11" destOrd="0" presId="urn:microsoft.com/office/officeart/2005/8/layout/vList2"/>
    <dgm:cxn modelId="{31EEDEF6-DB03-4A1D-A892-542391DAC008}" type="presParOf" srcId="{908F84BE-4B7F-4F63-9DC1-07E00599FBA9}" destId="{4FAE3A7F-7A0E-40C2-B48A-6993177229BA}" srcOrd="12" destOrd="0" presId="urn:microsoft.com/office/officeart/2005/8/layout/vList2"/>
    <dgm:cxn modelId="{70949C8B-D6F9-4DF3-95DA-6AD6C00A39BB}" type="presParOf" srcId="{908F84BE-4B7F-4F63-9DC1-07E00599FBA9}" destId="{62AC9EB0-C42E-45F7-8561-2197289A5DF0}" srcOrd="1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F16CFF-96E7-4D20-92C7-25EDE8023AD2}" type="doc">
      <dgm:prSet loTypeId="urn:microsoft.com/office/officeart/2009/3/layout/SnapshotPictureList" loCatId="picture" qsTypeId="urn:microsoft.com/office/officeart/2005/8/quickstyle/simple1" qsCatId="simple" csTypeId="urn:microsoft.com/office/officeart/2005/8/colors/accent2_3" csCatId="accent2" phldr="1"/>
      <dgm:spPr/>
      <dgm:t>
        <a:bodyPr/>
        <a:lstStyle/>
        <a:p>
          <a:endParaRPr lang="en-IN"/>
        </a:p>
      </dgm:t>
    </dgm:pt>
    <dgm:pt modelId="{AC6070FA-E96D-4DF4-B03D-43446BE454C3}">
      <dgm:prSet phldrT="[Text]"/>
      <dgm:spPr/>
      <dgm:t>
        <a:bodyPr/>
        <a:lstStyle/>
        <a:p>
          <a:r>
            <a:rPr kumimoji="0" lang="en-US" altLang="en-US" b="1" i="0" u="none" strike="noStrike" cap="none" normalizeH="0" baseline="0" dirty="0">
              <a:ln/>
              <a:effectLst/>
              <a:latin typeface="Arial" panose="020B0604020202020204" pitchFamily="34" charset="0"/>
            </a:rPr>
            <a:t>Basic components of Microcontroller includes: </a:t>
          </a:r>
          <a:endParaRPr lang="en-IN" dirty="0"/>
        </a:p>
      </dgm:t>
    </dgm:pt>
    <dgm:pt modelId="{AD773068-701A-4FCF-B92B-50C50A2FE08A}" type="parTrans" cxnId="{D5827B2B-FDE9-4FAD-ABFD-B3A391DD09FC}">
      <dgm:prSet/>
      <dgm:spPr/>
      <dgm:t>
        <a:bodyPr/>
        <a:lstStyle/>
        <a:p>
          <a:endParaRPr lang="en-IN"/>
        </a:p>
      </dgm:t>
    </dgm:pt>
    <dgm:pt modelId="{1559C1A1-7CFB-43AA-8EB5-653BC95613B7}" type="sibTrans" cxnId="{D5827B2B-FDE9-4FAD-ABFD-B3A391DD09FC}">
      <dgm:prSet/>
      <dgm:spPr/>
      <dgm:t>
        <a:bodyPr/>
        <a:lstStyle/>
        <a:p>
          <a:endParaRPr lang="en-IN"/>
        </a:p>
      </dgm:t>
    </dgm:pt>
    <dgm:pt modelId="{BC2A71C1-79B9-4AB3-B38E-077FAAFC2A9E}">
      <dgm:prSet phldrT="[Text]"/>
      <dgm:spPr/>
      <dgm:t>
        <a:bodyPr/>
        <a:lstStyle/>
        <a:p>
          <a:pPr>
            <a:buFont typeface="Arial" panose="020B0604020202020204" pitchFamily="34" charset="0"/>
            <a:buChar char="•"/>
          </a:pPr>
          <a:r>
            <a:rPr lang="en-US" altLang="en-US" b="1" dirty="0">
              <a:latin typeface="Arial" panose="020B0604020202020204" pitchFamily="34" charset="0"/>
            </a:rPr>
            <a:t>C</a:t>
          </a:r>
          <a:r>
            <a:rPr kumimoji="0" lang="en-US" altLang="en-US" b="1" i="0" u="none" strike="noStrike" cap="none" normalizeH="0" baseline="0" dirty="0">
              <a:ln/>
              <a:effectLst/>
              <a:latin typeface="Arial" panose="020B0604020202020204" pitchFamily="34" charset="0"/>
            </a:rPr>
            <a:t>PU:</a:t>
          </a:r>
          <a:r>
            <a:rPr kumimoji="0" lang="en-US" altLang="en-US" b="0" i="0" u="none" strike="noStrike" cap="none" normalizeH="0" baseline="0" dirty="0">
              <a:ln/>
              <a:effectLst/>
              <a:latin typeface="Arial" panose="020B0604020202020204" pitchFamily="34" charset="0"/>
            </a:rPr>
            <a:t> Executes instructions and performs calculations.</a:t>
          </a:r>
          <a:endParaRPr lang="en-IN" dirty="0"/>
        </a:p>
      </dgm:t>
    </dgm:pt>
    <dgm:pt modelId="{81BB1208-4C10-45D4-AE16-1777C4C1F20C}" type="parTrans" cxnId="{607AFABE-64D5-44D0-B43C-EEDFFDAF6819}">
      <dgm:prSet/>
      <dgm:spPr/>
      <dgm:t>
        <a:bodyPr/>
        <a:lstStyle/>
        <a:p>
          <a:endParaRPr lang="en-IN"/>
        </a:p>
      </dgm:t>
    </dgm:pt>
    <dgm:pt modelId="{1FEA47C3-28DF-4FB6-B5B2-2A1838A3C571}" type="sibTrans" cxnId="{607AFABE-64D5-44D0-B43C-EEDFFDAF6819}">
      <dgm:prSet/>
      <dgm:spPr/>
      <dgm:t>
        <a:bodyPr/>
        <a:lstStyle/>
        <a:p>
          <a:endParaRPr lang="en-IN"/>
        </a:p>
      </dgm:t>
    </dgm:pt>
    <dgm:pt modelId="{EACF93D3-BD61-450D-9B4C-38C97B31AD58}">
      <dgm:prSet/>
      <dgm:spPr/>
      <dgm:t>
        <a:bodyPr/>
        <a:lstStyle/>
        <a:p>
          <a:r>
            <a:rPr kumimoji="0" lang="en-US" altLang="en-US" b="1" i="0" u="none" strike="noStrike" cap="none" normalizeH="0" baseline="0" dirty="0">
              <a:ln/>
              <a:effectLst/>
              <a:latin typeface="Arial" panose="020B0604020202020204" pitchFamily="34" charset="0"/>
            </a:rPr>
            <a:t>Memory:</a:t>
          </a:r>
          <a:r>
            <a:rPr kumimoji="0" lang="en-US" altLang="en-US" b="0" i="0" u="none" strike="noStrike" cap="none" normalizeH="0" baseline="0" dirty="0">
              <a:ln/>
              <a:effectLst/>
              <a:latin typeface="Arial" panose="020B0604020202020204" pitchFamily="34" charset="0"/>
            </a:rPr>
            <a:t> Stores program and data.</a:t>
          </a:r>
        </a:p>
      </dgm:t>
    </dgm:pt>
    <dgm:pt modelId="{70CDA7EA-2588-4326-9BAA-804F72C9FE3E}" type="parTrans" cxnId="{505CECFD-F1AB-43F4-928B-72378603F4B2}">
      <dgm:prSet/>
      <dgm:spPr/>
      <dgm:t>
        <a:bodyPr/>
        <a:lstStyle/>
        <a:p>
          <a:endParaRPr lang="en-IN"/>
        </a:p>
      </dgm:t>
    </dgm:pt>
    <dgm:pt modelId="{CA2C7A08-A01F-402D-92D0-C63B6DF74EA7}" type="sibTrans" cxnId="{505CECFD-F1AB-43F4-928B-72378603F4B2}">
      <dgm:prSet/>
      <dgm:spPr/>
      <dgm:t>
        <a:bodyPr/>
        <a:lstStyle/>
        <a:p>
          <a:endParaRPr lang="en-IN"/>
        </a:p>
      </dgm:t>
    </dgm:pt>
    <dgm:pt modelId="{B2497D95-2BF4-4CD6-AAFE-42BF51EA93A5}">
      <dgm:prSet/>
      <dgm:spPr/>
      <dgm:t>
        <a:bodyPr/>
        <a:lstStyle/>
        <a:p>
          <a:r>
            <a:rPr kumimoji="0" lang="en-US" altLang="en-US" b="1" i="0" u="none" strike="noStrike" cap="none" normalizeH="0" baseline="0" dirty="0">
              <a:ln/>
              <a:effectLst/>
              <a:latin typeface="Arial" panose="020B0604020202020204" pitchFamily="34" charset="0"/>
            </a:rPr>
            <a:t>I/O Ports:</a:t>
          </a:r>
          <a:r>
            <a:rPr kumimoji="0" lang="en-US" altLang="en-US" b="0" i="0" u="none" strike="noStrike" cap="none" normalizeH="0" baseline="0" dirty="0">
              <a:ln/>
              <a:effectLst/>
              <a:latin typeface="Arial" panose="020B0604020202020204" pitchFamily="34" charset="0"/>
            </a:rPr>
            <a:t> Interface with other devices.</a:t>
          </a:r>
        </a:p>
      </dgm:t>
    </dgm:pt>
    <dgm:pt modelId="{1ABDF4B7-1517-4A1E-9CFA-647CCB82FA3F}" type="parTrans" cxnId="{B161F852-436C-4C2C-8E39-C3B62AF9C044}">
      <dgm:prSet/>
      <dgm:spPr/>
      <dgm:t>
        <a:bodyPr/>
        <a:lstStyle/>
        <a:p>
          <a:endParaRPr lang="en-IN"/>
        </a:p>
      </dgm:t>
    </dgm:pt>
    <dgm:pt modelId="{B5E55FD6-9FDA-4D9E-BFA6-2987314F96DF}" type="sibTrans" cxnId="{B161F852-436C-4C2C-8E39-C3B62AF9C044}">
      <dgm:prSet/>
      <dgm:spPr/>
      <dgm:t>
        <a:bodyPr/>
        <a:lstStyle/>
        <a:p>
          <a:endParaRPr lang="en-IN"/>
        </a:p>
      </dgm:t>
    </dgm:pt>
    <dgm:pt modelId="{F9EE738B-AF2E-4984-848D-1C706370CA77}">
      <dgm:prSet/>
      <dgm:spPr/>
      <dgm:t>
        <a:bodyPr/>
        <a:lstStyle/>
        <a:p>
          <a:r>
            <a:rPr kumimoji="0" lang="en-US" altLang="en-US" b="1" i="0" u="none" strike="noStrike" cap="none" normalizeH="0" baseline="0">
              <a:ln/>
              <a:effectLst/>
              <a:latin typeface="Arial" panose="020B0604020202020204" pitchFamily="34" charset="0"/>
            </a:rPr>
            <a:t>Timers/Counters:</a:t>
          </a:r>
          <a:r>
            <a:rPr kumimoji="0" lang="en-US" altLang="en-US" b="0" i="0" u="none" strike="noStrike" cap="none" normalizeH="0" baseline="0">
              <a:ln/>
              <a:effectLst/>
              <a:latin typeface="Arial" panose="020B0604020202020204" pitchFamily="34" charset="0"/>
            </a:rPr>
            <a:t> Measure time intervals or count events.</a:t>
          </a:r>
          <a:endParaRPr kumimoji="0" lang="en-US" altLang="en-US" b="0" i="0" u="none" strike="noStrike" cap="none" normalizeH="0" baseline="0" dirty="0">
            <a:ln/>
            <a:effectLst/>
            <a:latin typeface="Arial" panose="020B0604020202020204" pitchFamily="34" charset="0"/>
          </a:endParaRPr>
        </a:p>
      </dgm:t>
    </dgm:pt>
    <dgm:pt modelId="{4312C6CD-9B8C-46A6-A4F4-8B59630A8980}" type="parTrans" cxnId="{DB915F24-350A-435A-9AD4-55D6A9A0ACD0}">
      <dgm:prSet/>
      <dgm:spPr/>
      <dgm:t>
        <a:bodyPr/>
        <a:lstStyle/>
        <a:p>
          <a:endParaRPr lang="en-IN"/>
        </a:p>
      </dgm:t>
    </dgm:pt>
    <dgm:pt modelId="{5C4F7CC7-17B2-494F-8DAD-AF25C1B42426}" type="sibTrans" cxnId="{DB915F24-350A-435A-9AD4-55D6A9A0ACD0}">
      <dgm:prSet/>
      <dgm:spPr/>
      <dgm:t>
        <a:bodyPr/>
        <a:lstStyle/>
        <a:p>
          <a:endParaRPr lang="en-IN"/>
        </a:p>
      </dgm:t>
    </dgm:pt>
    <dgm:pt modelId="{763FD163-E1DF-4C0C-AF37-EA08E2C578CA}">
      <dgm:prSet/>
      <dgm:spPr/>
      <dgm:t>
        <a:bodyPr/>
        <a:lstStyle/>
        <a:p>
          <a:r>
            <a:rPr kumimoji="0" lang="en-US" altLang="en-US" b="1" i="0" u="none" strike="noStrike" cap="none" normalizeH="0" baseline="0" dirty="0">
              <a:ln/>
              <a:effectLst/>
              <a:latin typeface="Arial" panose="020B0604020202020204" pitchFamily="34" charset="0"/>
            </a:rPr>
            <a:t>Communication Interfaces:</a:t>
          </a:r>
          <a:r>
            <a:rPr lang="en-US" altLang="en-US" dirty="0">
              <a:latin typeface="Arial" panose="020B0604020202020204" pitchFamily="34" charset="0"/>
            </a:rPr>
            <a:t> </a:t>
          </a:r>
          <a:r>
            <a:rPr kumimoji="0" lang="en-US" altLang="en-US" b="0" i="0" u="none" strike="noStrike" cap="none" normalizeH="0" baseline="0" dirty="0">
              <a:ln/>
              <a:effectLst/>
              <a:latin typeface="Arial" panose="020B0604020202020204" pitchFamily="34" charset="0"/>
            </a:rPr>
            <a:t>Connect to other systems (e.g., UART, SPI, I2C).</a:t>
          </a:r>
          <a:endParaRPr lang="en-IN" dirty="0"/>
        </a:p>
      </dgm:t>
    </dgm:pt>
    <dgm:pt modelId="{39AF5AC3-23C2-4214-B108-BEB1F8528BCD}" type="parTrans" cxnId="{FDC3549F-1612-4E96-8DE9-49CA1283476A}">
      <dgm:prSet/>
      <dgm:spPr/>
      <dgm:t>
        <a:bodyPr/>
        <a:lstStyle/>
        <a:p>
          <a:endParaRPr lang="en-IN"/>
        </a:p>
      </dgm:t>
    </dgm:pt>
    <dgm:pt modelId="{3277DB97-AC04-499B-8A11-B8011717C1F8}" type="sibTrans" cxnId="{FDC3549F-1612-4E96-8DE9-49CA1283476A}">
      <dgm:prSet/>
      <dgm:spPr/>
      <dgm:t>
        <a:bodyPr/>
        <a:lstStyle/>
        <a:p>
          <a:endParaRPr lang="en-IN"/>
        </a:p>
      </dgm:t>
    </dgm:pt>
    <dgm:pt modelId="{FE763CDA-82B3-49C2-8AC6-AFAF6C5AD94B}" type="pres">
      <dgm:prSet presAssocID="{8CF16CFF-96E7-4D20-92C7-25EDE8023AD2}" presName="Name0" presStyleCnt="0">
        <dgm:presLayoutVars>
          <dgm:chMax/>
          <dgm:chPref/>
          <dgm:dir/>
          <dgm:animLvl val="lvl"/>
        </dgm:presLayoutVars>
      </dgm:prSet>
      <dgm:spPr/>
    </dgm:pt>
    <dgm:pt modelId="{4CFF532E-CA4D-41D2-8C27-FB0C8E1BCA2A}" type="pres">
      <dgm:prSet presAssocID="{AC6070FA-E96D-4DF4-B03D-43446BE454C3}" presName="composite" presStyleCnt="0"/>
      <dgm:spPr/>
    </dgm:pt>
    <dgm:pt modelId="{3B1C817C-BD59-4A08-B6C4-5805F73D9413}" type="pres">
      <dgm:prSet presAssocID="{AC6070FA-E96D-4DF4-B03D-43446BE454C3}" presName="ParentAccentShape" presStyleLbl="trBgShp" presStyleIdx="0" presStyleCnt="2"/>
      <dgm:spPr/>
    </dgm:pt>
    <dgm:pt modelId="{EAA11358-0E87-4C88-9AA0-CD5B36CD331B}" type="pres">
      <dgm:prSet presAssocID="{AC6070FA-E96D-4DF4-B03D-43446BE454C3}" presName="ParentText" presStyleLbl="revTx" presStyleIdx="0" presStyleCnt="2">
        <dgm:presLayoutVars>
          <dgm:chMax val="1"/>
          <dgm:chPref val="1"/>
          <dgm:bulletEnabled val="1"/>
        </dgm:presLayoutVars>
      </dgm:prSet>
      <dgm:spPr/>
    </dgm:pt>
    <dgm:pt modelId="{FBF59597-8341-471C-94B5-A8FA5D95BF5C}" type="pres">
      <dgm:prSet presAssocID="{AC6070FA-E96D-4DF4-B03D-43446BE454C3}" presName="ChildText" presStyleLbl="revTx" presStyleIdx="1" presStyleCnt="2">
        <dgm:presLayoutVars>
          <dgm:chMax val="0"/>
          <dgm:chPref val="0"/>
        </dgm:presLayoutVars>
      </dgm:prSet>
      <dgm:spPr/>
    </dgm:pt>
    <dgm:pt modelId="{6DB3DB94-5C51-4614-9062-8E758F733C14}" type="pres">
      <dgm:prSet presAssocID="{AC6070FA-E96D-4DF4-B03D-43446BE454C3}" presName="ChildAccentShape" presStyleLbl="trBgShp" presStyleIdx="1" presStyleCnt="2"/>
      <dgm:spPr/>
    </dgm:pt>
    <dgm:pt modelId="{14F43C29-5836-43A6-B6BA-81AB66E9A292}" type="pres">
      <dgm:prSet presAssocID="{AC6070FA-E96D-4DF4-B03D-43446BE454C3}" presName="Image" presStyleLbl="alignImgPlace1" presStyleIdx="0" presStyleCnt="1"/>
      <dgm:spPr>
        <a:blipFill rotWithShape="1">
          <a:blip xmlns:r="http://schemas.openxmlformats.org/officeDocument/2006/relationships" r:embed="rId1"/>
          <a:srcRect/>
          <a:stretch>
            <a:fillRect t="-2000" b="-2000"/>
          </a:stretch>
        </a:blipFill>
      </dgm:spPr>
    </dgm:pt>
  </dgm:ptLst>
  <dgm:cxnLst>
    <dgm:cxn modelId="{DB915F24-350A-435A-9AD4-55D6A9A0ACD0}" srcId="{AC6070FA-E96D-4DF4-B03D-43446BE454C3}" destId="{F9EE738B-AF2E-4984-848D-1C706370CA77}" srcOrd="3" destOrd="0" parTransId="{4312C6CD-9B8C-46A6-A4F4-8B59630A8980}" sibTransId="{5C4F7CC7-17B2-494F-8DAD-AF25C1B42426}"/>
    <dgm:cxn modelId="{B34D4F26-471C-4DB4-99F2-2C55E9E36417}" type="presOf" srcId="{BC2A71C1-79B9-4AB3-B38E-077FAAFC2A9E}" destId="{FBF59597-8341-471C-94B5-A8FA5D95BF5C}" srcOrd="0" destOrd="0" presId="urn:microsoft.com/office/officeart/2009/3/layout/SnapshotPictureList"/>
    <dgm:cxn modelId="{D5827B2B-FDE9-4FAD-ABFD-B3A391DD09FC}" srcId="{8CF16CFF-96E7-4D20-92C7-25EDE8023AD2}" destId="{AC6070FA-E96D-4DF4-B03D-43446BE454C3}" srcOrd="0" destOrd="0" parTransId="{AD773068-701A-4FCF-B92B-50C50A2FE08A}" sibTransId="{1559C1A1-7CFB-43AA-8EB5-653BC95613B7}"/>
    <dgm:cxn modelId="{7E149938-583E-40CA-9383-AD1CEF1EEA5F}" type="presOf" srcId="{EACF93D3-BD61-450D-9B4C-38C97B31AD58}" destId="{FBF59597-8341-471C-94B5-A8FA5D95BF5C}" srcOrd="0" destOrd="1" presId="urn:microsoft.com/office/officeart/2009/3/layout/SnapshotPictureList"/>
    <dgm:cxn modelId="{B161F852-436C-4C2C-8E39-C3B62AF9C044}" srcId="{AC6070FA-E96D-4DF4-B03D-43446BE454C3}" destId="{B2497D95-2BF4-4CD6-AAFE-42BF51EA93A5}" srcOrd="2" destOrd="0" parTransId="{1ABDF4B7-1517-4A1E-9CFA-647CCB82FA3F}" sibTransId="{B5E55FD6-9FDA-4D9E-BFA6-2987314F96DF}"/>
    <dgm:cxn modelId="{7C1C7575-7EB7-4ED9-8ACC-FDD50E31CA31}" type="presOf" srcId="{AC6070FA-E96D-4DF4-B03D-43446BE454C3}" destId="{EAA11358-0E87-4C88-9AA0-CD5B36CD331B}" srcOrd="0" destOrd="0" presId="urn:microsoft.com/office/officeart/2009/3/layout/SnapshotPictureList"/>
    <dgm:cxn modelId="{A9507156-D823-41BD-92ED-92AFACEDD69D}" type="presOf" srcId="{F9EE738B-AF2E-4984-848D-1C706370CA77}" destId="{FBF59597-8341-471C-94B5-A8FA5D95BF5C}" srcOrd="0" destOrd="3" presId="urn:microsoft.com/office/officeart/2009/3/layout/SnapshotPictureList"/>
    <dgm:cxn modelId="{8F87C377-5B5D-4504-B8A8-9AB6C61186DB}" type="presOf" srcId="{8CF16CFF-96E7-4D20-92C7-25EDE8023AD2}" destId="{FE763CDA-82B3-49C2-8AC6-AFAF6C5AD94B}" srcOrd="0" destOrd="0" presId="urn:microsoft.com/office/officeart/2009/3/layout/SnapshotPictureList"/>
    <dgm:cxn modelId="{FDC3549F-1612-4E96-8DE9-49CA1283476A}" srcId="{AC6070FA-E96D-4DF4-B03D-43446BE454C3}" destId="{763FD163-E1DF-4C0C-AF37-EA08E2C578CA}" srcOrd="4" destOrd="0" parTransId="{39AF5AC3-23C2-4214-B108-BEB1F8528BCD}" sibTransId="{3277DB97-AC04-499B-8A11-B8011717C1F8}"/>
    <dgm:cxn modelId="{607AFABE-64D5-44D0-B43C-EEDFFDAF6819}" srcId="{AC6070FA-E96D-4DF4-B03D-43446BE454C3}" destId="{BC2A71C1-79B9-4AB3-B38E-077FAAFC2A9E}" srcOrd="0" destOrd="0" parTransId="{81BB1208-4C10-45D4-AE16-1777C4C1F20C}" sibTransId="{1FEA47C3-28DF-4FB6-B5B2-2A1838A3C571}"/>
    <dgm:cxn modelId="{92C812D5-6323-4980-B690-3BA33B3533A2}" type="presOf" srcId="{763FD163-E1DF-4C0C-AF37-EA08E2C578CA}" destId="{FBF59597-8341-471C-94B5-A8FA5D95BF5C}" srcOrd="0" destOrd="4" presId="urn:microsoft.com/office/officeart/2009/3/layout/SnapshotPictureList"/>
    <dgm:cxn modelId="{2AFB92DC-C46E-4748-88C3-4318C749BF53}" type="presOf" srcId="{B2497D95-2BF4-4CD6-AAFE-42BF51EA93A5}" destId="{FBF59597-8341-471C-94B5-A8FA5D95BF5C}" srcOrd="0" destOrd="2" presId="urn:microsoft.com/office/officeart/2009/3/layout/SnapshotPictureList"/>
    <dgm:cxn modelId="{505CECFD-F1AB-43F4-928B-72378603F4B2}" srcId="{AC6070FA-E96D-4DF4-B03D-43446BE454C3}" destId="{EACF93D3-BD61-450D-9B4C-38C97B31AD58}" srcOrd="1" destOrd="0" parTransId="{70CDA7EA-2588-4326-9BAA-804F72C9FE3E}" sibTransId="{CA2C7A08-A01F-402D-92D0-C63B6DF74EA7}"/>
    <dgm:cxn modelId="{E6C247BE-C27C-4A37-94B2-AC9F2010CA8A}" type="presParOf" srcId="{FE763CDA-82B3-49C2-8AC6-AFAF6C5AD94B}" destId="{4CFF532E-CA4D-41D2-8C27-FB0C8E1BCA2A}" srcOrd="0" destOrd="0" presId="urn:microsoft.com/office/officeart/2009/3/layout/SnapshotPictureList"/>
    <dgm:cxn modelId="{777E1CD9-30BD-4352-8E3B-1AB7EB0D8E40}" type="presParOf" srcId="{4CFF532E-CA4D-41D2-8C27-FB0C8E1BCA2A}" destId="{3B1C817C-BD59-4A08-B6C4-5805F73D9413}" srcOrd="0" destOrd="0" presId="urn:microsoft.com/office/officeart/2009/3/layout/SnapshotPictureList"/>
    <dgm:cxn modelId="{8BD464F5-156A-4639-9436-3B39035C9DC5}" type="presParOf" srcId="{4CFF532E-CA4D-41D2-8C27-FB0C8E1BCA2A}" destId="{EAA11358-0E87-4C88-9AA0-CD5B36CD331B}" srcOrd="1" destOrd="0" presId="urn:microsoft.com/office/officeart/2009/3/layout/SnapshotPictureList"/>
    <dgm:cxn modelId="{E6D06095-BF24-4CEF-A784-1D9ADA4B6403}" type="presParOf" srcId="{4CFF532E-CA4D-41D2-8C27-FB0C8E1BCA2A}" destId="{FBF59597-8341-471C-94B5-A8FA5D95BF5C}" srcOrd="2" destOrd="0" presId="urn:microsoft.com/office/officeart/2009/3/layout/SnapshotPictureList"/>
    <dgm:cxn modelId="{34398CBD-FE1A-4E3A-A83A-6DACB388A603}" type="presParOf" srcId="{4CFF532E-CA4D-41D2-8C27-FB0C8E1BCA2A}" destId="{6DB3DB94-5C51-4614-9062-8E758F733C14}" srcOrd="3" destOrd="0" presId="urn:microsoft.com/office/officeart/2009/3/layout/SnapshotPictureList"/>
    <dgm:cxn modelId="{4DB5C709-28D7-4A35-9D99-7EF47972C557}" type="presParOf" srcId="{4CFF532E-CA4D-41D2-8C27-FB0C8E1BCA2A}" destId="{14F43C29-5836-43A6-B6BA-81AB66E9A292}"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FFADA4-CF1C-4584-A39C-B8786C83E2DF}"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IN"/>
        </a:p>
      </dgm:t>
    </dgm:pt>
    <dgm:pt modelId="{408D8173-9358-4AC2-A2E0-114317D27D15}" type="pres">
      <dgm:prSet presAssocID="{66FFADA4-CF1C-4584-A39C-B8786C83E2DF}" presName="Name0" presStyleCnt="0">
        <dgm:presLayoutVars>
          <dgm:chMax/>
          <dgm:chPref/>
          <dgm:dir/>
        </dgm:presLayoutVars>
      </dgm:prSet>
      <dgm:spPr/>
    </dgm:pt>
  </dgm:ptLst>
  <dgm:cxnLst>
    <dgm:cxn modelId="{F408218E-6993-46EA-9832-630053E8F9D1}" type="presOf" srcId="{66FFADA4-CF1C-4584-A39C-B8786C83E2DF}" destId="{408D8173-9358-4AC2-A2E0-114317D27D15}" srcOrd="0"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BF6FCF-F1EE-4991-B37A-049018483872}" type="doc">
      <dgm:prSet loTypeId="urn:microsoft.com/office/officeart/2009/3/layout/SnapshotPictureList" loCatId="picture" qsTypeId="urn:microsoft.com/office/officeart/2005/8/quickstyle/simple1" qsCatId="simple" csTypeId="urn:microsoft.com/office/officeart/2005/8/colors/accent2_2" csCatId="accent2" phldr="1"/>
      <dgm:spPr/>
      <dgm:t>
        <a:bodyPr/>
        <a:lstStyle/>
        <a:p>
          <a:endParaRPr lang="en-IN"/>
        </a:p>
      </dgm:t>
    </dgm:pt>
    <dgm:pt modelId="{6603EFD7-5652-4E53-A93F-5A29BD97C3BA}">
      <dgm:prSet phldrT="[Text]" custT="1"/>
      <dgm:spPr/>
      <dgm:t>
        <a:bodyPr/>
        <a:lstStyle/>
        <a:p>
          <a:r>
            <a:rPr lang="en-US" sz="1400" dirty="0"/>
            <a:t>A microprocessor is a processor that is contained on a microchip, or integrated circuit (IC). It is a central processing unit (CPU) that executes the instructions of a computer program. Some features of microprocessors include:</a:t>
          </a:r>
          <a:endParaRPr lang="en-IN" sz="1400" dirty="0"/>
        </a:p>
      </dgm:t>
    </dgm:pt>
    <dgm:pt modelId="{7FD1301C-1BDB-4882-8605-40A23760D404}" type="parTrans" cxnId="{305DE41E-463C-47D0-83EC-6FA8A58E7346}">
      <dgm:prSet/>
      <dgm:spPr/>
      <dgm:t>
        <a:bodyPr/>
        <a:lstStyle/>
        <a:p>
          <a:endParaRPr lang="en-IN"/>
        </a:p>
      </dgm:t>
    </dgm:pt>
    <dgm:pt modelId="{BC6BDD30-B269-41FB-829B-A08CFCC13C4F}" type="sibTrans" cxnId="{305DE41E-463C-47D0-83EC-6FA8A58E7346}">
      <dgm:prSet/>
      <dgm:spPr/>
      <dgm:t>
        <a:bodyPr/>
        <a:lstStyle/>
        <a:p>
          <a:endParaRPr lang="en-IN"/>
        </a:p>
      </dgm:t>
    </dgm:pt>
    <dgm:pt modelId="{A9445426-7E7C-43A3-919B-1D0262D6E8EF}">
      <dgm:prSet custT="1"/>
      <dgm:spPr/>
      <dgm:t>
        <a:bodyPr/>
        <a:lstStyle/>
        <a:p>
          <a:r>
            <a:rPr lang="en-US" sz="1200" b="1" dirty="0"/>
            <a:t>Instruction set: </a:t>
          </a:r>
          <a:r>
            <a:rPr lang="en-US" sz="1200" dirty="0"/>
            <a:t>Microprocessors have a specific instruction set that defines the operations that they can perform.</a:t>
          </a:r>
        </a:p>
      </dgm:t>
    </dgm:pt>
    <dgm:pt modelId="{F8A815AE-243A-468F-8696-81F0837BA89C}" type="parTrans" cxnId="{663DE955-3E57-4227-8B43-C49C6C243142}">
      <dgm:prSet/>
      <dgm:spPr/>
      <dgm:t>
        <a:bodyPr/>
        <a:lstStyle/>
        <a:p>
          <a:endParaRPr lang="en-IN"/>
        </a:p>
      </dgm:t>
    </dgm:pt>
    <dgm:pt modelId="{1A28BF7A-D12E-4DFC-B1AC-336CC054BD99}" type="sibTrans" cxnId="{663DE955-3E57-4227-8B43-C49C6C243142}">
      <dgm:prSet/>
      <dgm:spPr/>
      <dgm:t>
        <a:bodyPr/>
        <a:lstStyle/>
        <a:p>
          <a:endParaRPr lang="en-IN"/>
        </a:p>
      </dgm:t>
    </dgm:pt>
    <dgm:pt modelId="{CBDD712A-5213-48BC-B547-BB9FD7373D90}">
      <dgm:prSet custT="1"/>
      <dgm:spPr/>
      <dgm:t>
        <a:bodyPr/>
        <a:lstStyle/>
        <a:p>
          <a:r>
            <a:rPr lang="en-US" sz="1200" b="1" dirty="0"/>
            <a:t>Clock speed: </a:t>
          </a:r>
          <a:r>
            <a:rPr lang="en-US" sz="1200" dirty="0"/>
            <a:t>The clock speed of a microprocessor determines how fast it can execute instructions. Microprocessors typically have high clock speeds, which allows them to perform tasks quickly.</a:t>
          </a:r>
        </a:p>
      </dgm:t>
    </dgm:pt>
    <dgm:pt modelId="{C5EC7FA7-1995-4952-97EA-EF35F884C2A1}" type="parTrans" cxnId="{BDD2720E-33A7-437F-A605-9CC478F64966}">
      <dgm:prSet/>
      <dgm:spPr/>
      <dgm:t>
        <a:bodyPr/>
        <a:lstStyle/>
        <a:p>
          <a:endParaRPr lang="en-IN"/>
        </a:p>
      </dgm:t>
    </dgm:pt>
    <dgm:pt modelId="{5AF7BD23-A3AC-47B4-8E6F-C42CCACF8B6F}" type="sibTrans" cxnId="{BDD2720E-33A7-437F-A605-9CC478F64966}">
      <dgm:prSet/>
      <dgm:spPr/>
      <dgm:t>
        <a:bodyPr/>
        <a:lstStyle/>
        <a:p>
          <a:endParaRPr lang="en-IN"/>
        </a:p>
      </dgm:t>
    </dgm:pt>
    <dgm:pt modelId="{ED8BBC12-9764-4E9E-85BF-646367F88230}">
      <dgm:prSet custT="1"/>
      <dgm:spPr/>
      <dgm:t>
        <a:bodyPr/>
        <a:lstStyle/>
        <a:p>
          <a:r>
            <a:rPr lang="en-US" sz="1200" b="1" dirty="0"/>
            <a:t>Data bus: </a:t>
          </a:r>
          <a:r>
            <a:rPr lang="en-US" sz="1200" dirty="0"/>
            <a:t>The data bus is a communication pathway that is used to transfer data between the microprocessor and other components in a system.</a:t>
          </a:r>
        </a:p>
      </dgm:t>
    </dgm:pt>
    <dgm:pt modelId="{A5A23E3D-ABC8-4607-A61A-780CE9B26C1F}" type="parTrans" cxnId="{276E055D-AA07-4D1A-A086-76FC7F3FA41A}">
      <dgm:prSet/>
      <dgm:spPr/>
      <dgm:t>
        <a:bodyPr/>
        <a:lstStyle/>
        <a:p>
          <a:endParaRPr lang="en-IN"/>
        </a:p>
      </dgm:t>
    </dgm:pt>
    <dgm:pt modelId="{6B1D6375-8F0F-46B5-BFAC-DAC77ABEC7EA}" type="sibTrans" cxnId="{276E055D-AA07-4D1A-A086-76FC7F3FA41A}">
      <dgm:prSet/>
      <dgm:spPr/>
      <dgm:t>
        <a:bodyPr/>
        <a:lstStyle/>
        <a:p>
          <a:endParaRPr lang="en-IN"/>
        </a:p>
      </dgm:t>
    </dgm:pt>
    <dgm:pt modelId="{D6A5E90E-B69E-46B1-9874-218658047845}">
      <dgm:prSet custT="1"/>
      <dgm:spPr/>
      <dgm:t>
        <a:bodyPr/>
        <a:lstStyle/>
        <a:p>
          <a:r>
            <a:rPr lang="en-US" sz="1200" b="1" dirty="0"/>
            <a:t>Address bus: </a:t>
          </a:r>
          <a:r>
            <a:rPr lang="en-US" sz="1200" dirty="0"/>
            <a:t>The address bus is a communication pathway that is used to transfer the address of a memory location between the microprocessor and other components in a system.</a:t>
          </a:r>
        </a:p>
      </dgm:t>
    </dgm:pt>
    <dgm:pt modelId="{61C38E10-E95E-4E0E-94BD-EE64E461FCF8}" type="parTrans" cxnId="{75018E38-11EE-40DF-B122-480EC2FD8B21}">
      <dgm:prSet/>
      <dgm:spPr/>
      <dgm:t>
        <a:bodyPr/>
        <a:lstStyle/>
        <a:p>
          <a:endParaRPr lang="en-IN"/>
        </a:p>
      </dgm:t>
    </dgm:pt>
    <dgm:pt modelId="{4E9763E1-C996-49C8-A1BA-63BB45A0478F}" type="sibTrans" cxnId="{75018E38-11EE-40DF-B122-480EC2FD8B21}">
      <dgm:prSet/>
      <dgm:spPr/>
      <dgm:t>
        <a:bodyPr/>
        <a:lstStyle/>
        <a:p>
          <a:endParaRPr lang="en-IN"/>
        </a:p>
      </dgm:t>
    </dgm:pt>
    <dgm:pt modelId="{B1DC5D0D-E7B0-430A-8F32-C3AC4B7785F1}">
      <dgm:prSet custT="1"/>
      <dgm:spPr/>
      <dgm:t>
        <a:bodyPr/>
        <a:lstStyle/>
        <a:p>
          <a:r>
            <a:rPr lang="en-US" sz="1200" b="1" dirty="0"/>
            <a:t>Cache:</a:t>
          </a:r>
          <a:r>
            <a:rPr lang="en-US" sz="1200" dirty="0"/>
            <a:t> Many microprocessors have one or more levels of cache, which is a small amount of high-speed memory that is used to store frequently accessed data. This helps to improve the performance of the microprocessor.</a:t>
          </a:r>
        </a:p>
      </dgm:t>
    </dgm:pt>
    <dgm:pt modelId="{5BBA8096-2421-4D98-8903-A3EED79B07B0}" type="parTrans" cxnId="{72932653-4B13-4CF8-94A2-84D1B406F032}">
      <dgm:prSet/>
      <dgm:spPr/>
      <dgm:t>
        <a:bodyPr/>
        <a:lstStyle/>
        <a:p>
          <a:endParaRPr lang="en-IN"/>
        </a:p>
      </dgm:t>
    </dgm:pt>
    <dgm:pt modelId="{A5166EA4-424E-4F10-BC0F-BC9E4FF5EB43}" type="sibTrans" cxnId="{72932653-4B13-4CF8-94A2-84D1B406F032}">
      <dgm:prSet/>
      <dgm:spPr/>
      <dgm:t>
        <a:bodyPr/>
        <a:lstStyle/>
        <a:p>
          <a:endParaRPr lang="en-IN"/>
        </a:p>
      </dgm:t>
    </dgm:pt>
    <dgm:pt modelId="{8A134E90-10AE-480E-B980-577911696334}" type="pres">
      <dgm:prSet presAssocID="{F8BF6FCF-F1EE-4991-B37A-049018483872}" presName="Name0" presStyleCnt="0">
        <dgm:presLayoutVars>
          <dgm:chMax/>
          <dgm:chPref/>
          <dgm:dir/>
          <dgm:animLvl val="lvl"/>
        </dgm:presLayoutVars>
      </dgm:prSet>
      <dgm:spPr/>
    </dgm:pt>
    <dgm:pt modelId="{26FB443C-D9E4-438E-90EE-5C2BCDB961E0}" type="pres">
      <dgm:prSet presAssocID="{6603EFD7-5652-4E53-A93F-5A29BD97C3BA}" presName="composite" presStyleCnt="0"/>
      <dgm:spPr/>
    </dgm:pt>
    <dgm:pt modelId="{2510A06E-0276-4BD7-9931-8F10E121FEA8}" type="pres">
      <dgm:prSet presAssocID="{6603EFD7-5652-4E53-A93F-5A29BD97C3BA}" presName="ParentAccentShape" presStyleLbl="trBgShp" presStyleIdx="0" presStyleCnt="2"/>
      <dgm:spPr/>
    </dgm:pt>
    <dgm:pt modelId="{2ACF0F6D-07A2-4279-B463-A5510D394D59}" type="pres">
      <dgm:prSet presAssocID="{6603EFD7-5652-4E53-A93F-5A29BD97C3BA}" presName="ParentText" presStyleLbl="revTx" presStyleIdx="0" presStyleCnt="2">
        <dgm:presLayoutVars>
          <dgm:chMax val="1"/>
          <dgm:chPref val="1"/>
          <dgm:bulletEnabled val="1"/>
        </dgm:presLayoutVars>
      </dgm:prSet>
      <dgm:spPr/>
    </dgm:pt>
    <dgm:pt modelId="{BFCB211A-9F8F-4014-9DC3-BFDBE0172052}" type="pres">
      <dgm:prSet presAssocID="{6603EFD7-5652-4E53-A93F-5A29BD97C3BA}" presName="ChildText" presStyleLbl="revTx" presStyleIdx="1" presStyleCnt="2" custScaleY="106681">
        <dgm:presLayoutVars>
          <dgm:chMax val="0"/>
          <dgm:chPref val="0"/>
        </dgm:presLayoutVars>
      </dgm:prSet>
      <dgm:spPr/>
    </dgm:pt>
    <dgm:pt modelId="{91345F71-B5CA-43AB-8468-9B0E091B0D33}" type="pres">
      <dgm:prSet presAssocID="{6603EFD7-5652-4E53-A93F-5A29BD97C3BA}" presName="ChildAccentShape" presStyleLbl="trBgShp" presStyleIdx="1" presStyleCnt="2"/>
      <dgm:spPr/>
    </dgm:pt>
    <dgm:pt modelId="{9C718307-DFBE-44CF-9BDE-B2BC4FF2226D}" type="pres">
      <dgm:prSet presAssocID="{6603EFD7-5652-4E53-A93F-5A29BD97C3BA}" presName="Image" presStyleLbl="alignImgPlace1" presStyleIdx="0" presStyleCnt="1"/>
      <dgm:spPr>
        <a:blipFill rotWithShape="1">
          <a:blip xmlns:r="http://schemas.openxmlformats.org/officeDocument/2006/relationships" r:embed="rId1"/>
          <a:srcRect/>
          <a:stretch>
            <a:fillRect l="-4000" r="-4000"/>
          </a:stretch>
        </a:blipFill>
      </dgm:spPr>
    </dgm:pt>
  </dgm:ptLst>
  <dgm:cxnLst>
    <dgm:cxn modelId="{BDD2720E-33A7-437F-A605-9CC478F64966}" srcId="{6603EFD7-5652-4E53-A93F-5A29BD97C3BA}" destId="{CBDD712A-5213-48BC-B547-BB9FD7373D90}" srcOrd="1" destOrd="0" parTransId="{C5EC7FA7-1995-4952-97EA-EF35F884C2A1}" sibTransId="{5AF7BD23-A3AC-47B4-8E6F-C42CCACF8B6F}"/>
    <dgm:cxn modelId="{9741B110-26C0-44CC-8A31-D37B7728FF46}" type="presOf" srcId="{B1DC5D0D-E7B0-430A-8F32-C3AC4B7785F1}" destId="{BFCB211A-9F8F-4014-9DC3-BFDBE0172052}" srcOrd="0" destOrd="4" presId="urn:microsoft.com/office/officeart/2009/3/layout/SnapshotPictureList"/>
    <dgm:cxn modelId="{89457219-B561-460C-973F-B48C80BA05C3}" type="presOf" srcId="{D6A5E90E-B69E-46B1-9874-218658047845}" destId="{BFCB211A-9F8F-4014-9DC3-BFDBE0172052}" srcOrd="0" destOrd="3" presId="urn:microsoft.com/office/officeart/2009/3/layout/SnapshotPictureList"/>
    <dgm:cxn modelId="{305DE41E-463C-47D0-83EC-6FA8A58E7346}" srcId="{F8BF6FCF-F1EE-4991-B37A-049018483872}" destId="{6603EFD7-5652-4E53-A93F-5A29BD97C3BA}" srcOrd="0" destOrd="0" parTransId="{7FD1301C-1BDB-4882-8605-40A23760D404}" sibTransId="{BC6BDD30-B269-41FB-829B-A08CFCC13C4F}"/>
    <dgm:cxn modelId="{75018E38-11EE-40DF-B122-480EC2FD8B21}" srcId="{6603EFD7-5652-4E53-A93F-5A29BD97C3BA}" destId="{D6A5E90E-B69E-46B1-9874-218658047845}" srcOrd="3" destOrd="0" parTransId="{61C38E10-E95E-4E0E-94BD-EE64E461FCF8}" sibTransId="{4E9763E1-C996-49C8-A1BA-63BB45A0478F}"/>
    <dgm:cxn modelId="{276E055D-AA07-4D1A-A086-76FC7F3FA41A}" srcId="{6603EFD7-5652-4E53-A93F-5A29BD97C3BA}" destId="{ED8BBC12-9764-4E9E-85BF-646367F88230}" srcOrd="2" destOrd="0" parTransId="{A5A23E3D-ABC8-4607-A61A-780CE9B26C1F}" sibTransId="{6B1D6375-8F0F-46B5-BFAC-DAC77ABEC7EA}"/>
    <dgm:cxn modelId="{157EEF4A-3D88-4C2B-B745-287C8943EAFF}" type="presOf" srcId="{ED8BBC12-9764-4E9E-85BF-646367F88230}" destId="{BFCB211A-9F8F-4014-9DC3-BFDBE0172052}" srcOrd="0" destOrd="2" presId="urn:microsoft.com/office/officeart/2009/3/layout/SnapshotPictureList"/>
    <dgm:cxn modelId="{72932653-4B13-4CF8-94A2-84D1B406F032}" srcId="{6603EFD7-5652-4E53-A93F-5A29BD97C3BA}" destId="{B1DC5D0D-E7B0-430A-8F32-C3AC4B7785F1}" srcOrd="4" destOrd="0" parTransId="{5BBA8096-2421-4D98-8903-A3EED79B07B0}" sibTransId="{A5166EA4-424E-4F10-BC0F-BC9E4FF5EB43}"/>
    <dgm:cxn modelId="{663DE955-3E57-4227-8B43-C49C6C243142}" srcId="{6603EFD7-5652-4E53-A93F-5A29BD97C3BA}" destId="{A9445426-7E7C-43A3-919B-1D0262D6E8EF}" srcOrd="0" destOrd="0" parTransId="{F8A815AE-243A-468F-8696-81F0837BA89C}" sibTransId="{1A28BF7A-D12E-4DFC-B1AC-336CC054BD99}"/>
    <dgm:cxn modelId="{774E7F90-7B17-4743-93B5-4FE33A5D8D43}" type="presOf" srcId="{A9445426-7E7C-43A3-919B-1D0262D6E8EF}" destId="{BFCB211A-9F8F-4014-9DC3-BFDBE0172052}" srcOrd="0" destOrd="0" presId="urn:microsoft.com/office/officeart/2009/3/layout/SnapshotPictureList"/>
    <dgm:cxn modelId="{EB913E9E-0B4B-4BA6-9B87-3441206BF708}" type="presOf" srcId="{F8BF6FCF-F1EE-4991-B37A-049018483872}" destId="{8A134E90-10AE-480E-B980-577911696334}" srcOrd="0" destOrd="0" presId="urn:microsoft.com/office/officeart/2009/3/layout/SnapshotPictureList"/>
    <dgm:cxn modelId="{47A2E4CF-0DA9-432B-BB96-4966F9FF3516}" type="presOf" srcId="{CBDD712A-5213-48BC-B547-BB9FD7373D90}" destId="{BFCB211A-9F8F-4014-9DC3-BFDBE0172052}" srcOrd="0" destOrd="1" presId="urn:microsoft.com/office/officeart/2009/3/layout/SnapshotPictureList"/>
    <dgm:cxn modelId="{0F3DF9FB-6ED8-47C2-B2C8-C6203233DE21}" type="presOf" srcId="{6603EFD7-5652-4E53-A93F-5A29BD97C3BA}" destId="{2ACF0F6D-07A2-4279-B463-A5510D394D59}" srcOrd="0" destOrd="0" presId="urn:microsoft.com/office/officeart/2009/3/layout/SnapshotPictureList"/>
    <dgm:cxn modelId="{CD5B7947-B7D5-492E-AB83-15E05C2F4F87}" type="presParOf" srcId="{8A134E90-10AE-480E-B980-577911696334}" destId="{26FB443C-D9E4-438E-90EE-5C2BCDB961E0}" srcOrd="0" destOrd="0" presId="urn:microsoft.com/office/officeart/2009/3/layout/SnapshotPictureList"/>
    <dgm:cxn modelId="{D2FD2241-DAF0-4673-AFE4-A0214D90E108}" type="presParOf" srcId="{26FB443C-D9E4-438E-90EE-5C2BCDB961E0}" destId="{2510A06E-0276-4BD7-9931-8F10E121FEA8}" srcOrd="0" destOrd="0" presId="urn:microsoft.com/office/officeart/2009/3/layout/SnapshotPictureList"/>
    <dgm:cxn modelId="{E4045CF9-550C-414C-99A3-ACE5BDF73112}" type="presParOf" srcId="{26FB443C-D9E4-438E-90EE-5C2BCDB961E0}" destId="{2ACF0F6D-07A2-4279-B463-A5510D394D59}" srcOrd="1" destOrd="0" presId="urn:microsoft.com/office/officeart/2009/3/layout/SnapshotPictureList"/>
    <dgm:cxn modelId="{A600FEBD-1447-4580-AA10-912617201152}" type="presParOf" srcId="{26FB443C-D9E4-438E-90EE-5C2BCDB961E0}" destId="{BFCB211A-9F8F-4014-9DC3-BFDBE0172052}" srcOrd="2" destOrd="0" presId="urn:microsoft.com/office/officeart/2009/3/layout/SnapshotPictureList"/>
    <dgm:cxn modelId="{9B592B27-CA96-4B9C-AB9C-D3A5C4B45C78}" type="presParOf" srcId="{26FB443C-D9E4-438E-90EE-5C2BCDB961E0}" destId="{91345F71-B5CA-43AB-8468-9B0E091B0D33}" srcOrd="3" destOrd="0" presId="urn:microsoft.com/office/officeart/2009/3/layout/SnapshotPictureList"/>
    <dgm:cxn modelId="{42004846-891F-440B-936F-252319340888}" type="presParOf" srcId="{26FB443C-D9E4-438E-90EE-5C2BCDB961E0}" destId="{9C718307-DFBE-44CF-9BDE-B2BC4FF2226D}" srcOrd="4" destOrd="0" presId="urn:microsoft.com/office/officeart/2009/3/layout/SnapshotPictur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C9B22-38F8-41C7-B81F-4CA908B501CE}">
      <dsp:nvSpPr>
        <dsp:cNvPr id="0" name=""/>
        <dsp:cNvSpPr/>
      </dsp:nvSpPr>
      <dsp:spPr>
        <a:xfrm>
          <a:off x="0" y="83320"/>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a:t>On-chip peripherals</a:t>
          </a:r>
          <a:endParaRPr lang="en-IN" sz="1800" kern="1200" dirty="0"/>
        </a:p>
      </dsp:txBody>
      <dsp:txXfrm>
        <a:off x="20561" y="103881"/>
        <a:ext cx="9102877" cy="380078"/>
      </dsp:txXfrm>
    </dsp:sp>
    <dsp:sp modelId="{451524B6-86DF-43F8-8C02-DBB79A30C35C}">
      <dsp:nvSpPr>
        <dsp:cNvPr id="0" name=""/>
        <dsp:cNvSpPr/>
      </dsp:nvSpPr>
      <dsp:spPr>
        <a:xfrm>
          <a:off x="0" y="504520"/>
          <a:ext cx="9143999"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Many microcontrollers have a variety of on-chip peripherals, such as timers, serial ports, and analog-to-digital converters, which allow them to interface with external devices. </a:t>
          </a:r>
          <a:endParaRPr lang="en-IN" sz="1400" kern="1200" dirty="0"/>
        </a:p>
      </dsp:txBody>
      <dsp:txXfrm>
        <a:off x="0" y="504520"/>
        <a:ext cx="9143999" cy="419175"/>
      </dsp:txXfrm>
    </dsp:sp>
    <dsp:sp modelId="{86824D8A-19A8-4C5A-8ED6-89722F7826E8}">
      <dsp:nvSpPr>
        <dsp:cNvPr id="0" name=""/>
        <dsp:cNvSpPr/>
      </dsp:nvSpPr>
      <dsp:spPr>
        <a:xfrm>
          <a:off x="0" y="923695"/>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a:t>Memory</a:t>
          </a:r>
          <a:endParaRPr lang="en-IN" sz="1800" kern="1200" dirty="0"/>
        </a:p>
      </dsp:txBody>
      <dsp:txXfrm>
        <a:off x="20561" y="944256"/>
        <a:ext cx="9102877" cy="380078"/>
      </dsp:txXfrm>
    </dsp:sp>
    <dsp:sp modelId="{CBECB117-72E7-4A8C-81F3-29D4CB24B0E3}">
      <dsp:nvSpPr>
        <dsp:cNvPr id="0" name=""/>
        <dsp:cNvSpPr/>
      </dsp:nvSpPr>
      <dsp:spPr>
        <a:xfrm>
          <a:off x="0" y="1344895"/>
          <a:ext cx="9143999"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Microcontrollers have both program memory, which stores the instructions that are executed by the processor, and data memory, which is used to store variables and other data. </a:t>
          </a:r>
          <a:endParaRPr lang="en-IN" sz="1400" kern="1200" dirty="0"/>
        </a:p>
      </dsp:txBody>
      <dsp:txXfrm>
        <a:off x="0" y="1344895"/>
        <a:ext cx="9143999" cy="419175"/>
      </dsp:txXfrm>
    </dsp:sp>
    <dsp:sp modelId="{BBDDE6F5-3C6F-4C0B-8145-02C33B4C5CE7}">
      <dsp:nvSpPr>
        <dsp:cNvPr id="0" name=""/>
        <dsp:cNvSpPr/>
      </dsp:nvSpPr>
      <dsp:spPr>
        <a:xfrm>
          <a:off x="0" y="1764070"/>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a:t>Input/output (I/O) pins</a:t>
          </a:r>
          <a:endParaRPr lang="en-IN" sz="1800" kern="1200" dirty="0"/>
        </a:p>
      </dsp:txBody>
      <dsp:txXfrm>
        <a:off x="20561" y="1784631"/>
        <a:ext cx="9102877" cy="380078"/>
      </dsp:txXfrm>
    </dsp:sp>
    <dsp:sp modelId="{9A57C3B5-5356-4855-8FD6-F699A4AD5A4F}">
      <dsp:nvSpPr>
        <dsp:cNvPr id="0" name=""/>
        <dsp:cNvSpPr/>
      </dsp:nvSpPr>
      <dsp:spPr>
        <a:xfrm>
          <a:off x="0" y="2185270"/>
          <a:ext cx="9143999"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Microcontrollers have a set of I/O pins that can be used to interface with external devices, such as sensors or actuators. </a:t>
          </a:r>
          <a:endParaRPr lang="en-IN" sz="1400" kern="1200" dirty="0"/>
        </a:p>
      </dsp:txBody>
      <dsp:txXfrm>
        <a:off x="0" y="2185270"/>
        <a:ext cx="9143999" cy="419175"/>
      </dsp:txXfrm>
    </dsp:sp>
    <dsp:sp modelId="{BF7B72FC-9B26-4FEB-8F93-2F464424D74A}">
      <dsp:nvSpPr>
        <dsp:cNvPr id="0" name=""/>
        <dsp:cNvSpPr/>
      </dsp:nvSpPr>
      <dsp:spPr>
        <a:xfrm>
          <a:off x="0" y="2604445"/>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a:t>Low power consumption</a:t>
          </a:r>
          <a:endParaRPr lang="en-IN" sz="1800" kern="1200" dirty="0"/>
        </a:p>
      </dsp:txBody>
      <dsp:txXfrm>
        <a:off x="20561" y="2625006"/>
        <a:ext cx="9102877" cy="380078"/>
      </dsp:txXfrm>
    </dsp:sp>
    <dsp:sp modelId="{20ED7DF7-18E4-4E76-9F60-BE4A18EF52FA}">
      <dsp:nvSpPr>
        <dsp:cNvPr id="0" name=""/>
        <dsp:cNvSpPr/>
      </dsp:nvSpPr>
      <dsp:spPr>
        <a:xfrm>
          <a:off x="0" y="3025645"/>
          <a:ext cx="9143999"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Microcontrollers are designed to be low-power, which makes them suitable for use in battery-powered devices. </a:t>
          </a:r>
          <a:endParaRPr lang="en-IN" sz="1400" kern="1200" dirty="0"/>
        </a:p>
      </dsp:txBody>
      <dsp:txXfrm>
        <a:off x="0" y="3025645"/>
        <a:ext cx="9143999" cy="419175"/>
      </dsp:txXfrm>
    </dsp:sp>
    <dsp:sp modelId="{8F7392EF-00E7-4916-80EA-4528CD614805}">
      <dsp:nvSpPr>
        <dsp:cNvPr id="0" name=""/>
        <dsp:cNvSpPr/>
      </dsp:nvSpPr>
      <dsp:spPr>
        <a:xfrm>
          <a:off x="0" y="3444820"/>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Cost</a:t>
          </a:r>
        </a:p>
      </dsp:txBody>
      <dsp:txXfrm>
        <a:off x="20561" y="3465381"/>
        <a:ext cx="9102877" cy="380078"/>
      </dsp:txXfrm>
    </dsp:sp>
    <dsp:sp modelId="{EB74E468-8544-4C1B-89FA-C21589326CC2}">
      <dsp:nvSpPr>
        <dsp:cNvPr id="0" name=""/>
        <dsp:cNvSpPr/>
      </dsp:nvSpPr>
      <dsp:spPr>
        <a:xfrm>
          <a:off x="0" y="3866020"/>
          <a:ext cx="9143999"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Microcontrollers are typically less expensive than general-purpose processors, as they are designed for specific tasks and do not have as many capabilities</a:t>
          </a:r>
          <a:endParaRPr lang="en-IN" sz="1400" kern="1200" dirty="0"/>
        </a:p>
      </dsp:txBody>
      <dsp:txXfrm>
        <a:off x="0" y="3866020"/>
        <a:ext cx="9143999" cy="419175"/>
      </dsp:txXfrm>
    </dsp:sp>
    <dsp:sp modelId="{38F000CC-878A-4710-869F-5F6A1FF1D24B}">
      <dsp:nvSpPr>
        <dsp:cNvPr id="0" name=""/>
        <dsp:cNvSpPr/>
      </dsp:nvSpPr>
      <dsp:spPr>
        <a:xfrm>
          <a:off x="0" y="4285195"/>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Size</a:t>
          </a:r>
        </a:p>
      </dsp:txBody>
      <dsp:txXfrm>
        <a:off x="20561" y="4305756"/>
        <a:ext cx="9102877" cy="380078"/>
      </dsp:txXfrm>
    </dsp:sp>
    <dsp:sp modelId="{147583B0-5A16-4CB6-9153-C428007917D7}">
      <dsp:nvSpPr>
        <dsp:cNvPr id="0" name=""/>
        <dsp:cNvSpPr/>
      </dsp:nvSpPr>
      <dsp:spPr>
        <a:xfrm>
          <a:off x="0" y="4706395"/>
          <a:ext cx="9143999"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Microcontrollers are small, which makes them suitable for use in compact devices.</a:t>
          </a:r>
          <a:endParaRPr lang="en-IN" sz="1400" kern="1200" dirty="0"/>
        </a:p>
      </dsp:txBody>
      <dsp:txXfrm>
        <a:off x="0" y="4706395"/>
        <a:ext cx="9143999" cy="298080"/>
      </dsp:txXfrm>
    </dsp:sp>
    <dsp:sp modelId="{4FAE3A7F-7A0E-40C2-B48A-6993177229BA}">
      <dsp:nvSpPr>
        <dsp:cNvPr id="0" name=""/>
        <dsp:cNvSpPr/>
      </dsp:nvSpPr>
      <dsp:spPr>
        <a:xfrm>
          <a:off x="0" y="5004475"/>
          <a:ext cx="9143999" cy="4212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a:t>Flexibility</a:t>
          </a:r>
          <a:endParaRPr lang="en-IN" sz="1800" kern="1200" dirty="0"/>
        </a:p>
      </dsp:txBody>
      <dsp:txXfrm>
        <a:off x="20561" y="5025036"/>
        <a:ext cx="9102877" cy="380078"/>
      </dsp:txXfrm>
    </dsp:sp>
    <dsp:sp modelId="{62AC9EB0-C42E-45F7-8561-2197289A5DF0}">
      <dsp:nvSpPr>
        <dsp:cNvPr id="0" name=""/>
        <dsp:cNvSpPr/>
      </dsp:nvSpPr>
      <dsp:spPr>
        <a:xfrm>
          <a:off x="0" y="5425675"/>
          <a:ext cx="9143999"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en-US" sz="1400" kern="1200" dirty="0"/>
            <a:t>Microcontrollers are highly flexible and can be programmed to perform a wide range of tasks. </a:t>
          </a:r>
          <a:endParaRPr lang="en-IN" sz="1400" kern="1200"/>
        </a:p>
      </dsp:txBody>
      <dsp:txXfrm>
        <a:off x="0" y="5425675"/>
        <a:ext cx="9143999" cy="298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3DB94-5C51-4614-9062-8E758F733C14}">
      <dsp:nvSpPr>
        <dsp:cNvPr id="0" name=""/>
        <dsp:cNvSpPr/>
      </dsp:nvSpPr>
      <dsp:spPr>
        <a:xfrm>
          <a:off x="8926372" y="1169037"/>
          <a:ext cx="217627" cy="4027816"/>
        </a:xfrm>
        <a:prstGeom prst="rect">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1C817C-BD59-4A08-B6C4-5805F73D9413}">
      <dsp:nvSpPr>
        <dsp:cNvPr id="0" name=""/>
        <dsp:cNvSpPr/>
      </dsp:nvSpPr>
      <dsp:spPr>
        <a:xfrm>
          <a:off x="217627" y="1169037"/>
          <a:ext cx="5660136" cy="4027816"/>
        </a:xfrm>
        <a:prstGeom prst="frame">
          <a:avLst>
            <a:gd name="adj1" fmla="val 5450"/>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43C29-5836-43A6-B6BA-81AB66E9A292}">
      <dsp:nvSpPr>
        <dsp:cNvPr id="0" name=""/>
        <dsp:cNvSpPr/>
      </dsp:nvSpPr>
      <dsp:spPr>
        <a:xfrm>
          <a:off x="0" y="686421"/>
          <a:ext cx="5442508" cy="3809962"/>
        </a:xfrm>
        <a:prstGeom prst="rect">
          <a:avLst/>
        </a:prstGeom>
        <a:blipFill rotWithShape="1">
          <a:blip xmlns:r="http://schemas.openxmlformats.org/officeDocument/2006/relationships" r:embed="rId1"/>
          <a:srcRect/>
          <a:stretch>
            <a:fillRect t="-2000" b="-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A11358-0E87-4C88-9AA0-CD5B36CD331B}">
      <dsp:nvSpPr>
        <dsp:cNvPr id="0" name=""/>
        <dsp:cNvSpPr/>
      </dsp:nvSpPr>
      <dsp:spPr>
        <a:xfrm>
          <a:off x="438912" y="4497736"/>
          <a:ext cx="5221224" cy="47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20" tIns="64770" rIns="172720" bIns="64770" numCol="1" spcCol="1270" anchor="ctr" anchorCtr="0">
          <a:noAutofit/>
        </a:bodyPr>
        <a:lstStyle/>
        <a:p>
          <a:pPr marL="0" lvl="0" indent="0" algn="l" defTabSz="755650">
            <a:lnSpc>
              <a:spcPct val="90000"/>
            </a:lnSpc>
            <a:spcBef>
              <a:spcPct val="0"/>
            </a:spcBef>
            <a:spcAft>
              <a:spcPct val="35000"/>
            </a:spcAft>
            <a:buNone/>
          </a:pPr>
          <a:r>
            <a:rPr kumimoji="0" lang="en-US" altLang="en-US" sz="1700" b="1" i="0" u="none" strike="noStrike" kern="1200" cap="none" normalizeH="0" baseline="0" dirty="0">
              <a:ln/>
              <a:effectLst/>
              <a:latin typeface="Arial" panose="020B0604020202020204" pitchFamily="34" charset="0"/>
            </a:rPr>
            <a:t>Basic components of Microcontroller includes: </a:t>
          </a:r>
          <a:endParaRPr lang="en-IN" sz="1700" kern="1200" dirty="0"/>
        </a:p>
      </dsp:txBody>
      <dsp:txXfrm>
        <a:off x="438912" y="4497736"/>
        <a:ext cx="5221224" cy="478105"/>
      </dsp:txXfrm>
    </dsp:sp>
    <dsp:sp modelId="{FBF59597-8341-471C-94B5-A8FA5D95BF5C}">
      <dsp:nvSpPr>
        <dsp:cNvPr id="0" name=""/>
        <dsp:cNvSpPr/>
      </dsp:nvSpPr>
      <dsp:spPr>
        <a:xfrm>
          <a:off x="6108192" y="1169037"/>
          <a:ext cx="2587752" cy="4027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altLang="en-US" sz="1700" b="1" kern="1200" dirty="0">
              <a:latin typeface="Arial" panose="020B0604020202020204" pitchFamily="34" charset="0"/>
            </a:rPr>
            <a:t>C</a:t>
          </a:r>
          <a:r>
            <a:rPr kumimoji="0" lang="en-US" altLang="en-US" sz="1700" b="1" i="0" u="none" strike="noStrike" kern="1200" cap="none" normalizeH="0" baseline="0" dirty="0">
              <a:ln/>
              <a:effectLst/>
              <a:latin typeface="Arial" panose="020B0604020202020204" pitchFamily="34" charset="0"/>
            </a:rPr>
            <a:t>PU:</a:t>
          </a:r>
          <a:r>
            <a:rPr kumimoji="0" lang="en-US" altLang="en-US" sz="1700" b="0" i="0" u="none" strike="noStrike" kern="1200" cap="none" normalizeH="0" baseline="0" dirty="0">
              <a:ln/>
              <a:effectLst/>
              <a:latin typeface="Arial" panose="020B0604020202020204" pitchFamily="34" charset="0"/>
            </a:rPr>
            <a:t> Executes instructions and performs calculations.</a:t>
          </a:r>
          <a:endParaRPr lang="en-IN" sz="1700" kern="1200" dirty="0"/>
        </a:p>
        <a:p>
          <a:pPr marL="0" lvl="0" indent="0" algn="l" defTabSz="755650">
            <a:lnSpc>
              <a:spcPct val="90000"/>
            </a:lnSpc>
            <a:spcBef>
              <a:spcPct val="0"/>
            </a:spcBef>
            <a:spcAft>
              <a:spcPct val="35000"/>
            </a:spcAft>
            <a:buNone/>
          </a:pPr>
          <a:r>
            <a:rPr kumimoji="0" lang="en-US" altLang="en-US" sz="1700" b="1" i="0" u="none" strike="noStrike" kern="1200" cap="none" normalizeH="0" baseline="0" dirty="0">
              <a:ln/>
              <a:effectLst/>
              <a:latin typeface="Arial" panose="020B0604020202020204" pitchFamily="34" charset="0"/>
            </a:rPr>
            <a:t>Memory:</a:t>
          </a:r>
          <a:r>
            <a:rPr kumimoji="0" lang="en-US" altLang="en-US" sz="1700" b="0" i="0" u="none" strike="noStrike" kern="1200" cap="none" normalizeH="0" baseline="0" dirty="0">
              <a:ln/>
              <a:effectLst/>
              <a:latin typeface="Arial" panose="020B0604020202020204" pitchFamily="34" charset="0"/>
            </a:rPr>
            <a:t> Stores program and data.</a:t>
          </a:r>
        </a:p>
        <a:p>
          <a:pPr marL="0" lvl="0" indent="0" algn="l" defTabSz="755650">
            <a:lnSpc>
              <a:spcPct val="90000"/>
            </a:lnSpc>
            <a:spcBef>
              <a:spcPct val="0"/>
            </a:spcBef>
            <a:spcAft>
              <a:spcPct val="35000"/>
            </a:spcAft>
            <a:buNone/>
          </a:pPr>
          <a:r>
            <a:rPr kumimoji="0" lang="en-US" altLang="en-US" sz="1700" b="1" i="0" u="none" strike="noStrike" kern="1200" cap="none" normalizeH="0" baseline="0" dirty="0">
              <a:ln/>
              <a:effectLst/>
              <a:latin typeface="Arial" panose="020B0604020202020204" pitchFamily="34" charset="0"/>
            </a:rPr>
            <a:t>I/O Ports:</a:t>
          </a:r>
          <a:r>
            <a:rPr kumimoji="0" lang="en-US" altLang="en-US" sz="1700" b="0" i="0" u="none" strike="noStrike" kern="1200" cap="none" normalizeH="0" baseline="0" dirty="0">
              <a:ln/>
              <a:effectLst/>
              <a:latin typeface="Arial" panose="020B0604020202020204" pitchFamily="34" charset="0"/>
            </a:rPr>
            <a:t> Interface with other devices.</a:t>
          </a:r>
        </a:p>
        <a:p>
          <a:pPr marL="0" lvl="0" indent="0" algn="l" defTabSz="755650">
            <a:lnSpc>
              <a:spcPct val="90000"/>
            </a:lnSpc>
            <a:spcBef>
              <a:spcPct val="0"/>
            </a:spcBef>
            <a:spcAft>
              <a:spcPct val="35000"/>
            </a:spcAft>
            <a:buNone/>
          </a:pPr>
          <a:r>
            <a:rPr kumimoji="0" lang="en-US" altLang="en-US" sz="1700" b="1" i="0" u="none" strike="noStrike" kern="1200" cap="none" normalizeH="0" baseline="0">
              <a:ln/>
              <a:effectLst/>
              <a:latin typeface="Arial" panose="020B0604020202020204" pitchFamily="34" charset="0"/>
            </a:rPr>
            <a:t>Timers/Counters:</a:t>
          </a:r>
          <a:r>
            <a:rPr kumimoji="0" lang="en-US" altLang="en-US" sz="1700" b="0" i="0" u="none" strike="noStrike" kern="1200" cap="none" normalizeH="0" baseline="0">
              <a:ln/>
              <a:effectLst/>
              <a:latin typeface="Arial" panose="020B0604020202020204" pitchFamily="34" charset="0"/>
            </a:rPr>
            <a:t> Measure time intervals or count events.</a:t>
          </a:r>
          <a:endParaRPr kumimoji="0" lang="en-US" altLang="en-US" sz="1700" b="0" i="0" u="none" strike="noStrike" kern="1200" cap="none" normalizeH="0" baseline="0" dirty="0">
            <a:ln/>
            <a:effectLst/>
            <a:latin typeface="Arial" panose="020B0604020202020204" pitchFamily="34" charset="0"/>
          </a:endParaRPr>
        </a:p>
        <a:p>
          <a:pPr marL="0" lvl="0" indent="0" algn="l" defTabSz="755650">
            <a:lnSpc>
              <a:spcPct val="90000"/>
            </a:lnSpc>
            <a:spcBef>
              <a:spcPct val="0"/>
            </a:spcBef>
            <a:spcAft>
              <a:spcPct val="35000"/>
            </a:spcAft>
            <a:buNone/>
          </a:pPr>
          <a:r>
            <a:rPr kumimoji="0" lang="en-US" altLang="en-US" sz="1700" b="1" i="0" u="none" strike="noStrike" kern="1200" cap="none" normalizeH="0" baseline="0" dirty="0">
              <a:ln/>
              <a:effectLst/>
              <a:latin typeface="Arial" panose="020B0604020202020204" pitchFamily="34" charset="0"/>
            </a:rPr>
            <a:t>Communication Interfaces:</a:t>
          </a:r>
          <a:r>
            <a:rPr lang="en-US" altLang="en-US" sz="1700" kern="1200" dirty="0">
              <a:latin typeface="Arial" panose="020B0604020202020204" pitchFamily="34" charset="0"/>
            </a:rPr>
            <a:t> </a:t>
          </a:r>
          <a:r>
            <a:rPr kumimoji="0" lang="en-US" altLang="en-US" sz="1700" b="0" i="0" u="none" strike="noStrike" kern="1200" cap="none" normalizeH="0" baseline="0" dirty="0">
              <a:ln/>
              <a:effectLst/>
              <a:latin typeface="Arial" panose="020B0604020202020204" pitchFamily="34" charset="0"/>
            </a:rPr>
            <a:t>Connect to other systems (e.g., UART, SPI, I2C).</a:t>
          </a:r>
          <a:endParaRPr lang="en-IN" sz="1700" kern="1200" dirty="0"/>
        </a:p>
      </dsp:txBody>
      <dsp:txXfrm>
        <a:off x="6108192" y="1169037"/>
        <a:ext cx="2587752" cy="4027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45F71-B5CA-43AB-8468-9B0E091B0D33}">
      <dsp:nvSpPr>
        <dsp:cNvPr id="0" name=""/>
        <dsp:cNvSpPr/>
      </dsp:nvSpPr>
      <dsp:spPr>
        <a:xfrm>
          <a:off x="8922120" y="1103559"/>
          <a:ext cx="217414" cy="4023882"/>
        </a:xfrm>
        <a:prstGeom prst="rect">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0A06E-0276-4BD7-9931-8F10E121FEA8}">
      <dsp:nvSpPr>
        <dsp:cNvPr id="0" name=""/>
        <dsp:cNvSpPr/>
      </dsp:nvSpPr>
      <dsp:spPr>
        <a:xfrm>
          <a:off x="221879" y="1103559"/>
          <a:ext cx="5654608" cy="4023882"/>
        </a:xfrm>
        <a:prstGeom prst="frame">
          <a:avLst>
            <a:gd name="adj1" fmla="val 5450"/>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18307-DFBE-44CF-9BDE-B2BC4FF2226D}">
      <dsp:nvSpPr>
        <dsp:cNvPr id="0" name=""/>
        <dsp:cNvSpPr/>
      </dsp:nvSpPr>
      <dsp:spPr>
        <a:xfrm>
          <a:off x="4464" y="621414"/>
          <a:ext cx="5437193" cy="3806241"/>
        </a:xfrm>
        <a:prstGeom prst="rect">
          <a:avLst/>
        </a:prstGeom>
        <a:blipFill rotWithShape="1">
          <a:blip xmlns:r="http://schemas.openxmlformats.org/officeDocument/2006/relationships" r:embed="rId1"/>
          <a:srcRect/>
          <a:stretch>
            <a:fillRect l="-4000" r="-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CF0F6D-07A2-4279-B463-A5510D394D59}">
      <dsp:nvSpPr>
        <dsp:cNvPr id="0" name=""/>
        <dsp:cNvSpPr/>
      </dsp:nvSpPr>
      <dsp:spPr>
        <a:xfrm>
          <a:off x="442948" y="4429008"/>
          <a:ext cx="5216125" cy="477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marL="0" lvl="0" indent="0" algn="l" defTabSz="622300">
            <a:lnSpc>
              <a:spcPct val="90000"/>
            </a:lnSpc>
            <a:spcBef>
              <a:spcPct val="0"/>
            </a:spcBef>
            <a:spcAft>
              <a:spcPct val="35000"/>
            </a:spcAft>
            <a:buNone/>
          </a:pPr>
          <a:r>
            <a:rPr lang="en-US" sz="1400" kern="1200" dirty="0"/>
            <a:t>A microprocessor is a processor that is contained on a microchip, or integrated circuit (IC). It is a central processing unit (CPU) that executes the instructions of a computer program. Some features of microprocessors include:</a:t>
          </a:r>
          <a:endParaRPr lang="en-IN" sz="1400" kern="1200" dirty="0"/>
        </a:p>
      </dsp:txBody>
      <dsp:txXfrm>
        <a:off x="442948" y="4429008"/>
        <a:ext cx="5216125" cy="477638"/>
      </dsp:txXfrm>
    </dsp:sp>
    <dsp:sp modelId="{BFCB211A-9F8F-4014-9DC3-BFDBE0172052}">
      <dsp:nvSpPr>
        <dsp:cNvPr id="0" name=""/>
        <dsp:cNvSpPr/>
      </dsp:nvSpPr>
      <dsp:spPr>
        <a:xfrm>
          <a:off x="6106691" y="969141"/>
          <a:ext cx="2585224" cy="429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1" kern="1200" dirty="0"/>
            <a:t>Instruction set: </a:t>
          </a:r>
          <a:r>
            <a:rPr lang="en-US" sz="1200" kern="1200" dirty="0"/>
            <a:t>Microprocessors have a specific instruction set that defines the operations that they can perform.</a:t>
          </a:r>
        </a:p>
        <a:p>
          <a:pPr marL="0" lvl="0" indent="0" algn="l" defTabSz="533400">
            <a:lnSpc>
              <a:spcPct val="90000"/>
            </a:lnSpc>
            <a:spcBef>
              <a:spcPct val="0"/>
            </a:spcBef>
            <a:spcAft>
              <a:spcPct val="35000"/>
            </a:spcAft>
            <a:buNone/>
          </a:pPr>
          <a:r>
            <a:rPr lang="en-US" sz="1200" b="1" kern="1200" dirty="0"/>
            <a:t>Clock speed: </a:t>
          </a:r>
          <a:r>
            <a:rPr lang="en-US" sz="1200" kern="1200" dirty="0"/>
            <a:t>The clock speed of a microprocessor determines how fast it can execute instructions. Microprocessors typically have high clock speeds, which allows them to perform tasks quickly.</a:t>
          </a:r>
        </a:p>
        <a:p>
          <a:pPr marL="0" lvl="0" indent="0" algn="l" defTabSz="533400">
            <a:lnSpc>
              <a:spcPct val="90000"/>
            </a:lnSpc>
            <a:spcBef>
              <a:spcPct val="0"/>
            </a:spcBef>
            <a:spcAft>
              <a:spcPct val="35000"/>
            </a:spcAft>
            <a:buNone/>
          </a:pPr>
          <a:r>
            <a:rPr lang="en-US" sz="1200" b="1" kern="1200" dirty="0"/>
            <a:t>Data bus: </a:t>
          </a:r>
          <a:r>
            <a:rPr lang="en-US" sz="1200" kern="1200" dirty="0"/>
            <a:t>The data bus is a communication pathway that is used to transfer data between the microprocessor and other components in a system.</a:t>
          </a:r>
        </a:p>
        <a:p>
          <a:pPr marL="0" lvl="0" indent="0" algn="l" defTabSz="533400">
            <a:lnSpc>
              <a:spcPct val="90000"/>
            </a:lnSpc>
            <a:spcBef>
              <a:spcPct val="0"/>
            </a:spcBef>
            <a:spcAft>
              <a:spcPct val="35000"/>
            </a:spcAft>
            <a:buNone/>
          </a:pPr>
          <a:r>
            <a:rPr lang="en-US" sz="1200" b="1" kern="1200" dirty="0"/>
            <a:t>Address bus: </a:t>
          </a:r>
          <a:r>
            <a:rPr lang="en-US" sz="1200" kern="1200" dirty="0"/>
            <a:t>The address bus is a communication pathway that is used to transfer the address of a memory location between the microprocessor and other components in a system.</a:t>
          </a:r>
        </a:p>
        <a:p>
          <a:pPr marL="0" lvl="0" indent="0" algn="l" defTabSz="533400">
            <a:lnSpc>
              <a:spcPct val="90000"/>
            </a:lnSpc>
            <a:spcBef>
              <a:spcPct val="0"/>
            </a:spcBef>
            <a:spcAft>
              <a:spcPct val="35000"/>
            </a:spcAft>
            <a:buNone/>
          </a:pPr>
          <a:r>
            <a:rPr lang="en-US" sz="1200" b="1" kern="1200" dirty="0"/>
            <a:t>Cache:</a:t>
          </a:r>
          <a:r>
            <a:rPr lang="en-US" sz="1200" kern="1200" dirty="0"/>
            <a:t> Many microprocessors have one or more levels of cache, which is a small amount of high-speed memory that is used to store frequently accessed data. This helps to improve the performance of the microprocessor.</a:t>
          </a:r>
        </a:p>
      </dsp:txBody>
      <dsp:txXfrm>
        <a:off x="6106691" y="969141"/>
        <a:ext cx="2585224" cy="4292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00317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432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These processing systems are integrated with components dedicated to handling electric and/or mechanical interfacing.</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892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 A sensor stores the measured quantity to the memory.</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250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 A sensor stores the measured quantity to the memory.</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540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 A sensor stores the measured quantity to the memory.</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880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 A sensor stores the measured quantity to the memory.</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908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0" dirty="0">
                <a:effectLst/>
              </a:rPr>
              <a:t>microcontroller performance, embedded systems are divided into </a:t>
            </a:r>
            <a:r>
              <a:rPr lang="en-US" b="0" i="1" dirty="0">
                <a:effectLst/>
              </a:rPr>
              <a:t>small-scale</a:t>
            </a:r>
            <a:r>
              <a:rPr lang="en-US" b="0" dirty="0">
                <a:effectLst/>
              </a:rPr>
              <a:t>, </a:t>
            </a:r>
            <a:r>
              <a:rPr lang="en-US" b="0" i="1" dirty="0">
                <a:effectLst/>
              </a:rPr>
              <a:t>medium-scale</a:t>
            </a:r>
            <a:r>
              <a:rPr lang="en-US" b="0" dirty="0">
                <a:effectLst/>
              </a:rPr>
              <a:t>, and </a:t>
            </a:r>
            <a:r>
              <a:rPr lang="en-US" b="0" i="1" dirty="0">
                <a:effectLst/>
              </a:rPr>
              <a:t>sophisticated</a:t>
            </a:r>
            <a:r>
              <a:rPr lang="en-US" b="0" dirty="0">
                <a:effectLst/>
              </a:rPr>
              <a:t> categories, depending on the bit size of the microcontroller.</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7625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6757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CDBE53D-3CE6-409E-9293-712455EB5B4F}" type="datetimeFigureOut">
              <a:rPr lang="en-US"/>
              <a:pPr>
                <a:defRPr/>
              </a:pPr>
              <a:t>6/4/2025</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C8D4858B-A23F-404F-9446-EF39D924105B}" type="slidenum">
              <a:rPr lang="en-US" altLang="en-US"/>
              <a:pPr/>
              <a:t>‹#›</a:t>
            </a:fld>
            <a:endParaRPr lang="en-US" altLang="en-US"/>
          </a:p>
        </p:txBody>
      </p:sp>
    </p:spTree>
    <p:extLst>
      <p:ext uri="{BB962C8B-B14F-4D97-AF65-F5344CB8AC3E}">
        <p14:creationId xmlns:p14="http://schemas.microsoft.com/office/powerpoint/2010/main" val="3767972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147711" y="2897944"/>
            <a:ext cx="9144000" cy="3786485"/>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Times New Roman"/>
                <a:ea typeface="Times New Roman"/>
                <a:cs typeface="Times New Roman"/>
                <a:sym typeface="Times New Roman"/>
              </a:rPr>
              <a:t>Unit-2</a:t>
            </a: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lang="en-US" sz="2800" b="1" i="0" u="none" strike="noStrike" cap="none" dirty="0">
              <a:solidFill>
                <a:srgbClr val="002060"/>
              </a:solidFill>
              <a:latin typeface="Times New Roman"/>
              <a:ea typeface="Times New Roman"/>
              <a:cs typeface="Times New Roman"/>
              <a:sym typeface="Times New Roman"/>
            </a:endParaRPr>
          </a:p>
          <a:p>
            <a:pPr lvl="0" algn="ctr">
              <a:buSzPts val="3200"/>
            </a:pPr>
            <a:r>
              <a:rPr lang="en-US" sz="2800" b="1" dirty="0">
                <a:solidFill>
                  <a:srgbClr val="002060"/>
                </a:solidFill>
                <a:latin typeface="Times New Roman"/>
                <a:ea typeface="Times New Roman"/>
                <a:cs typeface="Times New Roman"/>
                <a:sym typeface="Times New Roman"/>
              </a:rPr>
              <a:t>Embedded System and Internet of Things </a:t>
            </a:r>
            <a:r>
              <a:rPr lang="en-US" sz="2800" b="1" i="0" u="none" strike="noStrike" cap="none" dirty="0">
                <a:solidFill>
                  <a:srgbClr val="002060"/>
                </a:solidFill>
                <a:latin typeface="Times New Roman"/>
                <a:ea typeface="Times New Roman"/>
                <a:cs typeface="Times New Roman"/>
                <a:sym typeface="Times New Roman"/>
              </a:rPr>
              <a:t>(ESIOT)</a:t>
            </a:r>
            <a:endParaRPr sz="2800" b="1" i="0" u="none" strike="noStrike" cap="none" dirty="0">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lang="en-US" sz="2800" b="1" i="0" u="none" strike="noStrike" cap="none" dirty="0">
              <a:solidFill>
                <a:srgbClr val="FF0000"/>
              </a:solidFill>
              <a:latin typeface="Times New Roman"/>
              <a:ea typeface="Times New Roman"/>
              <a:cs typeface="Times New Roman"/>
              <a:sym typeface="Times New Roman"/>
            </a:endParaRPr>
          </a:p>
          <a:p>
            <a:pPr lvl="0" algn="ctr">
              <a:buSzPts val="3200"/>
            </a:pPr>
            <a:r>
              <a:rPr lang="en-US" sz="2400" b="1" i="1" u="none" strike="noStrike" cap="none" dirty="0">
                <a:solidFill>
                  <a:srgbClr val="FF0000"/>
                </a:solidFill>
                <a:latin typeface="Times New Roman"/>
                <a:ea typeface="Times New Roman"/>
                <a:cs typeface="Times New Roman"/>
                <a:sym typeface="Times New Roman"/>
              </a:rPr>
              <a:t>Microcontrollers and Programming </a:t>
            </a:r>
          </a:p>
          <a:p>
            <a:pPr lvl="0" algn="ctr">
              <a:buSzPts val="3200"/>
            </a:pPr>
            <a:endParaRPr lang="en-US" sz="1800" dirty="0">
              <a:solidFill>
                <a:srgbClr val="366092"/>
              </a:solidFill>
              <a:latin typeface="Times New Roman"/>
              <a:cs typeface="Times New Roman"/>
              <a:sym typeface="Times New Roman"/>
            </a:endParaRPr>
          </a:p>
          <a:p>
            <a:pPr lvl="0" algn="ctr"/>
            <a:endParaRPr lang="en-US" sz="1800" b="1" dirty="0">
              <a:solidFill>
                <a:srgbClr val="366092"/>
              </a:solidFill>
              <a:latin typeface="Times New Roman"/>
              <a:ea typeface="Times New Roman"/>
              <a:cs typeface="Times New Roman"/>
              <a:sym typeface="Times New Roman"/>
            </a:endParaRPr>
          </a:p>
          <a:p>
            <a:pPr lvl="0" algn="ctr"/>
            <a:endParaRPr lang="en-US" sz="1800" b="1" i="0" u="none" strike="noStrike" cap="none" dirty="0">
              <a:solidFill>
                <a:srgbClr val="366092"/>
              </a:solidFill>
              <a:latin typeface="Times New Roman"/>
              <a:ea typeface="Times New Roman"/>
              <a:cs typeface="Times New Roman"/>
              <a:sym typeface="Times New Roman"/>
            </a:endParaRPr>
          </a:p>
          <a:p>
            <a:pPr lvl="0" algn="ctr"/>
            <a:endParaRPr sz="24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Times New Roman"/>
                <a:ea typeface="Times New Roman"/>
                <a:cs typeface="Times New Roman"/>
                <a:sym typeface="Times New Roman"/>
              </a:rPr>
              <a:t>B.E.-CSE 3</a:t>
            </a:r>
            <a:r>
              <a:rPr lang="en-US" sz="2400" b="1" i="0" u="none" strike="noStrike" cap="none" baseline="30000" dirty="0">
                <a:solidFill>
                  <a:srgbClr val="FF0000"/>
                </a:solidFill>
                <a:latin typeface="Times New Roman"/>
                <a:ea typeface="Times New Roman"/>
                <a:cs typeface="Times New Roman"/>
                <a:sym typeface="Times New Roman"/>
              </a:rPr>
              <a:t>rd</a:t>
            </a:r>
            <a:r>
              <a:rPr lang="en-US" sz="2400" b="1" i="0" u="none" strike="noStrike" cap="none" dirty="0">
                <a:solidFill>
                  <a:srgbClr val="FF0000"/>
                </a:solidFill>
                <a:latin typeface="Times New Roman"/>
                <a:ea typeface="Times New Roman"/>
                <a:cs typeface="Times New Roman"/>
                <a:sym typeface="Times New Roman"/>
              </a:rPr>
              <a:t> Sem.</a:t>
            </a:r>
            <a:endParaRPr dirty="0"/>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imes New Roman"/>
                <a:ea typeface="Times New Roman"/>
                <a:cs typeface="Times New Roman"/>
                <a:sym typeface="Times New Roman"/>
              </a:rPr>
              <a:t>Department of Interdisciplinary Courses in Engineering (DICE)</a:t>
            </a:r>
            <a:endParaRPr dirty="0"/>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198321CE-88A3-9961-A4E6-407126B2DB62}"/>
              </a:ext>
            </a:extLst>
          </p:cNvPr>
          <p:cNvSpPr>
            <a:spLocks noGrp="1"/>
          </p:cNvSpPr>
          <p:nvPr>
            <p:ph sz="quarter" idx="1"/>
          </p:nvPr>
        </p:nvSpPr>
        <p:spPr>
          <a:xfrm>
            <a:off x="0" y="836613"/>
            <a:ext cx="4932363" cy="5905500"/>
          </a:xfrm>
        </p:spPr>
        <p:txBody>
          <a:bodyPr>
            <a:normAutofit fontScale="77500" lnSpcReduction="2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Description of Pins</a:t>
            </a:r>
            <a:r>
              <a:rPr lang="en-US" sz="3400" dirty="0">
                <a:solidFill>
                  <a:schemeClr val="tx1"/>
                </a:solidFill>
              </a:rPr>
              <a:t>	</a:t>
            </a:r>
          </a:p>
          <a:p>
            <a:pPr algn="just">
              <a:defRPr/>
            </a:pPr>
            <a:r>
              <a:rPr lang="en-US" sz="2800" b="1" dirty="0">
                <a:solidFill>
                  <a:schemeClr val="tx1"/>
                </a:solidFill>
              </a:rPr>
              <a:t>Pin 1 to Pin 8 (Port 1) </a:t>
            </a:r>
            <a:r>
              <a:rPr lang="en-US" sz="2800" dirty="0">
                <a:solidFill>
                  <a:schemeClr val="tx1"/>
                </a:solidFill>
              </a:rPr>
              <a:t>– Pin 1 to Pin 8 are assigned to Port 1 for simple I/O operations. They can be configured as input or output pins depending on the logic control i.e. if logic zero (0) is applied to the I/O port it will act as an output pin and if logic one (1) is applied the pin will act as an input pin. These pins are also referred to as P1.0 to P1.7 (where P1 indicates that it is a pin in port 1 and the number after ‘.’ tells the pin number i.e. 0 indicates first pin of the port. So, P1.0 means first pin of port 1, P1.1 means second pin of the port 1 and so on). These pins are bidirectional pins.</a:t>
            </a:r>
          </a:p>
        </p:txBody>
      </p:sp>
      <p:pic>
        <p:nvPicPr>
          <p:cNvPr id="4099" name="Picture 6">
            <a:extLst>
              <a:ext uri="{FF2B5EF4-FFF2-40B4-BE49-F238E27FC236}">
                <a16:creationId xmlns:a16="http://schemas.microsoft.com/office/drawing/2014/main" id="{4F406C1B-6E93-04A2-9532-5ED75BEA0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8051 Pin Diagram">
            <a:extLst>
              <a:ext uri="{FF2B5EF4-FFF2-40B4-BE49-F238E27FC236}">
                <a16:creationId xmlns:a16="http://schemas.microsoft.com/office/drawing/2014/main" id="{D6CD0DDB-A4C3-B024-3CC3-F2A06487A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0971AF19-AD3E-0BD7-D1C0-260CCE7EA432}"/>
              </a:ext>
            </a:extLst>
          </p:cNvPr>
          <p:cNvSpPr>
            <a:spLocks noGrp="1"/>
          </p:cNvSpPr>
          <p:nvPr>
            <p:ph sz="quarter" idx="1"/>
          </p:nvPr>
        </p:nvSpPr>
        <p:spPr>
          <a:xfrm>
            <a:off x="0" y="836613"/>
            <a:ext cx="4932363" cy="5905500"/>
          </a:xfrm>
        </p:spPr>
        <p:txBody>
          <a:bodyPr>
            <a:normAutofit/>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Description of Pins</a:t>
            </a:r>
            <a:r>
              <a:rPr lang="en-US" sz="3400" dirty="0">
                <a:solidFill>
                  <a:schemeClr val="tx1"/>
                </a:solidFill>
              </a:rPr>
              <a:t>	</a:t>
            </a:r>
          </a:p>
          <a:p>
            <a:pPr algn="just">
              <a:defRPr/>
            </a:pPr>
            <a:r>
              <a:rPr lang="en-US" sz="2800" b="1" dirty="0">
                <a:solidFill>
                  <a:schemeClr val="tx1"/>
                </a:solidFill>
              </a:rPr>
              <a:t>Pin 9 (RST) </a:t>
            </a:r>
            <a:r>
              <a:rPr lang="en-US" sz="2800" dirty="0">
                <a:solidFill>
                  <a:schemeClr val="tx1"/>
                </a:solidFill>
              </a:rPr>
              <a:t>– Reset pin. </a:t>
            </a:r>
          </a:p>
          <a:p>
            <a:pPr marL="0" indent="0" algn="just">
              <a:buFont typeface="Wingdings 2" panose="05020102010507070707" pitchFamily="18" charset="2"/>
              <a:buNone/>
              <a:defRPr/>
            </a:pPr>
            <a:r>
              <a:rPr lang="en-US" sz="2800" dirty="0">
                <a:solidFill>
                  <a:schemeClr val="tx1"/>
                </a:solidFill>
              </a:rPr>
              <a:t>It is an active-high, input pin. Therefore if the RST pin is high for a minimum of 2 machine cycles, the microcontroller will reset i.e. it will close and terminate all activities. It is often referred as “power-on-reset” pin because it is used to reset the microcontroller to it’s initial values when power is on (high).</a:t>
            </a:r>
          </a:p>
        </p:txBody>
      </p:sp>
      <p:pic>
        <p:nvPicPr>
          <p:cNvPr id="5123" name="Picture 6">
            <a:extLst>
              <a:ext uri="{FF2B5EF4-FFF2-40B4-BE49-F238E27FC236}">
                <a16:creationId xmlns:a16="http://schemas.microsoft.com/office/drawing/2014/main" id="{E54F37B4-CD85-2CCB-5EB2-D864FAB46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8051 Pin Diagram">
            <a:extLst>
              <a:ext uri="{FF2B5EF4-FFF2-40B4-BE49-F238E27FC236}">
                <a16:creationId xmlns:a16="http://schemas.microsoft.com/office/drawing/2014/main" id="{672EA04A-31F5-56A9-9EB7-900E7B68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9">
            <a:extLst>
              <a:ext uri="{FF2B5EF4-FFF2-40B4-BE49-F238E27FC236}">
                <a16:creationId xmlns:a16="http://schemas.microsoft.com/office/drawing/2014/main" id="{A191D83B-96DA-EC12-26C4-0A1B9EE3AF2F}"/>
              </a:ext>
            </a:extLst>
          </p:cNvPr>
          <p:cNvSpPr>
            <a:spLocks noGrp="1"/>
          </p:cNvSpPr>
          <p:nvPr>
            <p:ph sz="quarter" idx="1"/>
          </p:nvPr>
        </p:nvSpPr>
        <p:spPr>
          <a:xfrm>
            <a:off x="0" y="836613"/>
            <a:ext cx="4932363" cy="5905500"/>
          </a:xfrm>
        </p:spPr>
        <p:txBody>
          <a:bodyPr/>
          <a:lstStyle/>
          <a:p>
            <a:pPr>
              <a:buFont typeface="Wingdings 2" panose="05020102010507070707" pitchFamily="18" charset="2"/>
              <a:buNone/>
            </a:pPr>
            <a:r>
              <a:rPr lang="en-US" altLang="en-US" sz="2800" dirty="0">
                <a:solidFill>
                  <a:schemeClr val="tx1"/>
                </a:solidFill>
              </a:rPr>
              <a:t>	</a:t>
            </a:r>
            <a:r>
              <a:rPr lang="en-US" altLang="en-US" sz="3400" b="1" dirty="0">
                <a:solidFill>
                  <a:schemeClr val="tx1"/>
                </a:solidFill>
              </a:rPr>
              <a:t>Description of Pins</a:t>
            </a:r>
            <a:r>
              <a:rPr lang="en-US" altLang="en-US" sz="3400" dirty="0">
                <a:solidFill>
                  <a:schemeClr val="tx1"/>
                </a:solidFill>
              </a:rPr>
              <a:t>	</a:t>
            </a:r>
          </a:p>
          <a:p>
            <a:pPr algn="just"/>
            <a:r>
              <a:rPr lang="en-US" altLang="en-US" sz="2800" b="1" dirty="0">
                <a:solidFill>
                  <a:schemeClr val="tx1"/>
                </a:solidFill>
              </a:rPr>
              <a:t>Pin 10 to Pin 17 (Port 3) </a:t>
            </a:r>
            <a:r>
              <a:rPr lang="en-US" altLang="en-US" sz="2800" dirty="0">
                <a:solidFill>
                  <a:schemeClr val="tx1"/>
                </a:solidFill>
              </a:rPr>
              <a:t>– Pin 10 to pin 17 are port 3 pins which are also referred to as P3.0 to P3.7. These pins are similar to port 1 and can be used as universal input or output pins. These pins are bidirectional pins.</a:t>
            </a:r>
          </a:p>
          <a:p>
            <a:pPr algn="just"/>
            <a:endParaRPr lang="en-US" altLang="en-US" sz="2800" dirty="0">
              <a:solidFill>
                <a:schemeClr val="tx1"/>
              </a:solidFill>
            </a:endParaRPr>
          </a:p>
          <a:p>
            <a:pPr algn="just"/>
            <a:endParaRPr lang="en-US" altLang="en-US" sz="2800" dirty="0">
              <a:solidFill>
                <a:schemeClr val="tx1"/>
              </a:solidFill>
            </a:endParaRPr>
          </a:p>
        </p:txBody>
      </p:sp>
      <p:pic>
        <p:nvPicPr>
          <p:cNvPr id="6147" name="Picture 6">
            <a:extLst>
              <a:ext uri="{FF2B5EF4-FFF2-40B4-BE49-F238E27FC236}">
                <a16:creationId xmlns:a16="http://schemas.microsoft.com/office/drawing/2014/main" id="{51677D58-7FA8-799A-DAF6-EFB539DDE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8051 Pin Diagram">
            <a:extLst>
              <a:ext uri="{FF2B5EF4-FFF2-40B4-BE49-F238E27FC236}">
                <a16:creationId xmlns:a16="http://schemas.microsoft.com/office/drawing/2014/main" id="{ACB3633A-FBE8-EAD3-24E6-A939F2563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770249ED-D8AF-3840-2E8A-276E90C1AD61}"/>
              </a:ext>
            </a:extLst>
          </p:cNvPr>
          <p:cNvSpPr>
            <a:spLocks noGrp="1"/>
          </p:cNvSpPr>
          <p:nvPr>
            <p:ph sz="quarter" idx="1"/>
          </p:nvPr>
        </p:nvSpPr>
        <p:spPr>
          <a:xfrm>
            <a:off x="0" y="836613"/>
            <a:ext cx="4932363" cy="5905500"/>
          </a:xfrm>
        </p:spPr>
        <p:txBody>
          <a:bodyPr>
            <a:normAutofit fontScale="47500" lnSpcReduction="2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Description of Pins</a:t>
            </a:r>
            <a:r>
              <a:rPr lang="en-US" sz="3400" dirty="0">
                <a:solidFill>
                  <a:schemeClr val="tx1"/>
                </a:solidFill>
              </a:rPr>
              <a:t>	</a:t>
            </a:r>
          </a:p>
          <a:p>
            <a:pPr marL="0" indent="0" algn="just">
              <a:buFont typeface="Wingdings 2" panose="05020102010507070707" pitchFamily="18" charset="2"/>
              <a:buNone/>
              <a:defRPr/>
            </a:pPr>
            <a:r>
              <a:rPr lang="en-US" sz="3000" dirty="0">
                <a:solidFill>
                  <a:schemeClr val="tx1"/>
                </a:solidFill>
              </a:rPr>
              <a:t>These pins also have some additional functions which are as follows:</a:t>
            </a:r>
          </a:p>
          <a:p>
            <a:pPr algn="just">
              <a:defRPr/>
            </a:pPr>
            <a:r>
              <a:rPr lang="en-US" sz="3000" b="1" dirty="0">
                <a:solidFill>
                  <a:schemeClr val="tx1"/>
                </a:solidFill>
              </a:rPr>
              <a:t>P3.0 (RXD) :</a:t>
            </a:r>
            <a:r>
              <a:rPr lang="en-US" sz="3000" dirty="0">
                <a:solidFill>
                  <a:schemeClr val="tx1"/>
                </a:solidFill>
              </a:rPr>
              <a:t> 10th pin is RXD (serial data receive pin) which is for serial input. Through this input signal microcontroller receives data for serial communication.</a:t>
            </a:r>
          </a:p>
          <a:p>
            <a:pPr algn="just">
              <a:defRPr/>
            </a:pPr>
            <a:r>
              <a:rPr lang="en-US" sz="3000" b="1" dirty="0">
                <a:solidFill>
                  <a:schemeClr val="tx1"/>
                </a:solidFill>
              </a:rPr>
              <a:t>P3.1 (TXD) :</a:t>
            </a:r>
            <a:r>
              <a:rPr lang="en-US" sz="3000" dirty="0">
                <a:solidFill>
                  <a:schemeClr val="tx1"/>
                </a:solidFill>
              </a:rPr>
              <a:t> 11th pin is TXD (serial data transmit pin) which is serial output pin. Through this output signal microcontroller transmits data for serial communication.</a:t>
            </a:r>
          </a:p>
          <a:p>
            <a:pPr algn="just">
              <a:defRPr/>
            </a:pPr>
            <a:r>
              <a:rPr lang="en-US" sz="3000" b="1" dirty="0">
                <a:solidFill>
                  <a:schemeClr val="tx1"/>
                </a:solidFill>
              </a:rPr>
              <a:t>P3.2 and P3.3 (INT0′, INT1′ ) :</a:t>
            </a:r>
            <a:r>
              <a:rPr lang="en-US" sz="3000" dirty="0">
                <a:solidFill>
                  <a:schemeClr val="tx1"/>
                </a:solidFill>
              </a:rPr>
              <a:t> 12th and 13th pins are for External Hardware Interrupt 0 and Interrupt 1 respectively. When this interrupt is activated(i.e. when it is low), 8051 gets interrupted in whatever it is doing and jumps to the vector value of the interrupt (0003H for INT0 and 0013H for INT1) and starts performing Interrupt Service Routine (ISR) from that vector location.</a:t>
            </a:r>
          </a:p>
          <a:p>
            <a:pPr algn="just">
              <a:defRPr/>
            </a:pPr>
            <a:r>
              <a:rPr lang="en-US" sz="3000" b="1" dirty="0">
                <a:solidFill>
                  <a:schemeClr val="tx1"/>
                </a:solidFill>
              </a:rPr>
              <a:t>P3.4 and P3.5 (T0 and T1) :</a:t>
            </a:r>
            <a:r>
              <a:rPr lang="en-US" sz="3000" dirty="0">
                <a:solidFill>
                  <a:schemeClr val="tx1"/>
                </a:solidFill>
              </a:rPr>
              <a:t> 14th and 15th pin are for Timer 0 and Timer 1 external input. They can be connected with 16 bit timer/counter.</a:t>
            </a:r>
          </a:p>
          <a:p>
            <a:pPr algn="just">
              <a:defRPr/>
            </a:pPr>
            <a:r>
              <a:rPr lang="en-US" sz="3000" b="1" dirty="0">
                <a:solidFill>
                  <a:schemeClr val="tx1"/>
                </a:solidFill>
              </a:rPr>
              <a:t>P3.6 (WR’) :</a:t>
            </a:r>
            <a:r>
              <a:rPr lang="en-US" sz="3000" dirty="0">
                <a:solidFill>
                  <a:schemeClr val="tx1"/>
                </a:solidFill>
              </a:rPr>
              <a:t> 16th pin is for external memory write i.e. writing data to the external memory.</a:t>
            </a:r>
          </a:p>
          <a:p>
            <a:pPr algn="just">
              <a:defRPr/>
            </a:pPr>
            <a:r>
              <a:rPr lang="en-US" sz="3000" b="1" dirty="0">
                <a:solidFill>
                  <a:schemeClr val="tx1"/>
                </a:solidFill>
              </a:rPr>
              <a:t>P3.7 (RD’) :</a:t>
            </a:r>
            <a:r>
              <a:rPr lang="en-US" sz="3000" dirty="0">
                <a:solidFill>
                  <a:schemeClr val="tx1"/>
                </a:solidFill>
              </a:rPr>
              <a:t> 17th pin is for external memory read i.e. reading data from external memory</a:t>
            </a:r>
            <a:r>
              <a:rPr lang="en-US" sz="2500" dirty="0">
                <a:solidFill>
                  <a:schemeClr val="tx1"/>
                </a:solidFill>
              </a:rPr>
              <a:t>.</a:t>
            </a:r>
          </a:p>
        </p:txBody>
      </p:sp>
      <p:pic>
        <p:nvPicPr>
          <p:cNvPr id="7171" name="Picture 6">
            <a:extLst>
              <a:ext uri="{FF2B5EF4-FFF2-40B4-BE49-F238E27FC236}">
                <a16:creationId xmlns:a16="http://schemas.microsoft.com/office/drawing/2014/main" id="{F846C138-063A-95B7-BC76-4D0600D21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8051 Pin Diagram">
            <a:extLst>
              <a:ext uri="{FF2B5EF4-FFF2-40B4-BE49-F238E27FC236}">
                <a16:creationId xmlns:a16="http://schemas.microsoft.com/office/drawing/2014/main" id="{6B88DE55-EBDE-F917-F65E-7CFEE25EE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E3833548-40C8-679A-8D52-C846930CDBED}"/>
              </a:ext>
            </a:extLst>
          </p:cNvPr>
          <p:cNvSpPr>
            <a:spLocks noGrp="1"/>
          </p:cNvSpPr>
          <p:nvPr>
            <p:ph sz="quarter" idx="1"/>
          </p:nvPr>
        </p:nvSpPr>
        <p:spPr>
          <a:xfrm>
            <a:off x="179387" y="855663"/>
            <a:ext cx="4932363" cy="5905500"/>
          </a:xfrm>
        </p:spPr>
        <p:txBody>
          <a:bodyPr>
            <a:normAutofit fontScale="70000" lnSpcReduction="2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Description of Pins</a:t>
            </a:r>
            <a:r>
              <a:rPr lang="en-US" sz="3400" dirty="0">
                <a:solidFill>
                  <a:schemeClr val="tx1"/>
                </a:solidFill>
              </a:rPr>
              <a:t>	</a:t>
            </a:r>
          </a:p>
          <a:p>
            <a:pPr marL="0" indent="0" algn="just">
              <a:buFont typeface="Wingdings 2" panose="05020102010507070707" pitchFamily="18" charset="2"/>
              <a:buNone/>
              <a:defRPr/>
            </a:pPr>
            <a:r>
              <a:rPr lang="en-US" sz="3300" b="1" dirty="0">
                <a:solidFill>
                  <a:schemeClr val="tx1"/>
                </a:solidFill>
              </a:rPr>
              <a:t>Pin 18 and Pin 19 (XTAL2 And XTAL1) </a:t>
            </a:r>
            <a:r>
              <a:rPr lang="en-US" sz="3300" dirty="0">
                <a:solidFill>
                  <a:schemeClr val="tx1"/>
                </a:solidFill>
              </a:rPr>
              <a:t>– These pins are connected to an external oscillator which is generally a quartz crystal oscillator. They are used to provide an external clock frequency of 4MHz to 30MHz.</a:t>
            </a:r>
          </a:p>
          <a:p>
            <a:pPr marL="0" indent="0" algn="just">
              <a:buFont typeface="Wingdings 2" panose="05020102010507070707" pitchFamily="18" charset="2"/>
              <a:buNone/>
              <a:defRPr/>
            </a:pPr>
            <a:r>
              <a:rPr lang="en-US" sz="3300" b="1" dirty="0">
                <a:solidFill>
                  <a:schemeClr val="tx1"/>
                </a:solidFill>
              </a:rPr>
              <a:t>Pin 20 (GND) </a:t>
            </a:r>
            <a:r>
              <a:rPr lang="en-US" sz="3300" dirty="0">
                <a:solidFill>
                  <a:schemeClr val="tx1"/>
                </a:solidFill>
              </a:rPr>
              <a:t>– This pin is connected to the ground. It has to be provided with 0V power supply. Hence it is connected to the negative terminal of the power supply.</a:t>
            </a:r>
          </a:p>
          <a:p>
            <a:pPr marL="0" indent="0" algn="just">
              <a:buFont typeface="Wingdings 2" panose="05020102010507070707" pitchFamily="18" charset="2"/>
              <a:buNone/>
              <a:defRPr/>
            </a:pPr>
            <a:r>
              <a:rPr lang="en-US" sz="3300" b="1" dirty="0">
                <a:solidFill>
                  <a:schemeClr val="tx1"/>
                </a:solidFill>
              </a:rPr>
              <a:t>Pin 21 to Pin 28 (Port 2</a:t>
            </a:r>
            <a:r>
              <a:rPr lang="en-US" sz="3300" dirty="0">
                <a:solidFill>
                  <a:schemeClr val="tx1"/>
                </a:solidFill>
              </a:rPr>
              <a:t>) – Pin 21 to pin 28 are port 2 pins also referred to as P2.0 to P2.7. When additional external memory is interfaced with the 8051 microcontroller, pins of port 2 act as higher-order address bytes. These pins are bidirectional.</a:t>
            </a:r>
            <a:endParaRPr lang="en-US" sz="2800" dirty="0">
              <a:solidFill>
                <a:schemeClr val="tx1"/>
              </a:solidFill>
            </a:endParaRPr>
          </a:p>
        </p:txBody>
      </p:sp>
      <p:pic>
        <p:nvPicPr>
          <p:cNvPr id="8195" name="Picture 6">
            <a:extLst>
              <a:ext uri="{FF2B5EF4-FFF2-40B4-BE49-F238E27FC236}">
                <a16:creationId xmlns:a16="http://schemas.microsoft.com/office/drawing/2014/main" id="{36FFBB88-3C0C-9242-4FB9-8C028C46A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8051 Pin Diagram">
            <a:extLst>
              <a:ext uri="{FF2B5EF4-FFF2-40B4-BE49-F238E27FC236}">
                <a16:creationId xmlns:a16="http://schemas.microsoft.com/office/drawing/2014/main" id="{A97D9FF8-C477-1DA2-A459-3B6FB03C4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B36E9656-395F-5B0E-2690-701572EFB906}"/>
              </a:ext>
            </a:extLst>
          </p:cNvPr>
          <p:cNvSpPr>
            <a:spLocks noGrp="1"/>
          </p:cNvSpPr>
          <p:nvPr>
            <p:ph sz="quarter" idx="1"/>
          </p:nvPr>
        </p:nvSpPr>
        <p:spPr>
          <a:xfrm>
            <a:off x="0" y="836613"/>
            <a:ext cx="4932363" cy="5905500"/>
          </a:xfrm>
        </p:spPr>
        <p:txBody>
          <a:bodyPr>
            <a:normAutofit fontScale="55000" lnSpcReduction="2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Description of Pins</a:t>
            </a:r>
            <a:r>
              <a:rPr lang="en-US" sz="3400" dirty="0">
                <a:solidFill>
                  <a:schemeClr val="tx1"/>
                </a:solidFill>
              </a:rPr>
              <a:t>	</a:t>
            </a:r>
          </a:p>
          <a:p>
            <a:pPr marL="0" indent="0" algn="just">
              <a:buFont typeface="Wingdings 2" panose="05020102010507070707" pitchFamily="18" charset="2"/>
              <a:buNone/>
              <a:defRPr/>
            </a:pPr>
            <a:r>
              <a:rPr lang="en-US" sz="3300" b="1" dirty="0">
                <a:solidFill>
                  <a:schemeClr val="tx1"/>
                </a:solidFill>
              </a:rPr>
              <a:t>Pin 29 (PSEN) – </a:t>
            </a:r>
            <a:r>
              <a:rPr lang="en-US" sz="3300" dirty="0">
                <a:solidFill>
                  <a:schemeClr val="tx1"/>
                </a:solidFill>
              </a:rPr>
              <a:t>PSEN stands for Program Store Enable. It is output, active-low pin. This is used to read external memory. In 8031 based system where external ROM holds the program code, this pin is connected to the OE pin of the ROM.</a:t>
            </a:r>
          </a:p>
          <a:p>
            <a:pPr marL="0" indent="0" algn="just">
              <a:buFont typeface="Wingdings 2" panose="05020102010507070707" pitchFamily="18" charset="2"/>
              <a:buNone/>
              <a:defRPr/>
            </a:pPr>
            <a:r>
              <a:rPr lang="en-US" sz="3300" b="1" dirty="0">
                <a:solidFill>
                  <a:schemeClr val="tx1"/>
                </a:solidFill>
              </a:rPr>
              <a:t>Pin 30 (ALE/ PROG) </a:t>
            </a:r>
            <a:r>
              <a:rPr lang="en-US" sz="3300" dirty="0">
                <a:solidFill>
                  <a:schemeClr val="tx1"/>
                </a:solidFill>
              </a:rPr>
              <a:t>– ALE stands for Address Latch Enable. It is input, active-high pin. This pin is used to distinguish between memory chips when multiple memory chips are used. It is also used to de-multiplex the multiplexed address and data signals available at port 0. During flash programming i.e. Programming of EPROM, this pin acts as program pulse input (PROG).</a:t>
            </a:r>
          </a:p>
          <a:p>
            <a:pPr marL="0" indent="0" algn="just">
              <a:buFont typeface="Wingdings 2" panose="05020102010507070707" pitchFamily="18" charset="2"/>
              <a:buNone/>
              <a:defRPr/>
            </a:pPr>
            <a:r>
              <a:rPr lang="en-US" sz="2800" b="1" dirty="0">
                <a:solidFill>
                  <a:schemeClr val="tx1"/>
                </a:solidFill>
              </a:rPr>
              <a:t>Pin 31 (EA/ VPP) </a:t>
            </a:r>
            <a:r>
              <a:rPr lang="en-US" sz="2800" dirty="0">
                <a:solidFill>
                  <a:schemeClr val="tx1"/>
                </a:solidFill>
              </a:rPr>
              <a:t>– </a:t>
            </a:r>
            <a:r>
              <a:rPr lang="en-US" sz="3300" dirty="0">
                <a:solidFill>
                  <a:schemeClr val="tx1"/>
                </a:solidFill>
              </a:rPr>
              <a:t>EA stands for External Access input. It is used to enable/disable external memory interfacing. In 8051, EA is connected to </a:t>
            </a:r>
            <a:r>
              <a:rPr lang="en-US" sz="3300" dirty="0" err="1">
                <a:solidFill>
                  <a:schemeClr val="tx1"/>
                </a:solidFill>
              </a:rPr>
              <a:t>Vcc</a:t>
            </a:r>
            <a:r>
              <a:rPr lang="en-US" sz="3300" dirty="0">
                <a:solidFill>
                  <a:schemeClr val="tx1"/>
                </a:solidFill>
              </a:rPr>
              <a:t> as it comes with on-chip ROM to store programs. For other family members such as 8031 and 8032 in which there is no on-chip ROM, the EA pin is connected to the GND.</a:t>
            </a:r>
          </a:p>
        </p:txBody>
      </p:sp>
      <p:pic>
        <p:nvPicPr>
          <p:cNvPr id="9219" name="Picture 6">
            <a:extLst>
              <a:ext uri="{FF2B5EF4-FFF2-40B4-BE49-F238E27FC236}">
                <a16:creationId xmlns:a16="http://schemas.microsoft.com/office/drawing/2014/main" id="{73913CD9-78D4-8FAE-BE88-7F19D1EAF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descr="8051 Pin Diagram">
            <a:extLst>
              <a:ext uri="{FF2B5EF4-FFF2-40B4-BE49-F238E27FC236}">
                <a16:creationId xmlns:a16="http://schemas.microsoft.com/office/drawing/2014/main" id="{134D615A-AA74-F20F-ECF5-3B2443A4D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9">
            <a:extLst>
              <a:ext uri="{FF2B5EF4-FFF2-40B4-BE49-F238E27FC236}">
                <a16:creationId xmlns:a16="http://schemas.microsoft.com/office/drawing/2014/main" id="{AC0683D9-5E63-8EB7-79B3-835D2368B383}"/>
              </a:ext>
            </a:extLst>
          </p:cNvPr>
          <p:cNvSpPr>
            <a:spLocks noGrp="1"/>
          </p:cNvSpPr>
          <p:nvPr>
            <p:ph sz="quarter" idx="1"/>
          </p:nvPr>
        </p:nvSpPr>
        <p:spPr>
          <a:xfrm>
            <a:off x="0" y="836613"/>
            <a:ext cx="4932363" cy="5905500"/>
          </a:xfrm>
        </p:spPr>
        <p:txBody>
          <a:bodyPr/>
          <a:lstStyle/>
          <a:p>
            <a:pPr>
              <a:buFont typeface="Wingdings 2" panose="05020102010507070707" pitchFamily="18" charset="2"/>
              <a:buNone/>
            </a:pPr>
            <a:r>
              <a:rPr lang="en-US" altLang="en-US" sz="2800" dirty="0">
                <a:solidFill>
                  <a:schemeClr val="tx1"/>
                </a:solidFill>
              </a:rPr>
              <a:t>	</a:t>
            </a:r>
            <a:r>
              <a:rPr lang="en-US" altLang="en-US" sz="3400" b="1" dirty="0">
                <a:solidFill>
                  <a:schemeClr val="tx1"/>
                </a:solidFill>
              </a:rPr>
              <a:t>Description of Pins</a:t>
            </a:r>
            <a:r>
              <a:rPr lang="en-US" altLang="en-US" sz="3400" dirty="0">
                <a:solidFill>
                  <a:schemeClr val="tx1"/>
                </a:solidFill>
              </a:rPr>
              <a:t>	</a:t>
            </a:r>
          </a:p>
          <a:p>
            <a:r>
              <a:rPr lang="en-US" altLang="en-US" sz="2000" b="1" dirty="0">
                <a:solidFill>
                  <a:schemeClr val="tx1"/>
                </a:solidFill>
              </a:rPr>
              <a:t>Pin 32 to Pin 39 (Port 0) –</a:t>
            </a:r>
            <a:r>
              <a:rPr lang="en-US" altLang="en-US" sz="2000" dirty="0">
                <a:solidFill>
                  <a:schemeClr val="tx1"/>
                </a:solidFill>
              </a:rPr>
              <a:t> Pin 32 to pin 39 are port 0 pins also referred to as P0.0 to P0.7. They are bidirectional input/output pins. They don’t have any internal pull-ups. Hence, 10 K? pull-up registers are used as external pull-ups. Port 0 is also designated as AD0-AD7 because 8051 multiplexes address and data through port 0 to save pins.</a:t>
            </a:r>
          </a:p>
          <a:p>
            <a:r>
              <a:rPr lang="en-US" altLang="en-US" sz="2000" b="1" dirty="0">
                <a:solidFill>
                  <a:schemeClr val="tx1"/>
                </a:solidFill>
              </a:rPr>
              <a:t>Pin 40 (VCC) –</a:t>
            </a:r>
            <a:r>
              <a:rPr lang="en-US" altLang="en-US" sz="2000" dirty="0">
                <a:solidFill>
                  <a:schemeClr val="tx1"/>
                </a:solidFill>
              </a:rPr>
              <a:t> This pin provides power supply voltage i.e. +5 Volts to the circuit.</a:t>
            </a:r>
          </a:p>
          <a:p>
            <a:endParaRPr lang="en-US" altLang="en-US" sz="2000" dirty="0">
              <a:solidFill>
                <a:schemeClr val="tx1"/>
              </a:solidFill>
            </a:endParaRPr>
          </a:p>
          <a:p>
            <a:endParaRPr lang="en-US" altLang="en-US" sz="3300" dirty="0">
              <a:solidFill>
                <a:schemeClr val="tx1"/>
              </a:solidFill>
            </a:endParaRPr>
          </a:p>
        </p:txBody>
      </p:sp>
      <p:pic>
        <p:nvPicPr>
          <p:cNvPr id="10243" name="Picture 6">
            <a:extLst>
              <a:ext uri="{FF2B5EF4-FFF2-40B4-BE49-F238E27FC236}">
                <a16:creationId xmlns:a16="http://schemas.microsoft.com/office/drawing/2014/main" id="{47566882-078E-95A2-D722-E00B643A5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8051 Pin Diagram">
            <a:extLst>
              <a:ext uri="{FF2B5EF4-FFF2-40B4-BE49-F238E27FC236}">
                <a16:creationId xmlns:a16="http://schemas.microsoft.com/office/drawing/2014/main" id="{E050B0B9-3252-6FBF-CCE0-D9AE21290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233488"/>
            <a:ext cx="39354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9">
            <a:extLst>
              <a:ext uri="{FF2B5EF4-FFF2-40B4-BE49-F238E27FC236}">
                <a16:creationId xmlns:a16="http://schemas.microsoft.com/office/drawing/2014/main" id="{966E7B95-0EA4-A3E1-2434-AC6CAA5ED5B6}"/>
              </a:ext>
            </a:extLst>
          </p:cNvPr>
          <p:cNvSpPr>
            <a:spLocks noGrp="1"/>
          </p:cNvSpPr>
          <p:nvPr>
            <p:ph sz="quarter" idx="1"/>
          </p:nvPr>
        </p:nvSpPr>
        <p:spPr>
          <a:xfrm>
            <a:off x="0" y="836613"/>
            <a:ext cx="8675688" cy="5905500"/>
          </a:xfrm>
        </p:spPr>
        <p:txBody>
          <a:bodyPr/>
          <a:lstStyle/>
          <a:p>
            <a:pPr>
              <a:buFont typeface="Wingdings 2" panose="05020102010507070707" pitchFamily="18" charset="2"/>
              <a:buNone/>
            </a:pPr>
            <a:r>
              <a:rPr lang="en-US" altLang="en-US" sz="2800" dirty="0">
                <a:solidFill>
                  <a:schemeClr val="tx1"/>
                </a:solidFill>
              </a:rPr>
              <a:t>	</a:t>
            </a:r>
            <a:r>
              <a:rPr lang="en-US" altLang="en-US" sz="3400" b="1" dirty="0">
                <a:solidFill>
                  <a:schemeClr val="tx1"/>
                </a:solidFill>
              </a:rPr>
              <a:t>Ports in 8051</a:t>
            </a:r>
            <a:r>
              <a:rPr lang="en-US" altLang="en-US" sz="3400" dirty="0">
                <a:solidFill>
                  <a:schemeClr val="tx1"/>
                </a:solidFill>
              </a:rPr>
              <a:t>	</a:t>
            </a:r>
          </a:p>
          <a:p>
            <a:r>
              <a:rPr lang="en-US" altLang="en-US" sz="2800" b="1" dirty="0">
                <a:solidFill>
                  <a:schemeClr val="tx1"/>
                </a:solidFill>
              </a:rPr>
              <a:t>Pin configuration</a:t>
            </a:r>
            <a:r>
              <a:rPr lang="en-US" altLang="en-US" sz="2800" dirty="0">
                <a:solidFill>
                  <a:schemeClr val="tx1"/>
                </a:solidFill>
              </a:rPr>
              <a:t>, i.e. the pin can be configured as 1 for input and 0 for output as per the logic state.</a:t>
            </a:r>
          </a:p>
          <a:p>
            <a:pPr lvl="1"/>
            <a:r>
              <a:rPr lang="en-US" altLang="en-US" sz="1400" b="1" dirty="0">
                <a:solidFill>
                  <a:schemeClr val="tx1"/>
                </a:solidFill>
              </a:rPr>
              <a:t>Input/Output (I/O) pin</a:t>
            </a:r>
            <a:r>
              <a:rPr lang="en-US" altLang="en-US" sz="1400" dirty="0">
                <a:solidFill>
                  <a:schemeClr val="tx1"/>
                </a:solidFill>
              </a:rPr>
              <a:t> − All the circuits within the microcontroller must be connected to one of its pins except P0 port because it does not have pull-up resistors built-in.</a:t>
            </a:r>
          </a:p>
          <a:p>
            <a:pPr lvl="1"/>
            <a:r>
              <a:rPr lang="en-US" altLang="en-US" sz="1400" b="1" dirty="0">
                <a:solidFill>
                  <a:schemeClr val="tx1"/>
                </a:solidFill>
              </a:rPr>
              <a:t>Input pin</a:t>
            </a:r>
            <a:r>
              <a:rPr lang="en-US" altLang="en-US" sz="1400" dirty="0">
                <a:solidFill>
                  <a:schemeClr val="tx1"/>
                </a:solidFill>
              </a:rPr>
              <a:t> − Logic 1 is applied to a bit of the P register. The output FE transistor is turned off and the other pin remains connected to the power supply voltage over a pull-up resistor of high resistance.</a:t>
            </a:r>
          </a:p>
          <a:p>
            <a:r>
              <a:rPr lang="en-US" altLang="en-US" sz="2800" b="1" dirty="0">
                <a:solidFill>
                  <a:schemeClr val="tx1"/>
                </a:solidFill>
              </a:rPr>
              <a:t>Port 0</a:t>
            </a:r>
            <a:r>
              <a:rPr lang="en-US" altLang="en-US" sz="2800" dirty="0">
                <a:solidFill>
                  <a:schemeClr val="tx1"/>
                </a:solidFill>
              </a:rPr>
              <a:t> − The P0 (zero) port is characterized by two functions −</a:t>
            </a:r>
          </a:p>
          <a:p>
            <a:pPr lvl="1"/>
            <a:r>
              <a:rPr lang="en-US" altLang="en-US" sz="1400" dirty="0">
                <a:solidFill>
                  <a:schemeClr val="tx1"/>
                </a:solidFill>
              </a:rPr>
              <a:t>When the external memory is used then the lower address byte (addresses A0A7) is applied on it, else all bits of this port are configured as input/output.</a:t>
            </a:r>
          </a:p>
          <a:p>
            <a:pPr lvl="1"/>
            <a:r>
              <a:rPr lang="en-US" altLang="en-US" sz="1400" dirty="0">
                <a:solidFill>
                  <a:schemeClr val="tx1"/>
                </a:solidFill>
              </a:rPr>
              <a:t>When P0 port is configured as an output then other ports consisting of pins with built-in pull-up resistor connected by its end to 5V power supply, the pins of this port have this resistor left out</a:t>
            </a:r>
            <a:r>
              <a:rPr lang="en-US" altLang="en-US" dirty="0">
                <a:solidFill>
                  <a:schemeClr val="tx1"/>
                </a:solidFill>
              </a:rPr>
              <a:t>.</a:t>
            </a:r>
          </a:p>
          <a:p>
            <a:endParaRPr lang="en-US" altLang="en-US" sz="2000" dirty="0">
              <a:solidFill>
                <a:schemeClr val="tx1"/>
              </a:solidFill>
            </a:endParaRPr>
          </a:p>
          <a:p>
            <a:endParaRPr lang="en-US" altLang="en-US" sz="3300" dirty="0">
              <a:solidFill>
                <a:schemeClr val="tx1"/>
              </a:solidFill>
            </a:endParaRPr>
          </a:p>
        </p:txBody>
      </p:sp>
      <p:pic>
        <p:nvPicPr>
          <p:cNvPr id="11267" name="Picture 6">
            <a:extLst>
              <a:ext uri="{FF2B5EF4-FFF2-40B4-BE49-F238E27FC236}">
                <a16:creationId xmlns:a16="http://schemas.microsoft.com/office/drawing/2014/main" id="{330FEC25-A8AC-2B91-3125-612C3AA2F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168DFCD6-3583-15A4-E4F4-18CF8524C61C}"/>
              </a:ext>
            </a:extLst>
          </p:cNvPr>
          <p:cNvSpPr>
            <a:spLocks noGrp="1"/>
          </p:cNvSpPr>
          <p:nvPr>
            <p:ph sz="quarter" idx="1"/>
          </p:nvPr>
        </p:nvSpPr>
        <p:spPr>
          <a:xfrm>
            <a:off x="0" y="836613"/>
            <a:ext cx="8675688" cy="5905500"/>
          </a:xfrm>
        </p:spPr>
        <p:txBody>
          <a:bodyPr>
            <a:normAutofit fontScale="92500" lnSpcReduction="1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Ports in 8051</a:t>
            </a:r>
            <a:r>
              <a:rPr lang="en-US" sz="3400" dirty="0">
                <a:solidFill>
                  <a:schemeClr val="tx1"/>
                </a:solidFill>
              </a:rPr>
              <a:t>	</a:t>
            </a:r>
          </a:p>
          <a:p>
            <a:pPr>
              <a:defRPr/>
            </a:pPr>
            <a:r>
              <a:rPr lang="en-US" sz="2800" dirty="0">
                <a:solidFill>
                  <a:schemeClr val="tx1"/>
                </a:solidFill>
              </a:rPr>
              <a:t>Port 1</a:t>
            </a:r>
          </a:p>
          <a:p>
            <a:pPr marL="0" indent="0" algn="just">
              <a:buFont typeface="Wingdings 2" panose="05020102010507070707" pitchFamily="18" charset="2"/>
              <a:buNone/>
              <a:defRPr/>
            </a:pPr>
            <a:r>
              <a:rPr lang="en-US" sz="2800" dirty="0">
                <a:solidFill>
                  <a:schemeClr val="tx1"/>
                </a:solidFill>
              </a:rPr>
              <a:t>P1 is a true I/O port as it doesn’t have any alternative functions as in P0, but this port can be configured as general I/O only. It has a built-in pull-up resistor and is completely compatible with TTL circuits.</a:t>
            </a:r>
          </a:p>
          <a:p>
            <a:pPr algn="just">
              <a:defRPr/>
            </a:pPr>
            <a:r>
              <a:rPr lang="en-US" sz="2800" dirty="0">
                <a:solidFill>
                  <a:schemeClr val="tx1"/>
                </a:solidFill>
              </a:rPr>
              <a:t>Port 2</a:t>
            </a:r>
          </a:p>
          <a:p>
            <a:pPr marL="0" indent="0" algn="just">
              <a:buFont typeface="Wingdings 2" panose="05020102010507070707" pitchFamily="18" charset="2"/>
              <a:buNone/>
              <a:defRPr/>
            </a:pPr>
            <a:r>
              <a:rPr lang="en-US" sz="2800" dirty="0">
                <a:solidFill>
                  <a:schemeClr val="tx1"/>
                </a:solidFill>
              </a:rPr>
              <a:t>P2 is similar to P0 when the external memory is used. Pins of this port occupy addresses intended for the external memory chip. This port can be used for higher address byte with addresses A8-A15. When no memory is added then this port can be used as a general input/output port similar to Port 1.</a:t>
            </a:r>
          </a:p>
          <a:p>
            <a:pPr algn="just">
              <a:defRPr/>
            </a:pPr>
            <a:r>
              <a:rPr lang="en-US" sz="2800" dirty="0">
                <a:solidFill>
                  <a:schemeClr val="tx1"/>
                </a:solidFill>
              </a:rPr>
              <a:t>Port 3</a:t>
            </a:r>
          </a:p>
          <a:p>
            <a:pPr marL="0" indent="0" algn="just">
              <a:buFont typeface="Wingdings 2" panose="05020102010507070707" pitchFamily="18" charset="2"/>
              <a:buNone/>
              <a:defRPr/>
            </a:pPr>
            <a:r>
              <a:rPr lang="en-US" sz="2800" dirty="0">
                <a:solidFill>
                  <a:schemeClr val="tx1"/>
                </a:solidFill>
              </a:rPr>
              <a:t>In this port, functions are similar to other ports except that the logic 1 must be applied to appropriate bit of the P3 register.</a:t>
            </a:r>
            <a:endParaRPr lang="en-US" sz="2000" dirty="0">
              <a:solidFill>
                <a:schemeClr val="tx1"/>
              </a:solidFill>
            </a:endParaRPr>
          </a:p>
        </p:txBody>
      </p:sp>
      <p:pic>
        <p:nvPicPr>
          <p:cNvPr id="12291" name="Picture 6">
            <a:extLst>
              <a:ext uri="{FF2B5EF4-FFF2-40B4-BE49-F238E27FC236}">
                <a16:creationId xmlns:a16="http://schemas.microsoft.com/office/drawing/2014/main" id="{C5DDE9D3-90CF-F267-7DC5-B20405305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92083406-D065-DA3F-EE14-9E40E30D616E}"/>
              </a:ext>
            </a:extLst>
          </p:cNvPr>
          <p:cNvSpPr>
            <a:spLocks noGrp="1"/>
          </p:cNvSpPr>
          <p:nvPr>
            <p:ph sz="quarter" idx="1"/>
          </p:nvPr>
        </p:nvSpPr>
        <p:spPr>
          <a:xfrm>
            <a:off x="234156" y="855663"/>
            <a:ext cx="8675688" cy="5905500"/>
          </a:xfrm>
        </p:spPr>
        <p:txBody>
          <a:bodyPr>
            <a:normAutofit/>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Addressing Modes in 8051</a:t>
            </a:r>
            <a:r>
              <a:rPr lang="en-US" sz="3400" dirty="0">
                <a:solidFill>
                  <a:schemeClr val="tx1"/>
                </a:solidFill>
              </a:rPr>
              <a:t>	</a:t>
            </a:r>
          </a:p>
          <a:p>
            <a:pPr marL="12700" indent="0">
              <a:spcBef>
                <a:spcPts val="940"/>
              </a:spcBef>
              <a:buClr>
                <a:srgbClr val="0AD0D9"/>
              </a:buClr>
              <a:buSzPct val="94285"/>
              <a:buFont typeface="Wingdings 2" panose="05020102010507070707" pitchFamily="18" charset="2"/>
              <a:buNone/>
              <a:tabLst>
                <a:tab pos="287020" algn="l"/>
              </a:tabLst>
              <a:defRPr/>
            </a:pPr>
            <a:r>
              <a:rPr lang="en-US" sz="2800" b="1" dirty="0">
                <a:solidFill>
                  <a:srgbClr val="00B050"/>
                </a:solidFill>
                <a:ea typeface="Times New Roman" panose="02020603050405020304" pitchFamily="18" charset="0"/>
                <a:cs typeface="Times New Roman" panose="02020603050405020304" pitchFamily="18" charset="0"/>
              </a:rPr>
              <a:t>Method of specifying  the data to be operated by the instruction</a:t>
            </a:r>
          </a:p>
          <a:p>
            <a:pPr marL="66040" indent="0">
              <a:lnSpc>
                <a:spcPct val="104000"/>
              </a:lnSpc>
              <a:spcBef>
                <a:spcPts val="0"/>
              </a:spcBef>
              <a:spcAft>
                <a:spcPts val="0"/>
              </a:spcAft>
              <a:buFont typeface="Wingdings 2" panose="05020102010507070707" pitchFamily="18" charset="2"/>
              <a:buNone/>
              <a:tabLst>
                <a:tab pos="609600" algn="l"/>
              </a:tabLst>
              <a:defRPr/>
            </a:pPr>
            <a:r>
              <a:rPr lang="en-US" sz="2800" dirty="0">
                <a:solidFill>
                  <a:srgbClr val="000000"/>
                </a:solidFill>
                <a:ea typeface="Times New Roman" panose="02020603050405020304" pitchFamily="18" charset="0"/>
                <a:cs typeface="Times New Roman" panose="02020603050405020304" pitchFamily="18" charset="0"/>
              </a:rPr>
              <a:t>CPU can access the data in various ways.</a:t>
            </a:r>
          </a:p>
          <a:p>
            <a:pPr marL="66040" indent="0">
              <a:lnSpc>
                <a:spcPct val="104000"/>
              </a:lnSpc>
              <a:spcBef>
                <a:spcPts val="0"/>
              </a:spcBef>
              <a:spcAft>
                <a:spcPts val="0"/>
              </a:spcAft>
              <a:buFont typeface="Wingdings 2" panose="05020102010507070707" pitchFamily="18" charset="2"/>
              <a:buNone/>
              <a:tabLst>
                <a:tab pos="609600" algn="l"/>
              </a:tabLst>
              <a:defRPr/>
            </a:pPr>
            <a:r>
              <a:rPr lang="en-US" sz="2800" dirty="0">
                <a:solidFill>
                  <a:srgbClr val="000000"/>
                </a:solidFill>
                <a:ea typeface="Times New Roman" panose="02020603050405020304" pitchFamily="18" charset="0"/>
                <a:cs typeface="Times New Roman" panose="02020603050405020304" pitchFamily="18" charset="0"/>
              </a:rPr>
              <a:t>-- data could be in reg./Memory/immediate value</a:t>
            </a:r>
          </a:p>
          <a:p>
            <a:pPr marL="66040" indent="0">
              <a:lnSpc>
                <a:spcPct val="104000"/>
              </a:lnSpc>
              <a:spcBef>
                <a:spcPts val="0"/>
              </a:spcBef>
              <a:spcAft>
                <a:spcPts val="0"/>
              </a:spcAft>
              <a:buFont typeface="Wingdings 2" panose="05020102010507070707" pitchFamily="18" charset="2"/>
              <a:buNone/>
              <a:tabLst>
                <a:tab pos="609600" algn="l"/>
              </a:tabLst>
              <a:defRPr/>
            </a:pPr>
            <a:endParaRPr lang="en-US" sz="2800" dirty="0">
              <a:solidFill>
                <a:srgbClr val="000000"/>
              </a:solidFill>
              <a:ea typeface="Times New Roman" panose="02020603050405020304" pitchFamily="18" charset="0"/>
              <a:cs typeface="Times New Roman" panose="02020603050405020304" pitchFamily="18" charset="0"/>
            </a:endParaRPr>
          </a:p>
          <a:p>
            <a:pPr marL="66040" indent="0" algn="just">
              <a:lnSpc>
                <a:spcPct val="104000"/>
              </a:lnSpc>
              <a:spcBef>
                <a:spcPts val="0"/>
              </a:spcBef>
              <a:spcAft>
                <a:spcPts val="0"/>
              </a:spcAft>
              <a:buFont typeface="Wingdings 2" panose="05020102010507070707" pitchFamily="18" charset="2"/>
              <a:buNone/>
              <a:tabLst>
                <a:tab pos="609600" algn="l"/>
              </a:tabLst>
              <a:defRPr/>
            </a:pPr>
            <a:r>
              <a:rPr lang="en-US" sz="2800" dirty="0">
                <a:solidFill>
                  <a:srgbClr val="000000"/>
                </a:solidFill>
                <a:ea typeface="Times New Roman" panose="02020603050405020304" pitchFamily="18" charset="0"/>
                <a:cs typeface="Times New Roman" panose="02020603050405020304" pitchFamily="18" charset="0"/>
              </a:rPr>
              <a:t>Is</a:t>
            </a:r>
            <a:r>
              <a:rPr lang="en-US" sz="2800" spc="290"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a</a:t>
            </a:r>
            <a:r>
              <a:rPr lang="en-US" sz="2800" spc="180"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w</a:t>
            </a:r>
            <a:r>
              <a:rPr lang="en-US" sz="2800" spc="-5" dirty="0">
                <a:solidFill>
                  <a:srgbClr val="000000"/>
                </a:solidFill>
                <a:ea typeface="Times New Roman" panose="02020603050405020304" pitchFamily="18" charset="0"/>
                <a:cs typeface="Times New Roman" panose="02020603050405020304" pitchFamily="18" charset="0"/>
              </a:rPr>
              <a:t>a</a:t>
            </a:r>
            <a:r>
              <a:rPr lang="en-US" sz="2800" dirty="0">
                <a:solidFill>
                  <a:srgbClr val="000000"/>
                </a:solidFill>
                <a:ea typeface="Times New Roman" panose="02020603050405020304" pitchFamily="18" charset="0"/>
                <a:cs typeface="Times New Roman" panose="02020603050405020304" pitchFamily="18" charset="0"/>
              </a:rPr>
              <a:t>y</a:t>
            </a:r>
            <a:r>
              <a:rPr lang="en-US" sz="2800" spc="-325"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th</a:t>
            </a:r>
            <a:r>
              <a:rPr lang="en-US" sz="2800" dirty="0">
                <a:solidFill>
                  <a:srgbClr val="000000"/>
                </a:solidFill>
                <a:ea typeface="Times New Roman" panose="02020603050405020304" pitchFamily="18" charset="0"/>
                <a:cs typeface="Times New Roman" panose="02020603050405020304" pitchFamily="18" charset="0"/>
              </a:rPr>
              <a:t>e</a:t>
            </a:r>
            <a:r>
              <a:rPr lang="en-US" sz="2800" spc="205" dirty="0">
                <a:solidFill>
                  <a:srgbClr val="000000"/>
                </a:solidFill>
                <a:ea typeface="Times New Roman" panose="02020603050405020304" pitchFamily="18" charset="0"/>
                <a:cs typeface="Times New Roman" panose="02020603050405020304" pitchFamily="18" charset="0"/>
              </a:rPr>
              <a:t> </a:t>
            </a:r>
            <a:r>
              <a:rPr lang="en-US" sz="2800" spc="-5" dirty="0">
                <a:solidFill>
                  <a:srgbClr val="A50020"/>
                </a:solidFill>
                <a:ea typeface="Times New Roman" panose="02020603050405020304" pitchFamily="18" charset="0"/>
                <a:cs typeface="Times New Roman" panose="02020603050405020304" pitchFamily="18" charset="0"/>
              </a:rPr>
              <a:t>M</a:t>
            </a:r>
            <a:r>
              <a:rPr lang="en-US" sz="2800" dirty="0">
                <a:solidFill>
                  <a:srgbClr val="A50020"/>
                </a:solidFill>
                <a:ea typeface="Times New Roman" panose="02020603050405020304" pitchFamily="18" charset="0"/>
                <a:cs typeface="Times New Roman" panose="02020603050405020304" pitchFamily="18" charset="0"/>
              </a:rPr>
              <a:t>C</a:t>
            </a:r>
            <a:r>
              <a:rPr lang="en-US" sz="2800" spc="260" dirty="0">
                <a:solidFill>
                  <a:srgbClr val="A50020"/>
                </a:solidFill>
                <a:ea typeface="Times New Roman" panose="02020603050405020304" pitchFamily="18" charset="0"/>
                <a:cs typeface="Times New Roman" panose="02020603050405020304" pitchFamily="18" charset="0"/>
              </a:rPr>
              <a:t> </a:t>
            </a:r>
            <a:r>
              <a:rPr lang="en-US" sz="2800" spc="-5" dirty="0">
                <a:solidFill>
                  <a:srgbClr val="A50020"/>
                </a:solidFill>
                <a:ea typeface="Times New Roman" panose="02020603050405020304" pitchFamily="18" charset="0"/>
                <a:cs typeface="Times New Roman" panose="02020603050405020304" pitchFamily="18" charset="0"/>
              </a:rPr>
              <a:t>t</a:t>
            </a:r>
            <a:r>
              <a:rPr lang="en-US" sz="2800" dirty="0">
                <a:solidFill>
                  <a:srgbClr val="A50020"/>
                </a:solidFill>
                <a:ea typeface="Times New Roman" panose="02020603050405020304" pitchFamily="18" charset="0"/>
                <a:cs typeface="Times New Roman" panose="02020603050405020304" pitchFamily="18" charset="0"/>
              </a:rPr>
              <a:t>o</a:t>
            </a:r>
            <a:r>
              <a:rPr lang="en-US" sz="2800" spc="75" dirty="0">
                <a:solidFill>
                  <a:srgbClr val="A50020"/>
                </a:solidFill>
                <a:ea typeface="Times New Roman" panose="02020603050405020304" pitchFamily="18" charset="0"/>
                <a:cs typeface="Times New Roman" panose="02020603050405020304" pitchFamily="18" charset="0"/>
              </a:rPr>
              <a:t> </a:t>
            </a:r>
            <a:r>
              <a:rPr lang="en-US" sz="2800" spc="-5" dirty="0">
                <a:solidFill>
                  <a:srgbClr val="A50020"/>
                </a:solidFill>
                <a:ea typeface="Times New Roman" panose="02020603050405020304" pitchFamily="18" charset="0"/>
                <a:cs typeface="Times New Roman" panose="02020603050405020304" pitchFamily="18" charset="0"/>
              </a:rPr>
              <a:t>acces</a:t>
            </a:r>
            <a:r>
              <a:rPr lang="en-US" sz="2800" dirty="0">
                <a:solidFill>
                  <a:srgbClr val="A50020"/>
                </a:solidFill>
                <a:ea typeface="Times New Roman" panose="02020603050405020304" pitchFamily="18" charset="0"/>
                <a:cs typeface="Times New Roman" panose="02020603050405020304" pitchFamily="18" charset="0"/>
              </a:rPr>
              <a:t>s</a:t>
            </a:r>
            <a:r>
              <a:rPr lang="en-US" sz="2800" spc="45" dirty="0">
                <a:solidFill>
                  <a:srgbClr val="A50020"/>
                </a:solidFill>
                <a:ea typeface="Times New Roman" panose="02020603050405020304" pitchFamily="18" charset="0"/>
                <a:cs typeface="Times New Roman" panose="02020603050405020304" pitchFamily="18" charset="0"/>
              </a:rPr>
              <a:t> </a:t>
            </a:r>
            <a:r>
              <a:rPr lang="en-US" sz="2800" dirty="0">
                <a:solidFill>
                  <a:srgbClr val="A50020"/>
                </a:solidFill>
                <a:ea typeface="Times New Roman" panose="02020603050405020304" pitchFamily="18" charset="0"/>
                <a:cs typeface="Times New Roman" panose="02020603050405020304" pitchFamily="18" charset="0"/>
              </a:rPr>
              <a:t>d</a:t>
            </a:r>
            <a:r>
              <a:rPr lang="en-US" sz="2800" spc="-5" dirty="0">
                <a:solidFill>
                  <a:srgbClr val="A50020"/>
                </a:solidFill>
                <a:ea typeface="Times New Roman" panose="02020603050405020304" pitchFamily="18" charset="0"/>
                <a:cs typeface="Times New Roman" panose="02020603050405020304" pitchFamily="18" charset="0"/>
              </a:rPr>
              <a:t>at</a:t>
            </a:r>
            <a:r>
              <a:rPr lang="en-US" sz="2800" dirty="0">
                <a:solidFill>
                  <a:srgbClr val="A50020"/>
                </a:solidFill>
                <a:ea typeface="Times New Roman" panose="02020603050405020304" pitchFamily="18" charset="0"/>
                <a:cs typeface="Times New Roman" panose="02020603050405020304" pitchFamily="18" charset="0"/>
              </a:rPr>
              <a:t>a</a:t>
            </a:r>
            <a:r>
              <a:rPr lang="en-US" sz="2800" spc="310" dirty="0">
                <a:solidFill>
                  <a:srgbClr val="A50020"/>
                </a:solidFill>
                <a:ea typeface="Times New Roman" panose="02020603050405020304" pitchFamily="18" charset="0"/>
                <a:cs typeface="Times New Roman" panose="02020603050405020304" pitchFamily="18" charset="0"/>
              </a:rPr>
              <a:t> </a:t>
            </a:r>
            <a:r>
              <a:rPr lang="en-US" sz="2800" dirty="0">
                <a:solidFill>
                  <a:srgbClr val="A50020"/>
                </a:solidFill>
                <a:ea typeface="Times New Roman" panose="02020603050405020304" pitchFamily="18" charset="0"/>
                <a:cs typeface="Times New Roman" panose="02020603050405020304" pitchFamily="18" charset="0"/>
              </a:rPr>
              <a:t>/ op</a:t>
            </a:r>
            <a:r>
              <a:rPr lang="en-US" sz="2800" spc="-5" dirty="0">
                <a:solidFill>
                  <a:srgbClr val="A50020"/>
                </a:solidFill>
                <a:ea typeface="Times New Roman" panose="02020603050405020304" pitchFamily="18" charset="0"/>
                <a:cs typeface="Times New Roman" panose="02020603050405020304" pitchFamily="18" charset="0"/>
              </a:rPr>
              <a:t>eran</a:t>
            </a:r>
            <a:r>
              <a:rPr lang="en-US" sz="2800" dirty="0">
                <a:solidFill>
                  <a:srgbClr val="A50020"/>
                </a:solidFill>
                <a:ea typeface="Times New Roman" panose="02020603050405020304" pitchFamily="18" charset="0"/>
                <a:cs typeface="Times New Roman" panose="02020603050405020304" pitchFamily="18" charset="0"/>
              </a:rPr>
              <a:t>d</a:t>
            </a:r>
            <a:r>
              <a:rPr lang="en-US" sz="2800" spc="290" dirty="0">
                <a:solidFill>
                  <a:srgbClr val="A5002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f</a:t>
            </a:r>
            <a:r>
              <a:rPr lang="en-US" sz="2800" spc="-5" dirty="0">
                <a:solidFill>
                  <a:srgbClr val="000000"/>
                </a:solidFill>
                <a:ea typeface="Times New Roman" panose="02020603050405020304" pitchFamily="18" charset="0"/>
                <a:cs typeface="Times New Roman" panose="02020603050405020304" pitchFamily="18" charset="0"/>
              </a:rPr>
              <a:t>r</a:t>
            </a:r>
            <a:r>
              <a:rPr lang="en-US" sz="2800" dirty="0">
                <a:solidFill>
                  <a:srgbClr val="000000"/>
                </a:solidFill>
                <a:ea typeface="Times New Roman" panose="02020603050405020304" pitchFamily="18" charset="0"/>
                <a:cs typeface="Times New Roman" panose="02020603050405020304" pitchFamily="18" charset="0"/>
              </a:rPr>
              <a:t>om</a:t>
            </a:r>
            <a:r>
              <a:rPr lang="en-US" sz="2800" spc="150" dirty="0">
                <a:solidFill>
                  <a:srgbClr val="000000"/>
                </a:solidFill>
                <a:ea typeface="Times New Roman" panose="02020603050405020304" pitchFamily="18" charset="0"/>
                <a:cs typeface="Times New Roman" panose="02020603050405020304" pitchFamily="18" charset="0"/>
              </a:rPr>
              <a:t> </a:t>
            </a:r>
            <a:r>
              <a:rPr lang="en-US" sz="2800" spc="-10" dirty="0">
                <a:solidFill>
                  <a:srgbClr val="000000"/>
                </a:solidFill>
                <a:ea typeface="Times New Roman" panose="02020603050405020304" pitchFamily="18" charset="0"/>
                <a:cs typeface="Times New Roman" panose="02020603050405020304" pitchFamily="18" charset="0"/>
              </a:rPr>
              <a:t>i</a:t>
            </a:r>
            <a:r>
              <a:rPr lang="en-US" sz="2800" spc="5" dirty="0">
                <a:solidFill>
                  <a:srgbClr val="000000"/>
                </a:solidFill>
                <a:ea typeface="Times New Roman" panose="02020603050405020304" pitchFamily="18" charset="0"/>
                <a:cs typeface="Times New Roman" panose="02020603050405020304" pitchFamily="18" charset="0"/>
              </a:rPr>
              <a:t>n</a:t>
            </a:r>
            <a:r>
              <a:rPr lang="en-US" sz="2800" spc="-5" dirty="0">
                <a:solidFill>
                  <a:srgbClr val="000000"/>
                </a:solidFill>
                <a:ea typeface="Times New Roman" panose="02020603050405020304" pitchFamily="18" charset="0"/>
                <a:cs typeface="Times New Roman" panose="02020603050405020304" pitchFamily="18" charset="0"/>
              </a:rPr>
              <a:t>terna</a:t>
            </a:r>
            <a:r>
              <a:rPr lang="en-US" sz="2800" dirty="0">
                <a:solidFill>
                  <a:srgbClr val="000000"/>
                </a:solidFill>
                <a:ea typeface="Times New Roman" panose="02020603050405020304" pitchFamily="18" charset="0"/>
                <a:cs typeface="Times New Roman" panose="02020603050405020304" pitchFamily="18" charset="0"/>
              </a:rPr>
              <a:t>l</a:t>
            </a:r>
            <a:r>
              <a:rPr lang="en-US" sz="2800" spc="300" dirty="0">
                <a:solidFill>
                  <a:srgbClr val="000000"/>
                </a:solidFill>
                <a:ea typeface="Times New Roman" panose="02020603050405020304" pitchFamily="18" charset="0"/>
                <a:cs typeface="Times New Roman" panose="02020603050405020304" pitchFamily="18" charset="0"/>
              </a:rPr>
              <a:t> </a:t>
            </a:r>
            <a:r>
              <a:rPr lang="en-US" sz="2800" spc="-10" dirty="0">
                <a:solidFill>
                  <a:srgbClr val="000000"/>
                </a:solidFill>
                <a:ea typeface="Times New Roman" panose="02020603050405020304" pitchFamily="18" charset="0"/>
                <a:cs typeface="Times New Roman" panose="02020603050405020304" pitchFamily="18" charset="0"/>
              </a:rPr>
              <a:t>m</a:t>
            </a:r>
            <a:r>
              <a:rPr lang="en-US" sz="2800" spc="-5" dirty="0">
                <a:solidFill>
                  <a:srgbClr val="000000"/>
                </a:solidFill>
                <a:ea typeface="Times New Roman" panose="02020603050405020304" pitchFamily="18" charset="0"/>
                <a:cs typeface="Times New Roman" panose="02020603050405020304" pitchFamily="18" charset="0"/>
              </a:rPr>
              <a:t>e</a:t>
            </a:r>
            <a:r>
              <a:rPr lang="en-US" sz="2800" spc="-10" dirty="0">
                <a:solidFill>
                  <a:srgbClr val="000000"/>
                </a:solidFill>
                <a:ea typeface="Times New Roman" panose="02020603050405020304" pitchFamily="18" charset="0"/>
                <a:cs typeface="Times New Roman" panose="02020603050405020304" pitchFamily="18" charset="0"/>
              </a:rPr>
              <a:t>m</a:t>
            </a:r>
            <a:r>
              <a:rPr lang="en-US" sz="2800" dirty="0">
                <a:solidFill>
                  <a:srgbClr val="000000"/>
                </a:solidFill>
                <a:ea typeface="Times New Roman" panose="02020603050405020304" pitchFamily="18" charset="0"/>
                <a:cs typeface="Times New Roman" panose="02020603050405020304" pitchFamily="18" charset="0"/>
              </a:rPr>
              <a:t>o</a:t>
            </a:r>
            <a:r>
              <a:rPr lang="en-US" sz="2800" spc="-5" dirty="0">
                <a:solidFill>
                  <a:srgbClr val="000000"/>
                </a:solidFill>
                <a:ea typeface="Times New Roman" panose="02020603050405020304" pitchFamily="18" charset="0"/>
                <a:cs typeface="Times New Roman" panose="02020603050405020304" pitchFamily="18" charset="0"/>
              </a:rPr>
              <a:t>r</a:t>
            </a:r>
            <a:r>
              <a:rPr lang="en-US" sz="2800" dirty="0">
                <a:solidFill>
                  <a:srgbClr val="000000"/>
                </a:solidFill>
                <a:ea typeface="Times New Roman" panose="02020603050405020304" pitchFamily="18" charset="0"/>
                <a:cs typeface="Times New Roman" panose="02020603050405020304" pitchFamily="18" charset="0"/>
              </a:rPr>
              <a:t>y</a:t>
            </a:r>
            <a:r>
              <a:rPr lang="en-US" sz="2800" spc="205"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external memory (or)Register </a:t>
            </a:r>
            <a:r>
              <a:rPr lang="en-US" sz="2800" spc="205" dirty="0">
                <a:solidFill>
                  <a:srgbClr val="000000"/>
                </a:solidFill>
                <a:ea typeface="Times New Roman" panose="02020603050405020304" pitchFamily="18" charset="0"/>
                <a:cs typeface="Times New Roman" panose="02020603050405020304" pitchFamily="18" charset="0"/>
              </a:rPr>
              <a:t>spe</a:t>
            </a:r>
            <a:r>
              <a:rPr lang="en-US" sz="2800" dirty="0">
                <a:solidFill>
                  <a:srgbClr val="000000"/>
                </a:solidFill>
                <a:ea typeface="Times New Roman" panose="02020603050405020304" pitchFamily="18" charset="0"/>
                <a:cs typeface="Times New Roman" panose="02020603050405020304" pitchFamily="18" charset="0"/>
              </a:rPr>
              <a:t>cific Ports</a:t>
            </a:r>
          </a:p>
          <a:p>
            <a:pPr marL="66040" indent="0" algn="just">
              <a:lnSpc>
                <a:spcPct val="104000"/>
              </a:lnSpc>
              <a:spcBef>
                <a:spcPts val="0"/>
              </a:spcBef>
              <a:spcAft>
                <a:spcPts val="0"/>
              </a:spcAft>
              <a:buFont typeface="Wingdings 2" panose="05020102010507070707" pitchFamily="18" charset="2"/>
              <a:buNone/>
              <a:tabLst>
                <a:tab pos="609600" algn="l"/>
              </a:tabLst>
              <a:defRPr/>
            </a:pPr>
            <a:endParaRPr lang="en-US" sz="2800" dirty="0">
              <a:solidFill>
                <a:srgbClr val="000000"/>
              </a:solidFill>
              <a:ea typeface="Times New Roman" panose="02020603050405020304" pitchFamily="18" charset="0"/>
              <a:cs typeface="Times New Roman" panose="02020603050405020304" pitchFamily="18" charset="0"/>
            </a:endParaRPr>
          </a:p>
          <a:p>
            <a:pPr marL="66040" indent="0" algn="just">
              <a:lnSpc>
                <a:spcPct val="104000"/>
              </a:lnSpc>
              <a:spcBef>
                <a:spcPts val="0"/>
              </a:spcBef>
              <a:spcAft>
                <a:spcPts val="0"/>
              </a:spcAft>
              <a:buFont typeface="Wingdings 2" panose="05020102010507070707" pitchFamily="18" charset="2"/>
              <a:buNone/>
              <a:tabLst>
                <a:tab pos="609600" algn="l"/>
              </a:tabLst>
              <a:defRPr/>
            </a:pPr>
            <a:r>
              <a:rPr lang="en-US" sz="2800" spc="-5" dirty="0">
                <a:solidFill>
                  <a:srgbClr val="000000"/>
                </a:solidFill>
                <a:ea typeface="Times New Roman" panose="02020603050405020304" pitchFamily="18" charset="0"/>
                <a:cs typeface="Times New Roman" panose="02020603050405020304" pitchFamily="18" charset="0"/>
              </a:rPr>
              <a:t>Th</a:t>
            </a:r>
            <a:r>
              <a:rPr lang="en-US" sz="2800" dirty="0">
                <a:solidFill>
                  <a:srgbClr val="000000"/>
                </a:solidFill>
                <a:ea typeface="Times New Roman" panose="02020603050405020304" pitchFamily="18" charset="0"/>
                <a:cs typeface="Times New Roman" panose="02020603050405020304" pitchFamily="18" charset="0"/>
              </a:rPr>
              <a:t>e</a:t>
            </a:r>
            <a:r>
              <a:rPr lang="en-US" sz="2800" spc="25"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us</a:t>
            </a:r>
            <a:r>
              <a:rPr lang="en-US" sz="2800" dirty="0">
                <a:solidFill>
                  <a:srgbClr val="000000"/>
                </a:solidFill>
                <a:ea typeface="Times New Roman" panose="02020603050405020304" pitchFamily="18" charset="0"/>
                <a:cs typeface="Times New Roman" panose="02020603050405020304" pitchFamily="18" charset="0"/>
              </a:rPr>
              <a:t>e</a:t>
            </a:r>
            <a:r>
              <a:rPr lang="en-US" sz="2800" spc="525"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of</a:t>
            </a:r>
            <a:r>
              <a:rPr lang="en-US" sz="2800" spc="650"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e</a:t>
            </a:r>
            <a:r>
              <a:rPr lang="en-US" sz="2800" spc="10" dirty="0">
                <a:solidFill>
                  <a:srgbClr val="000000"/>
                </a:solidFill>
                <a:ea typeface="Times New Roman" panose="02020603050405020304" pitchFamily="18" charset="0"/>
                <a:cs typeface="Times New Roman" panose="02020603050405020304" pitchFamily="18" charset="0"/>
              </a:rPr>
              <a:t>f</a:t>
            </a:r>
            <a:r>
              <a:rPr lang="en-US" sz="2800" dirty="0">
                <a:solidFill>
                  <a:srgbClr val="000000"/>
                </a:solidFill>
                <a:ea typeface="Times New Roman" panose="02020603050405020304" pitchFamily="18" charset="0"/>
                <a:cs typeface="Times New Roman" panose="02020603050405020304" pitchFamily="18" charset="0"/>
              </a:rPr>
              <a:t>f</a:t>
            </a:r>
            <a:r>
              <a:rPr lang="en-US" sz="2800" spc="-10" dirty="0">
                <a:solidFill>
                  <a:srgbClr val="000000"/>
                </a:solidFill>
                <a:ea typeface="Times New Roman" panose="02020603050405020304" pitchFamily="18" charset="0"/>
                <a:cs typeface="Times New Roman" panose="02020603050405020304" pitchFamily="18" charset="0"/>
              </a:rPr>
              <a:t>i</a:t>
            </a:r>
            <a:r>
              <a:rPr lang="en-US" sz="2800" spc="10" dirty="0">
                <a:solidFill>
                  <a:srgbClr val="000000"/>
                </a:solidFill>
                <a:ea typeface="Times New Roman" panose="02020603050405020304" pitchFamily="18" charset="0"/>
                <a:cs typeface="Times New Roman" panose="02020603050405020304" pitchFamily="18" charset="0"/>
              </a:rPr>
              <a:t>c</a:t>
            </a:r>
            <a:r>
              <a:rPr lang="en-US" sz="2800" spc="5" dirty="0">
                <a:solidFill>
                  <a:srgbClr val="000000"/>
                </a:solidFill>
                <a:ea typeface="Times New Roman" panose="02020603050405020304" pitchFamily="18" charset="0"/>
                <a:cs typeface="Times New Roman" panose="02020603050405020304" pitchFamily="18" charset="0"/>
              </a:rPr>
              <a:t>i</a:t>
            </a:r>
            <a:r>
              <a:rPr lang="en-US" sz="2800" spc="-5" dirty="0">
                <a:solidFill>
                  <a:srgbClr val="000000"/>
                </a:solidFill>
                <a:ea typeface="Times New Roman" panose="02020603050405020304" pitchFamily="18" charset="0"/>
                <a:cs typeface="Times New Roman" panose="02020603050405020304" pitchFamily="18" charset="0"/>
              </a:rPr>
              <a:t>en</a:t>
            </a:r>
            <a:r>
              <a:rPr lang="en-US" sz="2800" dirty="0">
                <a:solidFill>
                  <a:srgbClr val="000000"/>
                </a:solidFill>
                <a:ea typeface="Times New Roman" panose="02020603050405020304" pitchFamily="18" charset="0"/>
                <a:cs typeface="Times New Roman" panose="02020603050405020304" pitchFamily="18" charset="0"/>
              </a:rPr>
              <a:t>t</a:t>
            </a:r>
            <a:r>
              <a:rPr lang="en-US" sz="2800" spc="290" dirty="0">
                <a:solidFill>
                  <a:srgbClr val="000000"/>
                </a:solidFill>
                <a:ea typeface="Times New Roman" panose="02020603050405020304" pitchFamily="18" charset="0"/>
                <a:cs typeface="Times New Roman" panose="02020603050405020304" pitchFamily="18" charset="0"/>
              </a:rPr>
              <a:t> </a:t>
            </a:r>
            <a:r>
              <a:rPr lang="en-US" sz="2800" spc="-15" dirty="0">
                <a:solidFill>
                  <a:srgbClr val="000000"/>
                </a:solidFill>
                <a:ea typeface="Times New Roman" panose="02020603050405020304" pitchFamily="18" charset="0"/>
                <a:cs typeface="Times New Roman" panose="02020603050405020304" pitchFamily="18" charset="0"/>
              </a:rPr>
              <a:t>m</a:t>
            </a:r>
            <a:r>
              <a:rPr lang="en-US" sz="2800" dirty="0">
                <a:solidFill>
                  <a:srgbClr val="000000"/>
                </a:solidFill>
                <a:ea typeface="Times New Roman" panose="02020603050405020304" pitchFamily="18" charset="0"/>
                <a:cs typeface="Times New Roman" panose="02020603050405020304" pitchFamily="18" charset="0"/>
              </a:rPr>
              <a:t>od</a:t>
            </a:r>
            <a:r>
              <a:rPr lang="en-US" sz="2800" spc="-5" dirty="0">
                <a:solidFill>
                  <a:srgbClr val="000000"/>
                </a:solidFill>
                <a:ea typeface="Times New Roman" panose="02020603050405020304" pitchFamily="18" charset="0"/>
                <a:cs typeface="Times New Roman" panose="02020603050405020304" pitchFamily="18" charset="0"/>
              </a:rPr>
              <a:t>e</a:t>
            </a:r>
            <a:r>
              <a:rPr lang="en-US" sz="2800" dirty="0">
                <a:solidFill>
                  <a:srgbClr val="000000"/>
                </a:solidFill>
                <a:ea typeface="Times New Roman" panose="02020603050405020304" pitchFamily="18" charset="0"/>
                <a:cs typeface="Times New Roman" panose="02020603050405020304" pitchFamily="18" charset="0"/>
              </a:rPr>
              <a:t>s</a:t>
            </a:r>
            <a:r>
              <a:rPr lang="en-US" sz="2800" spc="105"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of</a:t>
            </a:r>
            <a:r>
              <a:rPr lang="en-US" sz="2800" spc="650"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a p</a:t>
            </a:r>
            <a:r>
              <a:rPr lang="en-US" sz="2800" spc="-5" dirty="0">
                <a:solidFill>
                  <a:srgbClr val="000000"/>
                </a:solidFill>
                <a:ea typeface="Times New Roman" panose="02020603050405020304" pitchFamily="18" charset="0"/>
                <a:cs typeface="Times New Roman" panose="02020603050405020304" pitchFamily="18" charset="0"/>
              </a:rPr>
              <a:t>r</a:t>
            </a:r>
            <a:r>
              <a:rPr lang="en-US" sz="2800" dirty="0">
                <a:solidFill>
                  <a:srgbClr val="000000"/>
                </a:solidFill>
                <a:ea typeface="Times New Roman" panose="02020603050405020304" pitchFamily="18" charset="0"/>
                <a:cs typeface="Times New Roman" panose="02020603050405020304" pitchFamily="18" charset="0"/>
              </a:rPr>
              <a:t>og</a:t>
            </a:r>
            <a:r>
              <a:rPr lang="en-US" sz="2800" spc="-5" dirty="0">
                <a:solidFill>
                  <a:srgbClr val="000000"/>
                </a:solidFill>
                <a:ea typeface="Times New Roman" panose="02020603050405020304" pitchFamily="18" charset="0"/>
                <a:cs typeface="Times New Roman" panose="02020603050405020304" pitchFamily="18" charset="0"/>
              </a:rPr>
              <a:t>ra</a:t>
            </a:r>
            <a:r>
              <a:rPr lang="en-US" sz="2800" dirty="0">
                <a:solidFill>
                  <a:srgbClr val="000000"/>
                </a:solidFill>
                <a:ea typeface="Times New Roman" panose="02020603050405020304" pitchFamily="18" charset="0"/>
                <a:cs typeface="Times New Roman" panose="02020603050405020304" pitchFamily="18" charset="0"/>
              </a:rPr>
              <a:t>m</a:t>
            </a:r>
            <a:r>
              <a:rPr lang="en-US" sz="2800" spc="285"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a:t>
            </a:r>
            <a:r>
              <a:rPr lang="en-US" sz="2800" spc="-5" dirty="0">
                <a:solidFill>
                  <a:srgbClr val="000000"/>
                </a:solidFill>
                <a:ea typeface="Times New Roman" panose="02020603050405020304" pitchFamily="18" charset="0"/>
                <a:cs typeface="Times New Roman" panose="02020603050405020304" pitchFamily="18" charset="0"/>
              </a:rPr>
              <a:t>a</a:t>
            </a:r>
            <a:r>
              <a:rPr lang="en-US" sz="2800" dirty="0">
                <a:solidFill>
                  <a:srgbClr val="000000"/>
                </a:solidFill>
                <a:ea typeface="Times New Roman" panose="02020603050405020304" pitchFamily="18" charset="0"/>
                <a:cs typeface="Times New Roman" panose="02020603050405020304" pitchFamily="18" charset="0"/>
              </a:rPr>
              <a:t>dd</a:t>
            </a:r>
            <a:r>
              <a:rPr lang="en-US" sz="2800" spc="-5" dirty="0">
                <a:solidFill>
                  <a:srgbClr val="000000"/>
                </a:solidFill>
                <a:ea typeface="Times New Roman" panose="02020603050405020304" pitchFamily="18" charset="0"/>
                <a:cs typeface="Times New Roman" panose="02020603050405020304" pitchFamily="18" charset="0"/>
              </a:rPr>
              <a:t>ress</a:t>
            </a:r>
            <a:r>
              <a:rPr lang="en-US" sz="2800" spc="-10" dirty="0">
                <a:solidFill>
                  <a:srgbClr val="000000"/>
                </a:solidFill>
                <a:ea typeface="Times New Roman" panose="02020603050405020304" pitchFamily="18" charset="0"/>
                <a:cs typeface="Times New Roman" panose="02020603050405020304" pitchFamily="18" charset="0"/>
              </a:rPr>
              <a:t>i</a:t>
            </a:r>
            <a:r>
              <a:rPr lang="en-US" sz="2800" spc="-5" dirty="0">
                <a:solidFill>
                  <a:srgbClr val="000000"/>
                </a:solidFill>
                <a:ea typeface="Times New Roman" panose="02020603050405020304" pitchFamily="18" charset="0"/>
                <a:cs typeface="Times New Roman" panose="02020603050405020304" pitchFamily="18" charset="0"/>
              </a:rPr>
              <a:t>n</a:t>
            </a:r>
            <a:r>
              <a:rPr lang="en-US" sz="2800" dirty="0">
                <a:solidFill>
                  <a:srgbClr val="000000"/>
                </a:solidFill>
                <a:ea typeface="Times New Roman" panose="02020603050405020304" pitchFamily="18" charset="0"/>
                <a:cs typeface="Times New Roman" panose="02020603050405020304" pitchFamily="18" charset="0"/>
              </a:rPr>
              <a:t>g</a:t>
            </a:r>
            <a:r>
              <a:rPr lang="en-US" sz="2800" spc="305" dirty="0">
                <a:solidFill>
                  <a:srgbClr val="000000"/>
                </a:solidFill>
                <a:ea typeface="Times New Roman" panose="02020603050405020304" pitchFamily="18" charset="0"/>
                <a:cs typeface="Times New Roman" panose="02020603050405020304" pitchFamily="18" charset="0"/>
              </a:rPr>
              <a:t> </a:t>
            </a:r>
            <a:r>
              <a:rPr lang="en-US" sz="2800" spc="-15" dirty="0">
                <a:solidFill>
                  <a:srgbClr val="000000"/>
                </a:solidFill>
                <a:ea typeface="Times New Roman" panose="02020603050405020304" pitchFamily="18" charset="0"/>
                <a:cs typeface="Times New Roman" panose="02020603050405020304" pitchFamily="18" charset="0"/>
              </a:rPr>
              <a:t>m</a:t>
            </a:r>
            <a:r>
              <a:rPr lang="en-US" sz="2800" dirty="0">
                <a:solidFill>
                  <a:srgbClr val="000000"/>
                </a:solidFill>
                <a:ea typeface="Times New Roman" panose="02020603050405020304" pitchFamily="18" charset="0"/>
                <a:cs typeface="Times New Roman" panose="02020603050405020304" pitchFamily="18" charset="0"/>
              </a:rPr>
              <a:t>od</a:t>
            </a:r>
            <a:r>
              <a:rPr lang="en-US" sz="2800" spc="-5" dirty="0">
                <a:solidFill>
                  <a:srgbClr val="000000"/>
                </a:solidFill>
                <a:ea typeface="Times New Roman" panose="02020603050405020304" pitchFamily="18" charset="0"/>
                <a:cs typeface="Times New Roman" panose="02020603050405020304" pitchFamily="18" charset="0"/>
              </a:rPr>
              <a:t>e</a:t>
            </a:r>
            <a:r>
              <a:rPr lang="en-US" sz="2800" dirty="0">
                <a:solidFill>
                  <a:srgbClr val="000000"/>
                </a:solidFill>
                <a:ea typeface="Times New Roman" panose="02020603050405020304" pitchFamily="18" charset="0"/>
                <a:cs typeface="Times New Roman" panose="02020603050405020304" pitchFamily="18" charset="0"/>
              </a:rPr>
              <a:t>)</a:t>
            </a:r>
            <a:r>
              <a:rPr lang="en-US" sz="2800" spc="120"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w</a:t>
            </a:r>
            <a:r>
              <a:rPr lang="en-US" sz="2800" spc="-10" dirty="0">
                <a:solidFill>
                  <a:srgbClr val="000000"/>
                </a:solidFill>
                <a:ea typeface="Times New Roman" panose="02020603050405020304" pitchFamily="18" charset="0"/>
                <a:cs typeface="Times New Roman" panose="02020603050405020304" pitchFamily="18" charset="0"/>
              </a:rPr>
              <a:t>i</a:t>
            </a:r>
            <a:r>
              <a:rPr lang="en-US" sz="2800" spc="5" dirty="0">
                <a:solidFill>
                  <a:srgbClr val="000000"/>
                </a:solidFill>
                <a:ea typeface="Times New Roman" panose="02020603050405020304" pitchFamily="18" charset="0"/>
                <a:cs typeface="Times New Roman" panose="02020603050405020304" pitchFamily="18" charset="0"/>
              </a:rPr>
              <a:t>l</a:t>
            </a:r>
            <a:r>
              <a:rPr lang="en-US" sz="2800" dirty="0">
                <a:solidFill>
                  <a:srgbClr val="000000"/>
                </a:solidFill>
                <a:ea typeface="Times New Roman" panose="02020603050405020304" pitchFamily="18" charset="0"/>
                <a:cs typeface="Times New Roman" panose="02020603050405020304" pitchFamily="18" charset="0"/>
              </a:rPr>
              <a:t>l </a:t>
            </a:r>
            <a:r>
              <a:rPr lang="en-US" sz="2800" spc="-10" dirty="0">
                <a:solidFill>
                  <a:srgbClr val="A50020"/>
                </a:solidFill>
                <a:ea typeface="Times New Roman" panose="02020603050405020304" pitchFamily="18" charset="0"/>
                <a:cs typeface="Times New Roman" panose="02020603050405020304" pitchFamily="18" charset="0"/>
              </a:rPr>
              <a:t>i</a:t>
            </a:r>
            <a:r>
              <a:rPr lang="en-US" sz="2800" spc="-5" dirty="0">
                <a:solidFill>
                  <a:srgbClr val="A50020"/>
                </a:solidFill>
                <a:ea typeface="Times New Roman" panose="02020603050405020304" pitchFamily="18" charset="0"/>
                <a:cs typeface="Times New Roman" panose="02020603050405020304" pitchFamily="18" charset="0"/>
              </a:rPr>
              <a:t>ncreas</a:t>
            </a:r>
            <a:r>
              <a:rPr lang="en-US" sz="2800" dirty="0">
                <a:solidFill>
                  <a:srgbClr val="A50020"/>
                </a:solidFill>
                <a:ea typeface="Times New Roman" panose="02020603050405020304" pitchFamily="18" charset="0"/>
                <a:cs typeface="Times New Roman" panose="02020603050405020304" pitchFamily="18" charset="0"/>
              </a:rPr>
              <a:t>e</a:t>
            </a:r>
            <a:r>
              <a:rPr lang="en-US" sz="2800" spc="290" dirty="0">
                <a:solidFill>
                  <a:srgbClr val="A50020"/>
                </a:solidFill>
                <a:ea typeface="Times New Roman" panose="02020603050405020304" pitchFamily="18" charset="0"/>
                <a:cs typeface="Times New Roman" panose="02020603050405020304" pitchFamily="18" charset="0"/>
              </a:rPr>
              <a:t> </a:t>
            </a:r>
            <a:r>
              <a:rPr lang="en-US" sz="2800" spc="-5" dirty="0">
                <a:solidFill>
                  <a:srgbClr val="A50020"/>
                </a:solidFill>
                <a:ea typeface="Times New Roman" panose="02020603050405020304" pitchFamily="18" charset="0"/>
                <a:cs typeface="Times New Roman" panose="02020603050405020304" pitchFamily="18" charset="0"/>
              </a:rPr>
              <a:t>th</a:t>
            </a:r>
            <a:r>
              <a:rPr lang="en-US" sz="2800" dirty="0">
                <a:solidFill>
                  <a:srgbClr val="A50020"/>
                </a:solidFill>
                <a:ea typeface="Times New Roman" panose="02020603050405020304" pitchFamily="18" charset="0"/>
                <a:cs typeface="Times New Roman" panose="02020603050405020304" pitchFamily="18" charset="0"/>
              </a:rPr>
              <a:t>e</a:t>
            </a:r>
            <a:r>
              <a:rPr lang="en-US" sz="2800" spc="80" dirty="0">
                <a:solidFill>
                  <a:srgbClr val="A50020"/>
                </a:solidFill>
                <a:ea typeface="Times New Roman" panose="02020603050405020304" pitchFamily="18" charset="0"/>
                <a:cs typeface="Times New Roman" panose="02020603050405020304" pitchFamily="18" charset="0"/>
              </a:rPr>
              <a:t> </a:t>
            </a:r>
            <a:r>
              <a:rPr lang="en-US" sz="2800" dirty="0">
                <a:solidFill>
                  <a:srgbClr val="A50020"/>
                </a:solidFill>
                <a:ea typeface="Times New Roman" panose="02020603050405020304" pitchFamily="18" charset="0"/>
                <a:cs typeface="Times New Roman" panose="02020603050405020304" pitchFamily="18" charset="0"/>
              </a:rPr>
              <a:t>p</a:t>
            </a:r>
            <a:r>
              <a:rPr lang="en-US" sz="2800" spc="-5" dirty="0">
                <a:solidFill>
                  <a:srgbClr val="A50020"/>
                </a:solidFill>
                <a:ea typeface="Times New Roman" panose="02020603050405020304" pitchFamily="18" charset="0"/>
                <a:cs typeface="Times New Roman" panose="02020603050405020304" pitchFamily="18" charset="0"/>
              </a:rPr>
              <a:t>r</a:t>
            </a:r>
            <a:r>
              <a:rPr lang="en-US" sz="2800" spc="10" dirty="0">
                <a:solidFill>
                  <a:srgbClr val="A50020"/>
                </a:solidFill>
                <a:ea typeface="Times New Roman" panose="02020603050405020304" pitchFamily="18" charset="0"/>
                <a:cs typeface="Times New Roman" panose="02020603050405020304" pitchFamily="18" charset="0"/>
              </a:rPr>
              <a:t>o</a:t>
            </a:r>
            <a:r>
              <a:rPr lang="en-US" sz="2800" spc="-5" dirty="0">
                <a:solidFill>
                  <a:srgbClr val="A50020"/>
                </a:solidFill>
                <a:ea typeface="Times New Roman" panose="02020603050405020304" pitchFamily="18" charset="0"/>
                <a:cs typeface="Times New Roman" panose="02020603050405020304" pitchFamily="18" charset="0"/>
              </a:rPr>
              <a:t>cess</a:t>
            </a:r>
            <a:r>
              <a:rPr lang="en-US" sz="2800" spc="-10" dirty="0">
                <a:solidFill>
                  <a:srgbClr val="A50020"/>
                </a:solidFill>
                <a:ea typeface="Times New Roman" panose="02020603050405020304" pitchFamily="18" charset="0"/>
                <a:cs typeface="Times New Roman" panose="02020603050405020304" pitchFamily="18" charset="0"/>
              </a:rPr>
              <a:t>i</a:t>
            </a:r>
            <a:r>
              <a:rPr lang="en-US" sz="2800" spc="-5" dirty="0">
                <a:solidFill>
                  <a:srgbClr val="A50020"/>
                </a:solidFill>
                <a:ea typeface="Times New Roman" panose="02020603050405020304" pitchFamily="18" charset="0"/>
                <a:cs typeface="Times New Roman" panose="02020603050405020304" pitchFamily="18" charset="0"/>
              </a:rPr>
              <a:t>n</a:t>
            </a:r>
            <a:r>
              <a:rPr lang="en-US" sz="2800" dirty="0">
                <a:solidFill>
                  <a:srgbClr val="A50020"/>
                </a:solidFill>
                <a:ea typeface="Times New Roman" panose="02020603050405020304" pitchFamily="18" charset="0"/>
                <a:cs typeface="Times New Roman" panose="02020603050405020304" pitchFamily="18" charset="0"/>
              </a:rPr>
              <a:t>g</a:t>
            </a:r>
            <a:r>
              <a:rPr lang="en-US" sz="2800" spc="305" dirty="0">
                <a:solidFill>
                  <a:srgbClr val="A50020"/>
                </a:solidFill>
                <a:ea typeface="Times New Roman" panose="02020603050405020304" pitchFamily="18" charset="0"/>
                <a:cs typeface="Times New Roman" panose="02020603050405020304" pitchFamily="18" charset="0"/>
              </a:rPr>
              <a:t> </a:t>
            </a:r>
            <a:r>
              <a:rPr lang="en-US" sz="2800" spc="-5" dirty="0">
                <a:solidFill>
                  <a:srgbClr val="A50020"/>
                </a:solidFill>
                <a:ea typeface="Times New Roman" panose="02020603050405020304" pitchFamily="18" charset="0"/>
                <a:cs typeface="Times New Roman" panose="02020603050405020304" pitchFamily="18" charset="0"/>
              </a:rPr>
              <a:t>s</a:t>
            </a:r>
            <a:r>
              <a:rPr lang="en-US" sz="2800" dirty="0">
                <a:solidFill>
                  <a:srgbClr val="A50020"/>
                </a:solidFill>
                <a:ea typeface="Times New Roman" panose="02020603050405020304" pitchFamily="18" charset="0"/>
                <a:cs typeface="Times New Roman" panose="02020603050405020304" pitchFamily="18" charset="0"/>
              </a:rPr>
              <a:t>p</a:t>
            </a:r>
            <a:r>
              <a:rPr lang="en-US" sz="2800" spc="-5" dirty="0">
                <a:solidFill>
                  <a:srgbClr val="A50020"/>
                </a:solidFill>
                <a:ea typeface="Times New Roman" panose="02020603050405020304" pitchFamily="18" charset="0"/>
                <a:cs typeface="Times New Roman" panose="02020603050405020304" pitchFamily="18" charset="0"/>
              </a:rPr>
              <a:t>ee</a:t>
            </a:r>
            <a:r>
              <a:rPr lang="en-US" sz="2800" dirty="0">
                <a:solidFill>
                  <a:srgbClr val="A50020"/>
                </a:solidFill>
                <a:ea typeface="Times New Roman" panose="02020603050405020304" pitchFamily="18" charset="0"/>
                <a:cs typeface="Times New Roman" panose="02020603050405020304" pitchFamily="18" charset="0"/>
              </a:rPr>
              <a:t>d</a:t>
            </a:r>
            <a:r>
              <a:rPr lang="en-US" sz="2800" spc="75" dirty="0">
                <a:solidFill>
                  <a:srgbClr val="A5002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of</a:t>
            </a:r>
            <a:r>
              <a:rPr lang="en-US" sz="2800" spc="650"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CP</a:t>
            </a:r>
            <a:r>
              <a:rPr lang="en-US" sz="2800" dirty="0">
                <a:solidFill>
                  <a:srgbClr val="000000"/>
                </a:solidFill>
                <a:ea typeface="Times New Roman" panose="02020603050405020304" pitchFamily="18" charset="0"/>
                <a:cs typeface="Times New Roman" panose="02020603050405020304" pitchFamily="18" charset="0"/>
              </a:rPr>
              <a:t>U </a:t>
            </a:r>
            <a:r>
              <a:rPr lang="en-US" sz="2800" spc="-5" dirty="0">
                <a:solidFill>
                  <a:srgbClr val="000000"/>
                </a:solidFill>
                <a:ea typeface="Times New Roman" panose="02020603050405020304" pitchFamily="18" charset="0"/>
                <a:cs typeface="Times New Roman" panose="02020603050405020304" pitchFamily="18" charset="0"/>
              </a:rPr>
              <a:t>a</a:t>
            </a:r>
            <a:r>
              <a:rPr lang="en-US" sz="2800" dirty="0">
                <a:solidFill>
                  <a:srgbClr val="000000"/>
                </a:solidFill>
                <a:ea typeface="Times New Roman" panose="02020603050405020304" pitchFamily="18" charset="0"/>
                <a:cs typeface="Times New Roman" panose="02020603050405020304" pitchFamily="18" charset="0"/>
              </a:rPr>
              <a:t>s</a:t>
            </a:r>
            <a:r>
              <a:rPr lang="en-US" sz="2800" spc="570"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we</a:t>
            </a:r>
            <a:r>
              <a:rPr lang="en-US" sz="2800" spc="-10" dirty="0">
                <a:solidFill>
                  <a:srgbClr val="000000"/>
                </a:solidFill>
                <a:ea typeface="Times New Roman" panose="02020603050405020304" pitchFamily="18" charset="0"/>
                <a:cs typeface="Times New Roman" panose="02020603050405020304" pitchFamily="18" charset="0"/>
              </a:rPr>
              <a:t>l</a:t>
            </a:r>
            <a:r>
              <a:rPr lang="en-US" sz="2800" dirty="0">
                <a:solidFill>
                  <a:srgbClr val="000000"/>
                </a:solidFill>
                <a:ea typeface="Times New Roman" panose="02020603050405020304" pitchFamily="18" charset="0"/>
                <a:cs typeface="Times New Roman" panose="02020603050405020304" pitchFamily="18" charset="0"/>
              </a:rPr>
              <a:t>l</a:t>
            </a:r>
            <a:r>
              <a:rPr lang="en-US" sz="2800" spc="-15" dirty="0">
                <a:solidFill>
                  <a:srgbClr val="000000"/>
                </a:solidFill>
                <a:ea typeface="Times New Roman" panose="02020603050405020304" pitchFamily="18" charset="0"/>
                <a:cs typeface="Times New Roman" panose="02020603050405020304" pitchFamily="18" charset="0"/>
              </a:rPr>
              <a:t> </a:t>
            </a:r>
            <a:r>
              <a:rPr lang="en-US" sz="2800" spc="-5" dirty="0">
                <a:solidFill>
                  <a:srgbClr val="000000"/>
                </a:solidFill>
                <a:ea typeface="Times New Roman" panose="02020603050405020304" pitchFamily="18" charset="0"/>
                <a:cs typeface="Times New Roman" panose="02020603050405020304" pitchFamily="18" charset="0"/>
              </a:rPr>
              <a:t>a</a:t>
            </a:r>
            <a:r>
              <a:rPr lang="en-US" sz="2800" dirty="0">
                <a:solidFill>
                  <a:srgbClr val="000000"/>
                </a:solidFill>
                <a:ea typeface="Times New Roman" panose="02020603050405020304" pitchFamily="18" charset="0"/>
                <a:cs typeface="Times New Roman" panose="02020603050405020304" pitchFamily="18" charset="0"/>
              </a:rPr>
              <a:t>s</a:t>
            </a:r>
            <a:r>
              <a:rPr lang="en-US" sz="2800" spc="570" dirty="0">
                <a:solidFill>
                  <a:srgbClr val="000000"/>
                </a:solidFill>
                <a:ea typeface="Times New Roman" panose="02020603050405020304" pitchFamily="18" charset="0"/>
                <a:cs typeface="Times New Roman" panose="02020603050405020304" pitchFamily="18" charset="0"/>
              </a:rPr>
              <a:t> </a:t>
            </a:r>
            <a:r>
              <a:rPr lang="en-US" sz="2800" dirty="0">
                <a:solidFill>
                  <a:srgbClr val="7030A0"/>
                </a:solidFill>
                <a:ea typeface="Times New Roman" panose="02020603050405020304" pitchFamily="18" charset="0"/>
                <a:cs typeface="Times New Roman" panose="02020603050405020304" pitchFamily="18" charset="0"/>
              </a:rPr>
              <a:t>p</a:t>
            </a:r>
            <a:r>
              <a:rPr lang="en-US" sz="2800" spc="-5" dirty="0">
                <a:solidFill>
                  <a:srgbClr val="7030A0"/>
                </a:solidFill>
                <a:ea typeface="Times New Roman" panose="02020603050405020304" pitchFamily="18" charset="0"/>
                <a:cs typeface="Times New Roman" panose="02020603050405020304" pitchFamily="18" charset="0"/>
              </a:rPr>
              <a:t>r</a:t>
            </a:r>
            <a:r>
              <a:rPr lang="en-US" sz="2800" dirty="0">
                <a:solidFill>
                  <a:srgbClr val="7030A0"/>
                </a:solidFill>
                <a:ea typeface="Times New Roman" panose="02020603050405020304" pitchFamily="18" charset="0"/>
                <a:cs typeface="Times New Roman" panose="02020603050405020304" pitchFamily="18" charset="0"/>
              </a:rPr>
              <a:t>o</a:t>
            </a:r>
            <a:r>
              <a:rPr lang="en-US" sz="2800" spc="-5" dirty="0">
                <a:solidFill>
                  <a:srgbClr val="7030A0"/>
                </a:solidFill>
                <a:ea typeface="Times New Roman" panose="02020603050405020304" pitchFamily="18" charset="0"/>
                <a:cs typeface="Times New Roman" panose="02020603050405020304" pitchFamily="18" charset="0"/>
              </a:rPr>
              <a:t>cess</a:t>
            </a:r>
            <a:r>
              <a:rPr lang="en-US" sz="2800" spc="-10" dirty="0">
                <a:solidFill>
                  <a:srgbClr val="7030A0"/>
                </a:solidFill>
                <a:ea typeface="Times New Roman" panose="02020603050405020304" pitchFamily="18" charset="0"/>
                <a:cs typeface="Times New Roman" panose="02020603050405020304" pitchFamily="18" charset="0"/>
              </a:rPr>
              <a:t>i</a:t>
            </a:r>
            <a:r>
              <a:rPr lang="en-US" sz="2800" spc="-5" dirty="0">
                <a:solidFill>
                  <a:srgbClr val="7030A0"/>
                </a:solidFill>
                <a:ea typeface="Times New Roman" panose="02020603050405020304" pitchFamily="18" charset="0"/>
                <a:cs typeface="Times New Roman" panose="02020603050405020304" pitchFamily="18" charset="0"/>
              </a:rPr>
              <a:t>n</a:t>
            </a:r>
            <a:r>
              <a:rPr lang="en-US" sz="2800" dirty="0">
                <a:solidFill>
                  <a:srgbClr val="7030A0"/>
                </a:solidFill>
                <a:ea typeface="Times New Roman" panose="02020603050405020304" pitchFamily="18" charset="0"/>
                <a:cs typeface="Times New Roman" panose="02020603050405020304" pitchFamily="18" charset="0"/>
              </a:rPr>
              <a:t>g</a:t>
            </a:r>
            <a:r>
              <a:rPr lang="en-US" sz="2800" spc="295" dirty="0">
                <a:solidFill>
                  <a:srgbClr val="7030A0"/>
                </a:solidFill>
                <a:ea typeface="Times New Roman" panose="02020603050405020304" pitchFamily="18" charset="0"/>
                <a:cs typeface="Times New Roman" panose="02020603050405020304" pitchFamily="18" charset="0"/>
              </a:rPr>
              <a:t> </a:t>
            </a:r>
            <a:r>
              <a:rPr lang="en-US" sz="2800" spc="5" dirty="0">
                <a:solidFill>
                  <a:srgbClr val="7030A0"/>
                </a:solidFill>
                <a:ea typeface="Times New Roman" panose="02020603050405020304" pitchFamily="18" charset="0"/>
                <a:cs typeface="Times New Roman" panose="02020603050405020304" pitchFamily="18" charset="0"/>
              </a:rPr>
              <a:t>ti</a:t>
            </a:r>
            <a:r>
              <a:rPr lang="en-US" sz="2800" spc="-10" dirty="0">
                <a:solidFill>
                  <a:srgbClr val="7030A0"/>
                </a:solidFill>
                <a:ea typeface="Times New Roman" panose="02020603050405020304" pitchFamily="18" charset="0"/>
                <a:cs typeface="Times New Roman" panose="02020603050405020304" pitchFamily="18" charset="0"/>
              </a:rPr>
              <a:t>m</a:t>
            </a:r>
            <a:r>
              <a:rPr lang="en-US" sz="2800" dirty="0">
                <a:solidFill>
                  <a:srgbClr val="7030A0"/>
                </a:solidFill>
                <a:ea typeface="Times New Roman" panose="02020603050405020304" pitchFamily="18" charset="0"/>
                <a:cs typeface="Times New Roman" panose="02020603050405020304" pitchFamily="18" charset="0"/>
              </a:rPr>
              <a:t>e</a:t>
            </a:r>
            <a:r>
              <a:rPr lang="en-US" sz="2800" spc="290" dirty="0">
                <a:solidFill>
                  <a:srgbClr val="7030A0"/>
                </a:solidFill>
                <a:ea typeface="Times New Roman" panose="02020603050405020304" pitchFamily="18" charset="0"/>
                <a:cs typeface="Times New Roman" panose="02020603050405020304" pitchFamily="18" charset="0"/>
              </a:rPr>
              <a:t> </a:t>
            </a:r>
            <a:r>
              <a:rPr lang="en-US" sz="2800" spc="-5" dirty="0">
                <a:solidFill>
                  <a:srgbClr val="7030A0"/>
                </a:solidFill>
                <a:ea typeface="Times New Roman" panose="02020603050405020304" pitchFamily="18" charset="0"/>
                <a:cs typeface="Times New Roman" panose="02020603050405020304" pitchFamily="18" charset="0"/>
              </a:rPr>
              <a:t>ca</a:t>
            </a:r>
            <a:r>
              <a:rPr lang="en-US" sz="2800" dirty="0">
                <a:solidFill>
                  <a:srgbClr val="7030A0"/>
                </a:solidFill>
                <a:ea typeface="Times New Roman" panose="02020603050405020304" pitchFamily="18" charset="0"/>
                <a:cs typeface="Times New Roman" panose="02020603050405020304" pitchFamily="18" charset="0"/>
              </a:rPr>
              <a:t>n</a:t>
            </a:r>
            <a:r>
              <a:rPr lang="en-US" sz="2800" spc="130" dirty="0">
                <a:solidFill>
                  <a:srgbClr val="7030A0"/>
                </a:solidFill>
                <a:ea typeface="Times New Roman" panose="02020603050405020304" pitchFamily="18" charset="0"/>
                <a:cs typeface="Times New Roman" panose="02020603050405020304" pitchFamily="18" charset="0"/>
              </a:rPr>
              <a:t> </a:t>
            </a:r>
            <a:r>
              <a:rPr lang="en-US" sz="2800" dirty="0">
                <a:solidFill>
                  <a:srgbClr val="7030A0"/>
                </a:solidFill>
                <a:ea typeface="Times New Roman" panose="02020603050405020304" pitchFamily="18" charset="0"/>
                <a:cs typeface="Times New Roman" panose="02020603050405020304" pitchFamily="18" charset="0"/>
              </a:rPr>
              <a:t>be </a:t>
            </a:r>
            <a:r>
              <a:rPr lang="en-US" sz="2800" spc="-5" dirty="0">
                <a:solidFill>
                  <a:srgbClr val="7030A0"/>
                </a:solidFill>
                <a:ea typeface="Times New Roman" panose="02020603050405020304" pitchFamily="18" charset="0"/>
                <a:cs typeface="Times New Roman" panose="02020603050405020304" pitchFamily="18" charset="0"/>
              </a:rPr>
              <a:t>sh</a:t>
            </a:r>
            <a:r>
              <a:rPr lang="en-US" sz="2800" dirty="0">
                <a:solidFill>
                  <a:srgbClr val="7030A0"/>
                </a:solidFill>
                <a:ea typeface="Times New Roman" panose="02020603050405020304" pitchFamily="18" charset="0"/>
                <a:cs typeface="Times New Roman" panose="02020603050405020304" pitchFamily="18" charset="0"/>
              </a:rPr>
              <a:t>o</a:t>
            </a:r>
            <a:r>
              <a:rPr lang="en-US" sz="2800" spc="-5" dirty="0">
                <a:solidFill>
                  <a:srgbClr val="7030A0"/>
                </a:solidFill>
                <a:ea typeface="Times New Roman" panose="02020603050405020304" pitchFamily="18" charset="0"/>
                <a:cs typeface="Times New Roman" panose="02020603050405020304" pitchFamily="18" charset="0"/>
              </a:rPr>
              <a:t>rtene</a:t>
            </a:r>
            <a:r>
              <a:rPr lang="en-US" sz="2800" dirty="0">
                <a:solidFill>
                  <a:srgbClr val="7030A0"/>
                </a:solidFill>
                <a:ea typeface="Times New Roman" panose="02020603050405020304" pitchFamily="18" charset="0"/>
                <a:cs typeface="Times New Roman" panose="02020603050405020304" pitchFamily="18" charset="0"/>
              </a:rPr>
              <a:t>d</a:t>
            </a:r>
            <a:endParaRPr lang="en-US" sz="2800" dirty="0">
              <a:solidFill>
                <a:schemeClr val="tx1"/>
              </a:solidFill>
              <a:cs typeface="Times New Roman"/>
            </a:endParaRPr>
          </a:p>
          <a:p>
            <a:pPr marL="287020" indent="-274320">
              <a:spcBef>
                <a:spcPts val="840"/>
              </a:spcBef>
              <a:buClr>
                <a:srgbClr val="0AD0D9"/>
              </a:buClr>
              <a:buSzPct val="94285"/>
              <a:buFont typeface="Segoe UI Symbol"/>
              <a:buChar char="⚫"/>
              <a:tabLst>
                <a:tab pos="287020" algn="l"/>
              </a:tabLst>
              <a:defRPr/>
            </a:pPr>
            <a:endParaRPr lang="en-US" sz="2000" dirty="0">
              <a:solidFill>
                <a:schemeClr val="tx1"/>
              </a:solidFill>
            </a:endParaRPr>
          </a:p>
        </p:txBody>
      </p:sp>
      <p:pic>
        <p:nvPicPr>
          <p:cNvPr id="13315" name="Picture 6">
            <a:extLst>
              <a:ext uri="{FF2B5EF4-FFF2-40B4-BE49-F238E27FC236}">
                <a16:creationId xmlns:a16="http://schemas.microsoft.com/office/drawing/2014/main" id="{DD0BBF95-6E64-514F-7B35-50EA1D5D1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110" y="0"/>
            <a:ext cx="6477000" cy="838200"/>
          </a:xfrm>
        </p:spPr>
        <p:txBody>
          <a:bodyPr/>
          <a:lstStyle/>
          <a:p>
            <a:r>
              <a:rPr lang="en-US" dirty="0"/>
              <a:t>Introduction</a:t>
            </a:r>
          </a:p>
        </p:txBody>
      </p:sp>
      <p:sp>
        <p:nvSpPr>
          <p:cNvPr id="3" name="Text Placeholder 2"/>
          <p:cNvSpPr>
            <a:spLocks noGrp="1"/>
          </p:cNvSpPr>
          <p:nvPr>
            <p:ph type="body" idx="1"/>
          </p:nvPr>
        </p:nvSpPr>
        <p:spPr>
          <a:xfrm>
            <a:off x="71120" y="975360"/>
            <a:ext cx="8917016" cy="5602085"/>
          </a:xfrm>
        </p:spPr>
        <p:txBody>
          <a:bodyPr/>
          <a:lstStyle/>
          <a:p>
            <a:pPr algn="just">
              <a:buFont typeface="Wingdings" panose="05000000000000000000" pitchFamily="2" charset="2"/>
              <a:buChar char="Ø"/>
            </a:pPr>
            <a:r>
              <a:rPr lang="en-US" sz="2000" dirty="0"/>
              <a:t>A microcontroller is a small computer integrated onto a single chip. </a:t>
            </a:r>
          </a:p>
          <a:p>
            <a:pPr algn="just">
              <a:buFont typeface="Wingdings" panose="05000000000000000000" pitchFamily="2" charset="2"/>
              <a:buChar char="Ø"/>
            </a:pPr>
            <a:r>
              <a:rPr lang="en-US" sz="2000" dirty="0"/>
              <a:t>It combines one or more CPUs (processor cores) with memory and programmable input/output peripherals.</a:t>
            </a:r>
          </a:p>
          <a:p>
            <a:pPr algn="just">
              <a:buFont typeface="Wingdings" panose="05000000000000000000" pitchFamily="2" charset="2"/>
              <a:buChar char="Ø"/>
            </a:pPr>
            <a:r>
              <a:rPr lang="en-US" sz="2000" dirty="0"/>
              <a:t>Microcontrollers have contributed exponentially in the development of many computer applications, industrial instrumentation and controls.</a:t>
            </a:r>
          </a:p>
          <a:p>
            <a:pPr algn="just">
              <a:buFont typeface="Wingdings" panose="05000000000000000000" pitchFamily="2" charset="2"/>
              <a:buChar char="Ø"/>
            </a:pPr>
            <a:r>
              <a:rPr lang="en-US" sz="2000" dirty="0"/>
              <a:t>The whole CPU of a computer gets fabricated on a single chip using LSI and VLSI technology with the advancement of semiconductor technology.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pic>
        <p:nvPicPr>
          <p:cNvPr id="5" name="Google Shape;41;p10">
            <a:extLst>
              <a:ext uri="{FF2B5EF4-FFF2-40B4-BE49-F238E27FC236}">
                <a16:creationId xmlns:a16="http://schemas.microsoft.com/office/drawing/2014/main" id="{E7E65B4A-E4FA-D8BB-5389-D7D2C87650EC}"/>
              </a:ext>
            </a:extLst>
          </p:cNvPr>
          <p:cNvPicPr preferRelativeResize="0"/>
          <p:nvPr/>
        </p:nvPicPr>
        <p:blipFill rotWithShape="1">
          <a:blip r:embed="rId3">
            <a:alphaModFix/>
          </a:blip>
          <a:srcRect/>
          <a:stretch/>
        </p:blipFill>
        <p:spPr>
          <a:xfrm>
            <a:off x="521110" y="173569"/>
            <a:ext cx="1720645" cy="723209"/>
          </a:xfrm>
          <a:prstGeom prst="rect">
            <a:avLst/>
          </a:prstGeom>
          <a:noFill/>
          <a:ln>
            <a:noFill/>
          </a:ln>
        </p:spPr>
      </p:pic>
    </p:spTree>
    <p:extLst>
      <p:ext uri="{BB962C8B-B14F-4D97-AF65-F5344CB8AC3E}">
        <p14:creationId xmlns:p14="http://schemas.microsoft.com/office/powerpoint/2010/main" val="78513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7218BBF5-AE27-A972-9A7F-1E700D8F8719}"/>
              </a:ext>
            </a:extLst>
          </p:cNvPr>
          <p:cNvSpPr>
            <a:spLocks noGrp="1"/>
          </p:cNvSpPr>
          <p:nvPr>
            <p:ph sz="quarter" idx="1"/>
          </p:nvPr>
        </p:nvSpPr>
        <p:spPr>
          <a:xfrm>
            <a:off x="0" y="836613"/>
            <a:ext cx="8675688" cy="5905500"/>
          </a:xfrm>
        </p:spPr>
        <p:txBody>
          <a:bodyPr>
            <a:normAutofit/>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Addressing Modes in 8051</a:t>
            </a:r>
            <a:r>
              <a:rPr lang="en-US" sz="3400" dirty="0">
                <a:solidFill>
                  <a:schemeClr val="tx1"/>
                </a:solidFill>
              </a:rPr>
              <a:t>	</a:t>
            </a:r>
            <a:endParaRPr lang="en-US" sz="2800" dirty="0">
              <a:cs typeface="Times New Roman"/>
            </a:endParaRPr>
          </a:p>
          <a:p>
            <a:pPr marL="287020" indent="-274320">
              <a:spcBef>
                <a:spcPts val="940"/>
              </a:spcBef>
              <a:buClr>
                <a:srgbClr val="0AD0D9"/>
              </a:buClr>
              <a:buSzPct val="94285"/>
              <a:buFont typeface="Segoe UI Symbol"/>
              <a:buChar char="⚫"/>
              <a:tabLst>
                <a:tab pos="287020" algn="l"/>
              </a:tabLst>
              <a:defRPr/>
            </a:pPr>
            <a:r>
              <a:rPr lang="en-US" sz="2800" dirty="0">
                <a:cs typeface="Times New Roman"/>
              </a:rPr>
              <a:t>Register Addressing Mode</a:t>
            </a:r>
          </a:p>
          <a:p>
            <a:pPr marL="287020" indent="-274320">
              <a:spcBef>
                <a:spcPts val="940"/>
              </a:spcBef>
              <a:buClr>
                <a:srgbClr val="0AD0D9"/>
              </a:buClr>
              <a:buSzPct val="94285"/>
              <a:buFont typeface="Segoe UI Symbol"/>
              <a:buChar char="⚫"/>
              <a:tabLst>
                <a:tab pos="287020" algn="l"/>
              </a:tabLst>
              <a:defRPr/>
            </a:pPr>
            <a:r>
              <a:rPr lang="en-US" sz="2800" dirty="0">
                <a:cs typeface="Times New Roman"/>
              </a:rPr>
              <a:t>Direct Addressing Mode</a:t>
            </a:r>
          </a:p>
          <a:p>
            <a:pPr marL="287020" indent="-274320">
              <a:spcBef>
                <a:spcPts val="940"/>
              </a:spcBef>
              <a:buClr>
                <a:srgbClr val="0AD0D9"/>
              </a:buClr>
              <a:buSzPct val="94285"/>
              <a:buFont typeface="Segoe UI Symbol"/>
              <a:buChar char="⚫"/>
              <a:tabLst>
                <a:tab pos="287020" algn="l"/>
              </a:tabLst>
              <a:defRPr/>
            </a:pPr>
            <a:r>
              <a:rPr lang="en-US" sz="2800" dirty="0">
                <a:cs typeface="Times New Roman"/>
              </a:rPr>
              <a:t>Register indirect Addressing Mode</a:t>
            </a:r>
          </a:p>
          <a:p>
            <a:pPr marL="287020" indent="-274320">
              <a:spcBef>
                <a:spcPts val="940"/>
              </a:spcBef>
              <a:buClr>
                <a:srgbClr val="0AD0D9"/>
              </a:buClr>
              <a:buSzPct val="94285"/>
              <a:buFont typeface="Segoe UI Symbol"/>
              <a:buChar char="⚫"/>
              <a:tabLst>
                <a:tab pos="287020" algn="l"/>
              </a:tabLst>
              <a:defRPr/>
            </a:pPr>
            <a:r>
              <a:rPr lang="en-US" sz="2800" dirty="0">
                <a:cs typeface="Times New Roman"/>
              </a:rPr>
              <a:t>Immediate Addressing Mode</a:t>
            </a:r>
          </a:p>
          <a:p>
            <a:pPr marL="287020" indent="-274320">
              <a:spcBef>
                <a:spcPts val="940"/>
              </a:spcBef>
              <a:buClr>
                <a:srgbClr val="0AD0D9"/>
              </a:buClr>
              <a:buSzPct val="94285"/>
              <a:buFont typeface="Segoe UI Symbol"/>
              <a:buChar char="⚫"/>
              <a:tabLst>
                <a:tab pos="287020" algn="l"/>
              </a:tabLst>
              <a:defRPr/>
            </a:pPr>
            <a:r>
              <a:rPr lang="en-US" sz="2800" dirty="0">
                <a:cs typeface="Times New Roman"/>
              </a:rPr>
              <a:t>Indexed Addressing mode</a:t>
            </a:r>
          </a:p>
          <a:p>
            <a:pPr marL="287020" indent="-274320">
              <a:spcBef>
                <a:spcPts val="940"/>
              </a:spcBef>
              <a:buClr>
                <a:srgbClr val="0AD0D9"/>
              </a:buClr>
              <a:buSzPct val="94285"/>
              <a:buFont typeface="Segoe UI Symbol"/>
              <a:buChar char="⚫"/>
              <a:tabLst>
                <a:tab pos="287020" algn="l"/>
              </a:tabLst>
              <a:defRPr/>
            </a:pPr>
            <a:r>
              <a:rPr lang="en-US" sz="2800" dirty="0">
                <a:cs typeface="Times New Roman"/>
              </a:rPr>
              <a:t>Implied Addressing mode</a:t>
            </a:r>
          </a:p>
          <a:p>
            <a:pPr marL="287020" indent="-274320">
              <a:spcBef>
                <a:spcPts val="940"/>
              </a:spcBef>
              <a:buClr>
                <a:srgbClr val="0AD0D9"/>
              </a:buClr>
              <a:buSzPct val="94285"/>
              <a:buFont typeface="Segoe UI Symbol"/>
              <a:buChar char="⚫"/>
              <a:tabLst>
                <a:tab pos="287020" algn="l"/>
              </a:tabLst>
              <a:defRPr/>
            </a:pPr>
            <a:endParaRPr lang="en-US" sz="2800" dirty="0">
              <a:cs typeface="Times New Roman"/>
            </a:endParaRPr>
          </a:p>
          <a:p>
            <a:pPr marL="287020" indent="-274320">
              <a:spcBef>
                <a:spcPts val="840"/>
              </a:spcBef>
              <a:buClr>
                <a:srgbClr val="0AD0D9"/>
              </a:buClr>
              <a:buSzPct val="94285"/>
              <a:buFont typeface="Segoe UI Symbol"/>
              <a:buChar char="⚫"/>
              <a:tabLst>
                <a:tab pos="287020" algn="l"/>
              </a:tabLst>
              <a:defRPr/>
            </a:pPr>
            <a:endParaRPr lang="en-US" sz="2800" dirty="0">
              <a:solidFill>
                <a:schemeClr val="tx1"/>
              </a:solidFill>
              <a:cs typeface="Times New Roman"/>
            </a:endParaRPr>
          </a:p>
          <a:p>
            <a:pPr marL="287020" indent="-274320">
              <a:spcBef>
                <a:spcPts val="840"/>
              </a:spcBef>
              <a:buClr>
                <a:srgbClr val="0AD0D9"/>
              </a:buClr>
              <a:buSzPct val="94285"/>
              <a:buFont typeface="Segoe UI Symbol"/>
              <a:buChar char="⚫"/>
              <a:tabLst>
                <a:tab pos="287020" algn="l"/>
              </a:tabLst>
              <a:defRPr/>
            </a:pPr>
            <a:endParaRPr lang="en-US" sz="2000" dirty="0">
              <a:solidFill>
                <a:schemeClr val="tx1"/>
              </a:solidFill>
            </a:endParaRPr>
          </a:p>
        </p:txBody>
      </p:sp>
      <p:pic>
        <p:nvPicPr>
          <p:cNvPr id="14339" name="Picture 6">
            <a:extLst>
              <a:ext uri="{FF2B5EF4-FFF2-40B4-BE49-F238E27FC236}">
                <a16:creationId xmlns:a16="http://schemas.microsoft.com/office/drawing/2014/main" id="{316C8DE1-1899-B4DE-79A0-4DC801253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09602353-419A-9C57-D7C8-BA4AF09B0325}"/>
              </a:ext>
            </a:extLst>
          </p:cNvPr>
          <p:cNvSpPr>
            <a:spLocks noGrp="1"/>
          </p:cNvSpPr>
          <p:nvPr>
            <p:ph sz="quarter" idx="1"/>
          </p:nvPr>
        </p:nvSpPr>
        <p:spPr>
          <a:xfrm>
            <a:off x="1" y="836613"/>
            <a:ext cx="8676455" cy="5905500"/>
          </a:xfrm>
        </p:spPr>
        <p:txBody>
          <a:bodyPr>
            <a:normAutofit fontScale="92500" lnSpcReduction="2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Register Addressing mode</a:t>
            </a:r>
            <a:r>
              <a:rPr lang="en-US" sz="3400" dirty="0">
                <a:solidFill>
                  <a:schemeClr val="tx1"/>
                </a:solidFill>
              </a:rPr>
              <a:t>	</a:t>
            </a:r>
            <a:endParaRPr lang="en-US" sz="2800" dirty="0">
              <a:cs typeface="Times New Roman"/>
            </a:endParaRPr>
          </a:p>
          <a:p>
            <a:pPr marL="408940" marR="439420" indent="-342900" algn="just">
              <a:lnSpc>
                <a:spcPct val="150000"/>
              </a:lnSpc>
              <a:spcBef>
                <a:spcPts val="0"/>
              </a:spcBef>
              <a:spcAft>
                <a:spcPts val="0"/>
              </a:spcAft>
              <a:tabLst>
                <a:tab pos="406400" algn="l"/>
              </a:tabLst>
              <a:defRPr/>
            </a:pPr>
            <a:r>
              <a:rPr lang="en-US" sz="2800" b="1" dirty="0">
                <a:solidFill>
                  <a:srgbClr val="00B050"/>
                </a:solidFill>
                <a:latin typeface="Simplified Arabic" pitchFamily="18" charset="-78"/>
                <a:ea typeface="Times New Roman" panose="02020603050405020304" pitchFamily="18" charset="0"/>
                <a:cs typeface="Simplified Arabic" pitchFamily="18" charset="-78"/>
              </a:rPr>
              <a:t>Instruction will specify the name of the Reg. in which data is available </a:t>
            </a:r>
            <a:r>
              <a:rPr lang="en-US" sz="2800" dirty="0">
                <a:solidFill>
                  <a:srgbClr val="006565"/>
                </a:solidFill>
                <a:ea typeface="Times New Roman" panose="02020603050405020304" pitchFamily="18" charset="0"/>
                <a:cs typeface="Times New Roman" panose="02020603050405020304" pitchFamily="18" charset="0"/>
              </a:rPr>
              <a:t>	</a:t>
            </a:r>
          </a:p>
          <a:p>
            <a:pPr marL="408940" marR="439420" indent="-342900" algn="just">
              <a:lnSpc>
                <a:spcPct val="150000"/>
              </a:lnSpc>
              <a:spcBef>
                <a:spcPts val="0"/>
              </a:spcBef>
              <a:spcAft>
                <a:spcPts val="0"/>
              </a:spcAft>
              <a:tabLst>
                <a:tab pos="406400" algn="l"/>
              </a:tabLst>
              <a:defRPr/>
            </a:pPr>
            <a:r>
              <a:rPr lang="en-US" sz="2600" dirty="0">
                <a:ea typeface="Times New Roman" panose="02020603050405020304" pitchFamily="18" charset="0"/>
                <a:cs typeface="Times New Roman" panose="02020603050405020304" pitchFamily="18" charset="0"/>
              </a:rPr>
              <a:t>This </a:t>
            </a:r>
            <a:r>
              <a:rPr lang="en-US" sz="2600" dirty="0">
                <a:solidFill>
                  <a:srgbClr val="000000"/>
                </a:solidFill>
                <a:ea typeface="Times New Roman" panose="02020603050405020304" pitchFamily="18" charset="0"/>
                <a:cs typeface="Times New Roman" panose="02020603050405020304" pitchFamily="18" charset="0"/>
              </a:rPr>
              <a:t>addre</a:t>
            </a:r>
            <a:r>
              <a:rPr lang="en-US" sz="2600" spc="-5" dirty="0">
                <a:solidFill>
                  <a:srgbClr val="000000"/>
                </a:solidFill>
                <a:ea typeface="Times New Roman" panose="02020603050405020304" pitchFamily="18" charset="0"/>
                <a:cs typeface="Times New Roman" panose="02020603050405020304" pitchFamily="18" charset="0"/>
              </a:rPr>
              <a:t>ssi</a:t>
            </a:r>
            <a:r>
              <a:rPr lang="en-US" sz="2600" dirty="0">
                <a:solidFill>
                  <a:srgbClr val="000000"/>
                </a:solidFill>
                <a:ea typeface="Times New Roman" panose="02020603050405020304" pitchFamily="18" charset="0"/>
                <a:cs typeface="Times New Roman" panose="02020603050405020304" pitchFamily="18" charset="0"/>
              </a:rPr>
              <a:t>ng</a:t>
            </a:r>
            <a:r>
              <a:rPr lang="en-US" sz="2600" spc="265" dirty="0">
                <a:solidFill>
                  <a:srgbClr val="000000"/>
                </a:solidFill>
                <a:ea typeface="Times New Roman" panose="02020603050405020304" pitchFamily="18" charset="0"/>
                <a:cs typeface="Times New Roman" panose="02020603050405020304" pitchFamily="18" charset="0"/>
              </a:rPr>
              <a:t> </a:t>
            </a:r>
            <a:r>
              <a:rPr lang="en-US" sz="2600" spc="-5" dirty="0">
                <a:solidFill>
                  <a:srgbClr val="000000"/>
                </a:solidFill>
                <a:ea typeface="Times New Roman" panose="02020603050405020304" pitchFamily="18" charset="0"/>
                <a:cs typeface="Times New Roman" panose="02020603050405020304" pitchFamily="18" charset="0"/>
              </a:rPr>
              <a:t>i</a:t>
            </a:r>
            <a:r>
              <a:rPr lang="en-US" sz="2600" dirty="0">
                <a:solidFill>
                  <a:srgbClr val="000000"/>
                </a:solidFill>
                <a:ea typeface="Times New Roman" panose="02020603050405020304" pitchFamily="18" charset="0"/>
                <a:cs typeface="Times New Roman" panose="02020603050405020304" pitchFamily="18" charset="0"/>
              </a:rPr>
              <a:t>n</a:t>
            </a:r>
            <a:r>
              <a:rPr lang="en-US" sz="2600" spc="5" dirty="0">
                <a:solidFill>
                  <a:srgbClr val="000000"/>
                </a:solidFill>
                <a:ea typeface="Times New Roman" panose="02020603050405020304" pitchFamily="18" charset="0"/>
                <a:cs typeface="Times New Roman" panose="02020603050405020304" pitchFamily="18" charset="0"/>
              </a:rPr>
              <a:t>s</a:t>
            </a:r>
            <a:r>
              <a:rPr lang="en-US" sz="2600" spc="10" dirty="0">
                <a:solidFill>
                  <a:srgbClr val="000000"/>
                </a:solidFill>
                <a:ea typeface="Times New Roman" panose="02020603050405020304" pitchFamily="18" charset="0"/>
                <a:cs typeface="Times New Roman" panose="02020603050405020304" pitchFamily="18" charset="0"/>
              </a:rPr>
              <a:t>t</a:t>
            </a:r>
            <a:r>
              <a:rPr lang="en-US" sz="2600" dirty="0">
                <a:solidFill>
                  <a:srgbClr val="000000"/>
                </a:solidFill>
                <a:ea typeface="Times New Roman" panose="02020603050405020304" pitchFamily="18" charset="0"/>
                <a:cs typeface="Times New Roman" panose="02020603050405020304" pitchFamily="18" charset="0"/>
              </a:rPr>
              <a:t>ru</a:t>
            </a:r>
            <a:r>
              <a:rPr lang="en-US" sz="2600" spc="-5" dirty="0">
                <a:solidFill>
                  <a:srgbClr val="000000"/>
                </a:solidFill>
                <a:ea typeface="Times New Roman" panose="02020603050405020304" pitchFamily="18" charset="0"/>
                <a:cs typeface="Times New Roman" panose="02020603050405020304" pitchFamily="18" charset="0"/>
              </a:rPr>
              <a:t>c</a:t>
            </a:r>
            <a:r>
              <a:rPr lang="en-US" sz="2600" dirty="0">
                <a:solidFill>
                  <a:srgbClr val="000000"/>
                </a:solidFill>
                <a:ea typeface="Times New Roman" panose="02020603050405020304" pitchFamily="18" charset="0"/>
                <a:cs typeface="Times New Roman" panose="02020603050405020304" pitchFamily="18" charset="0"/>
              </a:rPr>
              <a:t>t</a:t>
            </a:r>
            <a:r>
              <a:rPr lang="en-US" sz="2600" spc="-5" dirty="0">
                <a:solidFill>
                  <a:srgbClr val="000000"/>
                </a:solidFill>
                <a:ea typeface="Times New Roman" panose="02020603050405020304" pitchFamily="18" charset="0"/>
                <a:cs typeface="Times New Roman" panose="02020603050405020304" pitchFamily="18" charset="0"/>
              </a:rPr>
              <a:t>io</a:t>
            </a:r>
            <a:r>
              <a:rPr lang="en-US" sz="2600" dirty="0">
                <a:solidFill>
                  <a:srgbClr val="000000"/>
                </a:solidFill>
                <a:ea typeface="Times New Roman" panose="02020603050405020304" pitchFamily="18" charset="0"/>
                <a:cs typeface="Times New Roman" panose="02020603050405020304" pitchFamily="18" charset="0"/>
              </a:rPr>
              <a:t>n</a:t>
            </a:r>
            <a:r>
              <a:rPr lang="en-US" sz="2600" spc="255" dirty="0">
                <a:solidFill>
                  <a:srgbClr val="000000"/>
                </a:solidFill>
                <a:ea typeface="Times New Roman" panose="02020603050405020304" pitchFamily="18" charset="0"/>
                <a:cs typeface="Times New Roman" panose="02020603050405020304" pitchFamily="18" charset="0"/>
              </a:rPr>
              <a:t> </a:t>
            </a:r>
            <a:r>
              <a:rPr lang="en-US" sz="2600" spc="10" dirty="0">
                <a:solidFill>
                  <a:srgbClr val="000000"/>
                </a:solidFill>
                <a:ea typeface="Times New Roman" panose="02020603050405020304" pitchFamily="18" charset="0"/>
                <a:cs typeface="Times New Roman" panose="02020603050405020304" pitchFamily="18" charset="0"/>
              </a:rPr>
              <a:t>i</a:t>
            </a:r>
            <a:r>
              <a:rPr lang="en-US" sz="2600" spc="15" dirty="0">
                <a:solidFill>
                  <a:srgbClr val="000000"/>
                </a:solidFill>
                <a:ea typeface="Times New Roman" panose="02020603050405020304" pitchFamily="18" charset="0"/>
                <a:cs typeface="Times New Roman" panose="02020603050405020304" pitchFamily="18" charset="0"/>
              </a:rPr>
              <a:t>n</a:t>
            </a:r>
            <a:r>
              <a:rPr lang="en-US" sz="2600" spc="-5" dirty="0">
                <a:solidFill>
                  <a:srgbClr val="000000"/>
                </a:solidFill>
                <a:ea typeface="Times New Roman" panose="02020603050405020304" pitchFamily="18" charset="0"/>
                <a:cs typeface="Times New Roman" panose="02020603050405020304" pitchFamily="18" charset="0"/>
              </a:rPr>
              <a:t>volv</a:t>
            </a:r>
            <a:r>
              <a:rPr lang="en-US" sz="2600" dirty="0">
                <a:solidFill>
                  <a:srgbClr val="000000"/>
                </a:solidFill>
                <a:ea typeface="Times New Roman" panose="02020603050405020304" pitchFamily="18" charset="0"/>
                <a:cs typeface="Times New Roman" panose="02020603050405020304" pitchFamily="18" charset="0"/>
              </a:rPr>
              <a:t>es </a:t>
            </a:r>
            <a:r>
              <a:rPr lang="en-US" sz="2600" spc="-5" dirty="0">
                <a:solidFill>
                  <a:srgbClr val="000000"/>
                </a:solidFill>
                <a:ea typeface="Times New Roman" panose="02020603050405020304" pitchFamily="18" charset="0"/>
                <a:cs typeface="Times New Roman" panose="02020603050405020304" pitchFamily="18" charset="0"/>
              </a:rPr>
              <a:t>i</a:t>
            </a:r>
            <a:r>
              <a:rPr lang="en-US" sz="2600" dirty="0">
                <a:solidFill>
                  <a:srgbClr val="000000"/>
                </a:solidFill>
                <a:ea typeface="Times New Roman" panose="02020603050405020304" pitchFamily="18" charset="0"/>
                <a:cs typeface="Times New Roman" panose="02020603050405020304" pitchFamily="18" charset="0"/>
              </a:rPr>
              <a:t>nf</a:t>
            </a:r>
            <a:r>
              <a:rPr lang="en-US" sz="2600" spc="-5" dirty="0">
                <a:solidFill>
                  <a:srgbClr val="000000"/>
                </a:solidFill>
                <a:ea typeface="Times New Roman" panose="02020603050405020304" pitchFamily="18" charset="0"/>
                <a:cs typeface="Times New Roman" panose="02020603050405020304" pitchFamily="18" charset="0"/>
              </a:rPr>
              <a:t>o</a:t>
            </a:r>
            <a:r>
              <a:rPr lang="en-US" sz="2600" dirty="0">
                <a:solidFill>
                  <a:srgbClr val="000000"/>
                </a:solidFill>
                <a:ea typeface="Times New Roman" panose="02020603050405020304" pitchFamily="18" charset="0"/>
                <a:cs typeface="Times New Roman" panose="02020603050405020304" pitchFamily="18" charset="0"/>
              </a:rPr>
              <a:t>r</a:t>
            </a:r>
            <a:r>
              <a:rPr lang="en-US" sz="2600" spc="-10" dirty="0">
                <a:solidFill>
                  <a:srgbClr val="000000"/>
                </a:solidFill>
                <a:ea typeface="Times New Roman" panose="02020603050405020304" pitchFamily="18" charset="0"/>
                <a:cs typeface="Times New Roman" panose="02020603050405020304" pitchFamily="18" charset="0"/>
              </a:rPr>
              <a:t>m</a:t>
            </a:r>
            <a:r>
              <a:rPr lang="en-US" sz="2600" dirty="0">
                <a:solidFill>
                  <a:srgbClr val="000000"/>
                </a:solidFill>
                <a:ea typeface="Times New Roman" panose="02020603050405020304" pitchFamily="18" charset="0"/>
                <a:cs typeface="Times New Roman" panose="02020603050405020304" pitchFamily="18" charset="0"/>
              </a:rPr>
              <a:t>a</a:t>
            </a:r>
            <a:r>
              <a:rPr lang="en-US" sz="2600" spc="10" dirty="0">
                <a:solidFill>
                  <a:srgbClr val="000000"/>
                </a:solidFill>
                <a:ea typeface="Times New Roman" panose="02020603050405020304" pitchFamily="18" charset="0"/>
                <a:cs typeface="Times New Roman" panose="02020603050405020304" pitchFamily="18" charset="0"/>
              </a:rPr>
              <a:t>ti</a:t>
            </a:r>
            <a:r>
              <a:rPr lang="en-US" sz="2600" spc="-5" dirty="0">
                <a:solidFill>
                  <a:srgbClr val="000000"/>
                </a:solidFill>
                <a:ea typeface="Times New Roman" panose="02020603050405020304" pitchFamily="18" charset="0"/>
                <a:cs typeface="Times New Roman" panose="02020603050405020304" pitchFamily="18" charset="0"/>
              </a:rPr>
              <a:t>o</a:t>
            </a:r>
            <a:r>
              <a:rPr lang="en-US" sz="2600" dirty="0">
                <a:solidFill>
                  <a:srgbClr val="000000"/>
                </a:solidFill>
                <a:ea typeface="Times New Roman" panose="02020603050405020304" pitchFamily="18" charset="0"/>
                <a:cs typeface="Times New Roman" panose="02020603050405020304" pitchFamily="18" charset="0"/>
              </a:rPr>
              <a:t>n</a:t>
            </a:r>
            <a:r>
              <a:rPr lang="en-US" sz="2600" spc="255" dirty="0">
                <a:solidFill>
                  <a:srgbClr val="000000"/>
                </a:solidFill>
                <a:ea typeface="Times New Roman" panose="02020603050405020304" pitchFamily="18" charset="0"/>
                <a:cs typeface="Times New Roman" panose="02020603050405020304" pitchFamily="18" charset="0"/>
              </a:rPr>
              <a:t> </a:t>
            </a:r>
            <a:r>
              <a:rPr lang="en-US" sz="2600" dirty="0">
                <a:solidFill>
                  <a:srgbClr val="C00000"/>
                </a:solidFill>
                <a:ea typeface="Times New Roman" panose="02020603050405020304" pitchFamily="18" charset="0"/>
                <a:cs typeface="Times New Roman" panose="02020603050405020304" pitchFamily="18" charset="0"/>
              </a:rPr>
              <a:t>tran</a:t>
            </a:r>
            <a:r>
              <a:rPr lang="en-US" sz="2600" spc="-5" dirty="0">
                <a:solidFill>
                  <a:srgbClr val="C00000"/>
                </a:solidFill>
                <a:ea typeface="Times New Roman" panose="02020603050405020304" pitchFamily="18" charset="0"/>
                <a:cs typeface="Times New Roman" panose="02020603050405020304" pitchFamily="18" charset="0"/>
              </a:rPr>
              <a:t>s</a:t>
            </a:r>
            <a:r>
              <a:rPr lang="en-US" sz="2600" spc="10" dirty="0">
                <a:solidFill>
                  <a:srgbClr val="C00000"/>
                </a:solidFill>
                <a:ea typeface="Times New Roman" panose="02020603050405020304" pitchFamily="18" charset="0"/>
                <a:cs typeface="Times New Roman" panose="02020603050405020304" pitchFamily="18" charset="0"/>
              </a:rPr>
              <a:t>f</a:t>
            </a:r>
            <a:r>
              <a:rPr lang="en-US" sz="2600" dirty="0">
                <a:solidFill>
                  <a:srgbClr val="C00000"/>
                </a:solidFill>
                <a:ea typeface="Times New Roman" panose="02020603050405020304" pitchFamily="18" charset="0"/>
                <a:cs typeface="Times New Roman" panose="02020603050405020304" pitchFamily="18" charset="0"/>
              </a:rPr>
              <a:t>er</a:t>
            </a:r>
            <a:r>
              <a:rPr lang="en-US" sz="2600" spc="255" dirty="0">
                <a:solidFill>
                  <a:srgbClr val="C00000"/>
                </a:solidFill>
                <a:ea typeface="Times New Roman" panose="02020603050405020304" pitchFamily="18" charset="0"/>
                <a:cs typeface="Times New Roman" panose="02020603050405020304" pitchFamily="18" charset="0"/>
              </a:rPr>
              <a:t> </a:t>
            </a:r>
            <a:r>
              <a:rPr lang="en-US" sz="2600" dirty="0">
                <a:solidFill>
                  <a:srgbClr val="C00000"/>
                </a:solidFill>
                <a:ea typeface="Times New Roman" panose="02020603050405020304" pitchFamily="18" charset="0"/>
                <a:cs typeface="Times New Roman" panose="02020603050405020304" pitchFamily="18" charset="0"/>
              </a:rPr>
              <a:t>bet</a:t>
            </a:r>
            <a:r>
              <a:rPr lang="en-US" sz="2600" spc="-5" dirty="0">
                <a:solidFill>
                  <a:srgbClr val="C00000"/>
                </a:solidFill>
                <a:ea typeface="Times New Roman" panose="02020603050405020304" pitchFamily="18" charset="0"/>
                <a:cs typeface="Times New Roman" panose="02020603050405020304" pitchFamily="18" charset="0"/>
              </a:rPr>
              <a:t>w</a:t>
            </a:r>
            <a:r>
              <a:rPr lang="en-US" sz="2600" spc="15" dirty="0">
                <a:solidFill>
                  <a:srgbClr val="C00000"/>
                </a:solidFill>
                <a:ea typeface="Times New Roman" panose="02020603050405020304" pitchFamily="18" charset="0"/>
                <a:cs typeface="Times New Roman" panose="02020603050405020304" pitchFamily="18" charset="0"/>
              </a:rPr>
              <a:t>e</a:t>
            </a:r>
            <a:r>
              <a:rPr lang="en-US" sz="2600" dirty="0">
                <a:solidFill>
                  <a:srgbClr val="C00000"/>
                </a:solidFill>
                <a:ea typeface="Times New Roman" panose="02020603050405020304" pitchFamily="18" charset="0"/>
                <a:cs typeface="Times New Roman" panose="02020603050405020304" pitchFamily="18" charset="0"/>
              </a:rPr>
              <a:t>en</a:t>
            </a:r>
            <a:r>
              <a:rPr lang="en-US" sz="2600" spc="120" dirty="0">
                <a:solidFill>
                  <a:srgbClr val="C00000"/>
                </a:solidFill>
                <a:ea typeface="Times New Roman" panose="02020603050405020304" pitchFamily="18" charset="0"/>
                <a:cs typeface="Times New Roman" panose="02020603050405020304" pitchFamily="18" charset="0"/>
              </a:rPr>
              <a:t> </a:t>
            </a:r>
            <a:r>
              <a:rPr lang="en-US" sz="2600" dirty="0">
                <a:solidFill>
                  <a:srgbClr val="C00000"/>
                </a:solidFill>
                <a:ea typeface="Times New Roman" panose="02020603050405020304" pitchFamily="18" charset="0"/>
                <a:cs typeface="Times New Roman" panose="02020603050405020304" pitchFamily="18" charset="0"/>
              </a:rPr>
              <a:t>reg</a:t>
            </a:r>
            <a:r>
              <a:rPr lang="en-US" sz="2600" spc="-5" dirty="0">
                <a:solidFill>
                  <a:srgbClr val="C00000"/>
                </a:solidFill>
                <a:ea typeface="Times New Roman" panose="02020603050405020304" pitchFamily="18" charset="0"/>
                <a:cs typeface="Times New Roman" panose="02020603050405020304" pitchFamily="18" charset="0"/>
              </a:rPr>
              <a:t>is</a:t>
            </a:r>
            <a:r>
              <a:rPr lang="en-US" sz="2600" spc="10" dirty="0">
                <a:solidFill>
                  <a:srgbClr val="C00000"/>
                </a:solidFill>
                <a:ea typeface="Times New Roman" panose="02020603050405020304" pitchFamily="18" charset="0"/>
                <a:cs typeface="Times New Roman" panose="02020603050405020304" pitchFamily="18" charset="0"/>
              </a:rPr>
              <a:t>t</a:t>
            </a:r>
            <a:r>
              <a:rPr lang="en-US" sz="2600" dirty="0">
                <a:solidFill>
                  <a:srgbClr val="C00000"/>
                </a:solidFill>
                <a:ea typeface="Times New Roman" panose="02020603050405020304" pitchFamily="18" charset="0"/>
                <a:cs typeface="Times New Roman" panose="02020603050405020304" pitchFamily="18" charset="0"/>
              </a:rPr>
              <a:t>ers</a:t>
            </a:r>
            <a:r>
              <a:rPr lang="en-US" sz="2600" spc="245" dirty="0">
                <a:solidFill>
                  <a:srgbClr val="C00000"/>
                </a:solidFill>
                <a:ea typeface="Times New Roman" panose="02020603050405020304" pitchFamily="18" charset="0"/>
                <a:cs typeface="Times New Roman" panose="02020603050405020304" pitchFamily="18" charset="0"/>
              </a:rPr>
              <a:t>  </a:t>
            </a:r>
            <a:r>
              <a:rPr lang="en-US" sz="2600" spc="-10" dirty="0">
                <a:solidFill>
                  <a:srgbClr val="000000"/>
                </a:solidFill>
                <a:ea typeface="Times New Roman" panose="02020603050405020304" pitchFamily="18" charset="0"/>
                <a:cs typeface="Times New Roman" panose="02020603050405020304" pitchFamily="18" charset="0"/>
              </a:rPr>
              <a:t>(</a:t>
            </a:r>
            <a:r>
              <a:rPr lang="en-US" sz="2600" dirty="0">
                <a:solidFill>
                  <a:srgbClr val="000000"/>
                </a:solidFill>
                <a:ea typeface="Times New Roman" panose="02020603050405020304" pitchFamily="18" charset="0"/>
                <a:cs typeface="Times New Roman" panose="02020603050405020304" pitchFamily="18" charset="0"/>
              </a:rPr>
              <a:t>at </a:t>
            </a:r>
            <a:r>
              <a:rPr lang="en-US" sz="2600" spc="-5" dirty="0">
                <a:solidFill>
                  <a:srgbClr val="000000"/>
                </a:solidFill>
                <a:ea typeface="Times New Roman" panose="02020603050405020304" pitchFamily="18" charset="0"/>
                <a:cs typeface="Times New Roman" panose="02020603050405020304" pitchFamily="18" charset="0"/>
              </a:rPr>
              <a:t>l</a:t>
            </a:r>
            <a:r>
              <a:rPr lang="en-US" sz="2600" dirty="0">
                <a:solidFill>
                  <a:srgbClr val="000000"/>
                </a:solidFill>
                <a:ea typeface="Times New Roman" panose="02020603050405020304" pitchFamily="18" charset="0"/>
                <a:cs typeface="Times New Roman" panose="02020603050405020304" pitchFamily="18" charset="0"/>
              </a:rPr>
              <a:t>ea</a:t>
            </a:r>
            <a:r>
              <a:rPr lang="en-US" sz="2600" spc="-5" dirty="0">
                <a:solidFill>
                  <a:srgbClr val="000000"/>
                </a:solidFill>
                <a:ea typeface="Times New Roman" panose="02020603050405020304" pitchFamily="18" charset="0"/>
                <a:cs typeface="Times New Roman" panose="02020603050405020304" pitchFamily="18" charset="0"/>
              </a:rPr>
              <a:t>s</a:t>
            </a:r>
            <a:r>
              <a:rPr lang="en-US" sz="2600" dirty="0">
                <a:solidFill>
                  <a:srgbClr val="000000"/>
                </a:solidFill>
                <a:ea typeface="Times New Roman" panose="02020603050405020304" pitchFamily="18" charset="0"/>
                <a:cs typeface="Times New Roman" panose="02020603050405020304" pitchFamily="18" charset="0"/>
              </a:rPr>
              <a:t>t</a:t>
            </a:r>
            <a:r>
              <a:rPr lang="en-US" sz="2600" spc="250" dirty="0">
                <a:solidFill>
                  <a:srgbClr val="000000"/>
                </a:solidFill>
                <a:ea typeface="Times New Roman" panose="02020603050405020304" pitchFamily="18" charset="0"/>
                <a:cs typeface="Times New Roman" panose="02020603050405020304" pitchFamily="18" charset="0"/>
              </a:rPr>
              <a:t> </a:t>
            </a:r>
            <a:r>
              <a:rPr lang="en-US" sz="2600" spc="-5" dirty="0">
                <a:solidFill>
                  <a:srgbClr val="000000"/>
                </a:solidFill>
                <a:ea typeface="Times New Roman" panose="02020603050405020304" pitchFamily="18" charset="0"/>
                <a:cs typeface="Times New Roman" panose="02020603050405020304" pitchFamily="18" charset="0"/>
              </a:rPr>
              <a:t>o</a:t>
            </a:r>
            <a:r>
              <a:rPr lang="en-US" sz="2600" dirty="0">
                <a:solidFill>
                  <a:srgbClr val="000000"/>
                </a:solidFill>
                <a:ea typeface="Times New Roman" panose="02020603050405020304" pitchFamily="18" charset="0"/>
                <a:cs typeface="Times New Roman" panose="02020603050405020304" pitchFamily="18" charset="0"/>
              </a:rPr>
              <a:t>ne</a:t>
            </a:r>
            <a:r>
              <a:rPr lang="en-US" sz="2600" spc="130" dirty="0">
                <a:solidFill>
                  <a:srgbClr val="000000"/>
                </a:solidFill>
                <a:ea typeface="Times New Roman" panose="02020603050405020304" pitchFamily="18" charset="0"/>
                <a:cs typeface="Times New Roman" panose="02020603050405020304" pitchFamily="18" charset="0"/>
              </a:rPr>
              <a:t> </a:t>
            </a:r>
            <a:r>
              <a:rPr lang="en-US" sz="2600" spc="-5" dirty="0">
                <a:solidFill>
                  <a:srgbClr val="000000"/>
                </a:solidFill>
                <a:ea typeface="Times New Roman" panose="02020603050405020304" pitchFamily="18" charset="0"/>
                <a:cs typeface="Times New Roman" panose="02020603050405020304" pitchFamily="18" charset="0"/>
              </a:rPr>
              <a:t>o</a:t>
            </a:r>
            <a:r>
              <a:rPr lang="en-US" sz="2600" dirty="0">
                <a:solidFill>
                  <a:srgbClr val="000000"/>
                </a:solidFill>
                <a:ea typeface="Times New Roman" panose="02020603050405020304" pitchFamily="18" charset="0"/>
                <a:cs typeface="Times New Roman" panose="02020603050405020304" pitchFamily="18" charset="0"/>
              </a:rPr>
              <a:t>f</a:t>
            </a:r>
            <a:r>
              <a:rPr lang="en-US" sz="2600" spc="555" dirty="0">
                <a:solidFill>
                  <a:srgbClr val="000000"/>
                </a:solidFill>
                <a:ea typeface="Times New Roman" panose="02020603050405020304" pitchFamily="18" charset="0"/>
                <a:cs typeface="Times New Roman" panose="02020603050405020304" pitchFamily="18" charset="0"/>
              </a:rPr>
              <a:t> </a:t>
            </a:r>
            <a:r>
              <a:rPr lang="en-US" sz="2600" dirty="0">
                <a:solidFill>
                  <a:srgbClr val="000000"/>
                </a:solidFill>
                <a:ea typeface="Times New Roman" panose="02020603050405020304" pitchFamily="18" charset="0"/>
                <a:cs typeface="Times New Roman" panose="02020603050405020304" pitchFamily="18" charset="0"/>
              </a:rPr>
              <a:t>the</a:t>
            </a:r>
            <a:r>
              <a:rPr lang="en-US" sz="2600" spc="360" dirty="0">
                <a:solidFill>
                  <a:srgbClr val="000000"/>
                </a:solidFill>
                <a:ea typeface="Times New Roman" panose="02020603050405020304" pitchFamily="18" charset="0"/>
                <a:cs typeface="Times New Roman" panose="02020603050405020304" pitchFamily="18" charset="0"/>
              </a:rPr>
              <a:t> </a:t>
            </a:r>
            <a:r>
              <a:rPr lang="en-US" sz="2600" dirty="0">
                <a:solidFill>
                  <a:srgbClr val="000000"/>
                </a:solidFill>
                <a:ea typeface="Times New Roman" panose="02020603050405020304" pitchFamily="18" charset="0"/>
                <a:cs typeface="Times New Roman" panose="02020603050405020304" pitchFamily="18" charset="0"/>
              </a:rPr>
              <a:t>R</a:t>
            </a:r>
            <a:r>
              <a:rPr lang="en-US" sz="2600" spc="-5" dirty="0">
                <a:solidFill>
                  <a:srgbClr val="000000"/>
                </a:solidFill>
                <a:ea typeface="Times New Roman" panose="02020603050405020304" pitchFamily="18" charset="0"/>
                <a:cs typeface="Times New Roman" panose="02020603050405020304" pitchFamily="18" charset="0"/>
              </a:rPr>
              <a:t>0</a:t>
            </a:r>
            <a:r>
              <a:rPr lang="en-US" sz="2600" spc="-10" dirty="0">
                <a:solidFill>
                  <a:srgbClr val="000000"/>
                </a:solidFill>
                <a:ea typeface="Times New Roman" panose="02020603050405020304" pitchFamily="18" charset="0"/>
                <a:cs typeface="Times New Roman" panose="02020603050405020304" pitchFamily="18" charset="0"/>
              </a:rPr>
              <a:t>-</a:t>
            </a:r>
            <a:r>
              <a:rPr lang="en-US" sz="2600" dirty="0">
                <a:solidFill>
                  <a:srgbClr val="000000"/>
                </a:solidFill>
                <a:ea typeface="Times New Roman" panose="02020603050405020304" pitchFamily="18" charset="0"/>
                <a:cs typeface="Times New Roman" panose="02020603050405020304" pitchFamily="18" charset="0"/>
              </a:rPr>
              <a:t>R7</a:t>
            </a:r>
            <a:r>
              <a:rPr lang="en-US" sz="2600" spc="-395" dirty="0">
                <a:solidFill>
                  <a:srgbClr val="000000"/>
                </a:solidFill>
                <a:ea typeface="Times New Roman" panose="02020603050405020304" pitchFamily="18" charset="0"/>
                <a:cs typeface="Times New Roman" panose="02020603050405020304" pitchFamily="18" charset="0"/>
              </a:rPr>
              <a:t> </a:t>
            </a:r>
            <a:r>
              <a:rPr lang="en-US" sz="2600" dirty="0">
                <a:solidFill>
                  <a:srgbClr val="000000"/>
                </a:solidFill>
                <a:ea typeface="Times New Roman" panose="02020603050405020304" pitchFamily="18" charset="0"/>
                <a:cs typeface="Times New Roman" panose="02020603050405020304" pitchFamily="18" charset="0"/>
              </a:rPr>
              <a:t>reg</a:t>
            </a:r>
            <a:r>
              <a:rPr lang="en-US" sz="2600" spc="10" dirty="0">
                <a:solidFill>
                  <a:srgbClr val="000000"/>
                </a:solidFill>
                <a:ea typeface="Times New Roman" panose="02020603050405020304" pitchFamily="18" charset="0"/>
                <a:cs typeface="Times New Roman" panose="02020603050405020304" pitchFamily="18" charset="0"/>
              </a:rPr>
              <a:t>i</a:t>
            </a:r>
            <a:r>
              <a:rPr lang="en-US" sz="2600" spc="-5" dirty="0">
                <a:solidFill>
                  <a:srgbClr val="000000"/>
                </a:solidFill>
                <a:ea typeface="Times New Roman" panose="02020603050405020304" pitchFamily="18" charset="0"/>
                <a:cs typeface="Times New Roman" panose="02020603050405020304" pitchFamily="18" charset="0"/>
              </a:rPr>
              <a:t>s</a:t>
            </a:r>
            <a:r>
              <a:rPr lang="en-US" sz="2600" dirty="0">
                <a:solidFill>
                  <a:srgbClr val="000000"/>
                </a:solidFill>
                <a:ea typeface="Times New Roman" panose="02020603050405020304" pitchFamily="18" charset="0"/>
                <a:cs typeface="Times New Roman" panose="02020603050405020304" pitchFamily="18" charset="0"/>
              </a:rPr>
              <a:t>ter</a:t>
            </a:r>
            <a:r>
              <a:rPr lang="en-US" sz="2600" spc="255" dirty="0">
                <a:solidFill>
                  <a:srgbClr val="000000"/>
                </a:solidFill>
                <a:ea typeface="Times New Roman" panose="02020603050405020304" pitchFamily="18" charset="0"/>
                <a:cs typeface="Times New Roman" panose="02020603050405020304" pitchFamily="18" charset="0"/>
              </a:rPr>
              <a:t> </a:t>
            </a:r>
            <a:r>
              <a:rPr lang="en-US" sz="2600" spc="-5" dirty="0">
                <a:solidFill>
                  <a:srgbClr val="000000"/>
                </a:solidFill>
                <a:ea typeface="Times New Roman" panose="02020603050405020304" pitchFamily="18" charset="0"/>
                <a:cs typeface="Times New Roman" panose="02020603050405020304" pitchFamily="18" charset="0"/>
              </a:rPr>
              <a:t>i</a:t>
            </a:r>
            <a:r>
              <a:rPr lang="en-US" sz="2600" dirty="0">
                <a:solidFill>
                  <a:srgbClr val="000000"/>
                </a:solidFill>
                <a:ea typeface="Times New Roman" panose="02020603050405020304" pitchFamily="18" charset="0"/>
                <a:cs typeface="Times New Roman" panose="02020603050405020304" pitchFamily="18" charset="0"/>
              </a:rPr>
              <a:t>n</a:t>
            </a:r>
            <a:r>
              <a:rPr lang="en-US" sz="2600" spc="-5" dirty="0">
                <a:solidFill>
                  <a:srgbClr val="000000"/>
                </a:solidFill>
                <a:ea typeface="Times New Roman" panose="02020603050405020304" pitchFamily="18" charset="0"/>
                <a:cs typeface="Times New Roman" panose="02020603050405020304" pitchFamily="18" charset="0"/>
              </a:rPr>
              <a:t>vo</a:t>
            </a:r>
            <a:r>
              <a:rPr lang="en-US" sz="2600" spc="10" dirty="0">
                <a:solidFill>
                  <a:srgbClr val="000000"/>
                </a:solidFill>
                <a:ea typeface="Times New Roman" panose="02020603050405020304" pitchFamily="18" charset="0"/>
                <a:cs typeface="Times New Roman" panose="02020603050405020304" pitchFamily="18" charset="0"/>
              </a:rPr>
              <a:t>l</a:t>
            </a:r>
            <a:r>
              <a:rPr lang="en-US" sz="2600" spc="-5" dirty="0">
                <a:solidFill>
                  <a:srgbClr val="000000"/>
                </a:solidFill>
                <a:ea typeface="Times New Roman" panose="02020603050405020304" pitchFamily="18" charset="0"/>
                <a:cs typeface="Times New Roman" panose="02020603050405020304" pitchFamily="18" charset="0"/>
              </a:rPr>
              <a:t>v</a:t>
            </a:r>
            <a:r>
              <a:rPr lang="en-US" sz="2600" dirty="0">
                <a:solidFill>
                  <a:srgbClr val="000000"/>
                </a:solidFill>
                <a:ea typeface="Times New Roman" panose="02020603050405020304" pitchFamily="18" charset="0"/>
                <a:cs typeface="Times New Roman" panose="02020603050405020304" pitchFamily="18" charset="0"/>
              </a:rPr>
              <a:t>ed.</a:t>
            </a:r>
          </a:p>
          <a:p>
            <a:pPr marL="408940" marR="439420" indent="-342900" algn="just">
              <a:lnSpc>
                <a:spcPct val="150000"/>
              </a:lnSpc>
              <a:spcBef>
                <a:spcPts val="0"/>
              </a:spcBef>
              <a:spcAft>
                <a:spcPts val="0"/>
              </a:spcAft>
              <a:tabLst>
                <a:tab pos="406400" algn="l"/>
              </a:tabLst>
              <a:defRPr/>
            </a:pPr>
            <a:r>
              <a:rPr lang="en-US" sz="2800" dirty="0">
                <a:solidFill>
                  <a:srgbClr val="000000"/>
                </a:solidFill>
                <a:ea typeface="Times New Roman" panose="02020603050405020304" pitchFamily="18" charset="0"/>
                <a:cs typeface="Times New Roman" panose="02020603050405020304" pitchFamily="18" charset="0"/>
              </a:rPr>
              <a:t>Source &amp; Destination reg.’s match in Size:  </a:t>
            </a:r>
          </a:p>
          <a:p>
            <a:pPr marL="66040" marR="439420" indent="0">
              <a:lnSpc>
                <a:spcPct val="150000"/>
              </a:lnSpc>
              <a:spcBef>
                <a:spcPts val="0"/>
              </a:spcBef>
              <a:spcAft>
                <a:spcPts val="0"/>
              </a:spcAft>
              <a:buFont typeface="Wingdings 2" panose="05020102010507070707" pitchFamily="18" charset="2"/>
              <a:buNone/>
              <a:tabLst>
                <a:tab pos="406400" algn="l"/>
              </a:tabLst>
              <a:defRPr/>
            </a:pPr>
            <a:r>
              <a:rPr lang="en-US" sz="2800" dirty="0" err="1">
                <a:solidFill>
                  <a:srgbClr val="000000"/>
                </a:solidFill>
                <a:ea typeface="Times New Roman" panose="02020603050405020304" pitchFamily="18" charset="0"/>
                <a:cs typeface="Times New Roman" panose="02020603050405020304" pitchFamily="18" charset="0"/>
              </a:rPr>
              <a:t>Eg</a:t>
            </a:r>
            <a:r>
              <a:rPr lang="en-US" sz="2800" dirty="0">
                <a:solidFill>
                  <a:srgbClr val="000000"/>
                </a:solidFill>
                <a:ea typeface="Times New Roman" panose="02020603050405020304" pitchFamily="18" charset="0"/>
                <a:cs typeface="Times New Roman" panose="02020603050405020304" pitchFamily="18" charset="0"/>
              </a:rPr>
              <a:t>:	</a:t>
            </a:r>
            <a:r>
              <a:rPr lang="en-US" sz="2800" b="1" dirty="0">
                <a:solidFill>
                  <a:srgbClr val="00B050"/>
                </a:solidFill>
                <a:ea typeface="Times New Roman" panose="02020603050405020304" pitchFamily="18" charset="0"/>
                <a:cs typeface="Times New Roman" panose="02020603050405020304" pitchFamily="18" charset="0"/>
              </a:rPr>
              <a:t>MOV A, R0                </a:t>
            </a:r>
          </a:p>
          <a:p>
            <a:pPr marL="66040" marR="439420" indent="0">
              <a:lnSpc>
                <a:spcPct val="150000"/>
              </a:lnSpc>
              <a:spcBef>
                <a:spcPts val="0"/>
              </a:spcBef>
              <a:spcAft>
                <a:spcPts val="0"/>
              </a:spcAft>
              <a:buFont typeface="Wingdings 2" panose="05020102010507070707" pitchFamily="18" charset="2"/>
              <a:buNone/>
              <a:tabLst>
                <a:tab pos="406400" algn="l"/>
              </a:tabLst>
              <a:defRPr/>
            </a:pPr>
            <a:r>
              <a:rPr lang="en-US" sz="2800" b="1" dirty="0">
                <a:solidFill>
                  <a:srgbClr val="00B050"/>
                </a:solidFill>
                <a:ea typeface="Times New Roman" panose="02020603050405020304" pitchFamily="18" charset="0"/>
                <a:cs typeface="Times New Roman" panose="02020603050405020304" pitchFamily="18" charset="0"/>
              </a:rPr>
              <a:t>MOV R2, A  		  </a:t>
            </a:r>
          </a:p>
          <a:p>
            <a:pPr marL="66040" marR="439420" indent="0">
              <a:lnSpc>
                <a:spcPct val="150000"/>
              </a:lnSpc>
              <a:spcBef>
                <a:spcPts val="0"/>
              </a:spcBef>
              <a:spcAft>
                <a:spcPts val="0"/>
              </a:spcAft>
              <a:buFont typeface="Wingdings 2" panose="05020102010507070707" pitchFamily="18" charset="2"/>
              <a:buNone/>
              <a:tabLst>
                <a:tab pos="406400" algn="l"/>
              </a:tabLst>
              <a:defRPr/>
            </a:pPr>
            <a:r>
              <a:rPr lang="en-US" sz="2800" b="1" dirty="0">
                <a:solidFill>
                  <a:srgbClr val="00B050"/>
                </a:solidFill>
                <a:ea typeface="Times New Roman" panose="02020603050405020304" pitchFamily="18" charset="0"/>
                <a:cs typeface="Times New Roman" panose="02020603050405020304" pitchFamily="18" charset="0"/>
              </a:rPr>
              <a:t>ADD  A, R5</a:t>
            </a:r>
          </a:p>
          <a:p>
            <a:pPr marL="66040" marR="439420" indent="0">
              <a:lnSpc>
                <a:spcPct val="150000"/>
              </a:lnSpc>
              <a:spcBef>
                <a:spcPts val="0"/>
              </a:spcBef>
              <a:spcAft>
                <a:spcPts val="0"/>
              </a:spcAft>
              <a:buFont typeface="Wingdings 2" panose="05020102010507070707" pitchFamily="18" charset="2"/>
              <a:buNone/>
              <a:tabLst>
                <a:tab pos="406400" algn="l"/>
              </a:tabLst>
              <a:defRPr/>
            </a:pPr>
            <a:r>
              <a:rPr lang="en-US" sz="2800" dirty="0" err="1">
                <a:solidFill>
                  <a:srgbClr val="000000"/>
                </a:solidFill>
                <a:ea typeface="Times New Roman" panose="02020603050405020304" pitchFamily="18" charset="0"/>
                <a:cs typeface="Times New Roman" panose="02020603050405020304" pitchFamily="18" charset="0"/>
              </a:rPr>
              <a:t>Eg</a:t>
            </a:r>
            <a:r>
              <a:rPr lang="en-US" sz="2800" dirty="0">
                <a:solidFill>
                  <a:srgbClr val="000000"/>
                </a:solidFill>
                <a:ea typeface="Times New Roman" panose="02020603050405020304" pitchFamily="18" charset="0"/>
                <a:cs typeface="Times New Roman" panose="02020603050405020304" pitchFamily="18" charset="0"/>
              </a:rPr>
              <a:t>:   </a:t>
            </a:r>
            <a:r>
              <a:rPr lang="en-US" sz="2800" strike="sngStrike" dirty="0">
                <a:solidFill>
                  <a:srgbClr val="C00000"/>
                </a:solidFill>
                <a:ea typeface="Times New Roman" panose="02020603050405020304" pitchFamily="18" charset="0"/>
                <a:cs typeface="Times New Roman" panose="02020603050405020304" pitchFamily="18" charset="0"/>
              </a:rPr>
              <a:t>MOV  R4, R5</a:t>
            </a:r>
            <a:r>
              <a:rPr lang="en-US" sz="2800" dirty="0">
                <a:solidFill>
                  <a:srgbClr val="000000"/>
                </a:solidFill>
                <a:ea typeface="Times New Roman" panose="02020603050405020304" pitchFamily="18" charset="0"/>
                <a:cs typeface="Times New Roman" panose="02020603050405020304" pitchFamily="18" charset="0"/>
              </a:rPr>
              <a:t>     (Invalid Instruction)</a:t>
            </a:r>
            <a:endParaRPr lang="en-US" sz="2800" dirty="0">
              <a:solidFill>
                <a:schemeClr val="tx1"/>
              </a:solidFill>
              <a:cs typeface="Times New Roman"/>
            </a:endParaRPr>
          </a:p>
          <a:p>
            <a:pPr marL="287020" indent="-274320">
              <a:spcBef>
                <a:spcPts val="840"/>
              </a:spcBef>
              <a:buClr>
                <a:srgbClr val="0AD0D9"/>
              </a:buClr>
              <a:buSzPct val="94285"/>
              <a:buFont typeface="Segoe UI Symbol"/>
              <a:buChar char="⚫"/>
              <a:tabLst>
                <a:tab pos="287020" algn="l"/>
              </a:tabLst>
              <a:defRPr/>
            </a:pPr>
            <a:endParaRPr lang="en-US" sz="2000" dirty="0">
              <a:solidFill>
                <a:schemeClr val="tx1"/>
              </a:solidFill>
            </a:endParaRPr>
          </a:p>
        </p:txBody>
      </p:sp>
      <p:pic>
        <p:nvPicPr>
          <p:cNvPr id="15363" name="Picture 6">
            <a:extLst>
              <a:ext uri="{FF2B5EF4-FFF2-40B4-BE49-F238E27FC236}">
                <a16:creationId xmlns:a16="http://schemas.microsoft.com/office/drawing/2014/main" id="{D083A4F4-1678-45C9-CC30-40B9E4DF0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EF7F052C-6F00-771C-23C8-CF44B04E363B}"/>
              </a:ext>
            </a:extLst>
          </p:cNvPr>
          <p:cNvSpPr>
            <a:spLocks noGrp="1"/>
          </p:cNvSpPr>
          <p:nvPr>
            <p:ph sz="quarter" idx="1"/>
          </p:nvPr>
        </p:nvSpPr>
        <p:spPr>
          <a:xfrm>
            <a:off x="0" y="836613"/>
            <a:ext cx="8976852" cy="5259387"/>
          </a:xfrm>
        </p:spPr>
        <p:txBody>
          <a:bodyPr>
            <a:normAutofit/>
          </a:bodyPr>
          <a:lstStyle/>
          <a:p>
            <a:pPr>
              <a:buFont typeface="Wingdings 2" panose="05020102010507070707" pitchFamily="18" charset="2"/>
              <a:buNone/>
            </a:pPr>
            <a:r>
              <a:rPr lang="en-US" altLang="en-US" sz="2800" dirty="0">
                <a:solidFill>
                  <a:schemeClr val="tx1"/>
                </a:solidFill>
              </a:rPr>
              <a:t>	</a:t>
            </a:r>
            <a:r>
              <a:rPr lang="en-US" altLang="en-US" sz="3400" b="1" dirty="0">
                <a:solidFill>
                  <a:schemeClr val="tx1"/>
                </a:solidFill>
              </a:rPr>
              <a:t>Direct Addressing mode</a:t>
            </a:r>
            <a:r>
              <a:rPr lang="en-US" altLang="en-US" sz="3400" dirty="0">
                <a:solidFill>
                  <a:schemeClr val="tx1"/>
                </a:solidFill>
              </a:rPr>
              <a:t>	</a:t>
            </a:r>
            <a:endParaRPr lang="en-US" altLang="en-US" sz="2800" dirty="0">
              <a:cs typeface="Times New Roman" panose="02020603050405020304" pitchFamily="18" charset="0"/>
            </a:endParaRPr>
          </a:p>
          <a:p>
            <a:pPr>
              <a:spcBef>
                <a:spcPts val="838"/>
              </a:spcBef>
              <a:buClr>
                <a:srgbClr val="0AD0D9"/>
              </a:buClr>
              <a:buSzPct val="94000"/>
              <a:buFont typeface="Segoe UI Symbol" panose="020B0502040204020203" pitchFamily="34" charset="0"/>
              <a:buChar char="⚫"/>
            </a:pPr>
            <a:r>
              <a:rPr lang="en-US" altLang="en-US" sz="2000" b="1" dirty="0">
                <a:solidFill>
                  <a:srgbClr val="00B050"/>
                </a:solidFill>
              </a:rPr>
              <a:t>The address of the data is directly specified in the instruction</a:t>
            </a:r>
          </a:p>
          <a:p>
            <a:pPr marL="1441450" lvl="1" indent="-457200">
              <a:buFont typeface="Wingdings" panose="05000000000000000000" pitchFamily="2" charset="2"/>
              <a:buChar char="Ø"/>
            </a:pPr>
            <a:r>
              <a:rPr lang="en-US" altLang="en-US" sz="2200" dirty="0">
                <a:solidFill>
                  <a:srgbClr val="006565"/>
                </a:solidFill>
                <a:cs typeface="Times New Roman" panose="02020603050405020304" pitchFamily="18" charset="0"/>
              </a:rPr>
              <a:t>MOV  A, P3      	</a:t>
            </a:r>
            <a:r>
              <a:rPr lang="en-US" altLang="en-US" sz="2200" dirty="0">
                <a:solidFill>
                  <a:srgbClr val="000000"/>
                </a:solidFill>
                <a:cs typeface="Times New Roman" panose="02020603050405020304" pitchFamily="18" charset="0"/>
              </a:rPr>
              <a:t>; Transfer the contents of Port 3 to the accumulator</a:t>
            </a:r>
            <a:endParaRPr lang="en-US" altLang="en-US" sz="2200" dirty="0">
              <a:cs typeface="Times New Roman" panose="02020603050405020304" pitchFamily="18" charset="0"/>
            </a:endParaRPr>
          </a:p>
          <a:p>
            <a:pPr marL="1441450" lvl="1" indent="-457200">
              <a:buFont typeface="Wingdings" panose="05000000000000000000" pitchFamily="2" charset="2"/>
              <a:buChar char="Ø"/>
            </a:pPr>
            <a:r>
              <a:rPr lang="en-US" altLang="en-US" sz="2200" dirty="0">
                <a:solidFill>
                  <a:srgbClr val="006565"/>
                </a:solidFill>
                <a:cs typeface="Times New Roman" panose="02020603050405020304" pitchFamily="18" charset="0"/>
              </a:rPr>
              <a:t>MOV  A, 020H 	</a:t>
            </a:r>
            <a:r>
              <a:rPr lang="en-US" altLang="en-US" sz="2200" dirty="0">
                <a:solidFill>
                  <a:srgbClr val="000000"/>
                </a:solidFill>
                <a:cs typeface="Times New Roman" panose="02020603050405020304" pitchFamily="18" charset="0"/>
              </a:rPr>
              <a:t>; Transfer the contents of RAM location 20H to the 					accumulator</a:t>
            </a:r>
            <a:endParaRPr lang="en-US" altLang="en-US" sz="2200" dirty="0">
              <a:cs typeface="Times New Roman" panose="02020603050405020304" pitchFamily="18" charset="0"/>
            </a:endParaRPr>
          </a:p>
          <a:p>
            <a:pPr marL="1441450" lvl="1" indent="-457200">
              <a:buFont typeface="Wingdings" panose="05000000000000000000" pitchFamily="2" charset="2"/>
              <a:buChar char="Ø"/>
            </a:pPr>
            <a:r>
              <a:rPr lang="en-US" altLang="en-US" sz="2200" dirty="0">
                <a:solidFill>
                  <a:srgbClr val="006565"/>
                </a:solidFill>
                <a:cs typeface="Times New Roman" panose="02020603050405020304" pitchFamily="18" charset="0"/>
              </a:rPr>
              <a:t>MOV  P1, AA H   	</a:t>
            </a:r>
            <a:r>
              <a:rPr lang="en-US" altLang="en-US" sz="2200" dirty="0">
                <a:solidFill>
                  <a:srgbClr val="000000"/>
                </a:solidFill>
                <a:cs typeface="Times New Roman" panose="02020603050405020304" pitchFamily="18" charset="0"/>
              </a:rPr>
              <a:t>; Transfer the contents of A to Port 1</a:t>
            </a:r>
            <a:endParaRPr lang="en-US" altLang="en-US" sz="2200" dirty="0">
              <a:cs typeface="Times New Roman" panose="02020603050405020304" pitchFamily="18" charset="0"/>
            </a:endParaRPr>
          </a:p>
          <a:p>
            <a:pPr marL="1441450" lvl="1" indent="-457200">
              <a:buFont typeface="Wingdings" panose="05000000000000000000" pitchFamily="2" charset="2"/>
              <a:buChar char="Ø"/>
            </a:pPr>
            <a:r>
              <a:rPr lang="en-US" altLang="en-US" sz="2200" dirty="0">
                <a:solidFill>
                  <a:srgbClr val="006565"/>
                </a:solidFill>
                <a:cs typeface="Times New Roman" panose="02020603050405020304" pitchFamily="18" charset="0"/>
              </a:rPr>
              <a:t>MOV  20H, 40H	</a:t>
            </a:r>
            <a:r>
              <a:rPr lang="en-US" altLang="en-US" sz="2200" dirty="0">
                <a:solidFill>
                  <a:srgbClr val="000000"/>
                </a:solidFill>
                <a:cs typeface="Times New Roman" panose="02020603050405020304" pitchFamily="18" charset="0"/>
              </a:rPr>
              <a:t>; Transfer the contents of the address 40H to the address 20H</a:t>
            </a:r>
            <a:endParaRPr lang="en-US" altLang="en-US" sz="2200" dirty="0">
              <a:cs typeface="Times New Roman" panose="02020603050405020304" pitchFamily="18" charset="0"/>
            </a:endParaRPr>
          </a:p>
          <a:p>
            <a:pPr marL="1441450" lvl="1" indent="-457200">
              <a:buFont typeface="Wingdings" panose="05000000000000000000" pitchFamily="2" charset="2"/>
              <a:buChar char="Ø"/>
            </a:pPr>
            <a:r>
              <a:rPr lang="en-US" altLang="en-US" sz="2200" dirty="0">
                <a:solidFill>
                  <a:srgbClr val="006565"/>
                </a:solidFill>
                <a:cs typeface="Times New Roman" panose="02020603050405020304" pitchFamily="18" charset="0"/>
              </a:rPr>
              <a:t>ADD  A, 55H      </a:t>
            </a:r>
            <a:r>
              <a:rPr lang="en-US" altLang="en-US" sz="2200" dirty="0">
                <a:solidFill>
                  <a:srgbClr val="000000"/>
                </a:solidFill>
                <a:cs typeface="Times New Roman" panose="02020603050405020304" pitchFamily="18" charset="0"/>
              </a:rPr>
              <a:t>;  Add  the contents of A with the contents of the address 	55</a:t>
            </a:r>
            <a:r>
              <a:rPr lang="en-US" altLang="en-US" sz="2400" dirty="0">
                <a:solidFill>
                  <a:srgbClr val="000000"/>
                </a:solidFill>
                <a:cs typeface="Times New Roman" panose="02020603050405020304" pitchFamily="18" charset="0"/>
              </a:rPr>
              <a:t>H</a:t>
            </a:r>
            <a:endParaRPr lang="en-US" altLang="en-US" sz="2800" dirty="0">
              <a:cs typeface="Times New Roman" panose="02020603050405020304" pitchFamily="18" charset="0"/>
            </a:endParaRPr>
          </a:p>
          <a:p>
            <a:pPr>
              <a:spcBef>
                <a:spcPts val="838"/>
              </a:spcBef>
              <a:buClr>
                <a:srgbClr val="0AD0D9"/>
              </a:buClr>
              <a:buSzPct val="94000"/>
              <a:buFont typeface="Segoe UI Symbol" panose="020B0502040204020203" pitchFamily="34" charset="0"/>
              <a:buChar char="⚫"/>
            </a:pPr>
            <a:endParaRPr lang="en-US" altLang="en-US" sz="2000" b="1" dirty="0">
              <a:solidFill>
                <a:srgbClr val="00B050"/>
              </a:solidFill>
            </a:endParaRPr>
          </a:p>
          <a:p>
            <a:pPr>
              <a:spcBef>
                <a:spcPts val="838"/>
              </a:spcBef>
              <a:buClr>
                <a:srgbClr val="0AD0D9"/>
              </a:buClr>
              <a:buSzPct val="94000"/>
              <a:buFont typeface="Segoe UI Symbol" panose="020B0502040204020203" pitchFamily="34" charset="0"/>
              <a:buChar char="⚫"/>
            </a:pPr>
            <a:endParaRPr lang="en-US" altLang="en-US" sz="2000" b="1" dirty="0">
              <a:solidFill>
                <a:srgbClr val="00B050"/>
              </a:solidFill>
            </a:endParaRPr>
          </a:p>
        </p:txBody>
      </p:sp>
      <p:pic>
        <p:nvPicPr>
          <p:cNvPr id="16387" name="Picture 6">
            <a:extLst>
              <a:ext uri="{FF2B5EF4-FFF2-40B4-BE49-F238E27FC236}">
                <a16:creationId xmlns:a16="http://schemas.microsoft.com/office/drawing/2014/main" id="{92FBE858-8F36-B17D-1A32-6133D7689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631E22C-0CAC-FEE3-6602-B575C8084CB4}"/>
              </a:ext>
            </a:extLst>
          </p:cNvPr>
          <p:cNvSpPr txBox="1"/>
          <p:nvPr/>
        </p:nvSpPr>
        <p:spPr>
          <a:xfrm>
            <a:off x="6516688" y="5534025"/>
            <a:ext cx="2139950" cy="1323975"/>
          </a:xfrm>
          <a:prstGeom prst="rect">
            <a:avLst/>
          </a:prstGeom>
          <a:noFill/>
        </p:spPr>
        <p:txBody>
          <a:bodyPr>
            <a:spAutoFit/>
          </a:bodyPr>
          <a:lstStyle>
            <a:lvl1pPr marL="412750" indent="-342900" eaLnBrk="0" hangingPunct="0">
              <a:tabLst>
                <a:tab pos="406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406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406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406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406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06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06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06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06400" algn="l"/>
              </a:tabLs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000" b="1">
                <a:solidFill>
                  <a:srgbClr val="00B050"/>
                </a:solidFill>
                <a:latin typeface="Times New Roman" panose="02020603050405020304" pitchFamily="18" charset="0"/>
                <a:cs typeface="Times New Roman" panose="02020603050405020304" pitchFamily="18" charset="0"/>
              </a:rPr>
              <a:t>MOV R0, 40H</a:t>
            </a:r>
          </a:p>
          <a:p>
            <a:pPr algn="just" eaLnBrk="1" hangingPunct="1"/>
            <a:r>
              <a:rPr lang="en-US" altLang="en-US" sz="2000" b="1">
                <a:solidFill>
                  <a:srgbClr val="00B050"/>
                </a:solidFill>
                <a:latin typeface="Times New Roman" panose="02020603050405020304" pitchFamily="18" charset="0"/>
                <a:cs typeface="Times New Roman" panose="02020603050405020304" pitchFamily="18" charset="0"/>
              </a:rPr>
              <a:t>MOV R4, 7FH</a:t>
            </a:r>
          </a:p>
          <a:p>
            <a:pPr algn="just" eaLnBrk="1" hangingPunct="1"/>
            <a:r>
              <a:rPr lang="en-US" altLang="en-US" sz="2000" b="1">
                <a:solidFill>
                  <a:srgbClr val="00B050"/>
                </a:solidFill>
                <a:latin typeface="Times New Roman" panose="02020603050405020304" pitchFamily="18" charset="0"/>
                <a:cs typeface="Times New Roman" panose="02020603050405020304" pitchFamily="18" charset="0"/>
              </a:rPr>
              <a:t> MOV  40H, A</a:t>
            </a:r>
          </a:p>
          <a:p>
            <a:pPr algn="just" eaLnBrk="1" hangingPunct="1"/>
            <a:endParaRPr lang="en-US" altLang="en-US" sz="2000" b="1">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BAB6FC8C-4AE4-1232-FBED-5B6D4253EAFE}"/>
              </a:ext>
            </a:extLst>
          </p:cNvPr>
          <p:cNvSpPr>
            <a:spLocks noGrp="1"/>
          </p:cNvSpPr>
          <p:nvPr>
            <p:ph sz="quarter" idx="1"/>
          </p:nvPr>
        </p:nvSpPr>
        <p:spPr>
          <a:xfrm>
            <a:off x="0" y="836613"/>
            <a:ext cx="8675688" cy="5905500"/>
          </a:xfrm>
        </p:spPr>
        <p:txBody>
          <a:bodyPr>
            <a:normAutofit/>
          </a:bodyPr>
          <a:lstStyle/>
          <a:p>
            <a:pPr>
              <a:buFont typeface="Wingdings 2" panose="05020102010507070707" pitchFamily="18" charset="2"/>
              <a:buNone/>
            </a:pPr>
            <a:r>
              <a:rPr lang="en-US" altLang="en-US" sz="3400" b="1" dirty="0">
                <a:solidFill>
                  <a:schemeClr val="tx1"/>
                </a:solidFill>
              </a:rPr>
              <a:t>	Register Indirect Addressing mode</a:t>
            </a:r>
            <a:r>
              <a:rPr lang="en-US" altLang="en-US" sz="3400" dirty="0">
                <a:solidFill>
                  <a:schemeClr val="tx1"/>
                </a:solidFill>
              </a:rPr>
              <a:t>	</a:t>
            </a:r>
            <a:endParaRPr lang="en-US" altLang="en-US" sz="2800" dirty="0">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r>
              <a:rPr lang="en-US" altLang="en-US" sz="2000" dirty="0">
                <a:solidFill>
                  <a:schemeClr val="tx1"/>
                </a:solidFill>
                <a:cs typeface="Times New Roman" panose="02020603050405020304" pitchFamily="18" charset="0"/>
              </a:rPr>
              <a:t>In this mode, the source or destination address is given in the register. By using register indirect addressing mode, the internal or external addresses can be accessed. The R0 and R1 are used for 8-bit addresses, and DPTR is used for 16-bit addresses, no other registers can be used for addressing purposes. </a:t>
            </a:r>
          </a:p>
          <a:p>
            <a:pPr algn="just">
              <a:lnSpc>
                <a:spcPct val="150000"/>
              </a:lnSpc>
              <a:spcBef>
                <a:spcPct val="0"/>
              </a:spcBef>
              <a:spcAft>
                <a:spcPct val="0"/>
              </a:spcAft>
              <a:buFont typeface="Wingdings" panose="05000000000000000000" pitchFamily="2" charset="2"/>
              <a:buChar char="Ø"/>
            </a:pPr>
            <a:r>
              <a:rPr lang="en-US" altLang="en-US" sz="2000" dirty="0">
                <a:solidFill>
                  <a:srgbClr val="00B050"/>
                </a:solidFill>
                <a:cs typeface="Times New Roman" panose="02020603050405020304" pitchFamily="18" charset="0"/>
              </a:rPr>
              <a:t>MOV0E5H, @R0;</a:t>
            </a:r>
          </a:p>
          <a:p>
            <a:pPr algn="just">
              <a:lnSpc>
                <a:spcPct val="150000"/>
              </a:lnSpc>
              <a:spcBef>
                <a:spcPct val="0"/>
              </a:spcBef>
              <a:spcAft>
                <a:spcPct val="0"/>
              </a:spcAft>
              <a:buFont typeface="Wingdings" panose="05000000000000000000" pitchFamily="2" charset="2"/>
              <a:buChar char="Ø"/>
            </a:pPr>
            <a:r>
              <a:rPr lang="en-US" altLang="en-US" sz="2000" dirty="0">
                <a:solidFill>
                  <a:srgbClr val="00B050"/>
                </a:solidFill>
                <a:cs typeface="Times New Roman" panose="02020603050405020304" pitchFamily="18" charset="0"/>
              </a:rPr>
              <a:t>MOV@R1, 80H</a:t>
            </a:r>
          </a:p>
          <a:p>
            <a:pPr algn="just">
              <a:lnSpc>
                <a:spcPct val="150000"/>
              </a:lnSpc>
              <a:spcBef>
                <a:spcPct val="0"/>
              </a:spcBef>
              <a:spcAft>
                <a:spcPct val="0"/>
              </a:spcAft>
              <a:buFont typeface="Wingdings" panose="05000000000000000000" pitchFamily="2" charset="2"/>
              <a:buChar char="Ø"/>
            </a:pPr>
            <a:r>
              <a:rPr lang="en-US" altLang="en-US" sz="2000" dirty="0">
                <a:solidFill>
                  <a:schemeClr val="tx1"/>
                </a:solidFill>
                <a:cs typeface="Times New Roman" panose="02020603050405020304" pitchFamily="18" charset="0"/>
              </a:rPr>
              <a:t>In the instructions, the @ symbol is used for register indirect addressing. In the first instruction, it is showing that the R0 register is used. If the content of R0 is 40H, then that instruction will take the data which is located at location 40H of the internal RAM.</a:t>
            </a:r>
            <a:endParaRPr lang="en-US" altLang="en-US" sz="2800" b="1" dirty="0">
              <a:solidFill>
                <a:schemeClr val="tx1"/>
              </a:solidFill>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p:txBody>
      </p:sp>
      <p:pic>
        <p:nvPicPr>
          <p:cNvPr id="17411" name="Picture 6">
            <a:extLst>
              <a:ext uri="{FF2B5EF4-FFF2-40B4-BE49-F238E27FC236}">
                <a16:creationId xmlns:a16="http://schemas.microsoft.com/office/drawing/2014/main" id="{CB238DD8-1DBC-3046-0410-61055C2D2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8DD33AF0-7CD4-6ADE-D890-CA47DAE0E81E}"/>
              </a:ext>
            </a:extLst>
          </p:cNvPr>
          <p:cNvSpPr>
            <a:spLocks noGrp="1"/>
          </p:cNvSpPr>
          <p:nvPr>
            <p:ph sz="quarter" idx="1"/>
          </p:nvPr>
        </p:nvSpPr>
        <p:spPr>
          <a:xfrm>
            <a:off x="0" y="836613"/>
            <a:ext cx="8675688" cy="5905500"/>
          </a:xfrm>
        </p:spPr>
        <p:txBody>
          <a:bodyPr>
            <a:normAutofit/>
          </a:bodyPr>
          <a:lstStyle/>
          <a:p>
            <a:pPr>
              <a:buFont typeface="Wingdings 2" panose="05020102010507070707" pitchFamily="18" charset="2"/>
              <a:buNone/>
            </a:pPr>
            <a:r>
              <a:rPr lang="en-US" altLang="en-US" sz="3400" b="1" dirty="0">
                <a:solidFill>
                  <a:schemeClr val="tx1"/>
                </a:solidFill>
              </a:rPr>
              <a:t>	Immediate Addressing mode</a:t>
            </a:r>
            <a:r>
              <a:rPr lang="en-US" altLang="en-US" sz="3400" dirty="0">
                <a:solidFill>
                  <a:schemeClr val="tx1"/>
                </a:solidFill>
              </a:rPr>
              <a:t>	</a:t>
            </a:r>
            <a:endParaRPr lang="en-US" altLang="en-US" sz="2800" dirty="0">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r>
              <a:rPr lang="en-US" altLang="en-US" sz="2000" dirty="0">
                <a:solidFill>
                  <a:schemeClr val="tx1"/>
                </a:solidFill>
                <a:cs typeface="Times New Roman" panose="02020603050405020304" pitchFamily="18" charset="0"/>
              </a:rPr>
              <a:t>In this Immediate Addressing Mode, the data is provided in the instruction itself. The data is provided immediately after the opcode.</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MOVA, #0AFH;</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MOVR3, #45H;</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MOVDPTR, #FE00H;</a:t>
            </a:r>
            <a:endParaRPr lang="en-US" altLang="en-US" sz="2000" b="1" dirty="0">
              <a:solidFill>
                <a:srgbClr val="00B050"/>
              </a:solidFill>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a:p>
            <a:pPr algn="just">
              <a:lnSpc>
                <a:spcPct val="150000"/>
              </a:lnSpc>
              <a:spcBef>
                <a:spcPct val="0"/>
              </a:spcBef>
              <a:spcAft>
                <a:spcPct val="0"/>
              </a:spcAft>
              <a:buFont typeface="Wingdings" panose="05000000000000000000" pitchFamily="2" charset="2"/>
              <a:buChar char="Ø"/>
            </a:pPr>
            <a:endParaRPr lang="en-US" altLang="en-US" sz="2000" b="1" dirty="0">
              <a:solidFill>
                <a:schemeClr val="tx1"/>
              </a:solidFill>
            </a:endParaRPr>
          </a:p>
        </p:txBody>
      </p:sp>
      <p:pic>
        <p:nvPicPr>
          <p:cNvPr id="18435" name="Picture 6">
            <a:extLst>
              <a:ext uri="{FF2B5EF4-FFF2-40B4-BE49-F238E27FC236}">
                <a16:creationId xmlns:a16="http://schemas.microsoft.com/office/drawing/2014/main" id="{51C11284-E31D-973C-9C05-55B5BAD4D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67359B87-4827-7213-D154-F8316DE9794D}"/>
              </a:ext>
            </a:extLst>
          </p:cNvPr>
          <p:cNvSpPr>
            <a:spLocks noGrp="1"/>
          </p:cNvSpPr>
          <p:nvPr>
            <p:ph sz="quarter" idx="1"/>
          </p:nvPr>
        </p:nvSpPr>
        <p:spPr>
          <a:xfrm>
            <a:off x="0" y="836613"/>
            <a:ext cx="8675688" cy="5905500"/>
          </a:xfrm>
        </p:spPr>
        <p:txBody>
          <a:bodyPr>
            <a:normAutofit/>
          </a:bodyPr>
          <a:lstStyle/>
          <a:p>
            <a:pPr>
              <a:buFont typeface="Wingdings 2" panose="05020102010507070707" pitchFamily="18" charset="2"/>
              <a:buNone/>
            </a:pPr>
            <a:r>
              <a:rPr lang="en-US" altLang="en-US" sz="3400" b="1" dirty="0">
                <a:solidFill>
                  <a:schemeClr val="tx1"/>
                </a:solidFill>
              </a:rPr>
              <a:t>	Indexed Addressing mode</a:t>
            </a:r>
            <a:r>
              <a:rPr lang="en-US" altLang="en-US" sz="3400" dirty="0">
                <a:solidFill>
                  <a:schemeClr val="tx1"/>
                </a:solidFill>
              </a:rPr>
              <a:t>	</a:t>
            </a:r>
            <a:endParaRPr lang="en-US" altLang="en-US" sz="2800" dirty="0">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r>
              <a:rPr lang="en-US" altLang="en-US" sz="2000" dirty="0"/>
              <a:t>In the indexed addressing mode, the source memory can only be accessed from program memory only. The destination operand is always the register A.</a:t>
            </a:r>
            <a:r>
              <a:rPr lang="en-US" altLang="en-US" sz="2000" dirty="0">
                <a:solidFill>
                  <a:schemeClr val="tx1"/>
                </a:solidFill>
                <a:cs typeface="Times New Roman" panose="02020603050405020304" pitchFamily="18" charset="0"/>
              </a:rPr>
              <a:t>.</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MOVC A, @A+PC;</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MOVC A, @A+DPTR</a:t>
            </a:r>
          </a:p>
          <a:p>
            <a:pPr algn="just">
              <a:lnSpc>
                <a:spcPct val="150000"/>
              </a:lnSpc>
              <a:spcBef>
                <a:spcPct val="0"/>
              </a:spcBef>
              <a:spcAft>
                <a:spcPct val="0"/>
              </a:spcAft>
              <a:buFont typeface="Wingdings" panose="05000000000000000000" pitchFamily="2" charset="2"/>
              <a:buChar char="Ø"/>
            </a:pPr>
            <a:endParaRPr lang="pt-BR" altLang="en-US" sz="2000" b="1" dirty="0">
              <a:solidFill>
                <a:srgbClr val="00B050"/>
              </a:solidFill>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r>
              <a:rPr lang="en-US" altLang="en-US" sz="2000" dirty="0"/>
              <a:t>The C in MOVC instruction refers to code byte. For the first instruction, let us consider A holds 30H. And the PC value is1125H. The contents of program memory location 1155H (30H + 1125H) are moved to register A.</a:t>
            </a: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p:txBody>
      </p:sp>
      <p:pic>
        <p:nvPicPr>
          <p:cNvPr id="19459" name="Picture 6">
            <a:extLst>
              <a:ext uri="{FF2B5EF4-FFF2-40B4-BE49-F238E27FC236}">
                <a16:creationId xmlns:a16="http://schemas.microsoft.com/office/drawing/2014/main" id="{49714912-61C4-6D5F-DB55-E435F8DE0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C5302ABB-F991-2899-FAB4-A75DC84AA615}"/>
              </a:ext>
            </a:extLst>
          </p:cNvPr>
          <p:cNvSpPr>
            <a:spLocks noGrp="1"/>
          </p:cNvSpPr>
          <p:nvPr>
            <p:ph sz="quarter" idx="1"/>
          </p:nvPr>
        </p:nvSpPr>
        <p:spPr>
          <a:xfrm>
            <a:off x="0" y="836613"/>
            <a:ext cx="8675688" cy="5905500"/>
          </a:xfrm>
        </p:spPr>
        <p:txBody>
          <a:bodyPr>
            <a:normAutofit/>
          </a:bodyPr>
          <a:lstStyle/>
          <a:p>
            <a:pPr>
              <a:buFont typeface="Wingdings 2" panose="05020102010507070707" pitchFamily="18" charset="2"/>
              <a:buNone/>
            </a:pPr>
            <a:r>
              <a:rPr lang="en-US" altLang="en-US" sz="3400" b="1" dirty="0">
                <a:solidFill>
                  <a:schemeClr val="tx1"/>
                </a:solidFill>
              </a:rPr>
              <a:t>	Implied Addressing mode</a:t>
            </a:r>
            <a:r>
              <a:rPr lang="en-US" altLang="en-US" sz="3400" dirty="0">
                <a:solidFill>
                  <a:schemeClr val="tx1"/>
                </a:solidFill>
              </a:rPr>
              <a:t>	</a:t>
            </a:r>
            <a:endParaRPr lang="en-US" altLang="en-US" sz="2800" dirty="0">
              <a:cs typeface="Times New Roman" panose="02020603050405020304" pitchFamily="18" charset="0"/>
            </a:endParaRPr>
          </a:p>
          <a:p>
            <a:pPr algn="just">
              <a:lnSpc>
                <a:spcPct val="150000"/>
              </a:lnSpc>
              <a:spcBef>
                <a:spcPct val="0"/>
              </a:spcBef>
              <a:spcAft>
                <a:spcPct val="0"/>
              </a:spcAft>
              <a:buFont typeface="Wingdings" panose="05000000000000000000" pitchFamily="2" charset="2"/>
              <a:buChar char="Ø"/>
            </a:pPr>
            <a:r>
              <a:rPr lang="en-US" altLang="en-US" sz="2000" dirty="0"/>
              <a:t>In the implied addressing mode, there will be a single operand. These types of instruction can work on specific registers only. These types of instructions are also known as register specific instruction</a:t>
            </a:r>
            <a:r>
              <a:rPr lang="en-US" altLang="en-US" sz="2000" dirty="0">
                <a:solidFill>
                  <a:schemeClr val="tx1"/>
                </a:solidFill>
                <a:cs typeface="Times New Roman" panose="02020603050405020304" pitchFamily="18" charset="0"/>
              </a:rPr>
              <a:t>.</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RLA;- </a:t>
            </a:r>
            <a:r>
              <a:rPr lang="pt-BR" altLang="en-US" sz="2000" b="1" dirty="0">
                <a:solidFill>
                  <a:schemeClr val="tx1"/>
                </a:solidFill>
                <a:cs typeface="Times New Roman" panose="02020603050405020304" pitchFamily="18" charset="0"/>
              </a:rPr>
              <a:t>rotate the accumulator left</a:t>
            </a:r>
          </a:p>
          <a:p>
            <a:pPr algn="just">
              <a:lnSpc>
                <a:spcPct val="150000"/>
              </a:lnSpc>
              <a:spcBef>
                <a:spcPct val="0"/>
              </a:spcBef>
              <a:spcAft>
                <a:spcPct val="0"/>
              </a:spcAft>
              <a:buFont typeface="Wingdings" panose="05000000000000000000" pitchFamily="2" charset="2"/>
              <a:buChar char="Ø"/>
            </a:pPr>
            <a:r>
              <a:rPr lang="pt-BR" altLang="en-US" sz="2000" b="1" dirty="0">
                <a:solidFill>
                  <a:srgbClr val="00B050"/>
                </a:solidFill>
                <a:cs typeface="Times New Roman" panose="02020603050405020304" pitchFamily="18" charset="0"/>
              </a:rPr>
              <a:t>SWAPA;-</a:t>
            </a:r>
            <a:r>
              <a:rPr lang="en-US" altLang="en-US" sz="2000" b="1" dirty="0">
                <a:solidFill>
                  <a:schemeClr val="tx1"/>
                </a:solidFill>
                <a:cs typeface="Times New Roman" panose="02020603050405020304" pitchFamily="18" charset="0"/>
              </a:rPr>
              <a:t>interchanges the low-and high-order nibbles (four-bit fields) of the Accumulator (bits 3-0 and bits 7-4)</a:t>
            </a:r>
            <a:endParaRPr lang="pt-BR" altLang="en-US" sz="2000" b="1" dirty="0">
              <a:solidFill>
                <a:schemeClr val="tx1"/>
              </a:solidFill>
              <a:cs typeface="Times New Roman" panose="02020603050405020304" pitchFamily="18" charset="0"/>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a:p>
            <a:pPr algn="just">
              <a:lnSpc>
                <a:spcPct val="150000"/>
              </a:lnSpc>
              <a:spcBef>
                <a:spcPct val="0"/>
              </a:spcBef>
              <a:spcAft>
                <a:spcPct val="0"/>
              </a:spcAft>
              <a:buFont typeface="Wingdings 2" panose="05020102010507070707" pitchFamily="18" charset="2"/>
              <a:buNone/>
            </a:pPr>
            <a:endParaRPr lang="en-US" altLang="en-US" sz="2000" b="1" dirty="0">
              <a:solidFill>
                <a:schemeClr val="tx1"/>
              </a:solidFill>
            </a:endParaRPr>
          </a:p>
        </p:txBody>
      </p:sp>
      <p:pic>
        <p:nvPicPr>
          <p:cNvPr id="20483" name="Picture 6">
            <a:extLst>
              <a:ext uri="{FF2B5EF4-FFF2-40B4-BE49-F238E27FC236}">
                <a16:creationId xmlns:a16="http://schemas.microsoft.com/office/drawing/2014/main" id="{8AF17315-04B2-0624-4951-61BC581F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8964613" cy="5905500"/>
          </a:xfrm>
        </p:spPr>
        <p:txBody>
          <a:bodyPr/>
          <a:lstStyle/>
          <a:p>
            <a:pPr>
              <a:buFont typeface="Wingdings 2" panose="05020102010507070707" pitchFamily="18" charset="2"/>
              <a:buNone/>
            </a:pPr>
            <a:r>
              <a:rPr lang="en-US" altLang="en-US" sz="2800" dirty="0">
                <a:solidFill>
                  <a:schemeClr val="tx1"/>
                </a:solidFill>
              </a:rPr>
              <a:t>	</a:t>
            </a:r>
            <a:r>
              <a:rPr lang="en-US" altLang="en-US" sz="3400" b="1" dirty="0">
                <a:solidFill>
                  <a:schemeClr val="tx1"/>
                </a:solidFill>
              </a:rPr>
              <a:t>	Instruction set of 8051</a:t>
            </a:r>
          </a:p>
          <a:p>
            <a:pPr>
              <a:buFont typeface="Wingdings 2" panose="05020102010507070707" pitchFamily="18" charset="2"/>
              <a:buNone/>
            </a:pPr>
            <a:r>
              <a:rPr lang="en-US" altLang="en-US" sz="3400" dirty="0">
                <a:solidFill>
                  <a:schemeClr val="tx1"/>
                </a:solidFill>
              </a:rPr>
              <a:t>	</a:t>
            </a:r>
          </a:p>
          <a:p>
            <a:pPr algn="just"/>
            <a:r>
              <a:rPr lang="en-US" altLang="en-US" sz="2000" dirty="0">
                <a:solidFill>
                  <a:schemeClr val="tx1"/>
                </a:solidFill>
              </a:rPr>
              <a:t>The process of writing program for the microcontroller mainly consists of giving instructions (commands) in the specific order in which they should be executed in order to carry out a specific task.</a:t>
            </a:r>
          </a:p>
          <a:p>
            <a:pPr algn="just"/>
            <a:r>
              <a:rPr lang="en-US" altLang="en-US" sz="2000" dirty="0">
                <a:solidFill>
                  <a:schemeClr val="tx1"/>
                </a:solidFill>
              </a:rPr>
              <a:t>The first part of each instruction, called MNEMONIC refers to the operation an instruction performs (copy, addition, logic operation etc.)</a:t>
            </a:r>
          </a:p>
          <a:p>
            <a:pPr algn="just"/>
            <a:r>
              <a:rPr lang="en-US" altLang="en-US" sz="2000" dirty="0">
                <a:solidFill>
                  <a:schemeClr val="tx1"/>
                </a:solidFill>
              </a:rPr>
              <a:t>Depending on operation they perform, all instructions are divided in several groups:</a:t>
            </a:r>
          </a:p>
          <a:p>
            <a:pPr lvl="1" algn="just"/>
            <a:r>
              <a:rPr lang="en-US" altLang="en-US" sz="2000" dirty="0">
                <a:solidFill>
                  <a:schemeClr val="tx1"/>
                </a:solidFill>
              </a:rPr>
              <a:t>Arithmetic Instructions</a:t>
            </a:r>
          </a:p>
          <a:p>
            <a:pPr lvl="1" algn="just"/>
            <a:r>
              <a:rPr lang="en-US" altLang="en-US" sz="2000" dirty="0">
                <a:solidFill>
                  <a:schemeClr val="tx1"/>
                </a:solidFill>
              </a:rPr>
              <a:t>Branch Instructions</a:t>
            </a:r>
          </a:p>
          <a:p>
            <a:pPr lvl="1" algn="just"/>
            <a:r>
              <a:rPr lang="en-US" altLang="en-US" sz="2000" dirty="0">
                <a:solidFill>
                  <a:schemeClr val="tx1"/>
                </a:solidFill>
              </a:rPr>
              <a:t>Data Transfer Instructions</a:t>
            </a:r>
          </a:p>
          <a:p>
            <a:pPr lvl="1" algn="just"/>
            <a:r>
              <a:rPr lang="en-US" altLang="en-US" sz="2000" dirty="0">
                <a:solidFill>
                  <a:schemeClr val="tx1"/>
                </a:solidFill>
              </a:rPr>
              <a:t>Logic Instructions</a:t>
            </a:r>
          </a:p>
          <a:p>
            <a:pPr lvl="1" algn="just"/>
            <a:r>
              <a:rPr lang="en-US" altLang="en-US" sz="2000" dirty="0">
                <a:solidFill>
                  <a:schemeClr val="tx1"/>
                </a:solidFill>
              </a:rPr>
              <a:t>Bit-oriented Instructions</a:t>
            </a:r>
          </a:p>
          <a:p>
            <a:pPr algn="just"/>
            <a:endParaRPr lang="en-US" altLang="en-US" sz="2800" dirty="0">
              <a:solidFill>
                <a:schemeClr val="tx1"/>
              </a:solidFill>
            </a:endParaRPr>
          </a:p>
        </p:txBody>
      </p:sp>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8964613" cy="5905500"/>
          </a:xfrm>
        </p:spPr>
        <p:txBody>
          <a:bodyPr/>
          <a:lstStyle/>
          <a:p>
            <a:r>
              <a:rPr lang="en-US" altLang="en-US" sz="2000" dirty="0">
                <a:solidFill>
                  <a:schemeClr val="tx1"/>
                </a:solidFill>
              </a:rPr>
              <a:t>Arithmetic Instructions: Arithmetic instructions perform several basic operations such as addition, subtraction, division, multiplication etc. After execution, the result is stored in the first operand. For example:</a:t>
            </a:r>
          </a:p>
          <a:p>
            <a:pPr marL="114300" indent="0" algn="just">
              <a:buNone/>
            </a:pPr>
            <a:r>
              <a:rPr lang="en-US" altLang="en-US" sz="2000" dirty="0">
                <a:solidFill>
                  <a:schemeClr val="tx1"/>
                </a:solidFill>
              </a:rPr>
              <a:t>	ADD A,R1 - The result of addition (A+R1) will be stored in the accumulator.</a:t>
            </a:r>
          </a:p>
          <a:p>
            <a:pPr algn="just"/>
            <a:r>
              <a:rPr lang="en-US" altLang="en-US" sz="2000" dirty="0">
                <a:solidFill>
                  <a:schemeClr val="tx1"/>
                </a:solidFill>
              </a:rPr>
              <a:t> Branch Instructions: There are two kinds of branch instructions:</a:t>
            </a:r>
          </a:p>
          <a:p>
            <a:pPr lvl="1" algn="just"/>
            <a:r>
              <a:rPr lang="en-US" altLang="en-US" sz="1600" dirty="0">
                <a:solidFill>
                  <a:schemeClr val="tx1"/>
                </a:solidFill>
              </a:rPr>
              <a:t>Unconditional jump instructions: upon their execution a jump to a new location from where the program continues execution is executed.</a:t>
            </a:r>
          </a:p>
          <a:p>
            <a:pPr lvl="1" algn="just"/>
            <a:r>
              <a:rPr lang="en-US" altLang="en-US" sz="1600" dirty="0">
                <a:solidFill>
                  <a:schemeClr val="tx1"/>
                </a:solidFill>
              </a:rPr>
              <a:t>Conditional jump instructions: a jump to a new program location is executed only if a specified condition is met. Otherwise, the program normally proceeds with the next instruction.</a:t>
            </a:r>
          </a:p>
          <a:p>
            <a:pPr algn="just"/>
            <a:r>
              <a:rPr lang="en-US" altLang="en-US" sz="2000" dirty="0">
                <a:solidFill>
                  <a:schemeClr val="tx1"/>
                </a:solidFill>
              </a:rPr>
              <a:t>Data Transfer Instructions</a:t>
            </a:r>
          </a:p>
          <a:p>
            <a:pPr algn="just"/>
            <a:r>
              <a:rPr lang="en-US" altLang="en-US" sz="2000" dirty="0">
                <a:solidFill>
                  <a:schemeClr val="tx1"/>
                </a:solidFill>
              </a:rPr>
              <a:t>Data transfer instructions move the content of one register to another. The register the content of which is moved remains unchanged. If they have the suffix “X” (MOVX), the data is exchanged with external memory.</a:t>
            </a:r>
          </a:p>
          <a:p>
            <a:pPr algn="just"/>
            <a:r>
              <a:rPr lang="en-US" altLang="en-US" sz="2000" dirty="0">
                <a:solidFill>
                  <a:schemeClr val="tx1"/>
                </a:solidFill>
              </a:rPr>
              <a:t>Logic Instructions</a:t>
            </a:r>
          </a:p>
          <a:p>
            <a:pPr algn="just"/>
            <a:r>
              <a:rPr lang="en-US" altLang="en-US" sz="2000" dirty="0">
                <a:solidFill>
                  <a:schemeClr val="tx1"/>
                </a:solidFill>
              </a:rPr>
              <a:t>Logic instructions perform logic operations upon corresponding bits of two registers. After execution, the result is stored in the first operand.</a:t>
            </a:r>
          </a:p>
          <a:p>
            <a:pPr algn="just"/>
            <a:r>
              <a:rPr lang="en-US" altLang="en-US" sz="2000" dirty="0">
                <a:solidFill>
                  <a:schemeClr val="tx1"/>
                </a:solidFill>
              </a:rPr>
              <a:t>Bit-oriented Instructions</a:t>
            </a:r>
          </a:p>
          <a:p>
            <a:pPr algn="just"/>
            <a:r>
              <a:rPr lang="en-US" altLang="en-US" sz="2000" dirty="0">
                <a:solidFill>
                  <a:schemeClr val="tx1"/>
                </a:solidFill>
              </a:rPr>
              <a:t>Similar to logic instructions, bit-oriented instructions perform logic operations. The difference is that these are performed upon single bits.</a:t>
            </a:r>
            <a:endParaRPr lang="en-US" altLang="en-US" sz="2800" dirty="0">
              <a:solidFill>
                <a:schemeClr val="tx1"/>
              </a:solidFill>
            </a:endParaRPr>
          </a:p>
        </p:txBody>
      </p:sp>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58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3621505" cy="5905500"/>
          </a:xfrm>
        </p:spPr>
        <p:txBody>
          <a:bodyPr/>
          <a:lstStyle/>
          <a:p>
            <a:endParaRPr lang="en-US" altLang="en-US" sz="2000" dirty="0">
              <a:solidFill>
                <a:schemeClr val="tx1"/>
              </a:solidFill>
            </a:endParaRPr>
          </a:p>
          <a:p>
            <a:pPr marL="114300" indent="0">
              <a:buNone/>
            </a:pPr>
            <a:r>
              <a:rPr lang="en-US" altLang="en-US" sz="2000" dirty="0">
                <a:solidFill>
                  <a:schemeClr val="tx1"/>
                </a:solidFill>
              </a:rPr>
              <a:t>Arithmetic Instructions: Arithmetic instructions perform several basic operations such as addition, subtraction, division, multiplication etc. After execution, the result is stored in the first operand. </a:t>
            </a:r>
          </a:p>
          <a:p>
            <a:pPr marL="114300" indent="0">
              <a:buNone/>
            </a:pPr>
            <a:r>
              <a:rPr lang="en-US" altLang="en-US" sz="2000" dirty="0">
                <a:solidFill>
                  <a:schemeClr val="tx1"/>
                </a:solidFill>
              </a:rPr>
              <a:t>For </a:t>
            </a:r>
            <a:r>
              <a:rPr lang="en-US" altLang="en-US" sz="2000" dirty="0" err="1">
                <a:solidFill>
                  <a:schemeClr val="tx1"/>
                </a:solidFill>
              </a:rPr>
              <a:t>eg</a:t>
            </a:r>
            <a:r>
              <a:rPr lang="en-US" altLang="en-US" sz="2000" dirty="0">
                <a:solidFill>
                  <a:schemeClr val="tx1"/>
                </a:solidFill>
              </a:rPr>
              <a:t>:   ADD A,R1 </a:t>
            </a:r>
          </a:p>
          <a:p>
            <a:pPr marL="114300" indent="0">
              <a:buNone/>
            </a:pPr>
            <a:r>
              <a:rPr lang="en-US" altLang="en-US" sz="2000" dirty="0">
                <a:solidFill>
                  <a:schemeClr val="tx1"/>
                </a:solidFill>
              </a:rPr>
              <a:t> The result of addition (A+R1) will be stored in the accumulator.</a:t>
            </a:r>
          </a:p>
          <a:p>
            <a:pPr marL="114300" indent="0">
              <a:buNone/>
            </a:pPr>
            <a:endParaRPr lang="en-US" altLang="en-US" sz="2000" dirty="0">
              <a:solidFill>
                <a:schemeClr val="tx1"/>
              </a:solidFill>
            </a:endParaRPr>
          </a:p>
          <a:p>
            <a:pPr marL="114300" indent="0" algn="just">
              <a:buNone/>
            </a:pPr>
            <a:r>
              <a:rPr lang="en-US" altLang="en-US" sz="2000" dirty="0">
                <a:solidFill>
                  <a:schemeClr val="tx1"/>
                </a:solidFill>
              </a:rPr>
              <a:t>	</a:t>
            </a:r>
          </a:p>
        </p:txBody>
      </p:sp>
      <p:pic>
        <p:nvPicPr>
          <p:cNvPr id="3" name="Picture 2">
            <a:extLst>
              <a:ext uri="{FF2B5EF4-FFF2-40B4-BE49-F238E27FC236}">
                <a16:creationId xmlns:a16="http://schemas.microsoft.com/office/drawing/2014/main" id="{7AAE03BD-070A-7AC7-1B6F-5BD1298A42C3}"/>
              </a:ext>
            </a:extLst>
          </p:cNvPr>
          <p:cNvPicPr>
            <a:picLocks noChangeAspect="1"/>
          </p:cNvPicPr>
          <p:nvPr/>
        </p:nvPicPr>
        <p:blipFill>
          <a:blip r:embed="rId2"/>
          <a:stretch>
            <a:fillRect/>
          </a:stretch>
        </p:blipFill>
        <p:spPr>
          <a:xfrm>
            <a:off x="3735262" y="826780"/>
            <a:ext cx="5432801" cy="6021387"/>
          </a:xfrm>
          <a:prstGeom prst="rect">
            <a:avLst/>
          </a:prstGeom>
        </p:spPr>
      </p:pic>
      <p:pic>
        <p:nvPicPr>
          <p:cNvPr id="5" name="Picture 6">
            <a:extLst>
              <a:ext uri="{FF2B5EF4-FFF2-40B4-BE49-F238E27FC236}">
                <a16:creationId xmlns:a16="http://schemas.microsoft.com/office/drawing/2014/main" id="{F995ABED-7EAE-8791-158D-18E4F58B86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94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072" y="191191"/>
            <a:ext cx="5198918" cy="647009"/>
          </a:xfrm>
        </p:spPr>
        <p:txBody>
          <a:bodyPr/>
          <a:lstStyle/>
          <a:p>
            <a:r>
              <a:rPr lang="en-US" dirty="0"/>
              <a:t>Features of microcontrollers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graphicFrame>
        <p:nvGraphicFramePr>
          <p:cNvPr id="18" name="Diagram 17">
            <a:extLst>
              <a:ext uri="{FF2B5EF4-FFF2-40B4-BE49-F238E27FC236}">
                <a16:creationId xmlns:a16="http://schemas.microsoft.com/office/drawing/2014/main" id="{549A21CC-6996-1F43-71E3-50A95E0B4575}"/>
              </a:ext>
            </a:extLst>
          </p:cNvPr>
          <p:cNvGraphicFramePr/>
          <p:nvPr>
            <p:extLst>
              <p:ext uri="{D42A27DB-BD31-4B8C-83A1-F6EECF244321}">
                <p14:modId xmlns:p14="http://schemas.microsoft.com/office/powerpoint/2010/main" val="1127990572"/>
              </p:ext>
            </p:extLst>
          </p:nvPr>
        </p:nvGraphicFramePr>
        <p:xfrm>
          <a:off x="0" y="914400"/>
          <a:ext cx="9143999" cy="5807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Google Shape;41;p10">
            <a:extLst>
              <a:ext uri="{FF2B5EF4-FFF2-40B4-BE49-F238E27FC236}">
                <a16:creationId xmlns:a16="http://schemas.microsoft.com/office/drawing/2014/main" id="{5D182CCE-B369-9995-D605-52CA7E3A5574}"/>
              </a:ext>
            </a:extLst>
          </p:cNvPr>
          <p:cNvPicPr preferRelativeResize="0"/>
          <p:nvPr/>
        </p:nvPicPr>
        <p:blipFill rotWithShape="1">
          <a:blip r:embed="rId8">
            <a:alphaModFix/>
          </a:blip>
          <a:srcRect/>
          <a:stretch/>
        </p:blipFill>
        <p:spPr>
          <a:xfrm>
            <a:off x="0" y="191191"/>
            <a:ext cx="1720645" cy="723209"/>
          </a:xfrm>
          <a:prstGeom prst="rect">
            <a:avLst/>
          </a:prstGeom>
          <a:noFill/>
          <a:ln>
            <a:noFill/>
          </a:ln>
        </p:spPr>
      </p:pic>
    </p:spTree>
    <p:extLst>
      <p:ext uri="{BB962C8B-B14F-4D97-AF65-F5344CB8AC3E}">
        <p14:creationId xmlns:p14="http://schemas.microsoft.com/office/powerpoint/2010/main" val="33275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3621505" cy="5905500"/>
          </a:xfrm>
        </p:spPr>
        <p:txBody>
          <a:bodyPr/>
          <a:lstStyle/>
          <a:p>
            <a:endParaRPr lang="en-US" altLang="en-US" sz="2000" dirty="0">
              <a:solidFill>
                <a:schemeClr val="tx1"/>
              </a:solidFill>
            </a:endParaRPr>
          </a:p>
          <a:p>
            <a:pPr algn="just"/>
            <a:r>
              <a:rPr lang="en-US" altLang="en-US" sz="2000" dirty="0">
                <a:solidFill>
                  <a:schemeClr val="tx1"/>
                </a:solidFill>
              </a:rPr>
              <a:t> Branch Instructions: There are two kinds of branch instructions:</a:t>
            </a:r>
            <a:endParaRPr lang="en-US" altLang="en-US" sz="1800" dirty="0">
              <a:solidFill>
                <a:schemeClr val="tx1"/>
              </a:solidFill>
            </a:endParaRPr>
          </a:p>
          <a:p>
            <a:pPr algn="just">
              <a:buFont typeface="Wingdings" panose="05000000000000000000" pitchFamily="2" charset="2"/>
              <a:buChar char="Ø"/>
            </a:pPr>
            <a:r>
              <a:rPr lang="en-US" altLang="en-US" sz="2000" dirty="0">
                <a:solidFill>
                  <a:schemeClr val="tx1"/>
                </a:solidFill>
              </a:rPr>
              <a:t>Unconditional jump instructions: upon their execution a jump to a new location from where the program continues execution is executed.</a:t>
            </a:r>
          </a:p>
          <a:p>
            <a:pPr algn="just">
              <a:buFont typeface="Wingdings" panose="05000000000000000000" pitchFamily="2" charset="2"/>
              <a:buChar char="Ø"/>
            </a:pPr>
            <a:r>
              <a:rPr lang="en-US" altLang="en-US" sz="2000" dirty="0">
                <a:solidFill>
                  <a:schemeClr val="tx1"/>
                </a:solidFill>
              </a:rPr>
              <a:t>Conditional jump instructions: a jump to a new program location is executed only if a specified condition is met. Otherwise, the program normally proceeds with the next instruction.</a:t>
            </a:r>
          </a:p>
        </p:txBody>
      </p:sp>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540F38E0-990F-6F52-D6DB-155A52C77A03}"/>
              </a:ext>
            </a:extLst>
          </p:cNvPr>
          <p:cNvPicPr>
            <a:picLocks noChangeAspect="1"/>
          </p:cNvPicPr>
          <p:nvPr/>
        </p:nvPicPr>
        <p:blipFill rotWithShape="1">
          <a:blip r:embed="rId3"/>
          <a:srcRect t="1615"/>
          <a:stretch/>
        </p:blipFill>
        <p:spPr>
          <a:xfrm>
            <a:off x="3881336" y="884741"/>
            <a:ext cx="5118497" cy="5810566"/>
          </a:xfrm>
          <a:prstGeom prst="rect">
            <a:avLst/>
          </a:prstGeom>
        </p:spPr>
      </p:pic>
    </p:spTree>
    <p:extLst>
      <p:ext uri="{BB962C8B-B14F-4D97-AF65-F5344CB8AC3E}">
        <p14:creationId xmlns:p14="http://schemas.microsoft.com/office/powerpoint/2010/main" val="2470949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3621505" cy="5905500"/>
          </a:xfrm>
        </p:spPr>
        <p:txBody>
          <a:bodyPr/>
          <a:lstStyle/>
          <a:p>
            <a:endParaRPr lang="en-US" altLang="en-US" sz="2000" dirty="0">
              <a:solidFill>
                <a:schemeClr val="tx1"/>
              </a:solidFill>
            </a:endParaRPr>
          </a:p>
          <a:p>
            <a:pPr marL="114300" indent="0" algn="just">
              <a:buNone/>
            </a:pPr>
            <a:r>
              <a:rPr lang="en-US" altLang="en-US" sz="2000" dirty="0">
                <a:solidFill>
                  <a:schemeClr val="tx1"/>
                </a:solidFill>
              </a:rPr>
              <a:t>Data Transfer Instructions: They move the content of one register to another. The register the content of which is moved remains unchanged. If they have the suffix “X” (MOVX), the data is exchanged with external memory.</a:t>
            </a:r>
          </a:p>
          <a:p>
            <a:pPr marL="114300" indent="0" algn="just">
              <a:buNone/>
            </a:pPr>
            <a:r>
              <a:rPr lang="en-US" altLang="en-US" sz="2000" dirty="0">
                <a:solidFill>
                  <a:schemeClr val="tx1"/>
                </a:solidFill>
              </a:rPr>
              <a:t>	</a:t>
            </a:r>
          </a:p>
        </p:txBody>
      </p:sp>
      <p:pic>
        <p:nvPicPr>
          <p:cNvPr id="4" name="Picture 3">
            <a:extLst>
              <a:ext uri="{FF2B5EF4-FFF2-40B4-BE49-F238E27FC236}">
                <a16:creationId xmlns:a16="http://schemas.microsoft.com/office/drawing/2014/main" id="{9D6C4C0F-15A8-381F-4F10-DB0A2102A83A}"/>
              </a:ext>
            </a:extLst>
          </p:cNvPr>
          <p:cNvPicPr>
            <a:picLocks noChangeAspect="1"/>
          </p:cNvPicPr>
          <p:nvPr/>
        </p:nvPicPr>
        <p:blipFill>
          <a:blip r:embed="rId2"/>
          <a:stretch>
            <a:fillRect/>
          </a:stretch>
        </p:blipFill>
        <p:spPr>
          <a:xfrm>
            <a:off x="3717758" y="826884"/>
            <a:ext cx="5426243" cy="6021387"/>
          </a:xfrm>
          <a:prstGeom prst="rect">
            <a:avLst/>
          </a:prstGeom>
        </p:spPr>
      </p:pic>
      <p:pic>
        <p:nvPicPr>
          <p:cNvPr id="7" name="Picture 6">
            <a:extLst>
              <a:ext uri="{FF2B5EF4-FFF2-40B4-BE49-F238E27FC236}">
                <a16:creationId xmlns:a16="http://schemas.microsoft.com/office/drawing/2014/main" id="{EAE4A57A-AA61-C190-058D-E42A8A66F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326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1" y="836613"/>
            <a:ext cx="3380874" cy="5905500"/>
          </a:xfrm>
        </p:spPr>
        <p:txBody>
          <a:bodyPr/>
          <a:lstStyle/>
          <a:p>
            <a:endParaRPr lang="en-US" altLang="en-US" sz="2000" dirty="0">
              <a:solidFill>
                <a:schemeClr val="tx1"/>
              </a:solidFill>
            </a:endParaRPr>
          </a:p>
          <a:p>
            <a:pPr marL="114300" indent="0" algn="just">
              <a:buNone/>
            </a:pPr>
            <a:r>
              <a:rPr lang="en-US" altLang="en-US" sz="2000" dirty="0">
                <a:solidFill>
                  <a:schemeClr val="tx1"/>
                </a:solidFill>
              </a:rPr>
              <a:t>Logic Instructions : They  perform logic operations upon corresponding bits of two registers. After execution, the result is stored in the first operand.</a:t>
            </a:r>
          </a:p>
        </p:txBody>
      </p:sp>
      <p:pic>
        <p:nvPicPr>
          <p:cNvPr id="4" name="Picture 3">
            <a:extLst>
              <a:ext uri="{FF2B5EF4-FFF2-40B4-BE49-F238E27FC236}">
                <a16:creationId xmlns:a16="http://schemas.microsoft.com/office/drawing/2014/main" id="{75D368C2-3E3B-7AB3-0999-9B224C357B8F}"/>
              </a:ext>
            </a:extLst>
          </p:cNvPr>
          <p:cNvPicPr>
            <a:picLocks noChangeAspect="1"/>
          </p:cNvPicPr>
          <p:nvPr/>
        </p:nvPicPr>
        <p:blipFill>
          <a:blip r:embed="rId2"/>
          <a:stretch>
            <a:fillRect/>
          </a:stretch>
        </p:blipFill>
        <p:spPr>
          <a:xfrm>
            <a:off x="3361419" y="836613"/>
            <a:ext cx="5763125" cy="6021387"/>
          </a:xfrm>
          <a:prstGeom prst="rect">
            <a:avLst/>
          </a:prstGeom>
        </p:spPr>
      </p:pic>
      <p:pic>
        <p:nvPicPr>
          <p:cNvPr id="5" name="Picture 6">
            <a:extLst>
              <a:ext uri="{FF2B5EF4-FFF2-40B4-BE49-F238E27FC236}">
                <a16:creationId xmlns:a16="http://schemas.microsoft.com/office/drawing/2014/main" id="{7E6071A2-CDE9-77FC-4109-DE59EB8773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009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3621505" cy="5905500"/>
          </a:xfrm>
        </p:spPr>
        <p:txBody>
          <a:bodyPr/>
          <a:lstStyle/>
          <a:p>
            <a:endParaRPr lang="en-US" altLang="en-US" sz="2000" dirty="0">
              <a:solidFill>
                <a:schemeClr val="tx1"/>
              </a:solidFill>
            </a:endParaRPr>
          </a:p>
          <a:p>
            <a:pPr algn="just"/>
            <a:r>
              <a:rPr lang="en-US" altLang="en-US" sz="2000" dirty="0">
                <a:solidFill>
                  <a:schemeClr val="tx1"/>
                </a:solidFill>
              </a:rPr>
              <a:t>Bit-oriented Instructions: Similar to logic instructions, bit-oriented instructions perform logic operations. The difference is that these are performed upon single bits.</a:t>
            </a:r>
            <a:endParaRPr lang="en-US" altLang="en-US" sz="2800" dirty="0">
              <a:solidFill>
                <a:schemeClr val="tx1"/>
              </a:solidFill>
            </a:endParaRPr>
          </a:p>
          <a:p>
            <a:pPr marL="114300" indent="0" algn="just">
              <a:buNone/>
            </a:pPr>
            <a:r>
              <a:rPr lang="en-US" altLang="en-US" sz="2000" dirty="0">
                <a:solidFill>
                  <a:schemeClr val="tx1"/>
                </a:solidFill>
              </a:rPr>
              <a:t>	</a:t>
            </a:r>
          </a:p>
        </p:txBody>
      </p:sp>
      <p:pic>
        <p:nvPicPr>
          <p:cNvPr id="4" name="Picture 3">
            <a:extLst>
              <a:ext uri="{FF2B5EF4-FFF2-40B4-BE49-F238E27FC236}">
                <a16:creationId xmlns:a16="http://schemas.microsoft.com/office/drawing/2014/main" id="{D3AC41A7-9663-47AD-B1B4-47F559BC8352}"/>
              </a:ext>
            </a:extLst>
          </p:cNvPr>
          <p:cNvPicPr>
            <a:picLocks noChangeAspect="1"/>
          </p:cNvPicPr>
          <p:nvPr/>
        </p:nvPicPr>
        <p:blipFill>
          <a:blip r:embed="rId2"/>
          <a:stretch>
            <a:fillRect/>
          </a:stretch>
        </p:blipFill>
        <p:spPr>
          <a:xfrm>
            <a:off x="4034476" y="1255358"/>
            <a:ext cx="4985761" cy="354524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a:extLst>
              <a:ext uri="{FF2B5EF4-FFF2-40B4-BE49-F238E27FC236}">
                <a16:creationId xmlns:a16="http://schemas.microsoft.com/office/drawing/2014/main" id="{AB71853B-DFC0-E1C5-5D6D-551F0500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90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462A20AD-BF91-2D90-E906-BE8F42C86D64}"/>
              </a:ext>
            </a:extLst>
          </p:cNvPr>
          <p:cNvPicPr>
            <a:picLocks noChangeAspect="1"/>
          </p:cNvPicPr>
          <p:nvPr/>
        </p:nvPicPr>
        <p:blipFill>
          <a:blip r:embed="rId3"/>
          <a:stretch>
            <a:fillRect/>
          </a:stretch>
        </p:blipFill>
        <p:spPr>
          <a:xfrm>
            <a:off x="494272" y="855663"/>
            <a:ext cx="8031890" cy="5642353"/>
          </a:xfrm>
          <a:prstGeom prst="rect">
            <a:avLst/>
          </a:prstGeom>
        </p:spPr>
      </p:pic>
    </p:spTree>
    <p:extLst>
      <p:ext uri="{BB962C8B-B14F-4D97-AF65-F5344CB8AC3E}">
        <p14:creationId xmlns:p14="http://schemas.microsoft.com/office/powerpoint/2010/main" val="1980380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7427C59-46EB-42A2-BC4F-732D73868220}"/>
              </a:ext>
            </a:extLst>
          </p:cNvPr>
          <p:cNvPicPr>
            <a:picLocks noChangeAspect="1"/>
          </p:cNvPicPr>
          <p:nvPr/>
        </p:nvPicPr>
        <p:blipFill>
          <a:blip r:embed="rId3"/>
          <a:stretch>
            <a:fillRect/>
          </a:stretch>
        </p:blipFill>
        <p:spPr>
          <a:xfrm>
            <a:off x="321276" y="864576"/>
            <a:ext cx="8340810" cy="5882213"/>
          </a:xfrm>
          <a:prstGeom prst="rect">
            <a:avLst/>
          </a:prstGeom>
        </p:spPr>
      </p:pic>
    </p:spTree>
    <p:extLst>
      <p:ext uri="{BB962C8B-B14F-4D97-AF65-F5344CB8AC3E}">
        <p14:creationId xmlns:p14="http://schemas.microsoft.com/office/powerpoint/2010/main" val="2584229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771367B-7BCF-A593-E2BF-DA0C1051BA0A}"/>
              </a:ext>
            </a:extLst>
          </p:cNvPr>
          <p:cNvPicPr>
            <a:picLocks noChangeAspect="1"/>
          </p:cNvPicPr>
          <p:nvPr/>
        </p:nvPicPr>
        <p:blipFill>
          <a:blip r:embed="rId3"/>
          <a:stretch>
            <a:fillRect/>
          </a:stretch>
        </p:blipFill>
        <p:spPr>
          <a:xfrm>
            <a:off x="476207" y="855663"/>
            <a:ext cx="8191585" cy="5820032"/>
          </a:xfrm>
          <a:prstGeom prst="rect">
            <a:avLst/>
          </a:prstGeom>
        </p:spPr>
      </p:pic>
    </p:spTree>
    <p:extLst>
      <p:ext uri="{BB962C8B-B14F-4D97-AF65-F5344CB8AC3E}">
        <p14:creationId xmlns:p14="http://schemas.microsoft.com/office/powerpoint/2010/main" val="740793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9144000" cy="5905500"/>
          </a:xfrm>
        </p:spPr>
        <p:txBody>
          <a:bodyPr/>
          <a:lstStyle/>
          <a:p>
            <a:pPr marL="114300" indent="0" algn="l" fontAlgn="base">
              <a:buNone/>
            </a:pPr>
            <a:r>
              <a:rPr lang="en-US" sz="2400" b="1" i="0" dirty="0">
                <a:solidFill>
                  <a:srgbClr val="000000"/>
                </a:solidFill>
                <a:effectLst/>
                <a:highlight>
                  <a:srgbClr val="FFFFFF"/>
                </a:highlight>
                <a:latin typeface="-apple-system"/>
              </a:rPr>
              <a:t>Timers of 8051</a:t>
            </a:r>
          </a:p>
          <a:p>
            <a:pPr algn="l" fontAlgn="base"/>
            <a:r>
              <a:rPr lang="en-US" sz="2000" b="0" i="0" dirty="0">
                <a:solidFill>
                  <a:srgbClr val="000000"/>
                </a:solidFill>
                <a:effectLst/>
                <a:highlight>
                  <a:srgbClr val="FFFFFF"/>
                </a:highlight>
                <a:latin typeface="-apple-system"/>
              </a:rPr>
              <a:t>There are two timers in 8051, both are 16 bit timers . These are up counters. They can count from 0000 to FFFF ( 0 to 65,535 ). However, in each timer, one register is not enough to store 16bits, so both the timers have a total 4 SFRs, each SFR to store 8 bits. To trigger these timers they require a clock ( either external or internal depends on many parameters ).</a:t>
            </a:r>
          </a:p>
          <a:p>
            <a:pPr algn="l" fontAlgn="base"/>
            <a:r>
              <a:rPr lang="en-US" sz="2000" dirty="0">
                <a:solidFill>
                  <a:srgbClr val="000000"/>
                </a:solidFill>
                <a:highlight>
                  <a:srgbClr val="FFFFFF"/>
                </a:highlight>
                <a:latin typeface="-apple-system"/>
              </a:rPr>
              <a:t>As </a:t>
            </a:r>
            <a:r>
              <a:rPr lang="en-US" sz="2000" b="0" i="0" dirty="0">
                <a:solidFill>
                  <a:srgbClr val="000000"/>
                </a:solidFill>
                <a:effectLst/>
                <a:highlight>
                  <a:srgbClr val="FFFFFF"/>
                </a:highlight>
                <a:latin typeface="-apple-system"/>
              </a:rPr>
              <a:t>8051 has 8-bit architecture, each of these 16 bit timers can be accessed by two separate 8-bit registers.</a:t>
            </a:r>
          </a:p>
          <a:p>
            <a:pPr algn="l" fontAlgn="base"/>
            <a:r>
              <a:rPr lang="en-US" sz="2000" dirty="0">
                <a:solidFill>
                  <a:srgbClr val="000000"/>
                </a:solidFill>
                <a:highlight>
                  <a:srgbClr val="FFFFFF"/>
                </a:highlight>
                <a:latin typeface="-apple-system"/>
              </a:rPr>
              <a:t>TMOD and TCON registers.</a:t>
            </a:r>
            <a:endParaRPr lang="en-US" sz="2000" b="0" i="0" dirty="0">
              <a:solidFill>
                <a:srgbClr val="000000"/>
              </a:solidFill>
              <a:effectLst/>
              <a:highlight>
                <a:srgbClr val="FFFFFF"/>
              </a:highlight>
              <a:latin typeface="-apple-system"/>
            </a:endParaRPr>
          </a:p>
        </p:txBody>
      </p:sp>
      <p:pic>
        <p:nvPicPr>
          <p:cNvPr id="6" name="Picture 6">
            <a:extLst>
              <a:ext uri="{FF2B5EF4-FFF2-40B4-BE49-F238E27FC236}">
                <a16:creationId xmlns:a16="http://schemas.microsoft.com/office/drawing/2014/main" id="{AB71853B-DFC0-E1C5-5D6D-551F050054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7A15CF1-9934-817F-31F9-F9206A0100CD}"/>
              </a:ext>
            </a:extLst>
          </p:cNvPr>
          <p:cNvPicPr>
            <a:picLocks noChangeAspect="1"/>
          </p:cNvPicPr>
          <p:nvPr/>
        </p:nvPicPr>
        <p:blipFill>
          <a:blip r:embed="rId3"/>
          <a:stretch>
            <a:fillRect/>
          </a:stretch>
        </p:blipFill>
        <p:spPr>
          <a:xfrm>
            <a:off x="1816443" y="4026459"/>
            <a:ext cx="4687037" cy="2629155"/>
          </a:xfrm>
          <a:prstGeom prst="rect">
            <a:avLst/>
          </a:prstGeom>
        </p:spPr>
      </p:pic>
    </p:spTree>
    <p:extLst>
      <p:ext uri="{BB962C8B-B14F-4D97-AF65-F5344CB8AC3E}">
        <p14:creationId xmlns:p14="http://schemas.microsoft.com/office/powerpoint/2010/main" val="337418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D6D1E43-4E57-CB18-8A3A-C1E0A4B473C7}"/>
              </a:ext>
            </a:extLst>
          </p:cNvPr>
          <p:cNvSpPr txBox="1"/>
          <p:nvPr/>
        </p:nvSpPr>
        <p:spPr>
          <a:xfrm>
            <a:off x="0" y="855664"/>
            <a:ext cx="9144000" cy="1200329"/>
          </a:xfrm>
          <a:prstGeom prst="rect">
            <a:avLst/>
          </a:prstGeom>
          <a:noFill/>
        </p:spPr>
        <p:txBody>
          <a:bodyPr wrap="square">
            <a:spAutoFit/>
          </a:bodyPr>
          <a:lstStyle/>
          <a:p>
            <a:pPr algn="l" fontAlgn="base"/>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TCON register: </a:t>
            </a:r>
          </a:p>
          <a:p>
            <a:pPr algn="l" fontAlgn="base"/>
            <a:endParaRPr lang="en-US" sz="1800" dirty="0">
              <a:highlight>
                <a:srgbClr val="FFFFFF"/>
              </a:highlight>
              <a:latin typeface="Times New Roman" panose="02020603050405020304" pitchFamily="18" charset="0"/>
              <a:cs typeface="Times New Roman" panose="02020603050405020304" pitchFamily="18" charset="0"/>
            </a:endParaRPr>
          </a:p>
          <a:p>
            <a:pPr algn="l" fontAlgn="base"/>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It is also bit addressable( each of 8 bits can be controlled individually ) . Out of 8 bits of </a:t>
            </a:r>
            <a:r>
              <a:rPr lang="en-US" sz="18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Tcon</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 4 bits are for timer and the other 4 bits are for INT0 and INT1 related purposes.</a:t>
            </a:r>
          </a:p>
        </p:txBody>
      </p:sp>
      <p:pic>
        <p:nvPicPr>
          <p:cNvPr id="6" name="Picture 5">
            <a:extLst>
              <a:ext uri="{FF2B5EF4-FFF2-40B4-BE49-F238E27FC236}">
                <a16:creationId xmlns:a16="http://schemas.microsoft.com/office/drawing/2014/main" id="{83A6C848-4601-B340-4ABC-177FDE092DEF}"/>
              </a:ext>
            </a:extLst>
          </p:cNvPr>
          <p:cNvPicPr>
            <a:picLocks noChangeAspect="1"/>
          </p:cNvPicPr>
          <p:nvPr/>
        </p:nvPicPr>
        <p:blipFill>
          <a:blip r:embed="rId3"/>
          <a:stretch>
            <a:fillRect/>
          </a:stretch>
        </p:blipFill>
        <p:spPr>
          <a:xfrm>
            <a:off x="837679" y="2575917"/>
            <a:ext cx="7468642" cy="2991267"/>
          </a:xfrm>
          <a:prstGeom prst="rect">
            <a:avLst/>
          </a:prstGeom>
        </p:spPr>
      </p:pic>
    </p:spTree>
    <p:extLst>
      <p:ext uri="{BB962C8B-B14F-4D97-AF65-F5344CB8AC3E}">
        <p14:creationId xmlns:p14="http://schemas.microsoft.com/office/powerpoint/2010/main" val="1903065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D46D143C-C146-7998-6B7B-817D92A6F5A1}"/>
              </a:ext>
            </a:extLst>
          </p:cNvPr>
          <p:cNvGraphicFramePr>
            <a:graphicFrameLocks noGrp="1"/>
          </p:cNvGraphicFramePr>
          <p:nvPr/>
        </p:nvGraphicFramePr>
        <p:xfrm>
          <a:off x="234778" y="1025611"/>
          <a:ext cx="8439666" cy="5687406"/>
        </p:xfrm>
        <a:graphic>
          <a:graphicData uri="http://schemas.openxmlformats.org/drawingml/2006/table">
            <a:tbl>
              <a:tblPr firstRow="1" bandRow="1">
                <a:tableStyleId>{5940675A-B579-460E-94D1-54222C63F5DA}</a:tableStyleId>
              </a:tblPr>
              <a:tblGrid>
                <a:gridCol w="2303800">
                  <a:extLst>
                    <a:ext uri="{9D8B030D-6E8A-4147-A177-3AD203B41FA5}">
                      <a16:colId xmlns:a16="http://schemas.microsoft.com/office/drawing/2014/main" val="4113590170"/>
                    </a:ext>
                  </a:extLst>
                </a:gridCol>
                <a:gridCol w="6135866">
                  <a:extLst>
                    <a:ext uri="{9D8B030D-6E8A-4147-A177-3AD203B41FA5}">
                      <a16:colId xmlns:a16="http://schemas.microsoft.com/office/drawing/2014/main" val="1725271665"/>
                    </a:ext>
                  </a:extLst>
                </a:gridCol>
              </a:tblGrid>
              <a:tr h="391723">
                <a:tc>
                  <a:txBody>
                    <a:bodyPr/>
                    <a:lstStyle/>
                    <a:p>
                      <a:r>
                        <a:rPr lang="en-US" b="1" dirty="0"/>
                        <a:t>TCON flag bits</a:t>
                      </a:r>
                      <a:endParaRPr lang="en-IN" b="1" dirty="0"/>
                    </a:p>
                  </a:txBody>
                  <a:tcPr/>
                </a:tc>
                <a:tc>
                  <a:txBody>
                    <a:bodyPr/>
                    <a:lstStyle/>
                    <a:p>
                      <a:r>
                        <a:rPr lang="en-US" b="1" dirty="0"/>
                        <a:t>Description</a:t>
                      </a:r>
                      <a:endParaRPr lang="en-IN" b="1" dirty="0"/>
                    </a:p>
                  </a:txBody>
                  <a:tcPr/>
                </a:tc>
                <a:extLst>
                  <a:ext uri="{0D108BD9-81ED-4DB2-BD59-A6C34878D82A}">
                    <a16:rowId xmlns:a16="http://schemas.microsoft.com/office/drawing/2014/main" val="2960174632"/>
                  </a:ext>
                </a:extLst>
              </a:tr>
              <a:tr h="809531">
                <a:tc>
                  <a:txBody>
                    <a:bodyPr/>
                    <a:lstStyle/>
                    <a:p>
                      <a:r>
                        <a:rPr lang="en-IN" sz="1400" b="1" i="0" u="none" strike="noStrike" cap="none" dirty="0">
                          <a:solidFill>
                            <a:schemeClr val="tx1"/>
                          </a:solidFill>
                          <a:effectLst/>
                          <a:latin typeface="+mn-lt"/>
                          <a:ea typeface="+mn-ea"/>
                          <a:cs typeface="+mn-cs"/>
                          <a:sym typeface="Arial"/>
                        </a:rPr>
                        <a:t>TF1</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Timer overflow flag for timer 1. Whenever a timer overflow event occurs in timer 1, this flag becomes 1 and then interrupt is sent to the processor and as the processor goes to ISR this flag becomes zero.</a:t>
                      </a:r>
                      <a:endParaRPr lang="en-IN" dirty="0"/>
                    </a:p>
                  </a:txBody>
                  <a:tcPr/>
                </a:tc>
                <a:extLst>
                  <a:ext uri="{0D108BD9-81ED-4DB2-BD59-A6C34878D82A}">
                    <a16:rowId xmlns:a16="http://schemas.microsoft.com/office/drawing/2014/main" val="250300809"/>
                  </a:ext>
                </a:extLst>
              </a:tr>
              <a:tr h="809531">
                <a:tc>
                  <a:txBody>
                    <a:bodyPr/>
                    <a:lstStyle/>
                    <a:p>
                      <a:r>
                        <a:rPr lang="en-IN" sz="1400" b="1" i="0" u="none" strike="noStrike" cap="none" dirty="0">
                          <a:solidFill>
                            <a:schemeClr val="tx1"/>
                          </a:solidFill>
                          <a:effectLst/>
                          <a:latin typeface="+mn-lt"/>
                          <a:ea typeface="+mn-ea"/>
                          <a:cs typeface="+mn-cs"/>
                          <a:sym typeface="Arial"/>
                        </a:rPr>
                        <a:t>TF0</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Timer overflow flag for timer 0. Whenever a timer overflow event occurs in timer 0, this flag becomes 1 and sends an interrupt to the processor and as the processor goes to ISR this flag becomes zero.</a:t>
                      </a:r>
                      <a:endParaRPr lang="en-IN" dirty="0"/>
                    </a:p>
                  </a:txBody>
                  <a:tcPr/>
                </a:tc>
                <a:extLst>
                  <a:ext uri="{0D108BD9-81ED-4DB2-BD59-A6C34878D82A}">
                    <a16:rowId xmlns:a16="http://schemas.microsoft.com/office/drawing/2014/main" val="3358968519"/>
                  </a:ext>
                </a:extLst>
              </a:tr>
              <a:tr h="573418">
                <a:tc>
                  <a:txBody>
                    <a:bodyPr/>
                    <a:lstStyle/>
                    <a:p>
                      <a:r>
                        <a:rPr lang="en-IN" sz="1400" b="1" i="0" u="none" strike="noStrike" cap="none" dirty="0">
                          <a:solidFill>
                            <a:schemeClr val="tx1"/>
                          </a:solidFill>
                          <a:effectLst/>
                          <a:latin typeface="+mn-lt"/>
                          <a:ea typeface="+mn-ea"/>
                          <a:cs typeface="+mn-cs"/>
                          <a:sym typeface="Arial"/>
                        </a:rPr>
                        <a:t>TR1</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Timer run for timer 1. Whenever the TR1 flag is 1, it means enabling the timer 1 ( enabling timer / counter depends on another flag of another SFR ).</a:t>
                      </a:r>
                      <a:endParaRPr lang="en-IN" dirty="0"/>
                    </a:p>
                  </a:txBody>
                  <a:tcPr/>
                </a:tc>
                <a:extLst>
                  <a:ext uri="{0D108BD9-81ED-4DB2-BD59-A6C34878D82A}">
                    <a16:rowId xmlns:a16="http://schemas.microsoft.com/office/drawing/2014/main" val="1594301780"/>
                  </a:ext>
                </a:extLst>
              </a:tr>
              <a:tr h="573418">
                <a:tc>
                  <a:txBody>
                    <a:bodyPr/>
                    <a:lstStyle/>
                    <a:p>
                      <a:r>
                        <a:rPr lang="en-IN" sz="1400" b="1" i="0" u="none" strike="noStrike" cap="none" dirty="0">
                          <a:solidFill>
                            <a:schemeClr val="tx1"/>
                          </a:solidFill>
                          <a:effectLst/>
                          <a:latin typeface="+mn-lt"/>
                          <a:ea typeface="+mn-ea"/>
                          <a:cs typeface="+mn-cs"/>
                          <a:sym typeface="Arial"/>
                        </a:rPr>
                        <a:t>TR0</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Timer run for timer 0. Whenever the TR0 flag is 1, it means enabling the timer 0 ( enabling timer / counter depends on another flag of another SFR ).</a:t>
                      </a:r>
                      <a:endParaRPr lang="en-IN" dirty="0"/>
                    </a:p>
                  </a:txBody>
                  <a:tcPr/>
                </a:tc>
                <a:extLst>
                  <a:ext uri="{0D108BD9-81ED-4DB2-BD59-A6C34878D82A}">
                    <a16:rowId xmlns:a16="http://schemas.microsoft.com/office/drawing/2014/main" val="236644720"/>
                  </a:ext>
                </a:extLst>
              </a:tr>
              <a:tr h="573418">
                <a:tc>
                  <a:txBody>
                    <a:bodyPr/>
                    <a:lstStyle/>
                    <a:p>
                      <a:r>
                        <a:rPr lang="en-IN" sz="1400" b="1" i="0" u="none" strike="noStrike" cap="none" dirty="0">
                          <a:solidFill>
                            <a:schemeClr val="tx1"/>
                          </a:solidFill>
                          <a:effectLst/>
                          <a:latin typeface="+mn-lt"/>
                          <a:ea typeface="+mn-ea"/>
                          <a:cs typeface="+mn-cs"/>
                          <a:sym typeface="Arial"/>
                        </a:rPr>
                        <a:t>IE0</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This stands for interrupt external for INT0. whenever this flag is HIGH, it means an interrupt occurs at INT0.</a:t>
                      </a:r>
                      <a:endParaRPr lang="en-IN" dirty="0"/>
                    </a:p>
                  </a:txBody>
                  <a:tcPr/>
                </a:tc>
                <a:extLst>
                  <a:ext uri="{0D108BD9-81ED-4DB2-BD59-A6C34878D82A}">
                    <a16:rowId xmlns:a16="http://schemas.microsoft.com/office/drawing/2014/main" val="2319749393"/>
                  </a:ext>
                </a:extLst>
              </a:tr>
              <a:tr h="573418">
                <a:tc>
                  <a:txBody>
                    <a:bodyPr/>
                    <a:lstStyle/>
                    <a:p>
                      <a:r>
                        <a:rPr lang="en-IN" sz="1400" b="1" i="0" u="none" strike="noStrike" cap="none" dirty="0">
                          <a:solidFill>
                            <a:schemeClr val="tx1"/>
                          </a:solidFill>
                          <a:effectLst/>
                          <a:latin typeface="+mn-lt"/>
                          <a:ea typeface="+mn-ea"/>
                          <a:cs typeface="+mn-cs"/>
                          <a:sym typeface="Arial"/>
                        </a:rPr>
                        <a:t>IE1</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This stands for interrupt external for INT1. whenever this flag is HIGH, it means an interrupt occurs at INT1.</a:t>
                      </a:r>
                      <a:endParaRPr lang="en-IN" dirty="0"/>
                    </a:p>
                  </a:txBody>
                  <a:tcPr/>
                </a:tc>
                <a:extLst>
                  <a:ext uri="{0D108BD9-81ED-4DB2-BD59-A6C34878D82A}">
                    <a16:rowId xmlns:a16="http://schemas.microsoft.com/office/drawing/2014/main" val="2732102629"/>
                  </a:ext>
                </a:extLst>
              </a:tr>
              <a:tr h="809531">
                <a:tc>
                  <a:txBody>
                    <a:bodyPr/>
                    <a:lstStyle/>
                    <a:p>
                      <a:r>
                        <a:rPr lang="en-IN" sz="1400" b="1" i="0" u="none" strike="noStrike" cap="none" dirty="0">
                          <a:solidFill>
                            <a:schemeClr val="tx1"/>
                          </a:solidFill>
                          <a:effectLst/>
                          <a:latin typeface="+mn-lt"/>
                          <a:ea typeface="+mn-ea"/>
                          <a:cs typeface="+mn-cs"/>
                          <a:sym typeface="Arial"/>
                        </a:rPr>
                        <a:t>IT1</a:t>
                      </a:r>
                      <a:endParaRPr lang="en-IN" dirty="0"/>
                    </a:p>
                  </a:txBody>
                  <a:tcPr/>
                </a:tc>
                <a:tc>
                  <a:txBody>
                    <a:bodyPr/>
                    <a:lstStyle/>
                    <a:p>
                      <a:pPr fontAlgn="base"/>
                      <a:r>
                        <a:rPr lang="en-US" sz="1400" b="0" i="0" u="none" strike="noStrike" cap="none" dirty="0">
                          <a:solidFill>
                            <a:schemeClr val="tx1"/>
                          </a:solidFill>
                          <a:effectLst/>
                          <a:latin typeface="+mn-lt"/>
                          <a:ea typeface="+mn-ea"/>
                          <a:cs typeface="+mn-cs"/>
                          <a:sym typeface="Arial"/>
                        </a:rPr>
                        <a:t>IT1 stands for interrupt type for INT1.  </a:t>
                      </a:r>
                    </a:p>
                    <a:p>
                      <a:pPr fontAlgn="base"/>
                      <a:r>
                        <a:rPr lang="en-US" sz="1400" b="0" i="0" u="none" strike="noStrike" cap="none" dirty="0">
                          <a:solidFill>
                            <a:schemeClr val="tx1"/>
                          </a:solidFill>
                          <a:effectLst/>
                          <a:latin typeface="+mn-lt"/>
                          <a:ea typeface="+mn-ea"/>
                          <a:cs typeface="+mn-cs"/>
                          <a:sym typeface="Arial"/>
                        </a:rPr>
                        <a:t>If IT1 = 0, then it is level triggering otherwise edge triggering.</a:t>
                      </a:r>
                    </a:p>
                    <a:p>
                      <a:pPr fontAlgn="base"/>
                      <a:r>
                        <a:rPr lang="en-US" sz="1400" b="0" i="0" u="none" strike="noStrike" cap="none" dirty="0">
                          <a:solidFill>
                            <a:schemeClr val="tx1"/>
                          </a:solidFill>
                          <a:effectLst/>
                          <a:latin typeface="+mn-lt"/>
                          <a:ea typeface="+mn-ea"/>
                          <a:cs typeface="+mn-cs"/>
                          <a:sym typeface="Arial"/>
                        </a:rPr>
                        <a:t>If IT0 = 0, then it is level triggering or else edge triggering.</a:t>
                      </a:r>
                      <a:endParaRPr lang="en-IN" dirty="0"/>
                    </a:p>
                  </a:txBody>
                  <a:tcPr/>
                </a:tc>
                <a:extLst>
                  <a:ext uri="{0D108BD9-81ED-4DB2-BD59-A6C34878D82A}">
                    <a16:rowId xmlns:a16="http://schemas.microsoft.com/office/drawing/2014/main" val="1300174165"/>
                  </a:ext>
                </a:extLst>
              </a:tr>
              <a:tr h="5734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tx1"/>
                          </a:solidFill>
                          <a:effectLst/>
                          <a:latin typeface="+mn-lt"/>
                          <a:ea typeface="+mn-ea"/>
                          <a:cs typeface="+mn-cs"/>
                          <a:sym typeface="Arial"/>
                        </a:rPr>
                        <a:t>IT1</a:t>
                      </a:r>
                      <a:endParaRPr lang="en-IN" dirty="0"/>
                    </a:p>
                    <a:p>
                      <a:endParaRPr lang="en-IN" dirty="0"/>
                    </a:p>
                  </a:txBody>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IT1 is for interrupt type for INT0.  </a:t>
                      </a:r>
                      <a:endParaRPr lang="en-IN" dirty="0"/>
                    </a:p>
                  </a:txBody>
                  <a:tcPr/>
                </a:tc>
                <a:extLst>
                  <a:ext uri="{0D108BD9-81ED-4DB2-BD59-A6C34878D82A}">
                    <a16:rowId xmlns:a16="http://schemas.microsoft.com/office/drawing/2014/main" val="879048292"/>
                  </a:ext>
                </a:extLst>
              </a:tr>
            </a:tbl>
          </a:graphicData>
        </a:graphic>
      </p:graphicFrame>
    </p:spTree>
    <p:extLst>
      <p:ext uri="{BB962C8B-B14F-4D97-AF65-F5344CB8AC3E}">
        <p14:creationId xmlns:p14="http://schemas.microsoft.com/office/powerpoint/2010/main" val="302961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590" y="0"/>
            <a:ext cx="4866409" cy="838200"/>
          </a:xfrm>
        </p:spPr>
        <p:txBody>
          <a:bodyPr/>
          <a:lstStyle/>
          <a:p>
            <a:r>
              <a:rPr lang="en-IN" dirty="0"/>
              <a:t>Basic components of microcontrollers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graphicFrame>
        <p:nvGraphicFramePr>
          <p:cNvPr id="5" name="Diagram 4">
            <a:extLst>
              <a:ext uri="{FF2B5EF4-FFF2-40B4-BE49-F238E27FC236}">
                <a16:creationId xmlns:a16="http://schemas.microsoft.com/office/drawing/2014/main" id="{92BA3502-2248-D2FC-81BE-5408A4753280}"/>
              </a:ext>
            </a:extLst>
          </p:cNvPr>
          <p:cNvGraphicFramePr/>
          <p:nvPr>
            <p:extLst>
              <p:ext uri="{D42A27DB-BD31-4B8C-83A1-F6EECF244321}">
                <p14:modId xmlns:p14="http://schemas.microsoft.com/office/powerpoint/2010/main" val="3053097752"/>
              </p:ext>
            </p:extLst>
          </p:nvPr>
        </p:nvGraphicFramePr>
        <p:xfrm>
          <a:off x="0" y="838199"/>
          <a:ext cx="9144000" cy="5883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oogle Shape;41;p10">
            <a:extLst>
              <a:ext uri="{FF2B5EF4-FFF2-40B4-BE49-F238E27FC236}">
                <a16:creationId xmlns:a16="http://schemas.microsoft.com/office/drawing/2014/main" id="{98101EA9-A396-AA42-5504-0C1374902C01}"/>
              </a:ext>
            </a:extLst>
          </p:cNvPr>
          <p:cNvPicPr preferRelativeResize="0"/>
          <p:nvPr/>
        </p:nvPicPr>
        <p:blipFill rotWithShape="1">
          <a:blip r:embed="rId8">
            <a:alphaModFix/>
          </a:blip>
          <a:srcRect/>
          <a:stretch/>
        </p:blipFill>
        <p:spPr>
          <a:xfrm>
            <a:off x="0" y="136526"/>
            <a:ext cx="1720645" cy="723209"/>
          </a:xfrm>
          <a:prstGeom prst="rect">
            <a:avLst/>
          </a:prstGeom>
          <a:noFill/>
          <a:ln>
            <a:noFill/>
          </a:ln>
        </p:spPr>
      </p:pic>
    </p:spTree>
    <p:extLst>
      <p:ext uri="{BB962C8B-B14F-4D97-AF65-F5344CB8AC3E}">
        <p14:creationId xmlns:p14="http://schemas.microsoft.com/office/powerpoint/2010/main" val="2225942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D6D1E43-4E57-CB18-8A3A-C1E0A4B473C7}"/>
              </a:ext>
            </a:extLst>
          </p:cNvPr>
          <p:cNvSpPr txBox="1"/>
          <p:nvPr/>
        </p:nvSpPr>
        <p:spPr>
          <a:xfrm>
            <a:off x="617961" y="855663"/>
            <a:ext cx="9144000" cy="923330"/>
          </a:xfrm>
          <a:prstGeom prst="rect">
            <a:avLst/>
          </a:prstGeom>
          <a:noFill/>
        </p:spPr>
        <p:txBody>
          <a:bodyPr wrap="square">
            <a:spAutoFit/>
          </a:bodyPr>
          <a:lstStyle/>
          <a:p>
            <a:pPr algn="l" fontAlgn="base"/>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TMOD register: </a:t>
            </a:r>
          </a:p>
          <a:p>
            <a:pPr algn="l" fontAlgn="base"/>
            <a:endParaRPr lang="en-US" sz="1800" dirty="0">
              <a:highlight>
                <a:srgbClr val="FFFFFF"/>
              </a:highlight>
              <a:latin typeface="Times New Roman" panose="02020603050405020304" pitchFamily="18" charset="0"/>
              <a:cs typeface="Times New Roman" panose="02020603050405020304" pitchFamily="18" charset="0"/>
            </a:endParaRPr>
          </a:p>
          <a:p>
            <a:pPr algn="l" fontAlgn="base"/>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TMOD is an 8-bit register used to set timer mode of timer0 and timer1.</a:t>
            </a:r>
          </a:p>
        </p:txBody>
      </p:sp>
      <p:pic>
        <p:nvPicPr>
          <p:cNvPr id="4" name="Picture 3">
            <a:extLst>
              <a:ext uri="{FF2B5EF4-FFF2-40B4-BE49-F238E27FC236}">
                <a16:creationId xmlns:a16="http://schemas.microsoft.com/office/drawing/2014/main" id="{11FD9C11-EDD9-E82E-F5D5-D5A3F675BB31}"/>
              </a:ext>
            </a:extLst>
          </p:cNvPr>
          <p:cNvPicPr>
            <a:picLocks noChangeAspect="1"/>
          </p:cNvPicPr>
          <p:nvPr/>
        </p:nvPicPr>
        <p:blipFill>
          <a:blip r:embed="rId3"/>
          <a:stretch>
            <a:fillRect/>
          </a:stretch>
        </p:blipFill>
        <p:spPr>
          <a:xfrm>
            <a:off x="637626" y="2433498"/>
            <a:ext cx="7868748" cy="2435064"/>
          </a:xfrm>
          <a:prstGeom prst="rect">
            <a:avLst/>
          </a:prstGeom>
        </p:spPr>
      </p:pic>
    </p:spTree>
    <p:extLst>
      <p:ext uri="{BB962C8B-B14F-4D97-AF65-F5344CB8AC3E}">
        <p14:creationId xmlns:p14="http://schemas.microsoft.com/office/powerpoint/2010/main" val="374568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D46D143C-C146-7998-6B7B-817D92A6F5A1}"/>
              </a:ext>
            </a:extLst>
          </p:cNvPr>
          <p:cNvGraphicFramePr>
            <a:graphicFrameLocks noGrp="1"/>
          </p:cNvGraphicFramePr>
          <p:nvPr>
            <p:extLst>
              <p:ext uri="{D42A27DB-BD31-4B8C-83A1-F6EECF244321}">
                <p14:modId xmlns:p14="http://schemas.microsoft.com/office/powerpoint/2010/main" val="1402732132"/>
              </p:ext>
            </p:extLst>
          </p:nvPr>
        </p:nvGraphicFramePr>
        <p:xfrm>
          <a:off x="234778" y="1025611"/>
          <a:ext cx="8439666" cy="2584203"/>
        </p:xfrm>
        <a:graphic>
          <a:graphicData uri="http://schemas.openxmlformats.org/drawingml/2006/table">
            <a:tbl>
              <a:tblPr firstRow="1" bandRow="1">
                <a:tableStyleId>{5940675A-B579-460E-94D1-54222C63F5DA}</a:tableStyleId>
              </a:tblPr>
              <a:tblGrid>
                <a:gridCol w="2744396">
                  <a:extLst>
                    <a:ext uri="{9D8B030D-6E8A-4147-A177-3AD203B41FA5}">
                      <a16:colId xmlns:a16="http://schemas.microsoft.com/office/drawing/2014/main" val="4113590170"/>
                    </a:ext>
                  </a:extLst>
                </a:gridCol>
                <a:gridCol w="5695270">
                  <a:extLst>
                    <a:ext uri="{9D8B030D-6E8A-4147-A177-3AD203B41FA5}">
                      <a16:colId xmlns:a16="http://schemas.microsoft.com/office/drawing/2014/main" val="1725271665"/>
                    </a:ext>
                  </a:extLst>
                </a:gridCol>
              </a:tblGrid>
              <a:tr h="391723">
                <a:tc>
                  <a:txBody>
                    <a:bodyPr/>
                    <a:lstStyle/>
                    <a:p>
                      <a:r>
                        <a:rPr lang="en-US" b="1" dirty="0"/>
                        <a:t>TMOD flag bits</a:t>
                      </a:r>
                      <a:endParaRPr lang="en-IN" b="1" dirty="0"/>
                    </a:p>
                  </a:txBody>
                  <a:tcPr/>
                </a:tc>
                <a:tc>
                  <a:txBody>
                    <a:bodyPr/>
                    <a:lstStyle/>
                    <a:p>
                      <a:r>
                        <a:rPr lang="en-US" b="1" dirty="0"/>
                        <a:t>Description</a:t>
                      </a:r>
                      <a:endParaRPr lang="en-IN" b="1" dirty="0"/>
                    </a:p>
                  </a:txBody>
                  <a:tcPr/>
                </a:tc>
                <a:extLst>
                  <a:ext uri="{0D108BD9-81ED-4DB2-BD59-A6C34878D82A}">
                    <a16:rowId xmlns:a16="http://schemas.microsoft.com/office/drawing/2014/main" val="2960174632"/>
                  </a:ext>
                </a:extLst>
              </a:tr>
              <a:tr h="809531">
                <a:tc>
                  <a:txBody>
                    <a:bodyPr/>
                    <a:lstStyle/>
                    <a:p>
                      <a:r>
                        <a:rPr lang="en-IN" sz="1400" b="1" i="0" u="none" strike="noStrike" cap="none" dirty="0">
                          <a:solidFill>
                            <a:schemeClr val="tx1"/>
                          </a:solidFill>
                          <a:effectLst/>
                          <a:latin typeface="+mn-lt"/>
                          <a:ea typeface="+mn-ea"/>
                          <a:cs typeface="+mn-cs"/>
                          <a:sym typeface="Arial"/>
                        </a:rPr>
                        <a:t>GATE</a:t>
                      </a:r>
                      <a:endParaRPr lang="en-IN" dirty="0"/>
                    </a:p>
                  </a:txBody>
                  <a:tcPr/>
                </a:tc>
                <a:tc>
                  <a:txBody>
                    <a:bodyPr/>
                    <a:lstStyle/>
                    <a:p>
                      <a:r>
                        <a:rPr lang="en-US" sz="1400" b="1" i="0" u="none" strike="noStrike" cap="none" dirty="0">
                          <a:solidFill>
                            <a:schemeClr val="tx1"/>
                          </a:solidFill>
                          <a:effectLst/>
                          <a:latin typeface="+mn-lt"/>
                          <a:ea typeface="+mn-ea"/>
                          <a:cs typeface="+mn-cs"/>
                          <a:sym typeface="Arial"/>
                        </a:rPr>
                        <a:t>1</a:t>
                      </a:r>
                      <a:r>
                        <a:rPr lang="en-US" sz="1400" b="0" i="0" u="none" strike="noStrike" cap="none" dirty="0">
                          <a:solidFill>
                            <a:schemeClr val="tx1"/>
                          </a:solidFill>
                          <a:effectLst/>
                          <a:latin typeface="+mn-lt"/>
                          <a:ea typeface="+mn-ea"/>
                          <a:cs typeface="+mn-cs"/>
                          <a:sym typeface="Arial"/>
                        </a:rPr>
                        <a:t> = Enable Timer/Counter only when the INT0/INT1 pin is high and TR0/TR1 is set.</a:t>
                      </a:r>
                    </a:p>
                    <a:p>
                      <a:r>
                        <a:rPr lang="en-US" sz="1400" b="1" i="0" u="none" strike="noStrike" cap="none" dirty="0">
                          <a:solidFill>
                            <a:schemeClr val="tx1"/>
                          </a:solidFill>
                          <a:effectLst/>
                          <a:latin typeface="+mn-lt"/>
                          <a:ea typeface="+mn-ea"/>
                          <a:cs typeface="+mn-cs"/>
                          <a:sym typeface="Arial"/>
                        </a:rPr>
                        <a:t>0</a:t>
                      </a:r>
                      <a:r>
                        <a:rPr lang="en-US" sz="1400" b="0" i="0" u="none" strike="noStrike" cap="none" dirty="0">
                          <a:solidFill>
                            <a:schemeClr val="tx1"/>
                          </a:solidFill>
                          <a:effectLst/>
                          <a:latin typeface="+mn-lt"/>
                          <a:ea typeface="+mn-ea"/>
                          <a:cs typeface="+mn-cs"/>
                          <a:sym typeface="Arial"/>
                        </a:rPr>
                        <a:t> = Enable Timer/Counter when TR0/TR1 is set.</a:t>
                      </a:r>
                    </a:p>
                  </a:txBody>
                  <a:tcPr/>
                </a:tc>
                <a:extLst>
                  <a:ext uri="{0D108BD9-81ED-4DB2-BD59-A6C34878D82A}">
                    <a16:rowId xmlns:a16="http://schemas.microsoft.com/office/drawing/2014/main" val="250300809"/>
                  </a:ext>
                </a:extLst>
              </a:tr>
              <a:tr h="809531">
                <a:tc>
                  <a:txBody>
                    <a:bodyPr/>
                    <a:lstStyle/>
                    <a:p>
                      <a:r>
                        <a:rPr lang="en-IN" sz="1400" b="1" i="0" u="none" strike="noStrike" cap="none" dirty="0">
                          <a:solidFill>
                            <a:schemeClr val="tx1"/>
                          </a:solidFill>
                          <a:effectLst/>
                          <a:latin typeface="+mn-lt"/>
                          <a:ea typeface="+mn-ea"/>
                          <a:cs typeface="+mn-cs"/>
                          <a:sym typeface="Arial"/>
                        </a:rPr>
                        <a:t>C/T(Counter/Timer)</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Timer or Counter select bit</a:t>
                      </a:r>
                    </a:p>
                    <a:p>
                      <a:r>
                        <a:rPr lang="en-US" sz="1400" b="1" i="0" u="none" strike="noStrike" cap="none" dirty="0">
                          <a:solidFill>
                            <a:schemeClr val="tx1"/>
                          </a:solidFill>
                          <a:effectLst/>
                          <a:latin typeface="+mn-lt"/>
                          <a:ea typeface="+mn-ea"/>
                          <a:cs typeface="+mn-cs"/>
                          <a:sym typeface="Arial"/>
                        </a:rPr>
                        <a:t>           1</a:t>
                      </a:r>
                      <a:r>
                        <a:rPr lang="en-US" sz="1400" b="0" i="0" u="none" strike="noStrike" cap="none" dirty="0">
                          <a:solidFill>
                            <a:schemeClr val="tx1"/>
                          </a:solidFill>
                          <a:effectLst/>
                          <a:latin typeface="+mn-lt"/>
                          <a:ea typeface="+mn-ea"/>
                          <a:cs typeface="+mn-cs"/>
                          <a:sym typeface="Arial"/>
                        </a:rPr>
                        <a:t> = Use as Counter</a:t>
                      </a:r>
                    </a:p>
                    <a:p>
                      <a:r>
                        <a:rPr lang="en-US" sz="1400" b="1" i="0" u="none" strike="noStrike" cap="none" dirty="0">
                          <a:solidFill>
                            <a:schemeClr val="tx1"/>
                          </a:solidFill>
                          <a:effectLst/>
                          <a:latin typeface="+mn-lt"/>
                          <a:ea typeface="+mn-ea"/>
                          <a:cs typeface="+mn-cs"/>
                          <a:sym typeface="Arial"/>
                        </a:rPr>
                        <a:t>           0</a:t>
                      </a:r>
                      <a:r>
                        <a:rPr lang="en-US" sz="1400" b="0" i="0" u="none" strike="noStrike" cap="none" dirty="0">
                          <a:solidFill>
                            <a:schemeClr val="tx1"/>
                          </a:solidFill>
                          <a:effectLst/>
                          <a:latin typeface="+mn-lt"/>
                          <a:ea typeface="+mn-ea"/>
                          <a:cs typeface="+mn-cs"/>
                          <a:sym typeface="Arial"/>
                        </a:rPr>
                        <a:t> = Use as Timer</a:t>
                      </a:r>
                    </a:p>
                  </a:txBody>
                  <a:tcPr/>
                </a:tc>
                <a:extLst>
                  <a:ext uri="{0D108BD9-81ED-4DB2-BD59-A6C34878D82A}">
                    <a16:rowId xmlns:a16="http://schemas.microsoft.com/office/drawing/2014/main" val="3358968519"/>
                  </a:ext>
                </a:extLst>
              </a:tr>
              <a:tr h="573418">
                <a:tc>
                  <a:txBody>
                    <a:bodyPr/>
                    <a:lstStyle/>
                    <a:p>
                      <a:r>
                        <a:rPr lang="en-IN" sz="1400" b="1" i="0" u="none" strike="noStrike" cap="none" dirty="0">
                          <a:solidFill>
                            <a:schemeClr val="tx1"/>
                          </a:solidFill>
                          <a:effectLst/>
                          <a:latin typeface="+mn-lt"/>
                          <a:ea typeface="+mn-ea"/>
                          <a:cs typeface="+mn-cs"/>
                          <a:sym typeface="Arial"/>
                        </a:rPr>
                        <a:t>M0/M1</a:t>
                      </a:r>
                      <a:endParaRPr lang="en-IN" dirty="0"/>
                    </a:p>
                  </a:txBody>
                  <a:tcPr/>
                </a:tc>
                <a:tc>
                  <a:txBody>
                    <a:bodyPr/>
                    <a:lstStyle/>
                    <a:p>
                      <a:r>
                        <a:rPr lang="en-IN" sz="1400" b="0" i="0" u="none" strike="noStrike" cap="none" dirty="0">
                          <a:solidFill>
                            <a:schemeClr val="tx1"/>
                          </a:solidFill>
                          <a:effectLst/>
                          <a:latin typeface="+mn-lt"/>
                          <a:ea typeface="+mn-ea"/>
                          <a:cs typeface="+mn-cs"/>
                          <a:sym typeface="Arial"/>
                        </a:rPr>
                        <a:t>Timer/Counter mode select bit</a:t>
                      </a:r>
                      <a:endParaRPr lang="en-IN" dirty="0"/>
                    </a:p>
                  </a:txBody>
                  <a:tcPr/>
                </a:tc>
                <a:extLst>
                  <a:ext uri="{0D108BD9-81ED-4DB2-BD59-A6C34878D82A}">
                    <a16:rowId xmlns:a16="http://schemas.microsoft.com/office/drawing/2014/main" val="1594301780"/>
                  </a:ext>
                </a:extLst>
              </a:tr>
            </a:tbl>
          </a:graphicData>
        </a:graphic>
      </p:graphicFrame>
      <p:graphicFrame>
        <p:nvGraphicFramePr>
          <p:cNvPr id="2" name="Table 1">
            <a:extLst>
              <a:ext uri="{FF2B5EF4-FFF2-40B4-BE49-F238E27FC236}">
                <a16:creationId xmlns:a16="http://schemas.microsoft.com/office/drawing/2014/main" id="{3E2AECFA-4C2F-97D0-B8B3-CADAC986925B}"/>
              </a:ext>
            </a:extLst>
          </p:cNvPr>
          <p:cNvGraphicFramePr>
            <a:graphicFrameLocks noGrp="1"/>
          </p:cNvGraphicFramePr>
          <p:nvPr/>
        </p:nvGraphicFramePr>
        <p:xfrm>
          <a:off x="234778" y="4547286"/>
          <a:ext cx="8439666" cy="1610923"/>
        </p:xfrm>
        <a:graphic>
          <a:graphicData uri="http://schemas.openxmlformats.org/drawingml/2006/table">
            <a:tbl>
              <a:tblPr firstRow="1" bandRow="1">
                <a:tableStyleId>{5940675A-B579-460E-94D1-54222C63F5DA}</a:tableStyleId>
              </a:tblPr>
              <a:tblGrid>
                <a:gridCol w="2303800">
                  <a:extLst>
                    <a:ext uri="{9D8B030D-6E8A-4147-A177-3AD203B41FA5}">
                      <a16:colId xmlns:a16="http://schemas.microsoft.com/office/drawing/2014/main" val="839129081"/>
                    </a:ext>
                  </a:extLst>
                </a:gridCol>
                <a:gridCol w="3067933">
                  <a:extLst>
                    <a:ext uri="{9D8B030D-6E8A-4147-A177-3AD203B41FA5}">
                      <a16:colId xmlns:a16="http://schemas.microsoft.com/office/drawing/2014/main" val="3807433297"/>
                    </a:ext>
                  </a:extLst>
                </a:gridCol>
                <a:gridCol w="3067933">
                  <a:extLst>
                    <a:ext uri="{9D8B030D-6E8A-4147-A177-3AD203B41FA5}">
                      <a16:colId xmlns:a16="http://schemas.microsoft.com/office/drawing/2014/main" val="1213408945"/>
                    </a:ext>
                  </a:extLst>
                </a:gridCol>
              </a:tblGrid>
              <a:tr h="391723">
                <a:tc>
                  <a:txBody>
                    <a:bodyPr/>
                    <a:lstStyle/>
                    <a:p>
                      <a:pPr algn="ctr"/>
                      <a:r>
                        <a:rPr lang="en-US" b="1" dirty="0"/>
                        <a:t>M1</a:t>
                      </a:r>
                      <a:endParaRPr lang="en-IN" b="1" dirty="0"/>
                    </a:p>
                  </a:txBody>
                  <a:tcPr/>
                </a:tc>
                <a:tc>
                  <a:txBody>
                    <a:bodyPr/>
                    <a:lstStyle/>
                    <a:p>
                      <a:pPr algn="ctr"/>
                      <a:r>
                        <a:rPr lang="en-US" b="1" dirty="0"/>
                        <a:t>M0</a:t>
                      </a:r>
                      <a:endParaRPr lang="en-IN" b="1" dirty="0"/>
                    </a:p>
                  </a:txBody>
                  <a:tcPr/>
                </a:tc>
                <a:tc>
                  <a:txBody>
                    <a:bodyPr/>
                    <a:lstStyle/>
                    <a:p>
                      <a:pPr algn="ctr"/>
                      <a:r>
                        <a:rPr lang="en-US" b="1" dirty="0"/>
                        <a:t>Mode</a:t>
                      </a:r>
                      <a:endParaRPr lang="en-IN" b="1" dirty="0"/>
                    </a:p>
                  </a:txBody>
                  <a:tcPr/>
                </a:tc>
                <a:extLst>
                  <a:ext uri="{0D108BD9-81ED-4DB2-BD59-A6C34878D82A}">
                    <a16:rowId xmlns:a16="http://schemas.microsoft.com/office/drawing/2014/main" val="3634681560"/>
                  </a:ext>
                </a:extLst>
              </a:tr>
              <a:tr h="275542">
                <a:tc>
                  <a:txBody>
                    <a:bodyPr/>
                    <a:lstStyle/>
                    <a:p>
                      <a:pPr algn="ctr"/>
                      <a:r>
                        <a:rPr lang="en-US" dirty="0"/>
                        <a:t>0</a:t>
                      </a:r>
                      <a:endParaRPr lang="en-IN" dirty="0"/>
                    </a:p>
                  </a:txBody>
                  <a:tcPr/>
                </a:tc>
                <a:tc>
                  <a:txBody>
                    <a:bodyPr/>
                    <a:lstStyle/>
                    <a:p>
                      <a:pPr algn="ctr"/>
                      <a:r>
                        <a:rPr lang="en-US" sz="1400" b="0" i="0" u="none" strike="noStrike" cap="none" dirty="0">
                          <a:solidFill>
                            <a:schemeClr val="tx1"/>
                          </a:solidFill>
                          <a:effectLst/>
                          <a:latin typeface="+mn-lt"/>
                          <a:ea typeface="+mn-ea"/>
                          <a:cs typeface="+mn-cs"/>
                          <a:sym typeface="Arial"/>
                        </a:rPr>
                        <a:t>0</a:t>
                      </a:r>
                    </a:p>
                  </a:txBody>
                  <a:tcPr/>
                </a:tc>
                <a:tc>
                  <a:txBody>
                    <a:bodyPr/>
                    <a:lstStyle/>
                    <a:p>
                      <a:pPr algn="ctr" fontAlgn="ctr"/>
                      <a:r>
                        <a:rPr lang="en-IN" dirty="0">
                          <a:effectLst/>
                          <a:latin typeface="Roboto" panose="02000000000000000000" pitchFamily="2" charset="0"/>
                        </a:rPr>
                        <a:t>0 (13-bit timer mode)</a:t>
                      </a:r>
                    </a:p>
                  </a:txBody>
                  <a:tcPr anchor="ctr"/>
                </a:tc>
                <a:extLst>
                  <a:ext uri="{0D108BD9-81ED-4DB2-BD59-A6C34878D82A}">
                    <a16:rowId xmlns:a16="http://schemas.microsoft.com/office/drawing/2014/main" val="947791697"/>
                  </a:ext>
                </a:extLst>
              </a:tr>
              <a:tr h="279660">
                <a:tc>
                  <a:txBody>
                    <a:bodyPr/>
                    <a:lstStyle/>
                    <a:p>
                      <a:pPr algn="ctr"/>
                      <a:r>
                        <a:rPr lang="en-US" dirty="0"/>
                        <a:t>0</a:t>
                      </a:r>
                      <a:endParaRPr lang="en-IN" dirty="0"/>
                    </a:p>
                  </a:txBody>
                  <a:tcPr/>
                </a:tc>
                <a:tc>
                  <a:txBody>
                    <a:bodyPr/>
                    <a:lstStyle/>
                    <a:p>
                      <a:pPr algn="ctr"/>
                      <a:r>
                        <a:rPr lang="en-US" sz="1400" b="0" i="0" u="none" strike="noStrike" cap="none" dirty="0">
                          <a:solidFill>
                            <a:schemeClr val="tx1"/>
                          </a:solidFill>
                          <a:effectLst/>
                          <a:latin typeface="+mn-lt"/>
                          <a:ea typeface="+mn-ea"/>
                          <a:cs typeface="+mn-cs"/>
                          <a:sym typeface="Arial"/>
                        </a:rPr>
                        <a:t>1</a:t>
                      </a:r>
                    </a:p>
                  </a:txBody>
                  <a:tcPr/>
                </a:tc>
                <a:tc>
                  <a:txBody>
                    <a:bodyPr/>
                    <a:lstStyle/>
                    <a:p>
                      <a:pPr algn="ctr"/>
                      <a:r>
                        <a:rPr lang="en-IN" sz="1400" b="0" i="0" u="none" strike="noStrike" cap="none" dirty="0">
                          <a:solidFill>
                            <a:schemeClr val="tx1"/>
                          </a:solidFill>
                          <a:effectLst/>
                          <a:latin typeface="+mn-lt"/>
                          <a:ea typeface="+mn-ea"/>
                          <a:cs typeface="+mn-cs"/>
                          <a:sym typeface="Arial"/>
                        </a:rPr>
                        <a:t>1 (16-bit timer mode)</a:t>
                      </a:r>
                      <a:endParaRPr lang="en-US" sz="1400" b="0"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2056439487"/>
                  </a:ext>
                </a:extLst>
              </a:tr>
              <a:tr h="12647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fontAlgn="ctr"/>
                      <a:r>
                        <a:rPr lang="en-IN" dirty="0">
                          <a:effectLst/>
                          <a:latin typeface="Roboto" panose="02000000000000000000" pitchFamily="2" charset="0"/>
                        </a:rPr>
                        <a:t>2 (8-bit auto-reload mode)</a:t>
                      </a:r>
                    </a:p>
                  </a:txBody>
                  <a:tcPr anchor="ctr"/>
                </a:tc>
                <a:extLst>
                  <a:ext uri="{0D108BD9-81ED-4DB2-BD59-A6C34878D82A}">
                    <a16:rowId xmlns:a16="http://schemas.microsoft.com/office/drawing/2014/main" val="1676630758"/>
                  </a:ext>
                </a:extLst>
              </a:tr>
              <a:tr h="286709">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IN" sz="1400" b="0" i="0" u="none" strike="noStrike" cap="none" dirty="0">
                          <a:solidFill>
                            <a:schemeClr val="tx1"/>
                          </a:solidFill>
                          <a:effectLst/>
                          <a:latin typeface="+mn-lt"/>
                          <a:ea typeface="+mn-ea"/>
                          <a:cs typeface="+mn-cs"/>
                          <a:sym typeface="Arial"/>
                        </a:rPr>
                        <a:t>3 (split timer mode)</a:t>
                      </a:r>
                      <a:endParaRPr lang="en-IN" dirty="0"/>
                    </a:p>
                  </a:txBody>
                  <a:tcPr/>
                </a:tc>
                <a:extLst>
                  <a:ext uri="{0D108BD9-81ED-4DB2-BD59-A6C34878D82A}">
                    <a16:rowId xmlns:a16="http://schemas.microsoft.com/office/drawing/2014/main" val="2716637450"/>
                  </a:ext>
                </a:extLst>
              </a:tr>
            </a:tbl>
          </a:graphicData>
        </a:graphic>
      </p:graphicFrame>
      <p:sp>
        <p:nvSpPr>
          <p:cNvPr id="3" name="TextBox 2">
            <a:extLst>
              <a:ext uri="{FF2B5EF4-FFF2-40B4-BE49-F238E27FC236}">
                <a16:creationId xmlns:a16="http://schemas.microsoft.com/office/drawing/2014/main" id="{2AA8EB12-7D6D-4371-9E09-E3995876FC58}"/>
              </a:ext>
            </a:extLst>
          </p:cNvPr>
          <p:cNvSpPr txBox="1"/>
          <p:nvPr/>
        </p:nvSpPr>
        <p:spPr>
          <a:xfrm>
            <a:off x="234778" y="4015946"/>
            <a:ext cx="2075936" cy="307777"/>
          </a:xfrm>
          <a:prstGeom prst="rect">
            <a:avLst/>
          </a:prstGeom>
          <a:noFill/>
        </p:spPr>
        <p:txBody>
          <a:bodyPr wrap="square" rtlCol="0">
            <a:spAutoFit/>
          </a:bodyPr>
          <a:lstStyle/>
          <a:p>
            <a:r>
              <a:rPr lang="en-US" b="1" dirty="0"/>
              <a:t>To select modes:</a:t>
            </a:r>
            <a:endParaRPr lang="en-IN" b="1" dirty="0"/>
          </a:p>
        </p:txBody>
      </p:sp>
    </p:spTree>
    <p:extLst>
      <p:ext uri="{BB962C8B-B14F-4D97-AF65-F5344CB8AC3E}">
        <p14:creationId xmlns:p14="http://schemas.microsoft.com/office/powerpoint/2010/main" val="3288393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9">
            <a:extLst>
              <a:ext uri="{FF2B5EF4-FFF2-40B4-BE49-F238E27FC236}">
                <a16:creationId xmlns:a16="http://schemas.microsoft.com/office/drawing/2014/main" id="{4BE0CB01-8FAB-F909-5117-53029C4722A6}"/>
              </a:ext>
            </a:extLst>
          </p:cNvPr>
          <p:cNvSpPr>
            <a:spLocks noGrp="1"/>
          </p:cNvSpPr>
          <p:nvPr>
            <p:ph sz="quarter" idx="1"/>
          </p:nvPr>
        </p:nvSpPr>
        <p:spPr>
          <a:xfrm>
            <a:off x="0" y="836613"/>
            <a:ext cx="9144000" cy="5905500"/>
          </a:xfrm>
        </p:spPr>
        <p:txBody>
          <a:bodyPr/>
          <a:lstStyle/>
          <a:p>
            <a:pPr marL="114300" indent="0" algn="l" fontAlgn="base">
              <a:buNone/>
            </a:pPr>
            <a:r>
              <a:rPr lang="en-US" sz="2400" b="1" i="0" dirty="0">
                <a:solidFill>
                  <a:srgbClr val="000000"/>
                </a:solidFill>
                <a:effectLst/>
                <a:highlight>
                  <a:srgbClr val="FFFFFF"/>
                </a:highlight>
                <a:latin typeface="-apple-system"/>
              </a:rPr>
              <a:t>Serial Ports of 8051</a:t>
            </a:r>
          </a:p>
        </p:txBody>
      </p:sp>
      <p:pic>
        <p:nvPicPr>
          <p:cNvPr id="6" name="Picture 6">
            <a:extLst>
              <a:ext uri="{FF2B5EF4-FFF2-40B4-BE49-F238E27FC236}">
                <a16:creationId xmlns:a16="http://schemas.microsoft.com/office/drawing/2014/main" id="{AB71853B-DFC0-E1C5-5D6D-551F0500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9" t="26716" r="72823" b="-9592"/>
          <a:stretch/>
        </p:blipFill>
        <p:spPr bwMode="auto">
          <a:xfrm>
            <a:off x="0" y="48128"/>
            <a:ext cx="223787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7">
            <a:extLst>
              <a:ext uri="{FF2B5EF4-FFF2-40B4-BE49-F238E27FC236}">
                <a16:creationId xmlns:a16="http://schemas.microsoft.com/office/drawing/2014/main" id="{0B6D1C88-2C21-EE32-F9DB-0A8088974270}"/>
              </a:ext>
            </a:extLst>
          </p:cNvPr>
          <p:cNvSpPr>
            <a:spLocks noChangeArrowheads="1"/>
          </p:cNvSpPr>
          <p:nvPr/>
        </p:nvSpPr>
        <p:spPr bwMode="auto">
          <a:xfrm>
            <a:off x="223483" y="1612825"/>
            <a:ext cx="864866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just">
              <a:buClrTx/>
              <a:buFontTx/>
              <a:buChar char="•"/>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Serial transfer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serial transfer, data is transfer to device located many meters away this method is used for long distance data transfer.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Serial communication is mostly used for transmitting and receiving the signal. The 8051 microcontroller is consisting of</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Universal Asynchronous Receiver Transmitter (UART)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used for serial communication. The signals are transmitted and received by the Rx and Tx pins of microcontroller.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Parallel transfer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parallel transfer, data is transferred in 8 or more lines. In this wire conductor is used for transferring data to a device that is only a few feet away.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p:txBody>
      </p:sp>
      <p:pic>
        <p:nvPicPr>
          <p:cNvPr id="3081" name="Picture 9" descr="Serila Communication2">
            <a:extLst>
              <a:ext uri="{FF2B5EF4-FFF2-40B4-BE49-F238E27FC236}">
                <a16:creationId xmlns:a16="http://schemas.microsoft.com/office/drawing/2014/main" id="{B773A854-946C-5ED0-8D7D-57F3DDE795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399" y="5418420"/>
            <a:ext cx="286702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Serila Communication1">
            <a:extLst>
              <a:ext uri="{FF2B5EF4-FFF2-40B4-BE49-F238E27FC236}">
                <a16:creationId xmlns:a16="http://schemas.microsoft.com/office/drawing/2014/main" id="{7C4EC0A0-BA79-5FA6-9489-F0311728B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455" y="3431800"/>
            <a:ext cx="2676525" cy="39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919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60FD-1B7E-41FD-1023-BF5FA4C817E7}"/>
              </a:ext>
            </a:extLst>
          </p:cNvPr>
          <p:cNvSpPr>
            <a:spLocks noGrp="1"/>
          </p:cNvSpPr>
          <p:nvPr>
            <p:ph type="title"/>
          </p:nvPr>
        </p:nvSpPr>
        <p:spPr/>
        <p:txBody>
          <a:bodyPr/>
          <a:lstStyle/>
          <a:p>
            <a:r>
              <a:rPr lang="en-US" dirty="0"/>
              <a:t>Modes of Serial transmission</a:t>
            </a:r>
            <a:endParaRPr lang="en-IN" dirty="0"/>
          </a:p>
        </p:txBody>
      </p:sp>
      <p:sp>
        <p:nvSpPr>
          <p:cNvPr id="4" name="Slide Number Placeholder 3">
            <a:extLst>
              <a:ext uri="{FF2B5EF4-FFF2-40B4-BE49-F238E27FC236}">
                <a16:creationId xmlns:a16="http://schemas.microsoft.com/office/drawing/2014/main" id="{CD4BB26B-7DAA-AD00-BF52-00A6FD167B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8" name="TextBox 7">
            <a:extLst>
              <a:ext uri="{FF2B5EF4-FFF2-40B4-BE49-F238E27FC236}">
                <a16:creationId xmlns:a16="http://schemas.microsoft.com/office/drawing/2014/main" id="{3584293F-9066-C84B-E43E-01901F04C2B2}"/>
              </a:ext>
            </a:extLst>
          </p:cNvPr>
          <p:cNvSpPr txBox="1"/>
          <p:nvPr/>
        </p:nvSpPr>
        <p:spPr>
          <a:xfrm>
            <a:off x="195649" y="883588"/>
            <a:ext cx="8861854" cy="286232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There are two ways to transmit serial data: Simplex and Duplex.</a:t>
            </a:r>
          </a:p>
          <a:p>
            <a:pPr marL="285750" indent="-285750">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In simplex transmissions, the computer can only send data. There is only one wire.</a:t>
            </a:r>
            <a:endParaRPr lang="en-US" sz="20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If the data can be transmitted and received, then it is a duplex transmission. Duplex transmissions can be half or full duplex depending on whether or not the data transfer can be simultaneous</a:t>
            </a:r>
          </a:p>
          <a:p>
            <a:pPr marL="285750" indent="-285750">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If the communication is only one way at a time, it is half duplex.</a:t>
            </a:r>
          </a:p>
          <a:p>
            <a:pPr marL="285750" indent="-285750">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If both sides can communicate at the same time, it is full duplex </a:t>
            </a:r>
            <a:endParaRPr lang="en-US" sz="20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Full duplex requires two wire conductors for the data lines (in addition to the signal ground)</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A1B9104-1FF9-2022-8785-37C577D45894}"/>
              </a:ext>
            </a:extLst>
          </p:cNvPr>
          <p:cNvPicPr>
            <a:picLocks noChangeAspect="1"/>
          </p:cNvPicPr>
          <p:nvPr/>
        </p:nvPicPr>
        <p:blipFill rotWithShape="1">
          <a:blip r:embed="rId2"/>
          <a:srcRect l="20811" t="40444" r="37703" b="19849"/>
          <a:stretch/>
        </p:blipFill>
        <p:spPr>
          <a:xfrm>
            <a:off x="741404" y="3791298"/>
            <a:ext cx="7426411" cy="2566955"/>
          </a:xfrm>
          <a:prstGeom prst="rect">
            <a:avLst/>
          </a:prstGeom>
        </p:spPr>
      </p:pic>
    </p:spTree>
    <p:extLst>
      <p:ext uri="{BB962C8B-B14F-4D97-AF65-F5344CB8AC3E}">
        <p14:creationId xmlns:p14="http://schemas.microsoft.com/office/powerpoint/2010/main" val="1043535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9D0E37-8DAC-939D-4344-F37B994A3702}"/>
              </a:ext>
            </a:extLst>
          </p:cNvPr>
          <p:cNvSpPr>
            <a:spLocks noGrp="1"/>
          </p:cNvSpPr>
          <p:nvPr>
            <p:ph type="body" idx="1"/>
          </p:nvPr>
        </p:nvSpPr>
        <p:spPr>
          <a:xfrm>
            <a:off x="86497" y="838200"/>
            <a:ext cx="9057503" cy="5710881"/>
          </a:xfrm>
        </p:spPr>
        <p:txBody>
          <a:bodyPr/>
          <a:lstStyle/>
          <a:p>
            <a:r>
              <a:rPr lang="en-US" sz="2200" dirty="0"/>
              <a:t>Serial Communication can be : Asynchronous  and Synchronous.</a:t>
            </a:r>
          </a:p>
          <a:p>
            <a:r>
              <a:rPr lang="en-US" sz="2200" dirty="0"/>
              <a:t>Synchronous Communication: Transfer a block of data (characters) at a time. The events are referenced to a clock. Example: SPI bus, I2C bus.</a:t>
            </a:r>
          </a:p>
          <a:p>
            <a:r>
              <a:rPr lang="en-US" sz="2200" dirty="0"/>
              <a:t>Asynchronous Communication: Transfer a single byte at a time. There is no clock. The bytes are separated by start and stop bits. Example: UART.</a:t>
            </a:r>
          </a:p>
          <a:p>
            <a:r>
              <a:rPr lang="en-US" sz="2200" dirty="0"/>
              <a:t>The rate of data transfer in serial data communication is state as bps (bits per second)/ baud rate.</a:t>
            </a:r>
          </a:p>
          <a:p>
            <a:r>
              <a:rPr lang="en-US" sz="2200" dirty="0"/>
              <a:t>IC’s for serial communication : UART (Universal asynchronous receiver- transmitter), USART (Universal synchronous-asynchronous receiver-transmitter).</a:t>
            </a:r>
          </a:p>
          <a:p>
            <a:r>
              <a:rPr lang="en-US" sz="2200" dirty="0"/>
              <a:t>8051 uses SBUF (serial buffer) register to hold data, SCON (serial port control) register to control data communication and PCON (power mode control) register to control data rates.</a:t>
            </a:r>
            <a:endParaRPr lang="en-IN" sz="2200" dirty="0"/>
          </a:p>
        </p:txBody>
      </p:sp>
      <p:sp>
        <p:nvSpPr>
          <p:cNvPr id="4" name="Slide Number Placeholder 3">
            <a:extLst>
              <a:ext uri="{FF2B5EF4-FFF2-40B4-BE49-F238E27FC236}">
                <a16:creationId xmlns:a16="http://schemas.microsoft.com/office/drawing/2014/main" id="{4851258D-DA43-25C2-0734-6214E5E18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1905422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D6D1E43-4E57-CB18-8A3A-C1E0A4B473C7}"/>
              </a:ext>
            </a:extLst>
          </p:cNvPr>
          <p:cNvSpPr txBox="1"/>
          <p:nvPr/>
        </p:nvSpPr>
        <p:spPr>
          <a:xfrm>
            <a:off x="0" y="855664"/>
            <a:ext cx="9144000" cy="1200329"/>
          </a:xfrm>
          <a:prstGeom prst="rect">
            <a:avLst/>
          </a:prstGeom>
          <a:noFill/>
        </p:spPr>
        <p:txBody>
          <a:bodyPr wrap="square">
            <a:spAutoFit/>
          </a:bodyPr>
          <a:lstStyle/>
          <a:p>
            <a:pPr algn="l" fontAlgn="base"/>
            <a:r>
              <a:rPr lang="en-US" sz="1800" dirty="0">
                <a:highlight>
                  <a:srgbClr val="FFFFFF"/>
                </a:highlight>
                <a:latin typeface="Times New Roman" panose="02020603050405020304" pitchFamily="18" charset="0"/>
                <a:cs typeface="Times New Roman" panose="02020603050405020304" pitchFamily="18" charset="0"/>
              </a:rPr>
              <a:t>S</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CON register: </a:t>
            </a:r>
          </a:p>
          <a:p>
            <a:pPr algn="l" fontAlgn="base"/>
            <a:endParaRPr lang="en-US" sz="1800" dirty="0">
              <a:highlight>
                <a:srgbClr val="FFFFFF"/>
              </a:highlight>
              <a:latin typeface="Times New Roman" panose="02020603050405020304" pitchFamily="18" charset="0"/>
              <a:cs typeface="Times New Roman" panose="02020603050405020304" pitchFamily="18" charset="0"/>
            </a:endParaRPr>
          </a:p>
          <a:p>
            <a:pPr algn="l" fontAlgn="base"/>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It is a bit addressable register used to set the mode in which serial communication takes place in the controller</a:t>
            </a:r>
          </a:p>
        </p:txBody>
      </p:sp>
      <p:pic>
        <p:nvPicPr>
          <p:cNvPr id="4" name="Picture 3">
            <a:extLst>
              <a:ext uri="{FF2B5EF4-FFF2-40B4-BE49-F238E27FC236}">
                <a16:creationId xmlns:a16="http://schemas.microsoft.com/office/drawing/2014/main" id="{A0D32A21-B5C6-8370-9779-E509748BCB59}"/>
              </a:ext>
            </a:extLst>
          </p:cNvPr>
          <p:cNvPicPr>
            <a:picLocks noChangeAspect="1"/>
          </p:cNvPicPr>
          <p:nvPr/>
        </p:nvPicPr>
        <p:blipFill>
          <a:blip r:embed="rId3"/>
          <a:stretch>
            <a:fillRect/>
          </a:stretch>
        </p:blipFill>
        <p:spPr>
          <a:xfrm>
            <a:off x="823389" y="2933631"/>
            <a:ext cx="7497221" cy="990738"/>
          </a:xfrm>
          <a:prstGeom prst="rect">
            <a:avLst/>
          </a:prstGeom>
        </p:spPr>
      </p:pic>
    </p:spTree>
    <p:extLst>
      <p:ext uri="{BB962C8B-B14F-4D97-AF65-F5344CB8AC3E}">
        <p14:creationId xmlns:p14="http://schemas.microsoft.com/office/powerpoint/2010/main" val="84861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6">
            <a:extLst>
              <a:ext uri="{FF2B5EF4-FFF2-40B4-BE49-F238E27FC236}">
                <a16:creationId xmlns:a16="http://schemas.microsoft.com/office/drawing/2014/main" id="{123DAC08-C681-5F0D-6F5E-6C63A1CB5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3601483-1ADD-5B34-CAF9-07179195F4E0}"/>
              </a:ext>
            </a:extLst>
          </p:cNvPr>
          <p:cNvPicPr>
            <a:picLocks noChangeAspect="1"/>
          </p:cNvPicPr>
          <p:nvPr/>
        </p:nvPicPr>
        <p:blipFill>
          <a:blip r:embed="rId3"/>
          <a:stretch>
            <a:fillRect/>
          </a:stretch>
        </p:blipFill>
        <p:spPr>
          <a:xfrm>
            <a:off x="185351" y="1106781"/>
            <a:ext cx="8699158" cy="5145738"/>
          </a:xfrm>
          <a:prstGeom prst="rect">
            <a:avLst/>
          </a:prstGeom>
        </p:spPr>
      </p:pic>
    </p:spTree>
    <p:extLst>
      <p:ext uri="{BB962C8B-B14F-4D97-AF65-F5344CB8AC3E}">
        <p14:creationId xmlns:p14="http://schemas.microsoft.com/office/powerpoint/2010/main" val="1665417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E186965E-8CA2-2595-454D-66852462BD03}"/>
              </a:ext>
            </a:extLst>
          </p:cNvPr>
          <p:cNvSpPr>
            <a:spLocks noGrp="1"/>
          </p:cNvSpPr>
          <p:nvPr>
            <p:ph sz="quarter" idx="1"/>
          </p:nvPr>
        </p:nvSpPr>
        <p:spPr>
          <a:xfrm>
            <a:off x="0" y="855663"/>
            <a:ext cx="9144000" cy="5580063"/>
          </a:xfrm>
        </p:spPr>
        <p:txBody>
          <a:bodyPr>
            <a:normAutofit/>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Interrupt</a:t>
            </a:r>
          </a:p>
          <a:p>
            <a:pPr algn="just">
              <a:defRPr/>
            </a:pPr>
            <a:r>
              <a:rPr lang="en-US" sz="2000" dirty="0">
                <a:solidFill>
                  <a:schemeClr val="tx1"/>
                </a:solidFill>
              </a:rPr>
              <a:t>An interrupt is a signal to the processor emitted by hardware or software indicating an event that needs immediate attention. </a:t>
            </a:r>
          </a:p>
          <a:p>
            <a:pPr algn="just">
              <a:defRPr/>
            </a:pPr>
            <a:r>
              <a:rPr lang="en-US" sz="2000" dirty="0">
                <a:solidFill>
                  <a:schemeClr val="tx1"/>
                </a:solidFill>
              </a:rPr>
              <a:t>Whenever an interrupt occurs, the controller completes the execution of the current instruction and starts the execution of an </a:t>
            </a:r>
            <a:r>
              <a:rPr lang="en-US" sz="2000" b="1" dirty="0">
                <a:solidFill>
                  <a:schemeClr val="tx1"/>
                </a:solidFill>
              </a:rPr>
              <a:t>Interrupt Service Routine</a:t>
            </a:r>
            <a:r>
              <a:rPr lang="en-US" sz="2000" dirty="0">
                <a:solidFill>
                  <a:schemeClr val="tx1"/>
                </a:solidFill>
              </a:rPr>
              <a:t> (ISR) or </a:t>
            </a:r>
            <a:r>
              <a:rPr lang="en-US" sz="2000" b="1" dirty="0">
                <a:solidFill>
                  <a:schemeClr val="tx1"/>
                </a:solidFill>
              </a:rPr>
              <a:t>Interrupt Handler</a:t>
            </a:r>
            <a:r>
              <a:rPr lang="en-US" sz="2000" dirty="0">
                <a:solidFill>
                  <a:schemeClr val="tx1"/>
                </a:solidFill>
              </a:rPr>
              <a:t>. </a:t>
            </a:r>
          </a:p>
          <a:p>
            <a:pPr algn="just">
              <a:defRPr/>
            </a:pPr>
            <a:r>
              <a:rPr lang="en-US" sz="2000" dirty="0">
                <a:solidFill>
                  <a:schemeClr val="tx1"/>
                </a:solidFill>
              </a:rPr>
              <a:t>ISR tells the processor or controller what to do when the interrupt occurs. The interrupts can be either hardware interrupts or software interrupts.</a:t>
            </a:r>
          </a:p>
          <a:p>
            <a:pPr algn="just">
              <a:defRPr/>
            </a:pPr>
            <a:endParaRPr lang="en-US" sz="2000" dirty="0">
              <a:solidFill>
                <a:schemeClr val="tx1"/>
              </a:solidFill>
            </a:endParaRPr>
          </a:p>
          <a:p>
            <a:pPr marL="0" indent="0">
              <a:buFont typeface="Wingdings 2" panose="05020102010507070707" pitchFamily="18" charset="2"/>
              <a:buNone/>
              <a:defRPr/>
            </a:pPr>
            <a:r>
              <a:rPr lang="en-US" sz="2200" b="1" dirty="0">
                <a:solidFill>
                  <a:schemeClr val="tx1"/>
                </a:solidFill>
              </a:rPr>
              <a:t>Hardware Interrupt</a:t>
            </a:r>
          </a:p>
          <a:p>
            <a:pPr algn="just">
              <a:defRPr/>
            </a:pPr>
            <a:r>
              <a:rPr lang="en-US" sz="2000" dirty="0">
                <a:solidFill>
                  <a:schemeClr val="tx1"/>
                </a:solidFill>
              </a:rPr>
              <a:t>A hardware interrupt is an electronic alerting signal sent to the processor from an external device, like a disk controller or an external peripheral.</a:t>
            </a:r>
          </a:p>
          <a:p>
            <a:pPr algn="just">
              <a:defRPr/>
            </a:pPr>
            <a:r>
              <a:rPr lang="en-US" sz="2000" dirty="0">
                <a:solidFill>
                  <a:schemeClr val="tx1"/>
                </a:solidFill>
              </a:rPr>
              <a:t>For example, when we press a key on the keyboard or move the mouse, they trigger hardware interrupts which cause the processor to read the keystroke or mouse position.</a:t>
            </a:r>
            <a:endParaRPr lang="en-US" sz="3400" dirty="0">
              <a:solidFill>
                <a:schemeClr val="tx1"/>
              </a:solidFill>
            </a:endParaRPr>
          </a:p>
          <a:p>
            <a:pPr algn="just">
              <a:defRPr/>
            </a:pPr>
            <a:endParaRPr lang="en-US" sz="3400" dirty="0">
              <a:solidFill>
                <a:schemeClr val="tx1"/>
              </a:solidFill>
            </a:endParaRPr>
          </a:p>
        </p:txBody>
      </p:sp>
      <p:pic>
        <p:nvPicPr>
          <p:cNvPr id="4099" name="Picture 6">
            <a:extLst>
              <a:ext uri="{FF2B5EF4-FFF2-40B4-BE49-F238E27FC236}">
                <a16:creationId xmlns:a16="http://schemas.microsoft.com/office/drawing/2014/main" id="{1792629B-9DDD-E8F5-63B0-5080D13A0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7944CE16-1B3C-B092-36DF-C50F050CAD7A}"/>
              </a:ext>
            </a:extLst>
          </p:cNvPr>
          <p:cNvSpPr>
            <a:spLocks noGrp="1"/>
          </p:cNvSpPr>
          <p:nvPr>
            <p:ph sz="quarter" idx="1"/>
          </p:nvPr>
        </p:nvSpPr>
        <p:spPr>
          <a:xfrm>
            <a:off x="0" y="855663"/>
            <a:ext cx="8964613" cy="1873250"/>
          </a:xfrm>
        </p:spPr>
        <p:txBody>
          <a:bodyPr/>
          <a:lstStyle/>
          <a:p>
            <a:pPr marL="0" indent="0">
              <a:buFont typeface="Wingdings 2" panose="05020102010507070707" pitchFamily="18" charset="2"/>
              <a:buNone/>
              <a:defRPr/>
            </a:pPr>
            <a:r>
              <a:rPr lang="en-US" sz="2800" b="1" dirty="0">
                <a:solidFill>
                  <a:schemeClr val="tx1"/>
                </a:solidFill>
              </a:rPr>
              <a:t>Software Interrupt</a:t>
            </a:r>
          </a:p>
          <a:p>
            <a:pPr algn="just">
              <a:defRPr/>
            </a:pPr>
            <a:r>
              <a:rPr lang="en-US" sz="2000" dirty="0">
                <a:solidFill>
                  <a:schemeClr val="tx1"/>
                </a:solidFill>
              </a:rPr>
              <a:t>A software interrupt is caused either by an exceptional condition or a special instruction in the instruction set which causes an interrupt when it is executed by the processor. </a:t>
            </a:r>
          </a:p>
          <a:p>
            <a:pPr algn="just">
              <a:defRPr/>
            </a:pPr>
            <a:r>
              <a:rPr lang="en-US" sz="2000" dirty="0">
                <a:solidFill>
                  <a:schemeClr val="tx1"/>
                </a:solidFill>
              </a:rPr>
              <a:t>For example, if the processor's arithmetic logic unit runs a command to divide a number by zero, to cause a divide-by-zero exception, thus causing the computer to abandon the calculation or display an error message. </a:t>
            </a:r>
          </a:p>
          <a:p>
            <a:pPr marL="0" indent="0">
              <a:buFont typeface="Wingdings 2" panose="05020102010507070707" pitchFamily="18" charset="2"/>
              <a:buNone/>
              <a:defRPr/>
            </a:pPr>
            <a:r>
              <a:rPr lang="en-US" sz="2400" b="1" dirty="0">
                <a:solidFill>
                  <a:schemeClr val="tx1"/>
                </a:solidFill>
              </a:rPr>
              <a:t>What is Polling?</a:t>
            </a:r>
          </a:p>
          <a:p>
            <a:pPr algn="just">
              <a:defRPr/>
            </a:pPr>
            <a:r>
              <a:rPr lang="en-US" sz="2000" dirty="0">
                <a:solidFill>
                  <a:schemeClr val="tx1"/>
                </a:solidFill>
              </a:rPr>
              <a:t>The state of continuous monitoring is known as </a:t>
            </a:r>
            <a:r>
              <a:rPr lang="en-US" sz="2000" b="1" dirty="0">
                <a:solidFill>
                  <a:schemeClr val="tx1"/>
                </a:solidFill>
              </a:rPr>
              <a:t>polling</a:t>
            </a:r>
            <a:r>
              <a:rPr lang="en-US" sz="2000" dirty="0">
                <a:solidFill>
                  <a:schemeClr val="tx1"/>
                </a:solidFill>
              </a:rPr>
              <a:t>. The microcontroller keeps checking the status of other devices; and while doing so, it does no other operation and consumes all its processing time for monitoring. This problem can be addressed by using interrupts.</a:t>
            </a:r>
          </a:p>
          <a:p>
            <a:pPr algn="just">
              <a:defRPr/>
            </a:pPr>
            <a:r>
              <a:rPr lang="en-US" sz="2000" dirty="0">
                <a:solidFill>
                  <a:schemeClr val="tx1"/>
                </a:solidFill>
              </a:rPr>
              <a:t>In the interrupt method, the controller responds only when an interruption occurs. Thus, the controller is not required to regularly monitor the status (flags, signals etc.) of interfaced and inbuilt devices.</a:t>
            </a: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p:txBody>
      </p:sp>
      <p:pic>
        <p:nvPicPr>
          <p:cNvPr id="5123" name="Picture 6">
            <a:extLst>
              <a:ext uri="{FF2B5EF4-FFF2-40B4-BE49-F238E27FC236}">
                <a16:creationId xmlns:a16="http://schemas.microsoft.com/office/drawing/2014/main" id="{1E532E40-87FB-66AA-F281-2956CA847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6788101C-6849-6A7C-10F2-ED0F6BD75150}"/>
              </a:ext>
            </a:extLst>
          </p:cNvPr>
          <p:cNvSpPr>
            <a:spLocks noGrp="1"/>
          </p:cNvSpPr>
          <p:nvPr>
            <p:ph sz="quarter" idx="1"/>
          </p:nvPr>
        </p:nvSpPr>
        <p:spPr>
          <a:xfrm>
            <a:off x="0" y="730469"/>
            <a:ext cx="8964613" cy="4608513"/>
          </a:xfrm>
        </p:spPr>
        <p:txBody>
          <a:bodyPr/>
          <a:lstStyle/>
          <a:p>
            <a:pPr marL="0" indent="0">
              <a:buFont typeface="Wingdings 2" panose="05020102010507070707" pitchFamily="18" charset="2"/>
              <a:buNone/>
              <a:defRPr/>
            </a:pPr>
            <a:r>
              <a:rPr lang="en-US" sz="2400" b="1" dirty="0">
                <a:solidFill>
                  <a:schemeClr val="tx1"/>
                </a:solidFill>
              </a:rPr>
              <a:t>Interrupt Service Routine (ISR)</a:t>
            </a:r>
          </a:p>
          <a:p>
            <a:pPr algn="just">
              <a:defRPr/>
            </a:pPr>
            <a:r>
              <a:rPr lang="en-US" sz="2000" dirty="0">
                <a:solidFill>
                  <a:schemeClr val="tx1"/>
                </a:solidFill>
              </a:rPr>
              <a:t>For every interrupt, there must be an interrupt service routine (ISR), or </a:t>
            </a:r>
            <a:r>
              <a:rPr lang="en-US" sz="2000" b="1" dirty="0">
                <a:solidFill>
                  <a:schemeClr val="tx1"/>
                </a:solidFill>
              </a:rPr>
              <a:t>interrupt handler</a:t>
            </a:r>
            <a:r>
              <a:rPr lang="en-US" sz="2000" dirty="0">
                <a:solidFill>
                  <a:schemeClr val="tx1"/>
                </a:solidFill>
              </a:rPr>
              <a:t>. </a:t>
            </a:r>
          </a:p>
          <a:p>
            <a:pPr algn="just">
              <a:defRPr/>
            </a:pPr>
            <a:r>
              <a:rPr lang="en-US" sz="2000" dirty="0">
                <a:solidFill>
                  <a:schemeClr val="tx1"/>
                </a:solidFill>
              </a:rPr>
              <a:t>When an interrupt occurs, the microcontroller runs the interrupt service routine.</a:t>
            </a:r>
          </a:p>
          <a:p>
            <a:pPr algn="just">
              <a:defRPr/>
            </a:pPr>
            <a:r>
              <a:rPr lang="en-US" sz="2000" dirty="0">
                <a:solidFill>
                  <a:schemeClr val="tx1"/>
                </a:solidFill>
              </a:rPr>
              <a:t> For every interrupt, there is a fixed location in memory that holds the address of its interrupt service routine, ISR. </a:t>
            </a:r>
          </a:p>
          <a:p>
            <a:pPr algn="just">
              <a:defRPr/>
            </a:pPr>
            <a:r>
              <a:rPr lang="en-US" sz="2000" dirty="0">
                <a:solidFill>
                  <a:schemeClr val="tx1"/>
                </a:solidFill>
              </a:rPr>
              <a:t>The table of memory locations set aside to hold the addresses of ISRs is called as the Interrupt Vector Table.</a:t>
            </a: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p:txBody>
      </p:sp>
      <p:pic>
        <p:nvPicPr>
          <p:cNvPr id="6147" name="Picture 6">
            <a:extLst>
              <a:ext uri="{FF2B5EF4-FFF2-40B4-BE49-F238E27FC236}">
                <a16:creationId xmlns:a16="http://schemas.microsoft.com/office/drawing/2014/main" id="{88AE1815-4257-C864-FE4D-57BB9CC13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
            <a:extLst>
              <a:ext uri="{FF2B5EF4-FFF2-40B4-BE49-F238E27FC236}">
                <a16:creationId xmlns:a16="http://schemas.microsoft.com/office/drawing/2014/main" id="{43DB2166-D3B2-D717-AA74-FDDBFF566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3922713"/>
            <a:ext cx="824388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a:extLst>
              <a:ext uri="{FF2B5EF4-FFF2-40B4-BE49-F238E27FC236}">
                <a16:creationId xmlns:a16="http://schemas.microsoft.com/office/drawing/2014/main" id="{A0AED5DA-37EA-D199-2CC8-865F443D0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075238"/>
            <a:ext cx="66960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Microprocessor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graphicFrame>
        <p:nvGraphicFramePr>
          <p:cNvPr id="3" name="Diagram 2">
            <a:extLst>
              <a:ext uri="{FF2B5EF4-FFF2-40B4-BE49-F238E27FC236}">
                <a16:creationId xmlns:a16="http://schemas.microsoft.com/office/drawing/2014/main" id="{73E656C9-29B4-6BA5-A8C1-74506BA616BE}"/>
              </a:ext>
            </a:extLst>
          </p:cNvPr>
          <p:cNvGraphicFramePr/>
          <p:nvPr>
            <p:extLst>
              <p:ext uri="{D42A27DB-BD31-4B8C-83A1-F6EECF244321}">
                <p14:modId xmlns:p14="http://schemas.microsoft.com/office/powerpoint/2010/main" val="1906843258"/>
              </p:ext>
            </p:extLst>
          </p:nvPr>
        </p:nvGraphicFramePr>
        <p:xfrm>
          <a:off x="2098962" y="3329493"/>
          <a:ext cx="8250383" cy="470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4" name="Diagram 23">
            <a:extLst>
              <a:ext uri="{FF2B5EF4-FFF2-40B4-BE49-F238E27FC236}">
                <a16:creationId xmlns:a16="http://schemas.microsoft.com/office/drawing/2014/main" id="{94831F4C-BD10-A77D-C23D-EE8BFA3C1CB4}"/>
              </a:ext>
            </a:extLst>
          </p:cNvPr>
          <p:cNvGraphicFramePr/>
          <p:nvPr>
            <p:extLst>
              <p:ext uri="{D42A27DB-BD31-4B8C-83A1-F6EECF244321}">
                <p14:modId xmlns:p14="http://schemas.microsoft.com/office/powerpoint/2010/main" val="3916392949"/>
              </p:ext>
            </p:extLst>
          </p:nvPr>
        </p:nvGraphicFramePr>
        <p:xfrm>
          <a:off x="0" y="838199"/>
          <a:ext cx="9144000" cy="58832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5" name="Google Shape;41;p10">
            <a:extLst>
              <a:ext uri="{FF2B5EF4-FFF2-40B4-BE49-F238E27FC236}">
                <a16:creationId xmlns:a16="http://schemas.microsoft.com/office/drawing/2014/main" id="{6F36E68B-2909-F8A3-2269-2A7F1E9E764A}"/>
              </a:ext>
            </a:extLst>
          </p:cNvPr>
          <p:cNvPicPr preferRelativeResize="0"/>
          <p:nvPr/>
        </p:nvPicPr>
        <p:blipFill rotWithShape="1">
          <a:blip r:embed="rId13">
            <a:alphaModFix/>
          </a:blip>
          <a:srcRect/>
          <a:stretch/>
        </p:blipFill>
        <p:spPr>
          <a:xfrm>
            <a:off x="0" y="136526"/>
            <a:ext cx="1720645" cy="723209"/>
          </a:xfrm>
          <a:prstGeom prst="rect">
            <a:avLst/>
          </a:prstGeom>
          <a:noFill/>
          <a:ln>
            <a:noFill/>
          </a:ln>
        </p:spPr>
      </p:pic>
    </p:spTree>
    <p:extLst>
      <p:ext uri="{BB962C8B-B14F-4D97-AF65-F5344CB8AC3E}">
        <p14:creationId xmlns:p14="http://schemas.microsoft.com/office/powerpoint/2010/main" val="1155989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8842AF50-D522-AE23-4DFF-11BDEE4DC509}"/>
              </a:ext>
            </a:extLst>
          </p:cNvPr>
          <p:cNvSpPr>
            <a:spLocks noGrp="1"/>
          </p:cNvSpPr>
          <p:nvPr>
            <p:ph sz="quarter" idx="1"/>
          </p:nvPr>
        </p:nvSpPr>
        <p:spPr>
          <a:xfrm>
            <a:off x="0" y="1089025"/>
            <a:ext cx="8964613" cy="5653088"/>
          </a:xfrm>
        </p:spPr>
        <p:txBody>
          <a:bodyPr/>
          <a:lstStyle/>
          <a:p>
            <a:pPr marL="0" indent="0">
              <a:buFont typeface="Wingdings 2" panose="05020102010507070707" pitchFamily="18" charset="2"/>
              <a:buNone/>
              <a:defRPr/>
            </a:pPr>
            <a:r>
              <a:rPr lang="en-US" sz="2400" b="1" dirty="0">
                <a:solidFill>
                  <a:schemeClr val="tx1"/>
                </a:solidFill>
              </a:rPr>
              <a:t>Interrupt Vector Table</a:t>
            </a:r>
          </a:p>
          <a:p>
            <a:pPr>
              <a:buFont typeface="Wingdings 2" panose="05020102010507070707" pitchFamily="18" charset="2"/>
              <a:buNone/>
              <a:defRPr/>
            </a:pPr>
            <a:r>
              <a:rPr lang="en-US" sz="2000" dirty="0">
                <a:solidFill>
                  <a:schemeClr val="tx1"/>
                </a:solidFill>
              </a:rPr>
              <a:t>There are six interrupts including RESET in 8051.</a:t>
            </a: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a:p>
            <a:pPr>
              <a:buFont typeface="Wingdings 2" panose="05020102010507070707" pitchFamily="18" charset="2"/>
              <a:buNone/>
              <a:defRPr/>
            </a:pPr>
            <a:endParaRPr lang="en-US" altLang="en-US" sz="3400" dirty="0">
              <a:solidFill>
                <a:schemeClr val="tx1"/>
              </a:solidFill>
            </a:endParaRPr>
          </a:p>
        </p:txBody>
      </p:sp>
      <p:pic>
        <p:nvPicPr>
          <p:cNvPr id="7171" name="Picture 6">
            <a:extLst>
              <a:ext uri="{FF2B5EF4-FFF2-40B4-BE49-F238E27FC236}">
                <a16:creationId xmlns:a16="http://schemas.microsoft.com/office/drawing/2014/main" id="{8636EC10-201D-9D21-906A-7F5D0079E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3">
            <a:extLst>
              <a:ext uri="{FF2B5EF4-FFF2-40B4-BE49-F238E27FC236}">
                <a16:creationId xmlns:a16="http://schemas.microsoft.com/office/drawing/2014/main" id="{49F52978-F803-701A-5F17-A9C3F7775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349500"/>
            <a:ext cx="7164387"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49E0ABE2-D043-B9D4-6038-E43B9E89236F}"/>
              </a:ext>
            </a:extLst>
          </p:cNvPr>
          <p:cNvSpPr>
            <a:spLocks noGrp="1"/>
          </p:cNvSpPr>
          <p:nvPr>
            <p:ph sz="quarter" idx="1"/>
          </p:nvPr>
        </p:nvSpPr>
        <p:spPr>
          <a:xfrm>
            <a:off x="0" y="989232"/>
            <a:ext cx="8964613" cy="3133725"/>
          </a:xfrm>
        </p:spPr>
        <p:txBody>
          <a:bodyPr/>
          <a:lstStyle/>
          <a:p>
            <a:pPr marL="0" indent="0" algn="just">
              <a:buFont typeface="Wingdings 2" panose="05020102010507070707" pitchFamily="18" charset="2"/>
              <a:buNone/>
              <a:defRPr/>
            </a:pPr>
            <a:r>
              <a:rPr lang="en-US" sz="2400" b="1" dirty="0">
                <a:solidFill>
                  <a:schemeClr val="tx1"/>
                </a:solidFill>
              </a:rPr>
              <a:t>Steps to handle an Interrupts</a:t>
            </a:r>
          </a:p>
          <a:p>
            <a:pPr algn="just">
              <a:buFont typeface="Wingdings 2" panose="05020102010507070707" pitchFamily="18" charset="2"/>
              <a:buNone/>
              <a:defRPr/>
            </a:pPr>
            <a:r>
              <a:rPr lang="en-US" sz="2000" dirty="0">
                <a:solidFill>
                  <a:schemeClr val="tx1"/>
                </a:solidFill>
              </a:rPr>
              <a:t>There are six interrupts including RESET in 8051.</a:t>
            </a:r>
          </a:p>
          <a:p>
            <a:pPr algn="just">
              <a:buFont typeface="Arial" panose="020B0604020202020204" pitchFamily="34" charset="0"/>
              <a:buChar char="•"/>
              <a:defRPr/>
            </a:pPr>
            <a:r>
              <a:rPr lang="en-US" sz="2000" dirty="0">
                <a:solidFill>
                  <a:schemeClr val="tx1"/>
                </a:solidFill>
              </a:rPr>
              <a:t>The microcontroller closes the currently executing instruction and saves the address of the next instruction (PC) on the stack.</a:t>
            </a:r>
          </a:p>
          <a:p>
            <a:pPr algn="just">
              <a:buFont typeface="Arial" panose="020B0604020202020204" pitchFamily="34" charset="0"/>
              <a:buChar char="•"/>
              <a:defRPr/>
            </a:pPr>
            <a:r>
              <a:rPr lang="en-US" sz="2000" dirty="0">
                <a:solidFill>
                  <a:schemeClr val="tx1"/>
                </a:solidFill>
              </a:rPr>
              <a:t>It also saves the current status of all the interrupts internally (i.e., not on the stack).</a:t>
            </a:r>
          </a:p>
          <a:p>
            <a:pPr algn="just">
              <a:buFont typeface="Arial" panose="020B0604020202020204" pitchFamily="34" charset="0"/>
              <a:buChar char="•"/>
              <a:defRPr/>
            </a:pPr>
            <a:r>
              <a:rPr lang="en-US" sz="2000" dirty="0">
                <a:solidFill>
                  <a:schemeClr val="tx1"/>
                </a:solidFill>
              </a:rPr>
              <a:t>It jumps to the memory location of the interrupt vector table that holds the address of the interrupts service routine.</a:t>
            </a:r>
          </a:p>
          <a:p>
            <a:pPr algn="just">
              <a:buFont typeface="Arial" panose="020B0604020202020204" pitchFamily="34" charset="0"/>
              <a:buChar char="•"/>
              <a:defRPr/>
            </a:pPr>
            <a:r>
              <a:rPr lang="en-US" sz="2000" dirty="0">
                <a:solidFill>
                  <a:schemeClr val="tx1"/>
                </a:solidFill>
              </a:rPr>
              <a:t>The microcontroller gets the address of the ISR from the interrupt vector table and jumps to it. It starts to execute the interrupt service subroutine, which is RETI (return from interrupt).</a:t>
            </a:r>
          </a:p>
          <a:p>
            <a:pPr algn="just">
              <a:buFont typeface="Arial" panose="020B0604020202020204" pitchFamily="34" charset="0"/>
              <a:buChar char="•"/>
              <a:defRPr/>
            </a:pPr>
            <a:r>
              <a:rPr lang="en-US" sz="2000" dirty="0">
                <a:solidFill>
                  <a:schemeClr val="tx1"/>
                </a:solidFill>
              </a:rPr>
              <a:t>Upon executing the RETI instruction, the microcontroller returns to the location where it was interrupted. First, it gets the program counter (PC) address from the stack by popping the top bytes of the stack into the PC. Then, it start to execute from that address.</a:t>
            </a:r>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8195" name="Picture 6">
            <a:extLst>
              <a:ext uri="{FF2B5EF4-FFF2-40B4-BE49-F238E27FC236}">
                <a16:creationId xmlns:a16="http://schemas.microsoft.com/office/drawing/2014/main" id="{3E313D50-0A1B-F334-7869-454B1ECDC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6B8B3656-891A-3EA5-68A3-4DB3729F557B}"/>
              </a:ext>
            </a:extLst>
          </p:cNvPr>
          <p:cNvSpPr>
            <a:spLocks noGrp="1"/>
          </p:cNvSpPr>
          <p:nvPr>
            <p:ph sz="quarter" idx="1"/>
          </p:nvPr>
        </p:nvSpPr>
        <p:spPr>
          <a:xfrm>
            <a:off x="0" y="1064775"/>
            <a:ext cx="8964613" cy="5438775"/>
          </a:xfrm>
        </p:spPr>
        <p:txBody>
          <a:bodyPr/>
          <a:lstStyle/>
          <a:p>
            <a:pPr marL="0" indent="0" algn="just">
              <a:buFont typeface="Wingdings 2" panose="05020102010507070707" pitchFamily="18" charset="2"/>
              <a:buNone/>
              <a:defRPr/>
            </a:pPr>
            <a:r>
              <a:rPr lang="en-US" sz="2400" b="1" dirty="0">
                <a:solidFill>
                  <a:schemeClr val="tx1"/>
                </a:solidFill>
              </a:rPr>
              <a:t>Enabling and Disabling the Interrupts</a:t>
            </a:r>
          </a:p>
          <a:p>
            <a:pPr algn="just">
              <a:defRPr/>
            </a:pPr>
            <a:r>
              <a:rPr lang="en-US" sz="2000" dirty="0"/>
              <a:t>Upon Reset, all the interrupts are disabled even if they are activated. The interrupts must be enabled using software in order for the microcontroller to respond to those interrupts.</a:t>
            </a:r>
          </a:p>
          <a:p>
            <a:pPr algn="just">
              <a:defRPr/>
            </a:pPr>
            <a:r>
              <a:rPr lang="en-US" sz="2000" dirty="0"/>
              <a:t>IE (interrupt enable) register is responsible for enabling and disabling the interrupt. IE is a </a:t>
            </a:r>
            <a:r>
              <a:rPr lang="en-US" sz="2000" dirty="0" err="1"/>
              <a:t>bitaddressable</a:t>
            </a:r>
            <a:r>
              <a:rPr lang="en-US" sz="2000" dirty="0"/>
              <a:t> register.</a:t>
            </a:r>
          </a:p>
          <a:p>
            <a:pPr algn="just">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9219" name="Picture 6">
            <a:extLst>
              <a:ext uri="{FF2B5EF4-FFF2-40B4-BE49-F238E27FC236}">
                <a16:creationId xmlns:a16="http://schemas.microsoft.com/office/drawing/2014/main" id="{76352C5E-500B-AAE6-FCEC-CD7AE7AA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a:extLst>
              <a:ext uri="{FF2B5EF4-FFF2-40B4-BE49-F238E27FC236}">
                <a16:creationId xmlns:a16="http://schemas.microsoft.com/office/drawing/2014/main" id="{1DA6078D-E643-A4B1-E499-015E2C604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3295650"/>
            <a:ext cx="7305675"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F4DCC115-DB59-A768-A841-7012F3853C78}"/>
              </a:ext>
            </a:extLst>
          </p:cNvPr>
          <p:cNvSpPr>
            <a:spLocks noGrp="1"/>
          </p:cNvSpPr>
          <p:nvPr>
            <p:ph sz="quarter" idx="1"/>
          </p:nvPr>
        </p:nvSpPr>
        <p:spPr>
          <a:xfrm>
            <a:off x="0" y="1142206"/>
            <a:ext cx="8964613" cy="4573588"/>
          </a:xfrm>
        </p:spPr>
        <p:txBody>
          <a:bodyPr/>
          <a:lstStyle/>
          <a:p>
            <a:pPr marL="0" indent="0" algn="just">
              <a:buFont typeface="Wingdings 2" panose="05020102010507070707" pitchFamily="18" charset="2"/>
              <a:buNone/>
              <a:defRPr/>
            </a:pPr>
            <a:r>
              <a:rPr lang="en-US" sz="2400" b="1" dirty="0">
                <a:solidFill>
                  <a:schemeClr val="tx1"/>
                </a:solidFill>
              </a:rPr>
              <a:t>Enabling and Disabling the Interrupts</a:t>
            </a:r>
          </a:p>
          <a:p>
            <a:pPr algn="just">
              <a:defRPr/>
            </a:pPr>
            <a:r>
              <a:rPr lang="en-US" sz="2000" dirty="0">
                <a:solidFill>
                  <a:schemeClr val="tx1"/>
                </a:solidFill>
              </a:rPr>
              <a:t>To enable an interrupt, we take the following steps −</a:t>
            </a:r>
          </a:p>
          <a:p>
            <a:pPr algn="just">
              <a:buFont typeface="Arial" panose="020B0604020202020204" pitchFamily="34" charset="0"/>
              <a:buChar char="•"/>
              <a:defRPr/>
            </a:pPr>
            <a:r>
              <a:rPr lang="en-US" sz="2000" dirty="0">
                <a:solidFill>
                  <a:schemeClr val="tx1"/>
                </a:solidFill>
              </a:rPr>
              <a:t>Bit D7 of the IE register (EA) must be high to allow the rest of register to take effect.</a:t>
            </a:r>
          </a:p>
          <a:p>
            <a:pPr algn="just">
              <a:buFont typeface="Arial" panose="020B0604020202020204" pitchFamily="34" charset="0"/>
              <a:buChar char="•"/>
              <a:defRPr/>
            </a:pPr>
            <a:r>
              <a:rPr lang="en-US" sz="2000" dirty="0">
                <a:solidFill>
                  <a:schemeClr val="tx1"/>
                </a:solidFill>
              </a:rPr>
              <a:t>If EA = 1, interrupts will be enabled and will be responded to, if their corresponding bits in IE are high. </a:t>
            </a:r>
          </a:p>
          <a:p>
            <a:pPr algn="just">
              <a:buFont typeface="Arial" panose="020B0604020202020204" pitchFamily="34" charset="0"/>
              <a:buChar char="•"/>
              <a:defRPr/>
            </a:pPr>
            <a:r>
              <a:rPr lang="en-US" sz="2000" dirty="0">
                <a:solidFill>
                  <a:schemeClr val="tx1"/>
                </a:solidFill>
              </a:rPr>
              <a:t>If EA = 0, no interrupts will respond, even if their associated pins in the IE register are high.</a:t>
            </a:r>
          </a:p>
          <a:p>
            <a:pPr algn="just">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0243" name="Picture 6">
            <a:extLst>
              <a:ext uri="{FF2B5EF4-FFF2-40B4-BE49-F238E27FC236}">
                <a16:creationId xmlns:a16="http://schemas.microsoft.com/office/drawing/2014/main" id="{E5AAA2E8-A8FB-5958-D850-F18696CCF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C7B41145-F44E-6831-B86E-A5EA3FF86D96}"/>
              </a:ext>
            </a:extLst>
          </p:cNvPr>
          <p:cNvSpPr>
            <a:spLocks noGrp="1"/>
          </p:cNvSpPr>
          <p:nvPr>
            <p:ph sz="quarter" idx="1"/>
          </p:nvPr>
        </p:nvSpPr>
        <p:spPr>
          <a:xfrm>
            <a:off x="107950" y="1114644"/>
            <a:ext cx="8928100" cy="8029575"/>
          </a:xfrm>
        </p:spPr>
        <p:txBody>
          <a:bodyPr/>
          <a:lstStyle/>
          <a:p>
            <a:pPr marL="0" indent="0" algn="just">
              <a:buFont typeface="Wingdings 2" panose="05020102010507070707" pitchFamily="18" charset="2"/>
              <a:buNone/>
              <a:defRPr/>
            </a:pPr>
            <a:r>
              <a:rPr lang="en-US" sz="2400" b="1" dirty="0">
                <a:solidFill>
                  <a:schemeClr val="tx1"/>
                </a:solidFill>
              </a:rPr>
              <a:t>List of Arithmetic instructions of 8051:</a:t>
            </a:r>
          </a:p>
          <a:p>
            <a:pPr algn="just">
              <a:defRPr/>
            </a:pPr>
            <a:r>
              <a:rPr lang="en-US" sz="2000" dirty="0">
                <a:solidFill>
                  <a:schemeClr val="tx1"/>
                </a:solidFill>
              </a:rPr>
              <a:t>In 8051 Microcontroller there are 24 different instructions under the Arithmetic Group. </a:t>
            </a:r>
          </a:p>
          <a:p>
            <a:pPr algn="just">
              <a:defRPr/>
            </a:pPr>
            <a:r>
              <a:rPr lang="en-US" sz="2000" dirty="0">
                <a:solidFill>
                  <a:schemeClr val="tx1"/>
                </a:solidFill>
              </a:rPr>
              <a:t>In total there are 64 opcodes. </a:t>
            </a:r>
          </a:p>
          <a:p>
            <a:pPr algn="just">
              <a:defRPr/>
            </a:pPr>
            <a:r>
              <a:rPr lang="en-US" sz="2000" dirty="0">
                <a:solidFill>
                  <a:schemeClr val="tx1"/>
                </a:solidFill>
              </a:rPr>
              <a:t>The Carry Flag (CY), Auxiliary Carry (AC)and Overflow flag (OV) are affected based on the result of ADD, ADDC, SUBB  etc. instructions.</a:t>
            </a:r>
          </a:p>
          <a:p>
            <a:pPr algn="just">
              <a:defRPr/>
            </a:pPr>
            <a:endParaRPr lang="en-US" sz="2000" dirty="0">
              <a:solidFill>
                <a:schemeClr val="tx1"/>
              </a:solidFill>
            </a:endParaRPr>
          </a:p>
          <a:p>
            <a:pPr algn="just">
              <a:defRPr/>
            </a:pPr>
            <a:r>
              <a:rPr lang="en-US" sz="2000" dirty="0">
                <a:solidFill>
                  <a:schemeClr val="tx1"/>
                </a:solidFill>
              </a:rPr>
              <a:t>ADD- Addition without carry</a:t>
            </a:r>
          </a:p>
          <a:p>
            <a:pPr algn="just">
              <a:defRPr/>
            </a:pPr>
            <a:r>
              <a:rPr lang="en-US" sz="2000" dirty="0">
                <a:solidFill>
                  <a:schemeClr val="tx1"/>
                </a:solidFill>
              </a:rPr>
              <a:t>ADDC- </a:t>
            </a:r>
            <a:r>
              <a:rPr lang="en-US" sz="1800" dirty="0">
                <a:solidFill>
                  <a:schemeClr val="tx1"/>
                </a:solidFill>
              </a:rPr>
              <a:t>ADDC stands for addition with carry</a:t>
            </a:r>
          </a:p>
          <a:p>
            <a:pPr algn="just">
              <a:defRPr/>
            </a:pPr>
            <a:r>
              <a:rPr lang="en-US" sz="1800" dirty="0">
                <a:solidFill>
                  <a:schemeClr val="tx1"/>
                </a:solidFill>
              </a:rPr>
              <a:t>SUB- Subtraction</a:t>
            </a:r>
          </a:p>
          <a:p>
            <a:pPr algn="just">
              <a:defRPr/>
            </a:pPr>
            <a:r>
              <a:rPr lang="en-US" sz="1800" dirty="0">
                <a:solidFill>
                  <a:schemeClr val="tx1"/>
                </a:solidFill>
              </a:rPr>
              <a:t>SUBB- Subtraction with Borrow</a:t>
            </a:r>
          </a:p>
          <a:p>
            <a:pPr algn="just">
              <a:defRPr/>
            </a:pPr>
            <a:r>
              <a:rPr lang="en-US" sz="1800" dirty="0">
                <a:solidFill>
                  <a:schemeClr val="tx1"/>
                </a:solidFill>
              </a:rPr>
              <a:t>MUL-Multiplication</a:t>
            </a:r>
          </a:p>
          <a:p>
            <a:pPr algn="just">
              <a:defRPr/>
            </a:pPr>
            <a:r>
              <a:rPr lang="en-US" sz="1800" dirty="0">
                <a:solidFill>
                  <a:schemeClr val="tx1"/>
                </a:solidFill>
              </a:rPr>
              <a:t>DIV-Division</a:t>
            </a:r>
          </a:p>
          <a:p>
            <a:pPr algn="just">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1267" name="Picture 6">
            <a:extLst>
              <a:ext uri="{FF2B5EF4-FFF2-40B4-BE49-F238E27FC236}">
                <a16:creationId xmlns:a16="http://schemas.microsoft.com/office/drawing/2014/main" id="{7B550E99-57F7-68B5-839E-BD18B1CD9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2890C16C-0F82-5926-3F9B-43D0E2C0A8A0}"/>
              </a:ext>
            </a:extLst>
          </p:cNvPr>
          <p:cNvSpPr>
            <a:spLocks noGrp="1"/>
          </p:cNvSpPr>
          <p:nvPr>
            <p:ph sz="quarter" idx="1"/>
          </p:nvPr>
        </p:nvSpPr>
        <p:spPr>
          <a:xfrm>
            <a:off x="107950" y="981075"/>
            <a:ext cx="8928100" cy="5876925"/>
          </a:xfrm>
        </p:spPr>
        <p:txBody>
          <a:bodyPr/>
          <a:lstStyle/>
          <a:p>
            <a:pPr marL="0" indent="0" algn="just">
              <a:buFont typeface="Wingdings 2" panose="05020102010507070707" pitchFamily="18" charset="2"/>
              <a:buNone/>
              <a:defRPr/>
            </a:pPr>
            <a:r>
              <a:rPr lang="en-US" sz="2400" b="1" dirty="0">
                <a:solidFill>
                  <a:schemeClr val="tx1"/>
                </a:solidFill>
              </a:rPr>
              <a:t>Arithmetic instruction: Addition</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2291" name="Picture 6">
            <a:extLst>
              <a:ext uri="{FF2B5EF4-FFF2-40B4-BE49-F238E27FC236}">
                <a16:creationId xmlns:a16="http://schemas.microsoft.com/office/drawing/2014/main" id="{C369E78A-E13D-EAE5-77E3-5984D224F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a:extLst>
              <a:ext uri="{FF2B5EF4-FFF2-40B4-BE49-F238E27FC236}">
                <a16:creationId xmlns:a16="http://schemas.microsoft.com/office/drawing/2014/main" id="{46314D9D-064F-03D0-1A0B-17BDAF1F4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665288"/>
            <a:ext cx="7885113"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3BDF683D-6C7C-D5DF-811F-7A4E80F6F343}"/>
              </a:ext>
            </a:extLst>
          </p:cNvPr>
          <p:cNvSpPr>
            <a:spLocks noGrp="1"/>
          </p:cNvSpPr>
          <p:nvPr>
            <p:ph sz="quarter" idx="1"/>
          </p:nvPr>
        </p:nvSpPr>
        <p:spPr>
          <a:xfrm>
            <a:off x="107950" y="981075"/>
            <a:ext cx="8928100" cy="5876925"/>
          </a:xfrm>
        </p:spPr>
        <p:txBody>
          <a:bodyPr/>
          <a:lstStyle/>
          <a:p>
            <a:pPr marL="0" indent="0" algn="just">
              <a:buFont typeface="Wingdings 2" panose="05020102010507070707" pitchFamily="18" charset="2"/>
              <a:buNone/>
              <a:defRPr/>
            </a:pPr>
            <a:r>
              <a:rPr lang="en-US" sz="2400" b="1" dirty="0">
                <a:solidFill>
                  <a:schemeClr val="tx1"/>
                </a:solidFill>
              </a:rPr>
              <a:t>Arithmetic instruction: Subtraction and Increment</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3315" name="Picture 6">
            <a:extLst>
              <a:ext uri="{FF2B5EF4-FFF2-40B4-BE49-F238E27FC236}">
                <a16:creationId xmlns:a16="http://schemas.microsoft.com/office/drawing/2014/main" id="{30444659-837B-C17E-AE59-85AF01575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3">
            <a:extLst>
              <a:ext uri="{FF2B5EF4-FFF2-40B4-BE49-F238E27FC236}">
                <a16:creationId xmlns:a16="http://schemas.microsoft.com/office/drawing/2014/main" id="{15DAFBF9-378E-044D-5EDE-03C5C4288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420268"/>
            <a:ext cx="73247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135F3B5A-A210-B96A-747A-14FD83B69454}"/>
              </a:ext>
            </a:extLst>
          </p:cNvPr>
          <p:cNvSpPr>
            <a:spLocks noGrp="1"/>
          </p:cNvSpPr>
          <p:nvPr>
            <p:ph sz="quarter" idx="1"/>
          </p:nvPr>
        </p:nvSpPr>
        <p:spPr>
          <a:xfrm>
            <a:off x="107950" y="981075"/>
            <a:ext cx="8928100" cy="5876925"/>
          </a:xfrm>
        </p:spPr>
        <p:txBody>
          <a:bodyPr/>
          <a:lstStyle/>
          <a:p>
            <a:pPr marL="0" indent="0" algn="just">
              <a:buFont typeface="Wingdings 2" panose="05020102010507070707" pitchFamily="18" charset="2"/>
              <a:buNone/>
              <a:defRPr/>
            </a:pPr>
            <a:r>
              <a:rPr lang="en-US" sz="2400" b="1" dirty="0">
                <a:solidFill>
                  <a:schemeClr val="tx1"/>
                </a:solidFill>
              </a:rPr>
              <a:t>Arithmetic instruction: Decrement, Multiplication, Division, and Decimal Adjust</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4339" name="Picture 6">
            <a:extLst>
              <a:ext uri="{FF2B5EF4-FFF2-40B4-BE49-F238E27FC236}">
                <a16:creationId xmlns:a16="http://schemas.microsoft.com/office/drawing/2014/main" id="{79ADF801-50A1-8BD8-5EC2-1AB87EE28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
            <a:extLst>
              <a:ext uri="{FF2B5EF4-FFF2-40B4-BE49-F238E27FC236}">
                <a16:creationId xmlns:a16="http://schemas.microsoft.com/office/drawing/2014/main" id="{EA5DC2AD-6E12-3A48-9CEC-DE8406ED4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959632"/>
            <a:ext cx="8218487"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A32B57E7-E772-56E9-F779-C06C491474D4}"/>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Arithmetic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5363" name="Picture 6">
            <a:extLst>
              <a:ext uri="{FF2B5EF4-FFF2-40B4-BE49-F238E27FC236}">
                <a16:creationId xmlns:a16="http://schemas.microsoft.com/office/drawing/2014/main" id="{0013FD53-0761-C1ED-C07F-7EC466B6B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3">
            <a:extLst>
              <a:ext uri="{FF2B5EF4-FFF2-40B4-BE49-F238E27FC236}">
                <a16:creationId xmlns:a16="http://schemas.microsoft.com/office/drawing/2014/main" id="{D20919BC-4638-3E0B-A61A-B3A29BA67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90725"/>
            <a:ext cx="8605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6779BC44-C809-E3B1-D3A2-C13D93F28794}"/>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Arithmetic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6387" name="Picture 6">
            <a:extLst>
              <a:ext uri="{FF2B5EF4-FFF2-40B4-BE49-F238E27FC236}">
                <a16:creationId xmlns:a16="http://schemas.microsoft.com/office/drawing/2014/main" id="{5F8FEA2C-3893-AB68-5042-AFBB192BC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2">
            <a:extLst>
              <a:ext uri="{FF2B5EF4-FFF2-40B4-BE49-F238E27FC236}">
                <a16:creationId xmlns:a16="http://schemas.microsoft.com/office/drawing/2014/main" id="{3CF652FD-678F-26F6-CC5D-131065B84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628775"/>
            <a:ext cx="687705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82" y="32480"/>
            <a:ext cx="5198918" cy="805720"/>
          </a:xfrm>
        </p:spPr>
        <p:txBody>
          <a:bodyPr/>
          <a:lstStyle/>
          <a:p>
            <a:r>
              <a:rPr lang="en-US" b="1" dirty="0"/>
              <a:t>Microprocessor vs Microcontroller</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3" name="Picture 2">
            <a:extLst>
              <a:ext uri="{FF2B5EF4-FFF2-40B4-BE49-F238E27FC236}">
                <a16:creationId xmlns:a16="http://schemas.microsoft.com/office/drawing/2014/main" id="{90359E9B-1078-E65A-21C6-F545A54AEDC2}"/>
              </a:ext>
            </a:extLst>
          </p:cNvPr>
          <p:cNvPicPr>
            <a:picLocks noChangeAspect="1"/>
          </p:cNvPicPr>
          <p:nvPr/>
        </p:nvPicPr>
        <p:blipFill>
          <a:blip r:embed="rId3"/>
          <a:stretch>
            <a:fillRect/>
          </a:stretch>
        </p:blipFill>
        <p:spPr>
          <a:xfrm>
            <a:off x="0" y="1028700"/>
            <a:ext cx="9144000" cy="5223604"/>
          </a:xfrm>
          <a:prstGeom prst="rect">
            <a:avLst/>
          </a:prstGeom>
        </p:spPr>
      </p:pic>
      <p:pic>
        <p:nvPicPr>
          <p:cNvPr id="6" name="Google Shape;41;p10">
            <a:extLst>
              <a:ext uri="{FF2B5EF4-FFF2-40B4-BE49-F238E27FC236}">
                <a16:creationId xmlns:a16="http://schemas.microsoft.com/office/drawing/2014/main" id="{FF59A380-E84F-FE78-810D-34B334196F1E}"/>
              </a:ext>
            </a:extLst>
          </p:cNvPr>
          <p:cNvPicPr preferRelativeResize="0"/>
          <p:nvPr/>
        </p:nvPicPr>
        <p:blipFill rotWithShape="1">
          <a:blip r:embed="rId4">
            <a:alphaModFix/>
          </a:blip>
          <a:srcRect/>
          <a:stretch/>
        </p:blipFill>
        <p:spPr>
          <a:xfrm>
            <a:off x="0" y="136526"/>
            <a:ext cx="1720645" cy="723209"/>
          </a:xfrm>
          <a:prstGeom prst="rect">
            <a:avLst/>
          </a:prstGeom>
          <a:noFill/>
          <a:ln>
            <a:noFill/>
          </a:ln>
        </p:spPr>
      </p:pic>
    </p:spTree>
    <p:extLst>
      <p:ext uri="{BB962C8B-B14F-4D97-AF65-F5344CB8AC3E}">
        <p14:creationId xmlns:p14="http://schemas.microsoft.com/office/powerpoint/2010/main" val="61066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A451E3F5-9FE5-4A31-8349-24CD951891B9}"/>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Arithmetic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7411" name="Picture 6">
            <a:extLst>
              <a:ext uri="{FF2B5EF4-FFF2-40B4-BE49-F238E27FC236}">
                <a16:creationId xmlns:a16="http://schemas.microsoft.com/office/drawing/2014/main" id="{C8C87F01-2C64-C778-D6B3-A9CA5812F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3">
            <a:extLst>
              <a:ext uri="{FF2B5EF4-FFF2-40B4-BE49-F238E27FC236}">
                <a16:creationId xmlns:a16="http://schemas.microsoft.com/office/drawing/2014/main" id="{26F7995A-CB65-E8C0-9FBB-9339CD462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1847850"/>
            <a:ext cx="834707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C6C11355-E6A4-2802-D6A4-1AA4EB288401}"/>
              </a:ext>
            </a:extLst>
          </p:cNvPr>
          <p:cNvSpPr>
            <a:spLocks noGrp="1"/>
          </p:cNvSpPr>
          <p:nvPr>
            <p:ph sz="quarter" idx="1"/>
          </p:nvPr>
        </p:nvSpPr>
        <p:spPr>
          <a:xfrm>
            <a:off x="0" y="972919"/>
            <a:ext cx="8928100" cy="8029575"/>
          </a:xfrm>
        </p:spPr>
        <p:txBody>
          <a:bodyPr/>
          <a:lstStyle/>
          <a:p>
            <a:pPr marL="0" indent="0" algn="just">
              <a:buFont typeface="Wingdings 2" panose="05020102010507070707" pitchFamily="18" charset="2"/>
              <a:buNone/>
              <a:defRPr/>
            </a:pPr>
            <a:r>
              <a:rPr lang="en-US" sz="2400" b="1" dirty="0">
                <a:solidFill>
                  <a:schemeClr val="tx1"/>
                </a:solidFill>
              </a:rPr>
              <a:t>List of Logical instructions of 8051:</a:t>
            </a:r>
          </a:p>
          <a:p>
            <a:pPr algn="just">
              <a:defRPr/>
            </a:pPr>
            <a:r>
              <a:rPr lang="en-US" sz="2000" dirty="0">
                <a:solidFill>
                  <a:schemeClr val="tx1"/>
                </a:solidFill>
              </a:rPr>
              <a:t>In 8051 Microcontroller there are 25 logical instructions in 8051. AND , OR, XOR , NOT …. These instructions come under logical instructions.</a:t>
            </a:r>
          </a:p>
          <a:p>
            <a:pPr algn="just">
              <a:defRPr/>
            </a:pPr>
            <a:r>
              <a:rPr lang="en-US" sz="2000" dirty="0">
                <a:solidFill>
                  <a:schemeClr val="tx1"/>
                </a:solidFill>
              </a:rPr>
              <a:t>In total there are 49 opcodes. </a:t>
            </a:r>
          </a:p>
          <a:p>
            <a:pPr algn="just">
              <a:defRPr/>
            </a:pPr>
            <a:r>
              <a:rPr lang="en-US" sz="2000" dirty="0">
                <a:solidFill>
                  <a:schemeClr val="tx1"/>
                </a:solidFill>
              </a:rPr>
              <a:t>The Carry Flag (CY) affects only by instruction RRC and RLC.</a:t>
            </a:r>
          </a:p>
          <a:p>
            <a:pPr algn="just">
              <a:defRPr/>
            </a:pPr>
            <a:endParaRPr lang="en-US" sz="2000" dirty="0">
              <a:solidFill>
                <a:schemeClr val="tx1"/>
              </a:solidFill>
            </a:endParaRPr>
          </a:p>
          <a:p>
            <a:pPr algn="just">
              <a:defRPr/>
            </a:pPr>
            <a:r>
              <a:rPr lang="en-US" sz="2000" dirty="0">
                <a:solidFill>
                  <a:schemeClr val="tx1"/>
                </a:solidFill>
              </a:rPr>
              <a:t>ANL- AND Operation</a:t>
            </a:r>
          </a:p>
          <a:p>
            <a:pPr algn="just">
              <a:defRPr/>
            </a:pPr>
            <a:r>
              <a:rPr lang="en-US" sz="2000" dirty="0">
                <a:solidFill>
                  <a:schemeClr val="tx1"/>
                </a:solidFill>
              </a:rPr>
              <a:t>ORL-OR operation</a:t>
            </a:r>
            <a:endParaRPr lang="en-US" sz="1800" dirty="0">
              <a:solidFill>
                <a:schemeClr val="tx1"/>
              </a:solidFill>
            </a:endParaRPr>
          </a:p>
          <a:p>
            <a:pPr algn="just">
              <a:defRPr/>
            </a:pPr>
            <a:r>
              <a:rPr lang="en-US" sz="1800" dirty="0">
                <a:solidFill>
                  <a:schemeClr val="tx1"/>
                </a:solidFill>
              </a:rPr>
              <a:t>XRL- XOR Operation</a:t>
            </a:r>
          </a:p>
          <a:p>
            <a:pPr algn="just">
              <a:defRPr/>
            </a:pPr>
            <a:r>
              <a:rPr lang="en-US" sz="1800" dirty="0">
                <a:solidFill>
                  <a:schemeClr val="tx1"/>
                </a:solidFill>
              </a:rPr>
              <a:t>CLR-Clear</a:t>
            </a:r>
          </a:p>
          <a:p>
            <a:pPr algn="just">
              <a:defRPr/>
            </a:pPr>
            <a:r>
              <a:rPr lang="en-US" sz="1800" dirty="0">
                <a:solidFill>
                  <a:schemeClr val="tx1"/>
                </a:solidFill>
              </a:rPr>
              <a:t>CPL-Complement</a:t>
            </a:r>
          </a:p>
          <a:p>
            <a:pPr algn="just">
              <a:defRPr/>
            </a:pPr>
            <a:r>
              <a:rPr lang="en-US" sz="1800" dirty="0">
                <a:solidFill>
                  <a:schemeClr val="tx1"/>
                </a:solidFill>
              </a:rPr>
              <a:t>RL/RLC- Rotate Left</a:t>
            </a:r>
          </a:p>
          <a:p>
            <a:pPr algn="just">
              <a:defRPr/>
            </a:pPr>
            <a:r>
              <a:rPr lang="en-US" sz="1800" dirty="0">
                <a:solidFill>
                  <a:schemeClr val="tx1"/>
                </a:solidFill>
              </a:rPr>
              <a:t>RR/RRC- Rotate Right</a:t>
            </a:r>
          </a:p>
          <a:p>
            <a:pPr algn="just">
              <a:defRPr/>
            </a:pPr>
            <a:r>
              <a:rPr lang="en-US" sz="1800" dirty="0">
                <a:solidFill>
                  <a:schemeClr val="tx1"/>
                </a:solidFill>
              </a:rPr>
              <a:t>SWAP-Swap</a:t>
            </a:r>
          </a:p>
          <a:p>
            <a:pPr algn="just">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8435" name="Picture 6">
            <a:extLst>
              <a:ext uri="{FF2B5EF4-FFF2-40B4-BE49-F238E27FC236}">
                <a16:creationId xmlns:a16="http://schemas.microsoft.com/office/drawing/2014/main" id="{D9C43D1F-7A13-3F54-FA8B-01C91348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2EA5726C-EFD7-72FC-F45D-9B0E480814C5}"/>
              </a:ext>
            </a:extLst>
          </p:cNvPr>
          <p:cNvSpPr>
            <a:spLocks noGrp="1"/>
          </p:cNvSpPr>
          <p:nvPr>
            <p:ph sz="quarter" idx="1"/>
          </p:nvPr>
        </p:nvSpPr>
        <p:spPr>
          <a:xfrm>
            <a:off x="107950" y="981075"/>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AND &amp; OR</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19459" name="Picture 6">
            <a:extLst>
              <a:ext uri="{FF2B5EF4-FFF2-40B4-BE49-F238E27FC236}">
                <a16:creationId xmlns:a16="http://schemas.microsoft.com/office/drawing/2014/main" id="{8AE97AD9-5C99-79A8-38E0-825B346A2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a:extLst>
              <a:ext uri="{FF2B5EF4-FFF2-40B4-BE49-F238E27FC236}">
                <a16:creationId xmlns:a16="http://schemas.microsoft.com/office/drawing/2014/main" id="{66E745B6-13F1-F74A-CA3C-A101476BC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6363"/>
            <a:ext cx="74676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B88FB17E-A924-310F-E01C-F1FF2F759AFB}"/>
              </a:ext>
            </a:extLst>
          </p:cNvPr>
          <p:cNvSpPr>
            <a:spLocks noGrp="1"/>
          </p:cNvSpPr>
          <p:nvPr>
            <p:ph sz="quarter" idx="1"/>
          </p:nvPr>
        </p:nvSpPr>
        <p:spPr>
          <a:xfrm>
            <a:off x="107950" y="981075"/>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XOR, Clear, Complement, Rotate Left and right, and Swap</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0483" name="Picture 6">
            <a:extLst>
              <a:ext uri="{FF2B5EF4-FFF2-40B4-BE49-F238E27FC236}">
                <a16:creationId xmlns:a16="http://schemas.microsoft.com/office/drawing/2014/main" id="{92A91A94-BEC0-670C-727A-1A7FFCE37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DA4CAE8B-5C1B-094C-C796-462D68854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7488"/>
            <a:ext cx="7286625"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F1DB60BF-A2BC-3525-9C66-8E6DE7458F45}"/>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1507" name="Picture 6">
            <a:extLst>
              <a:ext uri="{FF2B5EF4-FFF2-40B4-BE49-F238E27FC236}">
                <a16:creationId xmlns:a16="http://schemas.microsoft.com/office/drawing/2014/main" id="{C8F5E105-0CC5-FF1B-1842-330549913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2">
            <a:extLst>
              <a:ext uri="{FF2B5EF4-FFF2-40B4-BE49-F238E27FC236}">
                <a16:creationId xmlns:a16="http://schemas.microsoft.com/office/drawing/2014/main" id="{80EC4F98-278B-0894-4C6B-89F36FE8D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592263"/>
            <a:ext cx="51339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a:extLst>
              <a:ext uri="{FF2B5EF4-FFF2-40B4-BE49-F238E27FC236}">
                <a16:creationId xmlns:a16="http://schemas.microsoft.com/office/drawing/2014/main" id="{5A049F34-826D-49D8-B8AA-F87DFE673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3138488"/>
            <a:ext cx="730567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F57F0025-FAAB-7F62-0CA6-B783564DD317}"/>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2531" name="Picture 6">
            <a:extLst>
              <a:ext uri="{FF2B5EF4-FFF2-40B4-BE49-F238E27FC236}">
                <a16:creationId xmlns:a16="http://schemas.microsoft.com/office/drawing/2014/main" id="{DC5DA2D3-188D-009C-7F66-2B123EBAC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2E3B3C64-D07C-F4CF-59C3-098D43603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665288"/>
            <a:ext cx="6983412"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F44F6D90-AB98-FCA7-65E0-272FCB0C6D86}"/>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3555" name="Picture 6">
            <a:extLst>
              <a:ext uri="{FF2B5EF4-FFF2-40B4-BE49-F238E27FC236}">
                <a16:creationId xmlns:a16="http://schemas.microsoft.com/office/drawing/2014/main" id="{BC7463BA-11A5-150B-EC81-F2AAE9CA5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2">
            <a:extLst>
              <a:ext uri="{FF2B5EF4-FFF2-40B4-BE49-F238E27FC236}">
                <a16:creationId xmlns:a16="http://schemas.microsoft.com/office/drawing/2014/main" id="{E413FCDA-3F85-B371-971F-D4167E253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463" y="1665288"/>
            <a:ext cx="45005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B348F80F-BDBB-C82C-F1CA-F83D973768CC}"/>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4579" name="Picture 6">
            <a:extLst>
              <a:ext uri="{FF2B5EF4-FFF2-40B4-BE49-F238E27FC236}">
                <a16:creationId xmlns:a16="http://schemas.microsoft.com/office/drawing/2014/main" id="{5257FBAC-6ABF-257C-B31E-51515D40A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id="{A1D628A8-7963-F957-0429-2F35F9880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644650"/>
            <a:ext cx="71247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72CE0C63-06C3-0FD9-E715-221F5605AEBE}"/>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5603" name="Picture 6">
            <a:extLst>
              <a:ext uri="{FF2B5EF4-FFF2-40B4-BE49-F238E27FC236}">
                <a16:creationId xmlns:a16="http://schemas.microsoft.com/office/drawing/2014/main" id="{1C61AE90-78EB-0A9B-271B-8019B59EF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2">
            <a:extLst>
              <a:ext uri="{FF2B5EF4-FFF2-40B4-BE49-F238E27FC236}">
                <a16:creationId xmlns:a16="http://schemas.microsoft.com/office/drawing/2014/main" id="{8855F39F-078F-13FD-9C40-8C83445BA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1665288"/>
            <a:ext cx="72580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833F1518-DA22-373E-4F2B-38A14C3DEA80}"/>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6627" name="Picture 6">
            <a:extLst>
              <a:ext uri="{FF2B5EF4-FFF2-40B4-BE49-F238E27FC236}">
                <a16:creationId xmlns:a16="http://schemas.microsoft.com/office/drawing/2014/main" id="{C495E416-7961-2C33-FF33-0510D5594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3">
            <a:extLst>
              <a:ext uri="{FF2B5EF4-FFF2-40B4-BE49-F238E27FC236}">
                <a16:creationId xmlns:a16="http://schemas.microsoft.com/office/drawing/2014/main" id="{F7260C55-37A6-5FCC-F46A-938EBE123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516063"/>
            <a:ext cx="7239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018" y="120024"/>
            <a:ext cx="4756355" cy="723209"/>
          </a:xfrm>
        </p:spPr>
        <p:txBody>
          <a:bodyPr/>
          <a:lstStyle/>
          <a:p>
            <a:r>
              <a:rPr lang="en-US" dirty="0"/>
              <a:t>Types of Embedded system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grpSp>
        <p:nvGrpSpPr>
          <p:cNvPr id="10" name="Group 9">
            <a:extLst>
              <a:ext uri="{FF2B5EF4-FFF2-40B4-BE49-F238E27FC236}">
                <a16:creationId xmlns:a16="http://schemas.microsoft.com/office/drawing/2014/main" id="{F98440C3-FF8C-9A56-7F61-01F7B61F8CB8}"/>
              </a:ext>
            </a:extLst>
          </p:cNvPr>
          <p:cNvGrpSpPr/>
          <p:nvPr/>
        </p:nvGrpSpPr>
        <p:grpSpPr>
          <a:xfrm>
            <a:off x="-1" y="987136"/>
            <a:ext cx="3719945" cy="5411610"/>
            <a:chOff x="285810" y="881944"/>
            <a:chExt cx="2590800" cy="5516802"/>
          </a:xfrm>
        </p:grpSpPr>
        <p:sp>
          <p:nvSpPr>
            <p:cNvPr id="12" name="Freeform: Shape 11">
              <a:extLst>
                <a:ext uri="{FF2B5EF4-FFF2-40B4-BE49-F238E27FC236}">
                  <a16:creationId xmlns:a16="http://schemas.microsoft.com/office/drawing/2014/main" id="{B8063261-8230-B22F-E6D9-949CA49106C1}"/>
                </a:ext>
              </a:extLst>
            </p:cNvPr>
            <p:cNvSpPr/>
            <p:nvPr/>
          </p:nvSpPr>
          <p:spPr>
            <a:xfrm>
              <a:off x="285810" y="881944"/>
              <a:ext cx="2590800" cy="848738"/>
            </a:xfrm>
            <a:custGeom>
              <a:avLst/>
              <a:gdLst>
                <a:gd name="connsiteX0" fmla="*/ 0 w 2590800"/>
                <a:gd name="connsiteY0" fmla="*/ 141459 h 848738"/>
                <a:gd name="connsiteX1" fmla="*/ 141459 w 2590800"/>
                <a:gd name="connsiteY1" fmla="*/ 0 h 848738"/>
                <a:gd name="connsiteX2" fmla="*/ 2449341 w 2590800"/>
                <a:gd name="connsiteY2" fmla="*/ 0 h 848738"/>
                <a:gd name="connsiteX3" fmla="*/ 2590800 w 2590800"/>
                <a:gd name="connsiteY3" fmla="*/ 141459 h 848738"/>
                <a:gd name="connsiteX4" fmla="*/ 2590800 w 2590800"/>
                <a:gd name="connsiteY4" fmla="*/ 707279 h 848738"/>
                <a:gd name="connsiteX5" fmla="*/ 2449341 w 2590800"/>
                <a:gd name="connsiteY5" fmla="*/ 848738 h 848738"/>
                <a:gd name="connsiteX6" fmla="*/ 141459 w 2590800"/>
                <a:gd name="connsiteY6" fmla="*/ 848738 h 848738"/>
                <a:gd name="connsiteX7" fmla="*/ 0 w 2590800"/>
                <a:gd name="connsiteY7" fmla="*/ 707279 h 848738"/>
                <a:gd name="connsiteX8" fmla="*/ 0 w 2590800"/>
                <a:gd name="connsiteY8" fmla="*/ 141459 h 84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0" h="848738">
                  <a:moveTo>
                    <a:pt x="0" y="141459"/>
                  </a:moveTo>
                  <a:cubicBezTo>
                    <a:pt x="0" y="63333"/>
                    <a:pt x="63333" y="0"/>
                    <a:pt x="141459" y="0"/>
                  </a:cubicBezTo>
                  <a:lnTo>
                    <a:pt x="2449341" y="0"/>
                  </a:lnTo>
                  <a:cubicBezTo>
                    <a:pt x="2527467" y="0"/>
                    <a:pt x="2590800" y="63333"/>
                    <a:pt x="2590800" y="141459"/>
                  </a:cubicBezTo>
                  <a:lnTo>
                    <a:pt x="2590800" y="707279"/>
                  </a:lnTo>
                  <a:cubicBezTo>
                    <a:pt x="2590800" y="785405"/>
                    <a:pt x="2527467" y="848738"/>
                    <a:pt x="2449341" y="848738"/>
                  </a:cubicBezTo>
                  <a:lnTo>
                    <a:pt x="141459" y="848738"/>
                  </a:lnTo>
                  <a:cubicBezTo>
                    <a:pt x="63333" y="848738"/>
                    <a:pt x="0" y="785405"/>
                    <a:pt x="0" y="707279"/>
                  </a:cubicBezTo>
                  <a:lnTo>
                    <a:pt x="0" y="14145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9532" tIns="60482" rIns="79532" bIns="60482" numCol="1" spcCol="1270" anchor="ctr" anchorCtr="0">
              <a:noAutofit/>
            </a:bodyPr>
            <a:lstStyle/>
            <a:p>
              <a:pPr marL="0" lvl="0" indent="0" algn="ctr" defTabSz="444500">
                <a:lnSpc>
                  <a:spcPct val="90000"/>
                </a:lnSpc>
                <a:spcBef>
                  <a:spcPct val="0"/>
                </a:spcBef>
                <a:spcAft>
                  <a:spcPct val="35000"/>
                </a:spcAft>
                <a:buClrTx/>
                <a:buSzTx/>
                <a:buFont typeface="Arial" panose="020B0604020202020204" pitchFamily="34" charset="0"/>
                <a:buNone/>
              </a:pPr>
              <a:r>
                <a:rPr lang="en-US" sz="1000" kern="1200" dirty="0"/>
                <a:t>The 8051 microcontroller's memory is divided into Program Memory and Data Memory.</a:t>
              </a:r>
              <a:endParaRPr lang="en-IN" sz="1000" kern="1200" dirty="0"/>
            </a:p>
          </p:txBody>
        </p:sp>
        <p:sp>
          <p:nvSpPr>
            <p:cNvPr id="14" name="Freeform: Shape 13">
              <a:extLst>
                <a:ext uri="{FF2B5EF4-FFF2-40B4-BE49-F238E27FC236}">
                  <a16:creationId xmlns:a16="http://schemas.microsoft.com/office/drawing/2014/main" id="{ADE5C2EB-7BC1-8CFE-5FEE-9414BBD44DCD}"/>
                </a:ext>
              </a:extLst>
            </p:cNvPr>
            <p:cNvSpPr/>
            <p:nvPr/>
          </p:nvSpPr>
          <p:spPr>
            <a:xfrm>
              <a:off x="285810" y="1815557"/>
              <a:ext cx="2590800" cy="848738"/>
            </a:xfrm>
            <a:custGeom>
              <a:avLst/>
              <a:gdLst>
                <a:gd name="connsiteX0" fmla="*/ 0 w 2590800"/>
                <a:gd name="connsiteY0" fmla="*/ 141459 h 848738"/>
                <a:gd name="connsiteX1" fmla="*/ 141459 w 2590800"/>
                <a:gd name="connsiteY1" fmla="*/ 0 h 848738"/>
                <a:gd name="connsiteX2" fmla="*/ 2449341 w 2590800"/>
                <a:gd name="connsiteY2" fmla="*/ 0 h 848738"/>
                <a:gd name="connsiteX3" fmla="*/ 2590800 w 2590800"/>
                <a:gd name="connsiteY3" fmla="*/ 141459 h 848738"/>
                <a:gd name="connsiteX4" fmla="*/ 2590800 w 2590800"/>
                <a:gd name="connsiteY4" fmla="*/ 707279 h 848738"/>
                <a:gd name="connsiteX5" fmla="*/ 2449341 w 2590800"/>
                <a:gd name="connsiteY5" fmla="*/ 848738 h 848738"/>
                <a:gd name="connsiteX6" fmla="*/ 141459 w 2590800"/>
                <a:gd name="connsiteY6" fmla="*/ 848738 h 848738"/>
                <a:gd name="connsiteX7" fmla="*/ 0 w 2590800"/>
                <a:gd name="connsiteY7" fmla="*/ 707279 h 848738"/>
                <a:gd name="connsiteX8" fmla="*/ 0 w 2590800"/>
                <a:gd name="connsiteY8" fmla="*/ 141459 h 84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0" h="848738">
                  <a:moveTo>
                    <a:pt x="0" y="141459"/>
                  </a:moveTo>
                  <a:cubicBezTo>
                    <a:pt x="0" y="63333"/>
                    <a:pt x="63333" y="0"/>
                    <a:pt x="141459" y="0"/>
                  </a:cubicBezTo>
                  <a:lnTo>
                    <a:pt x="2449341" y="0"/>
                  </a:lnTo>
                  <a:cubicBezTo>
                    <a:pt x="2527467" y="0"/>
                    <a:pt x="2590800" y="63333"/>
                    <a:pt x="2590800" y="141459"/>
                  </a:cubicBezTo>
                  <a:lnTo>
                    <a:pt x="2590800" y="707279"/>
                  </a:lnTo>
                  <a:cubicBezTo>
                    <a:pt x="2590800" y="785405"/>
                    <a:pt x="2527467" y="848738"/>
                    <a:pt x="2449341" y="848738"/>
                  </a:cubicBezTo>
                  <a:lnTo>
                    <a:pt x="141459" y="848738"/>
                  </a:lnTo>
                  <a:cubicBezTo>
                    <a:pt x="63333" y="848738"/>
                    <a:pt x="0" y="785405"/>
                    <a:pt x="0" y="707279"/>
                  </a:cubicBezTo>
                  <a:lnTo>
                    <a:pt x="0" y="14145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9532" tIns="60482" rIns="79532" bIns="60482" numCol="1" spcCol="1270" anchor="ctr" anchorCtr="0">
              <a:noAutofit/>
            </a:bodyPr>
            <a:lstStyle/>
            <a:p>
              <a:pPr marL="0" lvl="0" indent="0" algn="ctr" defTabSz="444500">
                <a:lnSpc>
                  <a:spcPct val="90000"/>
                </a:lnSpc>
                <a:spcBef>
                  <a:spcPct val="0"/>
                </a:spcBef>
                <a:spcAft>
                  <a:spcPct val="35000"/>
                </a:spcAft>
                <a:buNone/>
              </a:pPr>
              <a:r>
                <a:rPr lang="en-US" sz="1000" kern="1200" dirty="0"/>
                <a:t>Program Memory (ROM) is used for permanent saving program being executed, while Data Memory (RAM) is used for temporarily storing and keeping intermediate results and variables.</a:t>
              </a:r>
              <a:endParaRPr kumimoji="0" lang="en-US" altLang="en-US" sz="1000" i="0" strike="noStrike" kern="1200" cap="none" normalizeH="0" baseline="0" dirty="0">
                <a:ln/>
                <a:effectLst/>
                <a:latin typeface="+mn-lt"/>
              </a:endParaRPr>
            </a:p>
          </p:txBody>
        </p:sp>
        <p:sp>
          <p:nvSpPr>
            <p:cNvPr id="16" name="Freeform: Shape 15">
              <a:extLst>
                <a:ext uri="{FF2B5EF4-FFF2-40B4-BE49-F238E27FC236}">
                  <a16:creationId xmlns:a16="http://schemas.microsoft.com/office/drawing/2014/main" id="{A5BBDDC8-FFCA-BDFC-6067-08816DA23485}"/>
                </a:ext>
              </a:extLst>
            </p:cNvPr>
            <p:cNvSpPr/>
            <p:nvPr/>
          </p:nvSpPr>
          <p:spPr>
            <a:xfrm>
              <a:off x="285810" y="2749170"/>
              <a:ext cx="2590800" cy="848738"/>
            </a:xfrm>
            <a:custGeom>
              <a:avLst/>
              <a:gdLst>
                <a:gd name="connsiteX0" fmla="*/ 0 w 2590800"/>
                <a:gd name="connsiteY0" fmla="*/ 141459 h 848738"/>
                <a:gd name="connsiteX1" fmla="*/ 141459 w 2590800"/>
                <a:gd name="connsiteY1" fmla="*/ 0 h 848738"/>
                <a:gd name="connsiteX2" fmla="*/ 2449341 w 2590800"/>
                <a:gd name="connsiteY2" fmla="*/ 0 h 848738"/>
                <a:gd name="connsiteX3" fmla="*/ 2590800 w 2590800"/>
                <a:gd name="connsiteY3" fmla="*/ 141459 h 848738"/>
                <a:gd name="connsiteX4" fmla="*/ 2590800 w 2590800"/>
                <a:gd name="connsiteY4" fmla="*/ 707279 h 848738"/>
                <a:gd name="connsiteX5" fmla="*/ 2449341 w 2590800"/>
                <a:gd name="connsiteY5" fmla="*/ 848738 h 848738"/>
                <a:gd name="connsiteX6" fmla="*/ 141459 w 2590800"/>
                <a:gd name="connsiteY6" fmla="*/ 848738 h 848738"/>
                <a:gd name="connsiteX7" fmla="*/ 0 w 2590800"/>
                <a:gd name="connsiteY7" fmla="*/ 707279 h 848738"/>
                <a:gd name="connsiteX8" fmla="*/ 0 w 2590800"/>
                <a:gd name="connsiteY8" fmla="*/ 141459 h 84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0" h="848738">
                  <a:moveTo>
                    <a:pt x="0" y="141459"/>
                  </a:moveTo>
                  <a:cubicBezTo>
                    <a:pt x="0" y="63333"/>
                    <a:pt x="63333" y="0"/>
                    <a:pt x="141459" y="0"/>
                  </a:cubicBezTo>
                  <a:lnTo>
                    <a:pt x="2449341" y="0"/>
                  </a:lnTo>
                  <a:cubicBezTo>
                    <a:pt x="2527467" y="0"/>
                    <a:pt x="2590800" y="63333"/>
                    <a:pt x="2590800" y="141459"/>
                  </a:cubicBezTo>
                  <a:lnTo>
                    <a:pt x="2590800" y="707279"/>
                  </a:lnTo>
                  <a:cubicBezTo>
                    <a:pt x="2590800" y="785405"/>
                    <a:pt x="2527467" y="848738"/>
                    <a:pt x="2449341" y="848738"/>
                  </a:cubicBezTo>
                  <a:lnTo>
                    <a:pt x="141459" y="848738"/>
                  </a:lnTo>
                  <a:cubicBezTo>
                    <a:pt x="63333" y="848738"/>
                    <a:pt x="0" y="785405"/>
                    <a:pt x="0" y="707279"/>
                  </a:cubicBezTo>
                  <a:lnTo>
                    <a:pt x="0" y="14145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9532" tIns="60482" rIns="79532" bIns="60482" numCol="1" spcCol="1270" anchor="ctr" anchorCtr="0">
              <a:noAutofit/>
            </a:bodyPr>
            <a:lstStyle/>
            <a:p>
              <a:pPr marL="0" lvl="0" indent="0" algn="ctr" defTabSz="444500">
                <a:lnSpc>
                  <a:spcPct val="90000"/>
                </a:lnSpc>
                <a:spcBef>
                  <a:spcPct val="0"/>
                </a:spcBef>
                <a:spcAft>
                  <a:spcPct val="35000"/>
                </a:spcAft>
                <a:buNone/>
              </a:pPr>
              <a:r>
                <a:rPr kumimoji="0" lang="en-US" altLang="en-US" sz="1000" i="0" strike="noStrike" kern="1200" cap="none" normalizeH="0" baseline="0">
                  <a:ln/>
                  <a:effectLst/>
                  <a:latin typeface="+mn-lt"/>
                </a:rPr>
                <a:t>Up to 256 bytes of internal data memory is available.</a:t>
              </a:r>
              <a:endParaRPr kumimoji="0" lang="en-US" altLang="en-US" sz="1000" i="0" strike="noStrike" kern="1200" cap="none" normalizeH="0" baseline="0" dirty="0">
                <a:ln/>
                <a:effectLst/>
                <a:latin typeface="+mn-lt"/>
              </a:endParaRPr>
            </a:p>
          </p:txBody>
        </p:sp>
        <p:sp>
          <p:nvSpPr>
            <p:cNvPr id="18" name="Freeform: Shape 17">
              <a:extLst>
                <a:ext uri="{FF2B5EF4-FFF2-40B4-BE49-F238E27FC236}">
                  <a16:creationId xmlns:a16="http://schemas.microsoft.com/office/drawing/2014/main" id="{3FF44318-0C5A-E7F6-700B-9EE53103EECC}"/>
                </a:ext>
              </a:extLst>
            </p:cNvPr>
            <p:cNvSpPr/>
            <p:nvPr/>
          </p:nvSpPr>
          <p:spPr>
            <a:xfrm>
              <a:off x="285810" y="3682782"/>
              <a:ext cx="2590800" cy="848738"/>
            </a:xfrm>
            <a:custGeom>
              <a:avLst/>
              <a:gdLst>
                <a:gd name="connsiteX0" fmla="*/ 0 w 2590800"/>
                <a:gd name="connsiteY0" fmla="*/ 141459 h 848738"/>
                <a:gd name="connsiteX1" fmla="*/ 141459 w 2590800"/>
                <a:gd name="connsiteY1" fmla="*/ 0 h 848738"/>
                <a:gd name="connsiteX2" fmla="*/ 2449341 w 2590800"/>
                <a:gd name="connsiteY2" fmla="*/ 0 h 848738"/>
                <a:gd name="connsiteX3" fmla="*/ 2590800 w 2590800"/>
                <a:gd name="connsiteY3" fmla="*/ 141459 h 848738"/>
                <a:gd name="connsiteX4" fmla="*/ 2590800 w 2590800"/>
                <a:gd name="connsiteY4" fmla="*/ 707279 h 848738"/>
                <a:gd name="connsiteX5" fmla="*/ 2449341 w 2590800"/>
                <a:gd name="connsiteY5" fmla="*/ 848738 h 848738"/>
                <a:gd name="connsiteX6" fmla="*/ 141459 w 2590800"/>
                <a:gd name="connsiteY6" fmla="*/ 848738 h 848738"/>
                <a:gd name="connsiteX7" fmla="*/ 0 w 2590800"/>
                <a:gd name="connsiteY7" fmla="*/ 707279 h 848738"/>
                <a:gd name="connsiteX8" fmla="*/ 0 w 2590800"/>
                <a:gd name="connsiteY8" fmla="*/ 141459 h 84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0" h="848738">
                  <a:moveTo>
                    <a:pt x="0" y="141459"/>
                  </a:moveTo>
                  <a:cubicBezTo>
                    <a:pt x="0" y="63333"/>
                    <a:pt x="63333" y="0"/>
                    <a:pt x="141459" y="0"/>
                  </a:cubicBezTo>
                  <a:lnTo>
                    <a:pt x="2449341" y="0"/>
                  </a:lnTo>
                  <a:cubicBezTo>
                    <a:pt x="2527467" y="0"/>
                    <a:pt x="2590800" y="63333"/>
                    <a:pt x="2590800" y="141459"/>
                  </a:cubicBezTo>
                  <a:lnTo>
                    <a:pt x="2590800" y="707279"/>
                  </a:lnTo>
                  <a:cubicBezTo>
                    <a:pt x="2590800" y="785405"/>
                    <a:pt x="2527467" y="848738"/>
                    <a:pt x="2449341" y="848738"/>
                  </a:cubicBezTo>
                  <a:lnTo>
                    <a:pt x="141459" y="848738"/>
                  </a:lnTo>
                  <a:cubicBezTo>
                    <a:pt x="63333" y="848738"/>
                    <a:pt x="0" y="785405"/>
                    <a:pt x="0" y="707279"/>
                  </a:cubicBezTo>
                  <a:lnTo>
                    <a:pt x="0" y="14145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9532" tIns="60482" rIns="79532" bIns="60482" numCol="1" spcCol="1270" anchor="ctr" anchorCtr="0">
              <a:noAutofit/>
            </a:bodyPr>
            <a:lstStyle/>
            <a:p>
              <a:pPr marL="0" lvl="0" indent="0" algn="ctr" defTabSz="444500">
                <a:lnSpc>
                  <a:spcPct val="90000"/>
                </a:lnSpc>
                <a:spcBef>
                  <a:spcPct val="0"/>
                </a:spcBef>
                <a:spcAft>
                  <a:spcPct val="35000"/>
                </a:spcAft>
                <a:buNone/>
              </a:pPr>
              <a:r>
                <a:rPr kumimoji="0" lang="en-US" altLang="en-US" sz="1000" i="0" strike="noStrike" kern="1200" cap="none" normalizeH="0" baseline="0">
                  <a:ln/>
                  <a:effectLst/>
                  <a:latin typeface="+mn-lt"/>
                </a:rPr>
                <a:t>Locations available to the user occupy addressing space from 0 to 7Fh.</a:t>
              </a:r>
              <a:endParaRPr kumimoji="0" lang="en-US" altLang="en-US" sz="1000" i="0" strike="noStrike" kern="1200" cap="none" normalizeH="0" baseline="0" dirty="0">
                <a:ln/>
                <a:effectLst/>
                <a:latin typeface="+mn-lt"/>
              </a:endParaRPr>
            </a:p>
          </p:txBody>
        </p:sp>
        <p:sp>
          <p:nvSpPr>
            <p:cNvPr id="20" name="Freeform: Shape 19">
              <a:extLst>
                <a:ext uri="{FF2B5EF4-FFF2-40B4-BE49-F238E27FC236}">
                  <a16:creationId xmlns:a16="http://schemas.microsoft.com/office/drawing/2014/main" id="{C6198652-3F33-8448-E444-7DCDA67AF670}"/>
                </a:ext>
              </a:extLst>
            </p:cNvPr>
            <p:cNvSpPr/>
            <p:nvPr/>
          </p:nvSpPr>
          <p:spPr>
            <a:xfrm>
              <a:off x="285810" y="4616395"/>
              <a:ext cx="2590800" cy="848738"/>
            </a:xfrm>
            <a:custGeom>
              <a:avLst/>
              <a:gdLst>
                <a:gd name="connsiteX0" fmla="*/ 0 w 2590800"/>
                <a:gd name="connsiteY0" fmla="*/ 141459 h 848738"/>
                <a:gd name="connsiteX1" fmla="*/ 141459 w 2590800"/>
                <a:gd name="connsiteY1" fmla="*/ 0 h 848738"/>
                <a:gd name="connsiteX2" fmla="*/ 2449341 w 2590800"/>
                <a:gd name="connsiteY2" fmla="*/ 0 h 848738"/>
                <a:gd name="connsiteX3" fmla="*/ 2590800 w 2590800"/>
                <a:gd name="connsiteY3" fmla="*/ 141459 h 848738"/>
                <a:gd name="connsiteX4" fmla="*/ 2590800 w 2590800"/>
                <a:gd name="connsiteY4" fmla="*/ 707279 h 848738"/>
                <a:gd name="connsiteX5" fmla="*/ 2449341 w 2590800"/>
                <a:gd name="connsiteY5" fmla="*/ 848738 h 848738"/>
                <a:gd name="connsiteX6" fmla="*/ 141459 w 2590800"/>
                <a:gd name="connsiteY6" fmla="*/ 848738 h 848738"/>
                <a:gd name="connsiteX7" fmla="*/ 0 w 2590800"/>
                <a:gd name="connsiteY7" fmla="*/ 707279 h 848738"/>
                <a:gd name="connsiteX8" fmla="*/ 0 w 2590800"/>
                <a:gd name="connsiteY8" fmla="*/ 141459 h 84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0" h="848738">
                  <a:moveTo>
                    <a:pt x="0" y="141459"/>
                  </a:moveTo>
                  <a:cubicBezTo>
                    <a:pt x="0" y="63333"/>
                    <a:pt x="63333" y="0"/>
                    <a:pt x="141459" y="0"/>
                  </a:cubicBezTo>
                  <a:lnTo>
                    <a:pt x="2449341" y="0"/>
                  </a:lnTo>
                  <a:cubicBezTo>
                    <a:pt x="2527467" y="0"/>
                    <a:pt x="2590800" y="63333"/>
                    <a:pt x="2590800" y="141459"/>
                  </a:cubicBezTo>
                  <a:lnTo>
                    <a:pt x="2590800" y="707279"/>
                  </a:lnTo>
                  <a:cubicBezTo>
                    <a:pt x="2590800" y="785405"/>
                    <a:pt x="2527467" y="848738"/>
                    <a:pt x="2449341" y="848738"/>
                  </a:cubicBezTo>
                  <a:lnTo>
                    <a:pt x="141459" y="848738"/>
                  </a:lnTo>
                  <a:cubicBezTo>
                    <a:pt x="63333" y="848738"/>
                    <a:pt x="0" y="785405"/>
                    <a:pt x="0" y="707279"/>
                  </a:cubicBezTo>
                  <a:lnTo>
                    <a:pt x="0" y="14145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9532" tIns="60482" rIns="79532" bIns="60482" numCol="1" spcCol="1270" anchor="ctr" anchorCtr="0">
              <a:noAutofit/>
            </a:bodyPr>
            <a:lstStyle/>
            <a:p>
              <a:pPr marL="0" lvl="0" indent="0" algn="ctr" defTabSz="444500">
                <a:lnSpc>
                  <a:spcPct val="90000"/>
                </a:lnSpc>
                <a:spcBef>
                  <a:spcPct val="0"/>
                </a:spcBef>
                <a:spcAft>
                  <a:spcPct val="35000"/>
                </a:spcAft>
                <a:buNone/>
              </a:pPr>
              <a:r>
                <a:rPr kumimoji="0" lang="en-US" altLang="en-US" sz="1000" i="0" strike="noStrike" kern="1200" cap="none" normalizeH="0" baseline="0" dirty="0">
                  <a:ln/>
                  <a:effectLst/>
                  <a:latin typeface="+mn-lt"/>
                </a:rPr>
                <a:t>The first 128 bytes of internal data memory are both directly and indirectly addressable and the upper 128 bytes of data memory (80-FF</a:t>
              </a:r>
              <a:r>
                <a:rPr lang="en-US" altLang="en-US" sz="1000" kern="1200" dirty="0"/>
                <a:t>H</a:t>
              </a:r>
              <a:r>
                <a:rPr kumimoji="0" lang="en-US" altLang="en-US" sz="1000" i="0" strike="noStrike" kern="1200" cap="none" normalizeH="0" baseline="0" dirty="0">
                  <a:ln/>
                  <a:effectLst/>
                  <a:latin typeface="+mn-lt"/>
                </a:rPr>
                <a:t>) can be addressed only indirectly.</a:t>
              </a:r>
            </a:p>
          </p:txBody>
        </p:sp>
        <p:sp>
          <p:nvSpPr>
            <p:cNvPr id="22" name="Freeform: Shape 21">
              <a:extLst>
                <a:ext uri="{FF2B5EF4-FFF2-40B4-BE49-F238E27FC236}">
                  <a16:creationId xmlns:a16="http://schemas.microsoft.com/office/drawing/2014/main" id="{C0F092B8-8EA6-604C-7007-FC6941A386CF}"/>
                </a:ext>
              </a:extLst>
            </p:cNvPr>
            <p:cNvSpPr/>
            <p:nvPr/>
          </p:nvSpPr>
          <p:spPr>
            <a:xfrm>
              <a:off x="285810" y="5550008"/>
              <a:ext cx="2590800" cy="848738"/>
            </a:xfrm>
            <a:custGeom>
              <a:avLst/>
              <a:gdLst>
                <a:gd name="connsiteX0" fmla="*/ 0 w 2590800"/>
                <a:gd name="connsiteY0" fmla="*/ 141459 h 848738"/>
                <a:gd name="connsiteX1" fmla="*/ 141459 w 2590800"/>
                <a:gd name="connsiteY1" fmla="*/ 0 h 848738"/>
                <a:gd name="connsiteX2" fmla="*/ 2449341 w 2590800"/>
                <a:gd name="connsiteY2" fmla="*/ 0 h 848738"/>
                <a:gd name="connsiteX3" fmla="*/ 2590800 w 2590800"/>
                <a:gd name="connsiteY3" fmla="*/ 141459 h 848738"/>
                <a:gd name="connsiteX4" fmla="*/ 2590800 w 2590800"/>
                <a:gd name="connsiteY4" fmla="*/ 707279 h 848738"/>
                <a:gd name="connsiteX5" fmla="*/ 2449341 w 2590800"/>
                <a:gd name="connsiteY5" fmla="*/ 848738 h 848738"/>
                <a:gd name="connsiteX6" fmla="*/ 141459 w 2590800"/>
                <a:gd name="connsiteY6" fmla="*/ 848738 h 848738"/>
                <a:gd name="connsiteX7" fmla="*/ 0 w 2590800"/>
                <a:gd name="connsiteY7" fmla="*/ 707279 h 848738"/>
                <a:gd name="connsiteX8" fmla="*/ 0 w 2590800"/>
                <a:gd name="connsiteY8" fmla="*/ 141459 h 84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0" h="848738">
                  <a:moveTo>
                    <a:pt x="0" y="141459"/>
                  </a:moveTo>
                  <a:cubicBezTo>
                    <a:pt x="0" y="63333"/>
                    <a:pt x="63333" y="0"/>
                    <a:pt x="141459" y="0"/>
                  </a:cubicBezTo>
                  <a:lnTo>
                    <a:pt x="2449341" y="0"/>
                  </a:lnTo>
                  <a:cubicBezTo>
                    <a:pt x="2527467" y="0"/>
                    <a:pt x="2590800" y="63333"/>
                    <a:pt x="2590800" y="141459"/>
                  </a:cubicBezTo>
                  <a:lnTo>
                    <a:pt x="2590800" y="707279"/>
                  </a:lnTo>
                  <a:cubicBezTo>
                    <a:pt x="2590800" y="785405"/>
                    <a:pt x="2527467" y="848738"/>
                    <a:pt x="2449341" y="848738"/>
                  </a:cubicBezTo>
                  <a:lnTo>
                    <a:pt x="141459" y="848738"/>
                  </a:lnTo>
                  <a:cubicBezTo>
                    <a:pt x="63333" y="848738"/>
                    <a:pt x="0" y="785405"/>
                    <a:pt x="0" y="707279"/>
                  </a:cubicBezTo>
                  <a:lnTo>
                    <a:pt x="0" y="14145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9532" tIns="60482" rIns="79532" bIns="60482" numCol="1" spcCol="1270" anchor="ctr" anchorCtr="0">
              <a:noAutofit/>
            </a:bodyPr>
            <a:lstStyle/>
            <a:p>
              <a:pPr marL="0" lvl="0" indent="0" algn="ctr" defTabSz="444500">
                <a:lnSpc>
                  <a:spcPct val="90000"/>
                </a:lnSpc>
                <a:spcBef>
                  <a:spcPct val="0"/>
                </a:spcBef>
                <a:spcAft>
                  <a:spcPct val="35000"/>
                </a:spcAft>
                <a:buNone/>
              </a:pPr>
              <a:r>
                <a:rPr kumimoji="0" lang="en-US" altLang="en-US" sz="1000" i="0" strike="noStrike" kern="1200" cap="none" normalizeH="0" baseline="0" dirty="0">
                  <a:ln/>
                  <a:effectLst/>
                  <a:latin typeface="+mn-lt"/>
                </a:rPr>
                <a:t>8051 can use up to 64K Bytes of external data memory with EA=0.</a:t>
              </a:r>
            </a:p>
          </p:txBody>
        </p:sp>
      </p:grpSp>
      <p:pic>
        <p:nvPicPr>
          <p:cNvPr id="7" name="Picture 6">
            <a:extLst>
              <a:ext uri="{FF2B5EF4-FFF2-40B4-BE49-F238E27FC236}">
                <a16:creationId xmlns:a16="http://schemas.microsoft.com/office/drawing/2014/main" id="{0EABDEA3-0BD0-1E1C-6B11-C217CDF4E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945" y="859735"/>
            <a:ext cx="5404946" cy="5539011"/>
          </a:xfrm>
          <a:prstGeom prst="rect">
            <a:avLst/>
          </a:prstGeom>
        </p:spPr>
      </p:pic>
      <p:pic>
        <p:nvPicPr>
          <p:cNvPr id="9" name="Google Shape;41;p10">
            <a:extLst>
              <a:ext uri="{FF2B5EF4-FFF2-40B4-BE49-F238E27FC236}">
                <a16:creationId xmlns:a16="http://schemas.microsoft.com/office/drawing/2014/main" id="{0ED6BCC4-3317-A223-00D8-8B6D3F5B6FC3}"/>
              </a:ext>
            </a:extLst>
          </p:cNvPr>
          <p:cNvPicPr preferRelativeResize="0"/>
          <p:nvPr/>
        </p:nvPicPr>
        <p:blipFill rotWithShape="1">
          <a:blip r:embed="rId4">
            <a:alphaModFix/>
          </a:blip>
          <a:srcRect/>
          <a:stretch/>
        </p:blipFill>
        <p:spPr>
          <a:xfrm>
            <a:off x="0" y="136526"/>
            <a:ext cx="1720645" cy="723209"/>
          </a:xfrm>
          <a:prstGeom prst="rect">
            <a:avLst/>
          </a:prstGeom>
          <a:noFill/>
          <a:ln>
            <a:noFill/>
          </a:ln>
        </p:spPr>
      </p:pic>
    </p:spTree>
    <p:extLst>
      <p:ext uri="{BB962C8B-B14F-4D97-AF65-F5344CB8AC3E}">
        <p14:creationId xmlns:p14="http://schemas.microsoft.com/office/powerpoint/2010/main" val="4515333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9">
            <a:extLst>
              <a:ext uri="{FF2B5EF4-FFF2-40B4-BE49-F238E27FC236}">
                <a16:creationId xmlns:a16="http://schemas.microsoft.com/office/drawing/2014/main" id="{0FE95B06-B7F4-F747-1A36-B994AEC8E58E}"/>
              </a:ext>
            </a:extLst>
          </p:cNvPr>
          <p:cNvSpPr>
            <a:spLocks noGrp="1"/>
          </p:cNvSpPr>
          <p:nvPr>
            <p:ph sz="quarter" idx="1"/>
          </p:nvPr>
        </p:nvSpPr>
        <p:spPr>
          <a:xfrm>
            <a:off x="323850" y="1125538"/>
            <a:ext cx="8928100" cy="5876925"/>
          </a:xfrm>
        </p:spPr>
        <p:txBody>
          <a:bodyPr/>
          <a:lstStyle/>
          <a:p>
            <a:pPr marL="0" indent="0" algn="just">
              <a:buFont typeface="Wingdings 2" panose="05020102010507070707" pitchFamily="18" charset="2"/>
              <a:buNone/>
              <a:defRPr/>
            </a:pPr>
            <a:r>
              <a:rPr lang="en-US" sz="2400" b="1" dirty="0">
                <a:solidFill>
                  <a:schemeClr val="tx1"/>
                </a:solidFill>
              </a:rPr>
              <a:t>Logical Instruction: Few Examples</a:t>
            </a: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sz="2000" dirty="0"/>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a:p>
            <a:pPr algn="just">
              <a:buFont typeface="Wingdings 2" panose="05020102010507070707" pitchFamily="18" charset="2"/>
              <a:buNone/>
              <a:defRPr/>
            </a:pPr>
            <a:endParaRPr lang="en-US" altLang="en-US" sz="3400" dirty="0">
              <a:solidFill>
                <a:schemeClr val="tx1"/>
              </a:solidFill>
            </a:endParaRPr>
          </a:p>
        </p:txBody>
      </p:sp>
      <p:pic>
        <p:nvPicPr>
          <p:cNvPr id="27651" name="Picture 6">
            <a:extLst>
              <a:ext uri="{FF2B5EF4-FFF2-40B4-BE49-F238E27FC236}">
                <a16:creationId xmlns:a16="http://schemas.microsoft.com/office/drawing/2014/main" id="{864887FE-BB1B-B034-FF98-0E3A374A3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2">
            <a:extLst>
              <a:ext uri="{FF2B5EF4-FFF2-40B4-BE49-F238E27FC236}">
                <a16:creationId xmlns:a16="http://schemas.microsoft.com/office/drawing/2014/main" id="{64E0BE1D-1CED-B93F-A941-4AFEDB2BD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749425"/>
            <a:ext cx="733425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0"/>
            <a:ext cx="8229600" cy="1862138"/>
          </a:xfrm>
          <a:prstGeom prst="rect">
            <a:avLst/>
          </a:prstGeom>
          <a:noFill/>
        </p:spPr>
        <p:txBody>
          <a:bodyPr>
            <a:spAutoFit/>
          </a:bodyPr>
          <a:lstStyle/>
          <a:p>
            <a:pPr algn="ctr" eaLnBrk="1" fontAlgn="auto" hangingPunct="1">
              <a:spcBef>
                <a:spcPts val="0"/>
              </a:spcBef>
              <a:spcAft>
                <a:spcPts val="0"/>
              </a:spcAft>
              <a:defRPr/>
            </a:pPr>
            <a:r>
              <a:rPr lang="en-US" sz="9600" b="1" dirty="0">
                <a:solidFill>
                  <a:schemeClr val="accent3">
                    <a:lumMod val="40000"/>
                    <a:lumOff val="60000"/>
                  </a:schemeClr>
                </a:solidFill>
                <a:latin typeface="Times New Roman" panose="02020603050405020304" pitchFamily="18" charset="0"/>
                <a:cs typeface="Times New Roman" panose="02020603050405020304" pitchFamily="18" charset="0"/>
              </a:rPr>
              <a:t>Thank</a:t>
            </a:r>
            <a:r>
              <a:rPr lang="en-US" sz="11500" b="1" dirty="0">
                <a:solidFill>
                  <a:schemeClr val="accent3">
                    <a:lumMod val="40000"/>
                    <a:lumOff val="60000"/>
                  </a:schemeClr>
                </a:solidFill>
                <a:latin typeface="+mn-lt"/>
                <a:cs typeface="+mn-cs"/>
              </a:rPr>
              <a:t>  you </a:t>
            </a:r>
          </a:p>
        </p:txBody>
      </p:sp>
    </p:spTree>
    <p:extLst>
      <p:ext uri="{BB962C8B-B14F-4D97-AF65-F5344CB8AC3E}">
        <p14:creationId xmlns:p14="http://schemas.microsoft.com/office/powerpoint/2010/main" val="371622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9">
            <a:extLst>
              <a:ext uri="{FF2B5EF4-FFF2-40B4-BE49-F238E27FC236}">
                <a16:creationId xmlns:a16="http://schemas.microsoft.com/office/drawing/2014/main" id="{EE675917-FB89-9EF9-2EBC-0B0E073C4D4C}"/>
              </a:ext>
            </a:extLst>
          </p:cNvPr>
          <p:cNvSpPr>
            <a:spLocks noGrp="1"/>
          </p:cNvSpPr>
          <p:nvPr>
            <p:ph sz="quarter" idx="1"/>
          </p:nvPr>
        </p:nvSpPr>
        <p:spPr>
          <a:xfrm>
            <a:off x="0" y="836613"/>
            <a:ext cx="5888038" cy="5905500"/>
          </a:xfrm>
        </p:spPr>
        <p:txBody>
          <a:bodyPr>
            <a:normAutofit fontScale="77500" lnSpcReduction="20000"/>
          </a:bodyPr>
          <a:lstStyle/>
          <a:p>
            <a:pPr>
              <a:buFont typeface="Wingdings 2" panose="05020102010507070707" pitchFamily="18" charset="2"/>
              <a:buNone/>
              <a:defRPr/>
            </a:pPr>
            <a:r>
              <a:rPr lang="en-US" sz="2800" dirty="0">
                <a:solidFill>
                  <a:schemeClr val="tx1"/>
                </a:solidFill>
              </a:rPr>
              <a:t>	</a:t>
            </a:r>
            <a:r>
              <a:rPr lang="en-US" sz="3400" b="1" dirty="0">
                <a:solidFill>
                  <a:schemeClr val="tx1"/>
                </a:solidFill>
              </a:rPr>
              <a:t>Pin diagram of 8051 Microcontroller</a:t>
            </a:r>
            <a:r>
              <a:rPr lang="en-US" sz="3400" dirty="0">
                <a:solidFill>
                  <a:schemeClr val="tx1"/>
                </a:solidFill>
              </a:rPr>
              <a:t>	</a:t>
            </a:r>
          </a:p>
          <a:p>
            <a:pPr algn="just">
              <a:defRPr/>
            </a:pPr>
            <a:r>
              <a:rPr lang="en-US" sz="2800" dirty="0">
                <a:solidFill>
                  <a:schemeClr val="tx1"/>
                </a:solidFill>
              </a:rPr>
              <a:t>The 8051 microcontroller is a popular 8-bit microcontroller widely used in embedded systems. It is a single-chip microcontroller with a Harvard architecture that includes a CPU, RAM, ROM, and several peripherals. </a:t>
            </a:r>
          </a:p>
          <a:p>
            <a:pPr algn="just">
              <a:defRPr/>
            </a:pPr>
            <a:r>
              <a:rPr lang="en-US" sz="2800" dirty="0">
                <a:solidFill>
                  <a:schemeClr val="tx1"/>
                </a:solidFill>
              </a:rPr>
              <a:t>The 8051 microcontroller has a 40-pin dual in-line package (DIP) that provides various inputs and outputs for communication with external devices.</a:t>
            </a:r>
          </a:p>
          <a:p>
            <a:pPr algn="just">
              <a:defRPr/>
            </a:pPr>
            <a:r>
              <a:rPr lang="en-US" sz="2800" dirty="0">
                <a:solidFill>
                  <a:schemeClr val="tx1"/>
                </a:solidFill>
              </a:rPr>
              <a:t>These 40 pins serve different functions like read, write, I/O operations, interrupts etc.</a:t>
            </a:r>
          </a:p>
          <a:p>
            <a:pPr algn="just">
              <a:defRPr/>
            </a:pPr>
            <a:r>
              <a:rPr lang="en-US" sz="2800" dirty="0">
                <a:solidFill>
                  <a:schemeClr val="tx1"/>
                </a:solidFill>
              </a:rPr>
              <a:t>8051 has four I/O ports wherein each port has 8 pins which can be configured as input or output depending upon the logic state of the pins</a:t>
            </a:r>
          </a:p>
        </p:txBody>
      </p:sp>
      <p:pic>
        <p:nvPicPr>
          <p:cNvPr id="2051" name="Picture 6">
            <a:extLst>
              <a:ext uri="{FF2B5EF4-FFF2-40B4-BE49-F238E27FC236}">
                <a16:creationId xmlns:a16="http://schemas.microsoft.com/office/drawing/2014/main" id="{C3204BAD-7E15-60C6-77AD-D2DFB041B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6" descr="AT89C51 Microcontroller IC">
            <a:extLst>
              <a:ext uri="{FF2B5EF4-FFF2-40B4-BE49-F238E27FC236}">
                <a16:creationId xmlns:a16="http://schemas.microsoft.com/office/drawing/2014/main" id="{BED79EFF-F014-B9FE-30D0-59F505199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038" y="2016125"/>
            <a:ext cx="3255962"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a:extLst>
              <a:ext uri="{FF2B5EF4-FFF2-40B4-BE49-F238E27FC236}">
                <a16:creationId xmlns:a16="http://schemas.microsoft.com/office/drawing/2014/main" id="{AF078648-0A1D-E32A-90C8-23374562D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4" descr="8051 Pin Diagram">
            <a:extLst>
              <a:ext uri="{FF2B5EF4-FFF2-40B4-BE49-F238E27FC236}">
                <a16:creationId xmlns:a16="http://schemas.microsoft.com/office/drawing/2014/main" id="{262B0A39-20DA-BDA0-08D6-8DB5BD9FA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089025"/>
            <a:ext cx="429577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0C6D56BF-E6CF-2FEB-41B4-2B24BBC2E6C3}"/>
              </a:ext>
            </a:extLst>
          </p:cNvPr>
          <p:cNvSpPr txBox="1">
            <a:spLocks noChangeArrowheads="1"/>
          </p:cNvSpPr>
          <p:nvPr/>
        </p:nvSpPr>
        <p:spPr bwMode="auto">
          <a:xfrm>
            <a:off x="3175000" y="6330950"/>
            <a:ext cx="2481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8051 Pin configuration</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5240</Words>
  <Application>Microsoft Office PowerPoint</Application>
  <PresentationFormat>On-screen Show (4:3)</PresentationFormat>
  <Paragraphs>530</Paragraphs>
  <Slides>71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-apple-system</vt:lpstr>
      <vt:lpstr>Arial</vt:lpstr>
      <vt:lpstr>Calibri</vt:lpstr>
      <vt:lpstr>Roboto</vt:lpstr>
      <vt:lpstr>Segoe UI Symbol</vt:lpstr>
      <vt:lpstr>Simplified Arabic</vt:lpstr>
      <vt:lpstr>Times New Roman</vt:lpstr>
      <vt:lpstr>Wingdings</vt:lpstr>
      <vt:lpstr>Wingdings 2</vt:lpstr>
      <vt:lpstr>Office Theme</vt:lpstr>
      <vt:lpstr>PowerPoint Presentation</vt:lpstr>
      <vt:lpstr>Introduction</vt:lpstr>
      <vt:lpstr>Features of microcontrollers </vt:lpstr>
      <vt:lpstr>Basic components of microcontrollers </vt:lpstr>
      <vt:lpstr>Microprocessor</vt:lpstr>
      <vt:lpstr>Microprocessor vs Microcontroller</vt:lpstr>
      <vt:lpstr>Types of Embedded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Modes of Serial 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AAROHI DIXIT</cp:lastModifiedBy>
  <cp:revision>38</cp:revision>
  <dcterms:created xsi:type="dcterms:W3CDTF">2010-04-09T07:36:15Z</dcterms:created>
  <dcterms:modified xsi:type="dcterms:W3CDTF">2025-06-03T22:34:28Z</dcterms:modified>
</cp:coreProperties>
</file>