
<file path=[Content_Types].xml><?xml version="1.0" encoding="utf-8"?>
<Types xmlns="http://schemas.openxmlformats.org/package/2006/content-types">
  <Default Extension="gif" ContentType="image/gi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5" r:id="rId18"/>
    <p:sldId id="276" r:id="rId19"/>
    <p:sldId id="273" r:id="rId20"/>
    <p:sldId id="272" r:id="rId21"/>
    <p:sldId id="274" r:id="rId22"/>
  </p:sldIdLst>
  <p:sldSz cx="9144000" cy="6858000" type="screen4x3"/>
  <p:notesSz cx="7559675" cy="10691813"/>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5" roundtripDataSignature="AMtx7mijYiJu3JpWkoQOFqtJBDz3TC5Re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1180" y="5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customschemas.google.com/relationships/presentationmetadata" Target="meta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276600" cy="53657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4281488" y="0"/>
            <a:ext cx="3276600" cy="536575"/>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10155238"/>
            <a:ext cx="3276600" cy="536575"/>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4281488" y="10155238"/>
            <a:ext cx="3276600" cy="536575"/>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1: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0" name="Google Shape;90;p1: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12:notes"/>
          <p:cNvSpPr txBox="1">
            <a:spLocks noGrp="1"/>
          </p:cNvSpPr>
          <p:nvPr>
            <p:ph type="body" idx="1"/>
          </p:nvPr>
        </p:nvSpPr>
        <p:spPr>
          <a:xfrm>
            <a:off x="755650" y="5145088"/>
            <a:ext cx="6048375"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6" name="Google Shape;166;p12: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13:notes"/>
          <p:cNvSpPr txBox="1">
            <a:spLocks noGrp="1"/>
          </p:cNvSpPr>
          <p:nvPr>
            <p:ph type="body" idx="1"/>
          </p:nvPr>
        </p:nvSpPr>
        <p:spPr>
          <a:xfrm>
            <a:off x="755650" y="5145088"/>
            <a:ext cx="6048375"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2" name="Google Shape;172;p13: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14:notes"/>
          <p:cNvSpPr txBox="1">
            <a:spLocks noGrp="1"/>
          </p:cNvSpPr>
          <p:nvPr>
            <p:ph type="body" idx="1"/>
          </p:nvPr>
        </p:nvSpPr>
        <p:spPr>
          <a:xfrm>
            <a:off x="755650" y="5145088"/>
            <a:ext cx="6048375"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8" name="Google Shape;178;p14: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p15:notes"/>
          <p:cNvSpPr txBox="1">
            <a:spLocks noGrp="1"/>
          </p:cNvSpPr>
          <p:nvPr>
            <p:ph type="body" idx="1"/>
          </p:nvPr>
        </p:nvSpPr>
        <p:spPr>
          <a:xfrm>
            <a:off x="755650" y="5145088"/>
            <a:ext cx="6048375"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4" name="Google Shape;184;p15: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16:notes"/>
          <p:cNvSpPr txBox="1">
            <a:spLocks noGrp="1"/>
          </p:cNvSpPr>
          <p:nvPr>
            <p:ph type="body" idx="1"/>
          </p:nvPr>
        </p:nvSpPr>
        <p:spPr>
          <a:xfrm>
            <a:off x="755650" y="5145088"/>
            <a:ext cx="6048375"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0" name="Google Shape;190;p16: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p17:notes"/>
          <p:cNvSpPr txBox="1">
            <a:spLocks noGrp="1"/>
          </p:cNvSpPr>
          <p:nvPr>
            <p:ph type="body" idx="1"/>
          </p:nvPr>
        </p:nvSpPr>
        <p:spPr>
          <a:xfrm>
            <a:off x="755650" y="5145088"/>
            <a:ext cx="6048375"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6" name="Google Shape;196;p17: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18:notes"/>
          <p:cNvSpPr txBox="1">
            <a:spLocks noGrp="1"/>
          </p:cNvSpPr>
          <p:nvPr>
            <p:ph type="body" idx="1"/>
          </p:nvPr>
        </p:nvSpPr>
        <p:spPr>
          <a:xfrm>
            <a:off x="755650" y="5145088"/>
            <a:ext cx="6048375"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2" name="Google Shape;202;p18: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20:notes"/>
          <p:cNvSpPr txBox="1">
            <a:spLocks noGrp="1"/>
          </p:cNvSpPr>
          <p:nvPr>
            <p:ph type="body" idx="1"/>
          </p:nvPr>
        </p:nvSpPr>
        <p:spPr>
          <a:xfrm>
            <a:off x="755650" y="5145088"/>
            <a:ext cx="6048375"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4" name="Google Shape;214;p20: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19:notes"/>
          <p:cNvSpPr txBox="1">
            <a:spLocks noGrp="1"/>
          </p:cNvSpPr>
          <p:nvPr>
            <p:ph type="body" idx="1"/>
          </p:nvPr>
        </p:nvSpPr>
        <p:spPr>
          <a:xfrm>
            <a:off x="755650" y="5145088"/>
            <a:ext cx="6048375"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8" name="Google Shape;208;p19: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1469610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p27: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0" name="Google Shape;220;p27: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2: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6" name="Google Shape;96;p2: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4:notes"/>
          <p:cNvSpPr txBox="1">
            <a:spLocks noGrp="1"/>
          </p:cNvSpPr>
          <p:nvPr>
            <p:ph type="sldNum" idx="12"/>
          </p:nvPr>
        </p:nvSpPr>
        <p:spPr>
          <a:xfrm>
            <a:off x="4281488" y="10155238"/>
            <a:ext cx="3276600" cy="536575"/>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3</a:t>
            </a:fld>
            <a:endParaRPr/>
          </a:p>
        </p:txBody>
      </p:sp>
      <p:sp>
        <p:nvSpPr>
          <p:cNvPr id="103" name="Google Shape;103;p4: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04" name="Google Shape;104;p4: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Clr>
                <a:srgbClr val="000000"/>
              </a:buClr>
              <a:buSzPts val="1400"/>
              <a:buFont typeface="Arial"/>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6:notes"/>
          <p:cNvSpPr txBox="1">
            <a:spLocks noGrp="1"/>
          </p:cNvSpPr>
          <p:nvPr>
            <p:ph type="sldNum" idx="12"/>
          </p:nvPr>
        </p:nvSpPr>
        <p:spPr>
          <a:xfrm>
            <a:off x="4281488" y="10155238"/>
            <a:ext cx="3276600" cy="536575"/>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4</a:t>
            </a:fld>
            <a:endParaRPr/>
          </a:p>
        </p:txBody>
      </p:sp>
      <p:sp>
        <p:nvSpPr>
          <p:cNvPr id="112" name="Google Shape;112;p6: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13" name="Google Shape;113;p6: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Clr>
                <a:srgbClr val="000000"/>
              </a:buClr>
              <a:buSzPts val="1400"/>
              <a:buFont typeface="Arial"/>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7:notes"/>
          <p:cNvSpPr txBox="1">
            <a:spLocks noGrp="1"/>
          </p:cNvSpPr>
          <p:nvPr>
            <p:ph type="sldNum" idx="12"/>
          </p:nvPr>
        </p:nvSpPr>
        <p:spPr>
          <a:xfrm>
            <a:off x="4281488" y="10155238"/>
            <a:ext cx="3276600" cy="536575"/>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5</a:t>
            </a:fld>
            <a:endParaRPr/>
          </a:p>
        </p:txBody>
      </p:sp>
      <p:sp>
        <p:nvSpPr>
          <p:cNvPr id="122" name="Google Shape;122;p7: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23" name="Google Shape;123;p7: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Clr>
                <a:srgbClr val="000000"/>
              </a:buClr>
              <a:buSzPts val="1400"/>
              <a:buFont typeface="Arial"/>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8:notes"/>
          <p:cNvSpPr txBox="1">
            <a:spLocks noGrp="1"/>
          </p:cNvSpPr>
          <p:nvPr>
            <p:ph type="sldNum" idx="12"/>
          </p:nvPr>
        </p:nvSpPr>
        <p:spPr>
          <a:xfrm>
            <a:off x="4281488" y="10155238"/>
            <a:ext cx="3276600" cy="536575"/>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6</a:t>
            </a:fld>
            <a:endParaRPr/>
          </a:p>
        </p:txBody>
      </p:sp>
      <p:sp>
        <p:nvSpPr>
          <p:cNvPr id="131" name="Google Shape;131;p8: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32" name="Google Shape;132;p8: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Clr>
                <a:srgbClr val="000000"/>
              </a:buClr>
              <a:buSzPts val="1400"/>
              <a:buFont typeface="Arial"/>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9:notes"/>
          <p:cNvSpPr txBox="1">
            <a:spLocks noGrp="1"/>
          </p:cNvSpPr>
          <p:nvPr>
            <p:ph type="body" idx="1"/>
          </p:nvPr>
        </p:nvSpPr>
        <p:spPr>
          <a:xfrm>
            <a:off x="755650" y="5145088"/>
            <a:ext cx="6048375"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9" name="Google Shape;139;p9: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10:notes"/>
          <p:cNvSpPr txBox="1">
            <a:spLocks noGrp="1"/>
          </p:cNvSpPr>
          <p:nvPr>
            <p:ph type="body" idx="1"/>
          </p:nvPr>
        </p:nvSpPr>
        <p:spPr>
          <a:xfrm>
            <a:off x="755650" y="5145088"/>
            <a:ext cx="6048375"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5" name="Google Shape;145;p10: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11:notes"/>
          <p:cNvSpPr txBox="1">
            <a:spLocks noGrp="1"/>
          </p:cNvSpPr>
          <p:nvPr>
            <p:ph type="body" idx="1"/>
          </p:nvPr>
        </p:nvSpPr>
        <p:spPr>
          <a:xfrm>
            <a:off x="755650" y="5145088"/>
            <a:ext cx="6048375"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1" name="Google Shape;151;p11: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Slide">
  <p:cSld name="Blank Slide">
    <p:spTree>
      <p:nvGrpSpPr>
        <p:cNvPr id="1" name="Shape 28"/>
        <p:cNvGrpSpPr/>
        <p:nvPr/>
      </p:nvGrpSpPr>
      <p:grpSpPr>
        <a:xfrm>
          <a:off x="0" y="0"/>
          <a:ext cx="0" cy="0"/>
          <a:chOff x="0" y="0"/>
          <a:chExt cx="0" cy="0"/>
        </a:xfrm>
      </p:grpSpPr>
      <p:sp>
        <p:nvSpPr>
          <p:cNvPr id="29" name="Google Shape;29;p29"/>
          <p:cNvSpPr txBox="1">
            <a:spLocks noGrp="1"/>
          </p:cNvSpPr>
          <p:nvPr>
            <p:ph type="ftr" idx="11"/>
          </p:nvPr>
        </p:nvSpPr>
        <p:spPr>
          <a:xfrm>
            <a:off x="457559" y="6356520"/>
            <a:ext cx="8499154" cy="36468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200">
                <a:solidFill>
                  <a:srgbClr val="0070C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61"/>
        <p:cNvGrpSpPr/>
        <p:nvPr/>
      </p:nvGrpSpPr>
      <p:grpSpPr>
        <a:xfrm>
          <a:off x="0" y="0"/>
          <a:ext cx="0" cy="0"/>
          <a:chOff x="0" y="0"/>
          <a:chExt cx="0" cy="0"/>
        </a:xfrm>
      </p:grpSpPr>
      <p:sp>
        <p:nvSpPr>
          <p:cNvPr id="62" name="Google Shape;62;p38"/>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38"/>
          <p:cNvSpPr txBox="1">
            <a:spLocks noGrp="1"/>
          </p:cNvSpPr>
          <p:nvPr>
            <p:ph type="body" idx="1"/>
          </p:nvPr>
        </p:nvSpPr>
        <p:spPr>
          <a:xfrm>
            <a:off x="457200" y="160452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4" name="Google Shape;64;p38"/>
          <p:cNvSpPr txBox="1">
            <a:spLocks noGrp="1"/>
          </p:cNvSpPr>
          <p:nvPr>
            <p:ph type="body" idx="2"/>
          </p:nvPr>
        </p:nvSpPr>
        <p:spPr>
          <a:xfrm>
            <a:off x="4674240" y="160452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5" name="Google Shape;65;p38"/>
          <p:cNvSpPr txBox="1">
            <a:spLocks noGrp="1"/>
          </p:cNvSpPr>
          <p:nvPr>
            <p:ph type="body" idx="3"/>
          </p:nvPr>
        </p:nvSpPr>
        <p:spPr>
          <a:xfrm>
            <a:off x="457200" y="3682080"/>
            <a:ext cx="822924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6" name="Google Shape;66;p38"/>
          <p:cNvSpPr txBox="1">
            <a:spLocks noGrp="1"/>
          </p:cNvSpPr>
          <p:nvPr>
            <p:ph type="ftr" idx="11"/>
          </p:nvPr>
        </p:nvSpPr>
        <p:spPr>
          <a:xfrm>
            <a:off x="374573" y="6356350"/>
            <a:ext cx="8482988"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67"/>
        <p:cNvGrpSpPr/>
        <p:nvPr/>
      </p:nvGrpSpPr>
      <p:grpSpPr>
        <a:xfrm>
          <a:off x="0" y="0"/>
          <a:ext cx="0" cy="0"/>
          <a:chOff x="0" y="0"/>
          <a:chExt cx="0" cy="0"/>
        </a:xfrm>
      </p:grpSpPr>
      <p:sp>
        <p:nvSpPr>
          <p:cNvPr id="68" name="Google Shape;68;p39"/>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39"/>
          <p:cNvSpPr txBox="1">
            <a:spLocks noGrp="1"/>
          </p:cNvSpPr>
          <p:nvPr>
            <p:ph type="body" idx="1"/>
          </p:nvPr>
        </p:nvSpPr>
        <p:spPr>
          <a:xfrm>
            <a:off x="457200" y="1604520"/>
            <a:ext cx="822924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0" name="Google Shape;70;p39"/>
          <p:cNvSpPr txBox="1">
            <a:spLocks noGrp="1"/>
          </p:cNvSpPr>
          <p:nvPr>
            <p:ph type="body" idx="2"/>
          </p:nvPr>
        </p:nvSpPr>
        <p:spPr>
          <a:xfrm>
            <a:off x="457200" y="3682080"/>
            <a:ext cx="822924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39"/>
          <p:cNvSpPr txBox="1">
            <a:spLocks noGrp="1"/>
          </p:cNvSpPr>
          <p:nvPr>
            <p:ph type="ftr" idx="11"/>
          </p:nvPr>
        </p:nvSpPr>
        <p:spPr>
          <a:xfrm>
            <a:off x="374573" y="6356350"/>
            <a:ext cx="8482988"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72"/>
        <p:cNvGrpSpPr/>
        <p:nvPr/>
      </p:nvGrpSpPr>
      <p:grpSpPr>
        <a:xfrm>
          <a:off x="0" y="0"/>
          <a:ext cx="0" cy="0"/>
          <a:chOff x="0" y="0"/>
          <a:chExt cx="0" cy="0"/>
        </a:xfrm>
      </p:grpSpPr>
      <p:sp>
        <p:nvSpPr>
          <p:cNvPr id="73" name="Google Shape;73;p40"/>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40"/>
          <p:cNvSpPr txBox="1">
            <a:spLocks noGrp="1"/>
          </p:cNvSpPr>
          <p:nvPr>
            <p:ph type="body" idx="1"/>
          </p:nvPr>
        </p:nvSpPr>
        <p:spPr>
          <a:xfrm>
            <a:off x="457200" y="160452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40"/>
          <p:cNvSpPr txBox="1">
            <a:spLocks noGrp="1"/>
          </p:cNvSpPr>
          <p:nvPr>
            <p:ph type="body" idx="2"/>
          </p:nvPr>
        </p:nvSpPr>
        <p:spPr>
          <a:xfrm>
            <a:off x="4674240" y="160452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6" name="Google Shape;76;p40"/>
          <p:cNvSpPr txBox="1">
            <a:spLocks noGrp="1"/>
          </p:cNvSpPr>
          <p:nvPr>
            <p:ph type="body" idx="3"/>
          </p:nvPr>
        </p:nvSpPr>
        <p:spPr>
          <a:xfrm>
            <a:off x="457200" y="368208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40"/>
          <p:cNvSpPr txBox="1">
            <a:spLocks noGrp="1"/>
          </p:cNvSpPr>
          <p:nvPr>
            <p:ph type="body" idx="4"/>
          </p:nvPr>
        </p:nvSpPr>
        <p:spPr>
          <a:xfrm>
            <a:off x="4674240" y="368208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8" name="Google Shape;78;p40"/>
          <p:cNvSpPr txBox="1">
            <a:spLocks noGrp="1"/>
          </p:cNvSpPr>
          <p:nvPr>
            <p:ph type="ftr" idx="11"/>
          </p:nvPr>
        </p:nvSpPr>
        <p:spPr>
          <a:xfrm>
            <a:off x="374573" y="6356350"/>
            <a:ext cx="8482988"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6 Content">
  <p:cSld name="BLANK 2">
    <p:spTree>
      <p:nvGrpSpPr>
        <p:cNvPr id="1" name="Shape 79"/>
        <p:cNvGrpSpPr/>
        <p:nvPr/>
      </p:nvGrpSpPr>
      <p:grpSpPr>
        <a:xfrm>
          <a:off x="0" y="0"/>
          <a:ext cx="0" cy="0"/>
          <a:chOff x="0" y="0"/>
          <a:chExt cx="0" cy="0"/>
        </a:xfrm>
      </p:grpSpPr>
      <p:sp>
        <p:nvSpPr>
          <p:cNvPr id="80" name="Google Shape;80;p41"/>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41"/>
          <p:cNvSpPr txBox="1">
            <a:spLocks noGrp="1"/>
          </p:cNvSpPr>
          <p:nvPr>
            <p:ph type="body" idx="1"/>
          </p:nvPr>
        </p:nvSpPr>
        <p:spPr>
          <a:xfrm>
            <a:off x="457200" y="1604520"/>
            <a:ext cx="26496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2" name="Google Shape;82;p41"/>
          <p:cNvSpPr txBox="1">
            <a:spLocks noGrp="1"/>
          </p:cNvSpPr>
          <p:nvPr>
            <p:ph type="body" idx="2"/>
          </p:nvPr>
        </p:nvSpPr>
        <p:spPr>
          <a:xfrm>
            <a:off x="3239640" y="1604520"/>
            <a:ext cx="26496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3" name="Google Shape;83;p41"/>
          <p:cNvSpPr txBox="1">
            <a:spLocks noGrp="1"/>
          </p:cNvSpPr>
          <p:nvPr>
            <p:ph type="body" idx="3"/>
          </p:nvPr>
        </p:nvSpPr>
        <p:spPr>
          <a:xfrm>
            <a:off x="6022080" y="1604520"/>
            <a:ext cx="26496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41"/>
          <p:cNvSpPr txBox="1">
            <a:spLocks noGrp="1"/>
          </p:cNvSpPr>
          <p:nvPr>
            <p:ph type="body" idx="4"/>
          </p:nvPr>
        </p:nvSpPr>
        <p:spPr>
          <a:xfrm>
            <a:off x="457200" y="3682080"/>
            <a:ext cx="26496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5" name="Google Shape;85;p41"/>
          <p:cNvSpPr txBox="1">
            <a:spLocks noGrp="1"/>
          </p:cNvSpPr>
          <p:nvPr>
            <p:ph type="body" idx="5"/>
          </p:nvPr>
        </p:nvSpPr>
        <p:spPr>
          <a:xfrm>
            <a:off x="3239640" y="3682080"/>
            <a:ext cx="26496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6" name="Google Shape;86;p41"/>
          <p:cNvSpPr txBox="1">
            <a:spLocks noGrp="1"/>
          </p:cNvSpPr>
          <p:nvPr>
            <p:ph type="body" idx="6"/>
          </p:nvPr>
        </p:nvSpPr>
        <p:spPr>
          <a:xfrm>
            <a:off x="6022080" y="3682080"/>
            <a:ext cx="26496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7" name="Google Shape;87;p41"/>
          <p:cNvSpPr txBox="1">
            <a:spLocks noGrp="1"/>
          </p:cNvSpPr>
          <p:nvPr>
            <p:ph type="ftr" idx="11"/>
          </p:nvPr>
        </p:nvSpPr>
        <p:spPr>
          <a:xfrm>
            <a:off x="374573" y="6356350"/>
            <a:ext cx="8482988"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30"/>
        <p:cNvGrpSpPr/>
        <p:nvPr/>
      </p:nvGrpSpPr>
      <p:grpSpPr>
        <a:xfrm>
          <a:off x="0" y="0"/>
          <a:ext cx="0" cy="0"/>
          <a:chOff x="0" y="0"/>
          <a:chExt cx="0" cy="0"/>
        </a:xfrm>
      </p:grpSpPr>
      <p:sp>
        <p:nvSpPr>
          <p:cNvPr id="31" name="Google Shape;31;p30"/>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30"/>
          <p:cNvSpPr txBox="1">
            <a:spLocks noGrp="1"/>
          </p:cNvSpPr>
          <p:nvPr>
            <p:ph type="body" idx="1"/>
          </p:nvPr>
        </p:nvSpPr>
        <p:spPr>
          <a:xfrm>
            <a:off x="457200" y="1604520"/>
            <a:ext cx="8229240" cy="397728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30"/>
          <p:cNvSpPr txBox="1">
            <a:spLocks noGrp="1"/>
          </p:cNvSpPr>
          <p:nvPr>
            <p:ph type="ftr" idx="11"/>
          </p:nvPr>
        </p:nvSpPr>
        <p:spPr>
          <a:xfrm>
            <a:off x="352540" y="6356520"/>
            <a:ext cx="8333900" cy="36468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4"/>
        <p:cNvGrpSpPr/>
        <p:nvPr/>
      </p:nvGrpSpPr>
      <p:grpSpPr>
        <a:xfrm>
          <a:off x="0" y="0"/>
          <a:ext cx="0" cy="0"/>
          <a:chOff x="0" y="0"/>
          <a:chExt cx="0" cy="0"/>
        </a:xfrm>
      </p:grpSpPr>
      <p:sp>
        <p:nvSpPr>
          <p:cNvPr id="35" name="Google Shape;35;p21"/>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US"/>
              <a:t>12.</a:t>
            </a: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36"/>
        <p:cNvGrpSpPr/>
        <p:nvPr/>
      </p:nvGrpSpPr>
      <p:grpSpPr>
        <a:xfrm>
          <a:off x="0" y="0"/>
          <a:ext cx="0" cy="0"/>
          <a:chOff x="0" y="0"/>
          <a:chExt cx="0" cy="0"/>
        </a:xfrm>
      </p:grpSpPr>
      <p:sp>
        <p:nvSpPr>
          <p:cNvPr id="37" name="Google Shape;37;p32"/>
          <p:cNvSpPr txBox="1">
            <a:spLocks noGrp="1"/>
          </p:cNvSpPr>
          <p:nvPr>
            <p:ph type="title"/>
          </p:nvPr>
        </p:nvSpPr>
        <p:spPr>
          <a:xfrm>
            <a:off x="0" y="0"/>
            <a:ext cx="6476760" cy="83772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32"/>
          <p:cNvSpPr txBox="1">
            <a:spLocks noGrp="1"/>
          </p:cNvSpPr>
          <p:nvPr>
            <p:ph type="ftr" idx="11"/>
          </p:nvPr>
        </p:nvSpPr>
        <p:spPr>
          <a:xfrm>
            <a:off x="374573" y="6356350"/>
            <a:ext cx="8482988"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39"/>
        <p:cNvGrpSpPr/>
        <p:nvPr/>
      </p:nvGrpSpPr>
      <p:grpSpPr>
        <a:xfrm>
          <a:off x="0" y="0"/>
          <a:ext cx="0" cy="0"/>
          <a:chOff x="0" y="0"/>
          <a:chExt cx="0" cy="0"/>
        </a:xfrm>
      </p:grpSpPr>
      <p:sp>
        <p:nvSpPr>
          <p:cNvPr id="40" name="Google Shape;40;p33"/>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33"/>
          <p:cNvSpPr txBox="1">
            <a:spLocks noGrp="1"/>
          </p:cNvSpPr>
          <p:nvPr>
            <p:ph type="subTitle" idx="1"/>
          </p:nvPr>
        </p:nvSpPr>
        <p:spPr>
          <a:xfrm>
            <a:off x="457200" y="1604520"/>
            <a:ext cx="8229240" cy="3977280"/>
          </a:xfrm>
          <a:prstGeom prst="rect">
            <a:avLst/>
          </a:prstGeom>
          <a:noFill/>
          <a:ln>
            <a:noFill/>
          </a:ln>
        </p:spPr>
        <p:txBody>
          <a:bodyPr spcFirstLastPara="1" wrap="square" lIns="0" tIns="0" rIns="0" bIns="0" anchor="ctr" anchorCtr="0">
            <a:no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a:endParaRPr/>
          </a:p>
        </p:txBody>
      </p:sp>
      <p:sp>
        <p:nvSpPr>
          <p:cNvPr id="42" name="Google Shape;42;p33"/>
          <p:cNvSpPr txBox="1">
            <a:spLocks noGrp="1"/>
          </p:cNvSpPr>
          <p:nvPr>
            <p:ph type="ftr" idx="11"/>
          </p:nvPr>
        </p:nvSpPr>
        <p:spPr>
          <a:xfrm>
            <a:off x="457199" y="6356520"/>
            <a:ext cx="8229239" cy="36468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34"/>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34"/>
          <p:cNvSpPr txBox="1">
            <a:spLocks noGrp="1"/>
          </p:cNvSpPr>
          <p:nvPr>
            <p:ph type="ftr" idx="11"/>
          </p:nvPr>
        </p:nvSpPr>
        <p:spPr>
          <a:xfrm>
            <a:off x="352540" y="6356520"/>
            <a:ext cx="8361802" cy="36468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entered Text">
  <p:cSld name="Centered Text">
    <p:spTree>
      <p:nvGrpSpPr>
        <p:cNvPr id="1" name="Shape 46"/>
        <p:cNvGrpSpPr/>
        <p:nvPr/>
      </p:nvGrpSpPr>
      <p:grpSpPr>
        <a:xfrm>
          <a:off x="0" y="0"/>
          <a:ext cx="0" cy="0"/>
          <a:chOff x="0" y="0"/>
          <a:chExt cx="0" cy="0"/>
        </a:xfrm>
      </p:grpSpPr>
      <p:sp>
        <p:nvSpPr>
          <p:cNvPr id="47" name="Google Shape;47;p35"/>
          <p:cNvSpPr txBox="1">
            <a:spLocks noGrp="1"/>
          </p:cNvSpPr>
          <p:nvPr>
            <p:ph type="subTitle" idx="1"/>
          </p:nvPr>
        </p:nvSpPr>
        <p:spPr>
          <a:xfrm>
            <a:off x="0" y="0"/>
            <a:ext cx="5486040" cy="4238280"/>
          </a:xfrm>
          <a:prstGeom prst="rect">
            <a:avLst/>
          </a:prstGeom>
          <a:noFill/>
          <a:ln>
            <a:noFill/>
          </a:ln>
        </p:spPr>
        <p:txBody>
          <a:bodyPr spcFirstLastPara="1" wrap="square" lIns="0" tIns="0" rIns="0" bIns="0" anchor="ctr" anchorCtr="0">
            <a:no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a:endParaRPr/>
          </a:p>
        </p:txBody>
      </p:sp>
      <p:sp>
        <p:nvSpPr>
          <p:cNvPr id="48" name="Google Shape;48;p35"/>
          <p:cNvSpPr txBox="1">
            <a:spLocks noGrp="1"/>
          </p:cNvSpPr>
          <p:nvPr>
            <p:ph type="ftr" idx="11"/>
          </p:nvPr>
        </p:nvSpPr>
        <p:spPr>
          <a:xfrm>
            <a:off x="374573" y="6356350"/>
            <a:ext cx="8482988"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49"/>
        <p:cNvGrpSpPr/>
        <p:nvPr/>
      </p:nvGrpSpPr>
      <p:grpSpPr>
        <a:xfrm>
          <a:off x="0" y="0"/>
          <a:ext cx="0" cy="0"/>
          <a:chOff x="0" y="0"/>
          <a:chExt cx="0" cy="0"/>
        </a:xfrm>
      </p:grpSpPr>
      <p:sp>
        <p:nvSpPr>
          <p:cNvPr id="50" name="Google Shape;50;p36"/>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36"/>
          <p:cNvSpPr txBox="1">
            <a:spLocks noGrp="1"/>
          </p:cNvSpPr>
          <p:nvPr>
            <p:ph type="body" idx="1"/>
          </p:nvPr>
        </p:nvSpPr>
        <p:spPr>
          <a:xfrm>
            <a:off x="457200" y="160452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2" name="Google Shape;52;p36"/>
          <p:cNvSpPr txBox="1">
            <a:spLocks noGrp="1"/>
          </p:cNvSpPr>
          <p:nvPr>
            <p:ph type="body" idx="2"/>
          </p:nvPr>
        </p:nvSpPr>
        <p:spPr>
          <a:xfrm>
            <a:off x="4674240" y="1604520"/>
            <a:ext cx="4015800" cy="397728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3" name="Google Shape;53;p36"/>
          <p:cNvSpPr txBox="1">
            <a:spLocks noGrp="1"/>
          </p:cNvSpPr>
          <p:nvPr>
            <p:ph type="body" idx="3"/>
          </p:nvPr>
        </p:nvSpPr>
        <p:spPr>
          <a:xfrm>
            <a:off x="457200" y="368208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4" name="Google Shape;54;p36"/>
          <p:cNvSpPr txBox="1">
            <a:spLocks noGrp="1"/>
          </p:cNvSpPr>
          <p:nvPr>
            <p:ph type="ftr" idx="11"/>
          </p:nvPr>
        </p:nvSpPr>
        <p:spPr>
          <a:xfrm>
            <a:off x="374573" y="6356350"/>
            <a:ext cx="8482988"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55"/>
        <p:cNvGrpSpPr/>
        <p:nvPr/>
      </p:nvGrpSpPr>
      <p:grpSpPr>
        <a:xfrm>
          <a:off x="0" y="0"/>
          <a:ext cx="0" cy="0"/>
          <a:chOff x="0" y="0"/>
          <a:chExt cx="0" cy="0"/>
        </a:xfrm>
      </p:grpSpPr>
      <p:sp>
        <p:nvSpPr>
          <p:cNvPr id="56" name="Google Shape;56;p37"/>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37"/>
          <p:cNvSpPr txBox="1">
            <a:spLocks noGrp="1"/>
          </p:cNvSpPr>
          <p:nvPr>
            <p:ph type="body" idx="1"/>
          </p:nvPr>
        </p:nvSpPr>
        <p:spPr>
          <a:xfrm>
            <a:off x="457200" y="1604520"/>
            <a:ext cx="4015800" cy="397728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8" name="Google Shape;58;p37"/>
          <p:cNvSpPr txBox="1">
            <a:spLocks noGrp="1"/>
          </p:cNvSpPr>
          <p:nvPr>
            <p:ph type="body" idx="2"/>
          </p:nvPr>
        </p:nvSpPr>
        <p:spPr>
          <a:xfrm>
            <a:off x="4674240" y="160452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37"/>
          <p:cNvSpPr txBox="1">
            <a:spLocks noGrp="1"/>
          </p:cNvSpPr>
          <p:nvPr>
            <p:ph type="body" idx="3"/>
          </p:nvPr>
        </p:nvSpPr>
        <p:spPr>
          <a:xfrm>
            <a:off x="4674240" y="368208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0" name="Google Shape;60;p37"/>
          <p:cNvSpPr txBox="1">
            <a:spLocks noGrp="1"/>
          </p:cNvSpPr>
          <p:nvPr>
            <p:ph type="ftr" idx="11"/>
          </p:nvPr>
        </p:nvSpPr>
        <p:spPr>
          <a:xfrm>
            <a:off x="374573" y="6356350"/>
            <a:ext cx="8482988"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jp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
        <p:cNvGrpSpPr/>
        <p:nvPr/>
      </p:nvGrpSpPr>
      <p:grpSpPr>
        <a:xfrm>
          <a:off x="0" y="0"/>
          <a:ext cx="0" cy="0"/>
          <a:chOff x="0" y="0"/>
          <a:chExt cx="0" cy="0"/>
        </a:xfrm>
      </p:grpSpPr>
      <p:sp>
        <p:nvSpPr>
          <p:cNvPr id="10" name="Google Shape;10;p28"/>
          <p:cNvSpPr/>
          <p:nvPr/>
        </p:nvSpPr>
        <p:spPr>
          <a:xfrm>
            <a:off x="0" y="0"/>
            <a:ext cx="9143640" cy="837720"/>
          </a:xfrm>
          <a:prstGeom prst="rect">
            <a:avLst/>
          </a:prstGeom>
          <a:solidFill>
            <a:srgbClr val="FF33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 name="Google Shape;11;p28"/>
          <p:cNvSpPr/>
          <p:nvPr/>
        </p:nvSpPr>
        <p:spPr>
          <a:xfrm rot="10800000" flipH="1">
            <a:off x="0" y="6704640"/>
            <a:ext cx="9143640" cy="197640"/>
          </a:xfrm>
          <a:prstGeom prst="rect">
            <a:avLst/>
          </a:prstGeom>
          <a:solidFill>
            <a:srgbClr val="FF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2" name="Google Shape;12;p28" descr="LOGO.gif"/>
          <p:cNvPicPr preferRelativeResize="0"/>
          <p:nvPr/>
        </p:nvPicPr>
        <p:blipFill rotWithShape="1">
          <a:blip r:embed="rId15">
            <a:alphaModFix/>
          </a:blip>
          <a:srcRect b="10718"/>
          <a:stretch/>
        </p:blipFill>
        <p:spPr>
          <a:xfrm>
            <a:off x="6553080" y="228600"/>
            <a:ext cx="2057040" cy="634680"/>
          </a:xfrm>
          <a:prstGeom prst="rect">
            <a:avLst/>
          </a:prstGeom>
          <a:noFill/>
          <a:ln>
            <a:noFill/>
          </a:ln>
        </p:spPr>
      </p:pic>
      <p:pic>
        <p:nvPicPr>
          <p:cNvPr id="13" name="Google Shape;13;p28" descr="LOGO.gif"/>
          <p:cNvPicPr preferRelativeResize="0"/>
          <p:nvPr/>
        </p:nvPicPr>
        <p:blipFill rotWithShape="1">
          <a:blip r:embed="rId15">
            <a:alphaModFix/>
          </a:blip>
          <a:srcRect b="10718"/>
          <a:stretch/>
        </p:blipFill>
        <p:spPr>
          <a:xfrm>
            <a:off x="6553080" y="228600"/>
            <a:ext cx="2057040" cy="634680"/>
          </a:xfrm>
          <a:prstGeom prst="rect">
            <a:avLst/>
          </a:prstGeom>
          <a:noFill/>
          <a:ln>
            <a:noFill/>
          </a:ln>
        </p:spPr>
      </p:pic>
      <p:grpSp>
        <p:nvGrpSpPr>
          <p:cNvPr id="14" name="Google Shape;14;p28"/>
          <p:cNvGrpSpPr/>
          <p:nvPr/>
        </p:nvGrpSpPr>
        <p:grpSpPr>
          <a:xfrm>
            <a:off x="6146640" y="0"/>
            <a:ext cx="2997000" cy="875880"/>
            <a:chOff x="6146640" y="0"/>
            <a:chExt cx="2997000" cy="875880"/>
          </a:xfrm>
        </p:grpSpPr>
        <p:sp>
          <p:nvSpPr>
            <p:cNvPr id="15" name="Google Shape;15;p28"/>
            <p:cNvSpPr/>
            <p:nvPr/>
          </p:nvSpPr>
          <p:spPr>
            <a:xfrm>
              <a:off x="6146640" y="0"/>
              <a:ext cx="2997000" cy="837720"/>
            </a:xfrm>
            <a:prstGeom prst="rect">
              <a:avLst/>
            </a:prstGeom>
            <a:solidFill>
              <a:srgbClr val="FF33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6" name="Google Shape;16;p28" descr="LOGO.gif"/>
            <p:cNvPicPr preferRelativeResize="0"/>
            <p:nvPr/>
          </p:nvPicPr>
          <p:blipFill rotWithShape="1">
            <a:blip r:embed="rId15">
              <a:alphaModFix/>
            </a:blip>
            <a:srcRect b="10718"/>
            <a:stretch/>
          </p:blipFill>
          <p:spPr>
            <a:xfrm>
              <a:off x="6553080" y="228600"/>
              <a:ext cx="2057040" cy="634680"/>
            </a:xfrm>
            <a:prstGeom prst="rect">
              <a:avLst/>
            </a:prstGeom>
            <a:noFill/>
            <a:ln>
              <a:noFill/>
            </a:ln>
          </p:spPr>
        </p:pic>
        <p:sp>
          <p:nvSpPr>
            <p:cNvPr id="17" name="Google Shape;17;p28"/>
            <p:cNvSpPr/>
            <p:nvPr/>
          </p:nvSpPr>
          <p:spPr>
            <a:xfrm>
              <a:off x="6527880" y="190440"/>
              <a:ext cx="2076120" cy="68544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pic>
        <p:nvPicPr>
          <p:cNvPr id="18" name="Google Shape;18;p28" descr="logo.jpg"/>
          <p:cNvPicPr preferRelativeResize="0"/>
          <p:nvPr/>
        </p:nvPicPr>
        <p:blipFill rotWithShape="1">
          <a:blip r:embed="rId16">
            <a:alphaModFix/>
          </a:blip>
          <a:srcRect/>
          <a:stretch/>
        </p:blipFill>
        <p:spPr>
          <a:xfrm>
            <a:off x="6553080" y="228600"/>
            <a:ext cx="1920600" cy="609120"/>
          </a:xfrm>
          <a:prstGeom prst="rect">
            <a:avLst/>
          </a:prstGeom>
          <a:noFill/>
          <a:ln>
            <a:noFill/>
          </a:ln>
        </p:spPr>
      </p:pic>
      <p:pic>
        <p:nvPicPr>
          <p:cNvPr id="19" name="Google Shape;19;p28" descr="LOGO.gif"/>
          <p:cNvPicPr preferRelativeResize="0"/>
          <p:nvPr/>
        </p:nvPicPr>
        <p:blipFill rotWithShape="1">
          <a:blip r:embed="rId15">
            <a:alphaModFix/>
          </a:blip>
          <a:srcRect b="10718"/>
          <a:stretch/>
        </p:blipFill>
        <p:spPr>
          <a:xfrm>
            <a:off x="6553080" y="228600"/>
            <a:ext cx="2057040" cy="634680"/>
          </a:xfrm>
          <a:prstGeom prst="rect">
            <a:avLst/>
          </a:prstGeom>
          <a:noFill/>
          <a:ln>
            <a:noFill/>
          </a:ln>
        </p:spPr>
      </p:pic>
      <p:grpSp>
        <p:nvGrpSpPr>
          <p:cNvPr id="20" name="Google Shape;20;p28"/>
          <p:cNvGrpSpPr/>
          <p:nvPr/>
        </p:nvGrpSpPr>
        <p:grpSpPr>
          <a:xfrm>
            <a:off x="6146640" y="0"/>
            <a:ext cx="2997000" cy="875880"/>
            <a:chOff x="6146640" y="0"/>
            <a:chExt cx="2997000" cy="875880"/>
          </a:xfrm>
        </p:grpSpPr>
        <p:sp>
          <p:nvSpPr>
            <p:cNvPr id="21" name="Google Shape;21;p28"/>
            <p:cNvSpPr/>
            <p:nvPr/>
          </p:nvSpPr>
          <p:spPr>
            <a:xfrm>
              <a:off x="6146640" y="0"/>
              <a:ext cx="2997000" cy="837720"/>
            </a:xfrm>
            <a:prstGeom prst="rect">
              <a:avLst/>
            </a:prstGeom>
            <a:solidFill>
              <a:srgbClr val="FF33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2" name="Google Shape;22;p28" descr="LOGO.gif"/>
            <p:cNvPicPr preferRelativeResize="0"/>
            <p:nvPr/>
          </p:nvPicPr>
          <p:blipFill rotWithShape="1">
            <a:blip r:embed="rId15">
              <a:alphaModFix/>
            </a:blip>
            <a:srcRect b="10718"/>
            <a:stretch/>
          </p:blipFill>
          <p:spPr>
            <a:xfrm>
              <a:off x="6553080" y="228600"/>
              <a:ext cx="2057040" cy="634680"/>
            </a:xfrm>
            <a:prstGeom prst="rect">
              <a:avLst/>
            </a:prstGeom>
            <a:noFill/>
            <a:ln>
              <a:noFill/>
            </a:ln>
          </p:spPr>
        </p:pic>
        <p:sp>
          <p:nvSpPr>
            <p:cNvPr id="23" name="Google Shape;23;p28"/>
            <p:cNvSpPr/>
            <p:nvPr/>
          </p:nvSpPr>
          <p:spPr>
            <a:xfrm>
              <a:off x="6527880" y="190440"/>
              <a:ext cx="2076120" cy="68544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pic>
        <p:nvPicPr>
          <p:cNvPr id="24" name="Google Shape;24;p28" descr="logo.jpg"/>
          <p:cNvPicPr preferRelativeResize="0"/>
          <p:nvPr/>
        </p:nvPicPr>
        <p:blipFill rotWithShape="1">
          <a:blip r:embed="rId16">
            <a:alphaModFix/>
          </a:blip>
          <a:srcRect/>
          <a:stretch/>
        </p:blipFill>
        <p:spPr>
          <a:xfrm>
            <a:off x="6553080" y="228600"/>
            <a:ext cx="1920600" cy="609120"/>
          </a:xfrm>
          <a:prstGeom prst="rect">
            <a:avLst/>
          </a:prstGeom>
          <a:noFill/>
          <a:ln>
            <a:noFill/>
          </a:ln>
        </p:spPr>
      </p:pic>
      <p:sp>
        <p:nvSpPr>
          <p:cNvPr id="25" name="Google Shape;25;p28"/>
          <p:cNvSpPr txBox="1">
            <a:spLocks noGrp="1"/>
          </p:cNvSpPr>
          <p:nvPr>
            <p:ph type="title"/>
          </p:nvPr>
        </p:nvSpPr>
        <p:spPr>
          <a:xfrm>
            <a:off x="0" y="0"/>
            <a:ext cx="6476760" cy="837720"/>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2800"/>
              <a:buFont typeface="Times New Roman"/>
              <a:buNone/>
              <a:defRPr sz="2800" b="0" i="0" u="none" strike="noStrike" cap="none">
                <a:solidFill>
                  <a:schemeClr val="dk1"/>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26" name="Google Shape;26;p28"/>
          <p:cNvSpPr txBox="1">
            <a:spLocks noGrp="1"/>
          </p:cNvSpPr>
          <p:nvPr>
            <p:ph type="body" idx="1"/>
          </p:nvPr>
        </p:nvSpPr>
        <p:spPr>
          <a:xfrm>
            <a:off x="457200" y="1371600"/>
            <a:ext cx="8229240" cy="4525560"/>
          </a:xfrm>
          <a:prstGeom prst="rect">
            <a:avLst/>
          </a:prstGeom>
          <a:noFill/>
          <a:ln>
            <a:noFill/>
          </a:ln>
        </p:spPr>
        <p:txBody>
          <a:bodyPr spcFirstLastPara="1" wrap="square" lIns="91425" tIns="45700" rIns="91425" bIns="45700" anchor="t" anchorCtr="0">
            <a:noAutofit/>
          </a:bodyPr>
          <a:lstStyle>
            <a:lvl1pPr marL="457200" marR="0" lvl="0" indent="-330200" algn="l" rtl="0">
              <a:lnSpc>
                <a:spcPct val="90000"/>
              </a:lnSpc>
              <a:spcBef>
                <a:spcPts val="10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17500" algn="l" rtl="0">
              <a:lnSpc>
                <a:spcPct val="90000"/>
              </a:lnSpc>
              <a:spcBef>
                <a:spcPts val="5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04800" algn="l" rtl="0">
              <a:lnSpc>
                <a:spcPct val="9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292100" algn="l" rtl="0">
              <a:lnSpc>
                <a:spcPct val="90000"/>
              </a:lnSpc>
              <a:spcBef>
                <a:spcPts val="500"/>
              </a:spcBef>
              <a:spcAft>
                <a:spcPts val="0"/>
              </a:spcAft>
              <a:buClr>
                <a:schemeClr val="dk1"/>
              </a:buClr>
              <a:buSzPts val="1000"/>
              <a:buFont typeface="Arial"/>
              <a:buChar char="•"/>
              <a:defRPr sz="10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27" name="Google Shape;27;p28"/>
          <p:cNvSpPr txBox="1">
            <a:spLocks noGrp="1"/>
          </p:cNvSpPr>
          <p:nvPr>
            <p:ph type="ftr" idx="11"/>
          </p:nvPr>
        </p:nvSpPr>
        <p:spPr>
          <a:xfrm>
            <a:off x="374573" y="6356350"/>
            <a:ext cx="8482988"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8" Type="http://schemas.openxmlformats.org/officeDocument/2006/relationships/hyperlink" Target="https://www.tutorialspoint.com/software_testing_dictionary/acceptance_testing.htm" TargetMode="External"/><Relationship Id="rId3" Type="http://schemas.openxmlformats.org/officeDocument/2006/relationships/hyperlink" Target="http://www.itinfo.am/eng/software-development-methodologies/" TargetMode="External"/><Relationship Id="rId7" Type="http://schemas.openxmlformats.org/officeDocument/2006/relationships/hyperlink" Target="https://www.tutorialspoint.com/software_testing_dictionary/validation_testing.htm" TargetMode="External"/><Relationship Id="rId2" Type="http://schemas.openxmlformats.org/officeDocument/2006/relationships/notesSlide" Target="../notesSlides/notesSlide17.xml"/><Relationship Id="rId1" Type="http://schemas.openxmlformats.org/officeDocument/2006/relationships/slideLayout" Target="../slideLayouts/slideLayout3.xml"/><Relationship Id="rId6" Type="http://schemas.openxmlformats.org/officeDocument/2006/relationships/hyperlink" Target="https://www.tutorialspoint.com/software_testing_dictionary/alpha_testing.htm" TargetMode="External"/><Relationship Id="rId5" Type="http://schemas.openxmlformats.org/officeDocument/2006/relationships/hyperlink" Target="https://www.softwaretestinghelp.com/types-of-software-testing/" TargetMode="External"/><Relationship Id="rId4" Type="http://schemas.openxmlformats.org/officeDocument/2006/relationships/hyperlink" Target="https://www.tutorialspoint.com/software_engineering/software_design_strategies.htm"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
          <p:cNvSpPr txBox="1"/>
          <p:nvPr/>
        </p:nvSpPr>
        <p:spPr>
          <a:xfrm>
            <a:off x="947786" y="2932386"/>
            <a:ext cx="7564618" cy="2940513"/>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0" u="none" strike="noStrike" cap="none">
              <a:solidFill>
                <a:schemeClr val="dk1"/>
              </a:solidFill>
              <a:latin typeface="Times New Roman"/>
              <a:ea typeface="Times New Roman"/>
              <a:cs typeface="Times New Roman"/>
              <a:sym typeface="Times New Roman"/>
            </a:endParaRPr>
          </a:p>
          <a:p>
            <a:pPr marL="0" marR="0" lvl="0" indent="0" algn="ctr" rtl="0">
              <a:lnSpc>
                <a:spcPct val="100000"/>
              </a:lnSpc>
              <a:spcBef>
                <a:spcPts val="400"/>
              </a:spcBef>
              <a:spcAft>
                <a:spcPts val="0"/>
              </a:spcAft>
              <a:buClr>
                <a:srgbClr val="000000"/>
              </a:buClr>
              <a:buSzPts val="2000"/>
              <a:buFont typeface="Arial"/>
              <a:buNone/>
            </a:pPr>
            <a:endParaRPr sz="2400" b="1" i="0" u="none" strike="noStrike" cap="none">
              <a:solidFill>
                <a:srgbClr val="0070C0"/>
              </a:solidFill>
              <a:latin typeface="Times New Roman"/>
              <a:ea typeface="Times New Roman"/>
              <a:cs typeface="Times New Roman"/>
              <a:sym typeface="Times New Roman"/>
            </a:endParaRPr>
          </a:p>
          <a:p>
            <a:pPr marL="0" marR="0" lvl="0" indent="0" algn="ctr" rtl="0">
              <a:lnSpc>
                <a:spcPct val="100000"/>
              </a:lnSpc>
              <a:spcBef>
                <a:spcPts val="400"/>
              </a:spcBef>
              <a:spcAft>
                <a:spcPts val="0"/>
              </a:spcAft>
              <a:buClr>
                <a:srgbClr val="000000"/>
              </a:buClr>
              <a:buSzPts val="2000"/>
              <a:buFont typeface="Arial"/>
              <a:buNone/>
            </a:pPr>
            <a:r>
              <a:rPr lang="en-US" sz="2400" b="1" i="0" u="none" strike="noStrike" cap="none">
                <a:solidFill>
                  <a:srgbClr val="0070C0"/>
                </a:solidFill>
                <a:latin typeface="Times New Roman"/>
                <a:ea typeface="Times New Roman"/>
                <a:cs typeface="Times New Roman"/>
                <a:sym typeface="Times New Roman"/>
              </a:rPr>
              <a:t>Introduction to Software Engineering</a:t>
            </a:r>
            <a:endParaRPr/>
          </a:p>
          <a:p>
            <a:pPr marL="0" marR="0" lvl="0" indent="0" algn="ctr" rtl="0">
              <a:lnSpc>
                <a:spcPct val="100000"/>
              </a:lnSpc>
              <a:spcBef>
                <a:spcPts val="400"/>
              </a:spcBef>
              <a:spcAft>
                <a:spcPts val="0"/>
              </a:spcAft>
              <a:buClr>
                <a:srgbClr val="000000"/>
              </a:buClr>
              <a:buSzPts val="2000"/>
              <a:buFont typeface="Arial"/>
              <a:buNone/>
            </a:pPr>
            <a:endParaRPr sz="2400" b="1" i="0" u="none" strike="noStrike" cap="none">
              <a:solidFill>
                <a:srgbClr val="0070C0"/>
              </a:solidFill>
              <a:latin typeface="Times New Roman"/>
              <a:ea typeface="Times New Roman"/>
              <a:cs typeface="Times New Roman"/>
              <a:sym typeface="Times New Roman"/>
            </a:endParaRPr>
          </a:p>
          <a:p>
            <a:pPr marL="0" marR="0" lvl="0" indent="0" algn="ctr" rtl="0">
              <a:lnSpc>
                <a:spcPct val="100000"/>
              </a:lnSpc>
              <a:spcBef>
                <a:spcPts val="400"/>
              </a:spcBef>
              <a:spcAft>
                <a:spcPts val="0"/>
              </a:spcAft>
              <a:buClr>
                <a:srgbClr val="000000"/>
              </a:buClr>
              <a:buSzPts val="2000"/>
              <a:buFont typeface="Arial"/>
              <a:buNone/>
            </a:pPr>
            <a:endParaRPr sz="3600" b="1" i="0" u="none" strike="noStrike" cap="none">
              <a:solidFill>
                <a:srgbClr val="0070C0"/>
              </a:solidFill>
              <a:latin typeface="Times New Roman"/>
              <a:ea typeface="Times New Roman"/>
              <a:cs typeface="Times New Roman"/>
              <a:sym typeface="Times New Roman"/>
            </a:endParaRPr>
          </a:p>
          <a:p>
            <a:pPr marL="0" marR="0" lvl="0" indent="0" algn="ctr" rtl="0">
              <a:lnSpc>
                <a:spcPct val="100000"/>
              </a:lnSpc>
              <a:spcBef>
                <a:spcPts val="400"/>
              </a:spcBef>
              <a:spcAft>
                <a:spcPts val="0"/>
              </a:spcAft>
              <a:buClr>
                <a:srgbClr val="000000"/>
              </a:buClr>
              <a:buSzPts val="2000"/>
              <a:buFont typeface="Arial"/>
              <a:buNone/>
            </a:pPr>
            <a:endParaRPr sz="2000" b="1" i="0" u="none" strike="noStrike" cap="none">
              <a:solidFill>
                <a:srgbClr val="0070C0"/>
              </a:solidFill>
              <a:latin typeface="Times New Roman"/>
              <a:ea typeface="Times New Roman"/>
              <a:cs typeface="Times New Roman"/>
              <a:sym typeface="Times New Roman"/>
            </a:endParaRPr>
          </a:p>
          <a:p>
            <a:pPr marL="0" marR="0" lvl="0" indent="0" algn="ctr" rtl="0">
              <a:lnSpc>
                <a:spcPct val="100000"/>
              </a:lnSpc>
              <a:spcBef>
                <a:spcPts val="400"/>
              </a:spcBef>
              <a:spcAft>
                <a:spcPts val="0"/>
              </a:spcAft>
              <a:buClr>
                <a:srgbClr val="000000"/>
              </a:buClr>
              <a:buSzPts val="2000"/>
              <a:buFont typeface="Arial"/>
              <a:buNone/>
            </a:pPr>
            <a:endParaRPr sz="2000" b="1" i="0" u="none" strike="noStrike" cap="none">
              <a:solidFill>
                <a:srgbClr val="0070C0"/>
              </a:solidFill>
              <a:latin typeface="Times New Roman"/>
              <a:ea typeface="Times New Roman"/>
              <a:cs typeface="Times New Roman"/>
              <a:sym typeface="Times New Roman"/>
            </a:endParaRPr>
          </a:p>
          <a:p>
            <a:pPr marL="0" marR="0" lvl="0" indent="0" algn="ctr" rtl="0">
              <a:lnSpc>
                <a:spcPct val="150000"/>
              </a:lnSpc>
              <a:spcBef>
                <a:spcPts val="400"/>
              </a:spcBef>
              <a:spcAft>
                <a:spcPts val="0"/>
              </a:spcAft>
              <a:buClr>
                <a:srgbClr val="000000"/>
              </a:buClr>
              <a:buSzPts val="2000"/>
              <a:buFont typeface="Arial"/>
              <a:buNone/>
            </a:pPr>
            <a:endParaRPr sz="2000" b="0" i="0" u="none" strike="noStrike" cap="none">
              <a:solidFill>
                <a:srgbClr val="000000"/>
              </a:solidFill>
              <a:latin typeface="Calibri"/>
              <a:ea typeface="Calibri"/>
              <a:cs typeface="Calibri"/>
              <a:sym typeface="Calibri"/>
            </a:endParaRPr>
          </a:p>
          <a:p>
            <a:pPr marL="0" marR="0" lvl="0" indent="0" algn="l" rtl="0">
              <a:lnSpc>
                <a:spcPct val="100000"/>
              </a:lnSpc>
              <a:spcBef>
                <a:spcPts val="641"/>
              </a:spcBef>
              <a:spcAft>
                <a:spcPts val="0"/>
              </a:spcAft>
              <a:buClr>
                <a:srgbClr val="000000"/>
              </a:buClr>
              <a:buSzPts val="2000"/>
              <a:buFont typeface="Arial"/>
              <a:buNone/>
            </a:pPr>
            <a:endParaRPr sz="2000" b="0" i="0" u="none" strike="noStrike" cap="none">
              <a:solidFill>
                <a:srgbClr val="000000"/>
              </a:solidFill>
              <a:latin typeface="Calibri"/>
              <a:ea typeface="Calibri"/>
              <a:cs typeface="Calibri"/>
              <a:sym typeface="Calibri"/>
            </a:endParaRPr>
          </a:p>
        </p:txBody>
      </p:sp>
      <p:sp>
        <p:nvSpPr>
          <p:cNvPr id="93" name="Google Shape;93;p1"/>
          <p:cNvSpPr txBox="1"/>
          <p:nvPr/>
        </p:nvSpPr>
        <p:spPr>
          <a:xfrm>
            <a:off x="1398799" y="2102069"/>
            <a:ext cx="6346401" cy="1436291"/>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US" sz="2800" b="1" i="0" u="none" strike="noStrike" cap="none">
                <a:solidFill>
                  <a:schemeClr val="dk1"/>
                </a:solidFill>
                <a:latin typeface="Times New Roman"/>
                <a:ea typeface="Times New Roman"/>
                <a:cs typeface="Times New Roman"/>
                <a:sym typeface="Times New Roman"/>
              </a:rPr>
              <a:t>Object Oriented Software Engineering (OOSE)</a:t>
            </a:r>
            <a:endParaRPr/>
          </a:p>
          <a:p>
            <a:pPr marL="0" marR="0" lvl="0" indent="0" algn="ctr" rtl="0">
              <a:lnSpc>
                <a:spcPct val="100000"/>
              </a:lnSpc>
              <a:spcBef>
                <a:spcPts val="400"/>
              </a:spcBef>
              <a:spcAft>
                <a:spcPts val="0"/>
              </a:spcAft>
              <a:buClr>
                <a:srgbClr val="000000"/>
              </a:buClr>
              <a:buSzPts val="2000"/>
              <a:buFont typeface="Arial"/>
              <a:buNone/>
            </a:pPr>
            <a:r>
              <a:rPr lang="en-US" sz="2800" b="1" i="0" u="none" strike="noStrike" cap="none">
                <a:solidFill>
                  <a:schemeClr val="dk1"/>
                </a:solidFill>
                <a:latin typeface="Times New Roman"/>
                <a:ea typeface="Times New Roman"/>
                <a:cs typeface="Times New Roman"/>
                <a:sym typeface="Times New Roman"/>
              </a:rPr>
              <a:t>22CS017</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12"/>
          <p:cNvSpPr txBox="1"/>
          <p:nvPr/>
        </p:nvSpPr>
        <p:spPr>
          <a:xfrm>
            <a:off x="147145" y="145656"/>
            <a:ext cx="6547944" cy="6463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3600" b="1" i="0" u="none" strike="noStrike" cap="none">
                <a:solidFill>
                  <a:schemeClr val="dk1"/>
                </a:solidFill>
                <a:latin typeface="Times"/>
                <a:ea typeface="Times"/>
                <a:cs typeface="Times"/>
                <a:sym typeface="Times"/>
              </a:rPr>
              <a:t>Changing Nature of Software</a:t>
            </a:r>
            <a:endParaRPr sz="3600" b="0" i="0" u="none" strike="noStrike" cap="none">
              <a:solidFill>
                <a:schemeClr val="dk1"/>
              </a:solidFill>
              <a:latin typeface="Times"/>
              <a:ea typeface="Times"/>
              <a:cs typeface="Times"/>
              <a:sym typeface="Times"/>
            </a:endParaRPr>
          </a:p>
        </p:txBody>
      </p:sp>
      <p:sp>
        <p:nvSpPr>
          <p:cNvPr id="169" name="Google Shape;169;p12"/>
          <p:cNvSpPr txBox="1"/>
          <p:nvPr/>
        </p:nvSpPr>
        <p:spPr>
          <a:xfrm>
            <a:off x="147145" y="791987"/>
            <a:ext cx="8395140" cy="4770537"/>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None/>
            </a:pPr>
            <a:r>
              <a:rPr lang="en-US" sz="1600" b="0" i="0" u="none" strike="noStrike" cap="none" dirty="0">
                <a:solidFill>
                  <a:schemeClr val="dk1"/>
                </a:solidFill>
                <a:latin typeface="Times"/>
                <a:ea typeface="Times"/>
                <a:cs typeface="Times"/>
                <a:sym typeface="Times"/>
              </a:rPr>
              <a:t> </a:t>
            </a:r>
            <a:endParaRPr sz="1600" b="1" i="0" u="none" strike="noStrike" cap="none" dirty="0">
              <a:solidFill>
                <a:schemeClr val="dk1"/>
              </a:solidFill>
              <a:latin typeface="Times"/>
              <a:ea typeface="Times"/>
              <a:cs typeface="Times"/>
              <a:sym typeface="Times"/>
            </a:endParaRPr>
          </a:p>
          <a:p>
            <a:pPr marL="0" marR="0" lvl="0" indent="0" algn="just" rtl="0">
              <a:lnSpc>
                <a:spcPct val="100000"/>
              </a:lnSpc>
              <a:spcBef>
                <a:spcPts val="0"/>
              </a:spcBef>
              <a:spcAft>
                <a:spcPts val="0"/>
              </a:spcAft>
              <a:buNone/>
            </a:pPr>
            <a:endParaRPr sz="1600" b="1" i="0" u="none" strike="noStrike" cap="none" dirty="0">
              <a:solidFill>
                <a:schemeClr val="dk1"/>
              </a:solidFill>
              <a:latin typeface="Times"/>
              <a:ea typeface="Times"/>
              <a:cs typeface="Times"/>
              <a:sym typeface="Times"/>
            </a:endParaRPr>
          </a:p>
          <a:p>
            <a:pPr marL="285750" marR="0" lvl="0" indent="-285750" algn="just" rtl="0">
              <a:lnSpc>
                <a:spcPct val="100000"/>
              </a:lnSpc>
              <a:spcBef>
                <a:spcPts val="0"/>
              </a:spcBef>
              <a:spcAft>
                <a:spcPts val="0"/>
              </a:spcAft>
              <a:buClr>
                <a:srgbClr val="000000"/>
              </a:buClr>
              <a:buSzPts val="1600"/>
              <a:buFont typeface="Arial"/>
              <a:buChar char="•"/>
            </a:pPr>
            <a:r>
              <a:rPr lang="en-US" sz="1600" b="1" i="0" u="none" strike="noStrike" cap="none" dirty="0">
                <a:solidFill>
                  <a:schemeClr val="dk1"/>
                </a:solidFill>
                <a:latin typeface="Times"/>
                <a:ea typeface="Times"/>
                <a:cs typeface="Times"/>
                <a:sym typeface="Times"/>
              </a:rPr>
              <a:t>Application Software: </a:t>
            </a:r>
            <a:r>
              <a:rPr lang="en-US" sz="1600" b="0" i="0" u="none" strike="noStrike" cap="none" dirty="0">
                <a:solidFill>
                  <a:schemeClr val="dk1"/>
                </a:solidFill>
                <a:latin typeface="Times"/>
                <a:ea typeface="Times"/>
                <a:cs typeface="Times"/>
                <a:sym typeface="Times"/>
              </a:rPr>
              <a:t>Application software is defined as programs that solve a specific business need. Application in this area process business or technical data in a way that facilitates business operation or management technical decision making. In addition to convention data processing application, application software is used to control business function in real time.</a:t>
            </a:r>
            <a:endParaRPr dirty="0"/>
          </a:p>
          <a:p>
            <a:pPr marL="0" marR="0" lvl="0" indent="0" algn="just" rtl="0">
              <a:lnSpc>
                <a:spcPct val="100000"/>
              </a:lnSpc>
              <a:spcBef>
                <a:spcPts val="0"/>
              </a:spcBef>
              <a:spcAft>
                <a:spcPts val="0"/>
              </a:spcAft>
              <a:buNone/>
            </a:pPr>
            <a:endParaRPr sz="1600" b="0" i="0" u="none" strike="noStrike" cap="none" dirty="0">
              <a:solidFill>
                <a:schemeClr val="dk1"/>
              </a:solidFill>
              <a:latin typeface="Times"/>
              <a:ea typeface="Times"/>
              <a:cs typeface="Times"/>
              <a:sym typeface="Times"/>
            </a:endParaRPr>
          </a:p>
          <a:p>
            <a:pPr marL="285750" marR="0" lvl="0" indent="-285750" algn="just" rtl="0">
              <a:lnSpc>
                <a:spcPct val="100000"/>
              </a:lnSpc>
              <a:spcBef>
                <a:spcPts val="0"/>
              </a:spcBef>
              <a:spcAft>
                <a:spcPts val="0"/>
              </a:spcAft>
              <a:buClr>
                <a:srgbClr val="000000"/>
              </a:buClr>
              <a:buSzPts val="1600"/>
              <a:buFont typeface="Arial"/>
              <a:buChar char="•"/>
            </a:pPr>
            <a:r>
              <a:rPr lang="en-US" sz="1600" b="1" i="0" u="none" strike="noStrike" cap="none" dirty="0">
                <a:solidFill>
                  <a:schemeClr val="dk1"/>
                </a:solidFill>
                <a:latin typeface="Times"/>
                <a:ea typeface="Times"/>
                <a:cs typeface="Times"/>
                <a:sym typeface="Times"/>
              </a:rPr>
              <a:t>Engineering and Scientific Software: </a:t>
            </a:r>
            <a:r>
              <a:rPr lang="en-US" sz="1600" b="0" i="0" u="none" strike="noStrike" cap="none" dirty="0">
                <a:solidFill>
                  <a:schemeClr val="dk1"/>
                </a:solidFill>
                <a:latin typeface="Times"/>
                <a:ea typeface="Times"/>
                <a:cs typeface="Times"/>
                <a:sym typeface="Times"/>
              </a:rPr>
              <a:t>This software is used to facilitate the engineering function and task. however modern application within the engineering and scientific area are moving away from the conventional numerical algorithms. Computer-aided design, system simulation, and other interactive applications have begun to take a real-time and even system software characteristic. </a:t>
            </a:r>
            <a:endParaRPr dirty="0"/>
          </a:p>
          <a:p>
            <a:pPr marL="285750" marR="0" lvl="0" indent="-184150" algn="just" rtl="0">
              <a:lnSpc>
                <a:spcPct val="100000"/>
              </a:lnSpc>
              <a:spcBef>
                <a:spcPts val="0"/>
              </a:spcBef>
              <a:spcAft>
                <a:spcPts val="0"/>
              </a:spcAft>
              <a:buClr>
                <a:srgbClr val="000000"/>
              </a:buClr>
              <a:buSzPts val="1600"/>
              <a:buFont typeface="Arial"/>
              <a:buNone/>
            </a:pPr>
            <a:endParaRPr sz="1600" b="0" i="0" u="none" strike="noStrike" cap="none" dirty="0">
              <a:solidFill>
                <a:schemeClr val="dk1"/>
              </a:solidFill>
              <a:latin typeface="Times"/>
              <a:ea typeface="Times"/>
              <a:cs typeface="Times"/>
              <a:sym typeface="Times"/>
            </a:endParaRPr>
          </a:p>
          <a:p>
            <a:pPr marL="285750" marR="0" lvl="0" indent="-285750" algn="just" rtl="0">
              <a:lnSpc>
                <a:spcPct val="100000"/>
              </a:lnSpc>
              <a:spcBef>
                <a:spcPts val="0"/>
              </a:spcBef>
              <a:spcAft>
                <a:spcPts val="0"/>
              </a:spcAft>
              <a:buClr>
                <a:srgbClr val="000000"/>
              </a:buClr>
              <a:buSzPts val="1600"/>
              <a:buFont typeface="Arial"/>
              <a:buChar char="•"/>
            </a:pPr>
            <a:r>
              <a:rPr lang="en-US" sz="1600" b="1" i="0" u="none" strike="noStrike" cap="none" dirty="0">
                <a:solidFill>
                  <a:schemeClr val="dk1"/>
                </a:solidFill>
                <a:latin typeface="Times"/>
                <a:ea typeface="Times"/>
                <a:cs typeface="Times"/>
                <a:sym typeface="Times"/>
              </a:rPr>
              <a:t>System Software: </a:t>
            </a:r>
            <a:r>
              <a:rPr lang="en-US" sz="1600" b="0" i="0" u="none" strike="noStrike" cap="none" dirty="0">
                <a:solidFill>
                  <a:schemeClr val="dk1"/>
                </a:solidFill>
                <a:latin typeface="Times"/>
                <a:ea typeface="Times"/>
                <a:cs typeface="Times"/>
                <a:sym typeface="Times"/>
              </a:rPr>
              <a:t>System software is a collection of programs which are written to service other programs. Some system software processes complex but determinate, information structures. Other system application process largely indeterminate data. Sometimes when, the system software area is characterized by the heavy interaction with computer hardware that requires scheduling, resource sharing, and sophisticated process management.</a:t>
            </a:r>
            <a:endParaRPr dirty="0"/>
          </a:p>
          <a:p>
            <a:pPr marL="0" marR="0" lvl="0" indent="0" algn="just" rtl="0">
              <a:lnSpc>
                <a:spcPct val="100000"/>
              </a:lnSpc>
              <a:spcBef>
                <a:spcPts val="0"/>
              </a:spcBef>
              <a:spcAft>
                <a:spcPts val="0"/>
              </a:spcAft>
              <a:buNone/>
            </a:pPr>
            <a:endParaRPr sz="1600" b="0" i="0" u="none" strike="noStrike" cap="none" dirty="0">
              <a:solidFill>
                <a:schemeClr val="dk1"/>
              </a:solidFill>
              <a:latin typeface="Times"/>
              <a:ea typeface="Times"/>
              <a:cs typeface="Times"/>
              <a:sym typeface="Time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13"/>
          <p:cNvSpPr txBox="1"/>
          <p:nvPr/>
        </p:nvSpPr>
        <p:spPr>
          <a:xfrm>
            <a:off x="147145" y="145656"/>
            <a:ext cx="6547944" cy="6463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3600" b="1" i="0" u="none" strike="noStrike" cap="none">
                <a:solidFill>
                  <a:schemeClr val="dk1"/>
                </a:solidFill>
                <a:latin typeface="Times"/>
                <a:ea typeface="Times"/>
                <a:cs typeface="Times"/>
                <a:sym typeface="Times"/>
              </a:rPr>
              <a:t>Changing Nature of Software</a:t>
            </a:r>
            <a:endParaRPr sz="3600" b="0" i="0" u="none" strike="noStrike" cap="none">
              <a:solidFill>
                <a:schemeClr val="dk1"/>
              </a:solidFill>
              <a:latin typeface="Times"/>
              <a:ea typeface="Times"/>
              <a:cs typeface="Times"/>
              <a:sym typeface="Times"/>
            </a:endParaRPr>
          </a:p>
        </p:txBody>
      </p:sp>
      <p:sp>
        <p:nvSpPr>
          <p:cNvPr id="175" name="Google Shape;175;p13"/>
          <p:cNvSpPr txBox="1"/>
          <p:nvPr/>
        </p:nvSpPr>
        <p:spPr>
          <a:xfrm>
            <a:off x="251874" y="1148904"/>
            <a:ext cx="8466082" cy="4278094"/>
          </a:xfrm>
          <a:prstGeom prst="rect">
            <a:avLst/>
          </a:prstGeom>
          <a:noFill/>
          <a:ln>
            <a:noFill/>
          </a:ln>
        </p:spPr>
        <p:txBody>
          <a:bodyPr spcFirstLastPara="1" wrap="square" lIns="91425" tIns="45700" rIns="91425" bIns="45700" anchor="t" anchorCtr="0">
            <a:spAutoFit/>
          </a:bodyPr>
          <a:lstStyle/>
          <a:p>
            <a:pPr marL="285750" marR="0" lvl="0" indent="-285750" algn="just" rtl="0">
              <a:lnSpc>
                <a:spcPct val="100000"/>
              </a:lnSpc>
              <a:spcBef>
                <a:spcPts val="0"/>
              </a:spcBef>
              <a:spcAft>
                <a:spcPts val="0"/>
              </a:spcAft>
              <a:buClr>
                <a:srgbClr val="000000"/>
              </a:buClr>
              <a:buSzPts val="1600"/>
              <a:buFont typeface="Arial"/>
              <a:buChar char="•"/>
            </a:pPr>
            <a:r>
              <a:rPr lang="en-US" sz="1600" b="1" i="0" u="none" strike="noStrike" cap="none" dirty="0">
                <a:solidFill>
                  <a:schemeClr val="dk1"/>
                </a:solidFill>
                <a:latin typeface="Times"/>
                <a:ea typeface="Times"/>
                <a:cs typeface="Times"/>
                <a:sym typeface="Times"/>
              </a:rPr>
              <a:t>Embedded Software: </a:t>
            </a:r>
            <a:r>
              <a:rPr lang="en-US" sz="1600" b="0" i="0" u="none" strike="noStrike" cap="none" dirty="0">
                <a:solidFill>
                  <a:schemeClr val="dk1"/>
                </a:solidFill>
                <a:latin typeface="Times"/>
                <a:ea typeface="Times"/>
                <a:cs typeface="Times"/>
                <a:sym typeface="Times"/>
              </a:rPr>
              <a:t>Embedded software resides within the system or product and is used to implement and control feature and function for the end-user and for the system itself. Embedded software can perform the limited and esoteric function or provided significant function and control capability.</a:t>
            </a:r>
            <a:endParaRPr dirty="0"/>
          </a:p>
          <a:p>
            <a:pPr marL="285750" marR="0" lvl="0" indent="-285750" algn="just" rtl="0">
              <a:lnSpc>
                <a:spcPct val="100000"/>
              </a:lnSpc>
              <a:spcBef>
                <a:spcPts val="0"/>
              </a:spcBef>
              <a:spcAft>
                <a:spcPts val="0"/>
              </a:spcAft>
              <a:buClr>
                <a:srgbClr val="000000"/>
              </a:buClr>
              <a:buSzPts val="1600"/>
              <a:buFont typeface="Arial"/>
              <a:buChar char="•"/>
            </a:pPr>
            <a:r>
              <a:rPr lang="en-US" sz="1600" b="1" i="0" u="none" strike="noStrike" cap="none" dirty="0">
                <a:solidFill>
                  <a:schemeClr val="dk1"/>
                </a:solidFill>
                <a:latin typeface="Times"/>
                <a:ea typeface="Times"/>
                <a:cs typeface="Times"/>
                <a:sym typeface="Times"/>
              </a:rPr>
              <a:t>Product-line Software: </a:t>
            </a:r>
            <a:r>
              <a:rPr lang="en-US" sz="1600" b="0" i="0" u="none" strike="noStrike" cap="none" dirty="0">
                <a:solidFill>
                  <a:schemeClr val="dk1"/>
                </a:solidFill>
                <a:latin typeface="Times"/>
                <a:ea typeface="Times"/>
                <a:cs typeface="Times"/>
                <a:sym typeface="Times"/>
              </a:rPr>
              <a:t>Designed to provide a specific capability for use by many different customers, product line software can focus on the limited and esoteric marketplace or address the mass consumer market.</a:t>
            </a:r>
            <a:endParaRPr dirty="0"/>
          </a:p>
          <a:p>
            <a:pPr marL="285750" marR="0" lvl="0" indent="-285750" algn="just" rtl="0">
              <a:lnSpc>
                <a:spcPct val="100000"/>
              </a:lnSpc>
              <a:spcBef>
                <a:spcPts val="0"/>
              </a:spcBef>
              <a:spcAft>
                <a:spcPts val="0"/>
              </a:spcAft>
              <a:buClr>
                <a:srgbClr val="000000"/>
              </a:buClr>
              <a:buSzPts val="1600"/>
              <a:buFont typeface="Arial"/>
              <a:buChar char="•"/>
            </a:pPr>
            <a:r>
              <a:rPr lang="en-US" sz="1600" b="1" i="0" u="none" strike="noStrike" cap="none" dirty="0">
                <a:solidFill>
                  <a:schemeClr val="dk1"/>
                </a:solidFill>
                <a:latin typeface="Times"/>
                <a:ea typeface="Times"/>
                <a:cs typeface="Times"/>
                <a:sym typeface="Times"/>
              </a:rPr>
              <a:t>Web Application: </a:t>
            </a:r>
            <a:r>
              <a:rPr lang="en-US" sz="1600" b="0" i="0" u="none" strike="noStrike" cap="none" dirty="0">
                <a:solidFill>
                  <a:schemeClr val="dk1"/>
                </a:solidFill>
                <a:latin typeface="Times"/>
                <a:ea typeface="Times"/>
                <a:cs typeface="Times"/>
                <a:sym typeface="Times"/>
              </a:rPr>
              <a:t>It is a client-server computer program which the client runs on the web browser. In their simplest form, Web apps can be little more than a set of linked hypertext files that present information using text and limited graphics. However, as e-commerce and B2B application grow in importance. Web apps are evolving into a sophisticate computing environment that not only provides a standalone feature, computing function, and content to the end user.</a:t>
            </a:r>
            <a:endParaRPr dirty="0"/>
          </a:p>
          <a:p>
            <a:pPr marL="285750" marR="0" lvl="0" indent="-285750" algn="just" rtl="0">
              <a:lnSpc>
                <a:spcPct val="100000"/>
              </a:lnSpc>
              <a:spcBef>
                <a:spcPts val="0"/>
              </a:spcBef>
              <a:spcAft>
                <a:spcPts val="0"/>
              </a:spcAft>
              <a:buClr>
                <a:srgbClr val="000000"/>
              </a:buClr>
              <a:buSzPts val="1600"/>
              <a:buFont typeface="Arial"/>
              <a:buChar char="•"/>
            </a:pPr>
            <a:r>
              <a:rPr lang="en-US" sz="1600" b="1" i="0" u="none" strike="noStrike" cap="none" dirty="0">
                <a:solidFill>
                  <a:schemeClr val="dk1"/>
                </a:solidFill>
                <a:latin typeface="Times"/>
                <a:ea typeface="Times"/>
                <a:cs typeface="Times"/>
                <a:sym typeface="Times"/>
              </a:rPr>
              <a:t>Artificial Intelligence Software: </a:t>
            </a:r>
            <a:r>
              <a:rPr lang="en-US" sz="1600" b="0" i="0" u="none" strike="noStrike" cap="none" dirty="0">
                <a:solidFill>
                  <a:schemeClr val="dk1"/>
                </a:solidFill>
                <a:latin typeface="Times"/>
                <a:ea typeface="Times"/>
                <a:cs typeface="Times"/>
                <a:sym typeface="Times"/>
              </a:rPr>
              <a:t>Artificial intelligence software makes use of a nonnumerical algorithm to solve a complex problem that is not amenable to computation or straightforward analysis. Application within this area includes robotics, expert system, pattern recognition, artificial neural network, theorem proving and game playing.</a:t>
            </a:r>
            <a:endParaRP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14"/>
          <p:cNvSpPr txBox="1"/>
          <p:nvPr/>
        </p:nvSpPr>
        <p:spPr>
          <a:xfrm>
            <a:off x="147145" y="145656"/>
            <a:ext cx="6547944" cy="6463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3600" b="1" i="0" u="none" strike="noStrike" cap="none">
                <a:solidFill>
                  <a:schemeClr val="dk1"/>
                </a:solidFill>
                <a:latin typeface="Times"/>
                <a:ea typeface="Times"/>
                <a:cs typeface="Times"/>
                <a:sym typeface="Times"/>
              </a:rPr>
              <a:t>Classification of the Software</a:t>
            </a:r>
            <a:endParaRPr sz="3600" b="0" i="0" u="none" strike="noStrike" cap="none">
              <a:solidFill>
                <a:schemeClr val="dk1"/>
              </a:solidFill>
              <a:latin typeface="Times"/>
              <a:ea typeface="Times"/>
              <a:cs typeface="Times"/>
              <a:sym typeface="Times"/>
            </a:endParaRPr>
          </a:p>
        </p:txBody>
      </p:sp>
      <p:sp>
        <p:nvSpPr>
          <p:cNvPr id="181" name="Google Shape;181;p14"/>
          <p:cNvSpPr txBox="1"/>
          <p:nvPr/>
        </p:nvSpPr>
        <p:spPr>
          <a:xfrm>
            <a:off x="225971" y="1259975"/>
            <a:ext cx="8466083" cy="4708981"/>
          </a:xfrm>
          <a:prstGeom prst="rect">
            <a:avLst/>
          </a:prstGeom>
          <a:noFill/>
          <a:ln>
            <a:noFill/>
          </a:ln>
        </p:spPr>
        <p:txBody>
          <a:bodyPr spcFirstLastPara="1" wrap="square" lIns="91425" tIns="45700" rIns="91425" bIns="45700" anchor="t" anchorCtr="0">
            <a:spAutoFit/>
          </a:bodyPr>
          <a:lstStyle/>
          <a:p>
            <a:pPr marL="0" marR="0" lvl="0" indent="-127000" algn="just" rtl="0">
              <a:lnSpc>
                <a:spcPct val="100000"/>
              </a:lnSpc>
              <a:spcBef>
                <a:spcPts val="0"/>
              </a:spcBef>
              <a:spcAft>
                <a:spcPts val="0"/>
              </a:spcAft>
              <a:buClr>
                <a:srgbClr val="000000"/>
              </a:buClr>
              <a:buSzPts val="2000"/>
              <a:buFont typeface="Arial"/>
              <a:buAutoNum type="arabicPeriod"/>
            </a:pPr>
            <a:r>
              <a:rPr lang="en-US" sz="2000" b="1" i="0" u="none" strike="noStrike" cap="none" dirty="0">
                <a:solidFill>
                  <a:schemeClr val="dk1"/>
                </a:solidFill>
                <a:latin typeface="Times"/>
                <a:ea typeface="Times"/>
                <a:cs typeface="Times"/>
                <a:sym typeface="Times"/>
              </a:rPr>
              <a:t>Purpose:</a:t>
            </a:r>
            <a:r>
              <a:rPr lang="en-US" sz="2000" b="0" i="0" u="none" strike="noStrike" cap="none" dirty="0">
                <a:solidFill>
                  <a:schemeClr val="dk1"/>
                </a:solidFill>
                <a:latin typeface="Times"/>
                <a:ea typeface="Times"/>
                <a:cs typeface="Times"/>
                <a:sym typeface="Times"/>
              </a:rPr>
              <a:t> Software can be classified as system software (e.g., operating systems, device drivers) or application software (e.g., word processors, games).</a:t>
            </a:r>
            <a:endParaRPr dirty="0"/>
          </a:p>
          <a:p>
            <a:pPr marL="0" marR="0" lvl="0" indent="0" algn="just" rtl="0">
              <a:lnSpc>
                <a:spcPct val="100000"/>
              </a:lnSpc>
              <a:spcBef>
                <a:spcPts val="0"/>
              </a:spcBef>
              <a:spcAft>
                <a:spcPts val="0"/>
              </a:spcAft>
              <a:buClr>
                <a:srgbClr val="000000"/>
              </a:buClr>
              <a:buSzPts val="2000"/>
              <a:buFont typeface="Arial"/>
              <a:buNone/>
            </a:pPr>
            <a:endParaRPr sz="2000" b="0" i="0" u="none" strike="noStrike" cap="none" dirty="0">
              <a:solidFill>
                <a:schemeClr val="dk1"/>
              </a:solidFill>
              <a:latin typeface="Times"/>
              <a:ea typeface="Times"/>
              <a:cs typeface="Times"/>
              <a:sym typeface="Times"/>
            </a:endParaRPr>
          </a:p>
          <a:p>
            <a:pPr marL="0" marR="0" lvl="0" indent="-127000" algn="just" rtl="0">
              <a:lnSpc>
                <a:spcPct val="100000"/>
              </a:lnSpc>
              <a:spcBef>
                <a:spcPts val="0"/>
              </a:spcBef>
              <a:spcAft>
                <a:spcPts val="0"/>
              </a:spcAft>
              <a:buClr>
                <a:srgbClr val="000000"/>
              </a:buClr>
              <a:buSzPts val="2000"/>
              <a:buFont typeface="Arial"/>
              <a:buAutoNum type="arabicPeriod"/>
            </a:pPr>
            <a:r>
              <a:rPr lang="en-US" sz="2000" b="1" i="0" u="none" strike="noStrike" cap="none" dirty="0">
                <a:solidFill>
                  <a:schemeClr val="dk1"/>
                </a:solidFill>
                <a:latin typeface="Times"/>
                <a:ea typeface="Times"/>
                <a:cs typeface="Times"/>
                <a:sym typeface="Times"/>
              </a:rPr>
              <a:t>Platform:</a:t>
            </a:r>
            <a:r>
              <a:rPr lang="en-US" sz="2000" b="0" i="0" u="none" strike="noStrike" cap="none" dirty="0">
                <a:solidFill>
                  <a:schemeClr val="dk1"/>
                </a:solidFill>
                <a:latin typeface="Times"/>
                <a:ea typeface="Times"/>
                <a:cs typeface="Times"/>
                <a:sym typeface="Times"/>
              </a:rPr>
              <a:t> Software can be classified as native software (designed for a specific operating system) or cross-platform software (designed to run on multiple operating systems).</a:t>
            </a:r>
            <a:endParaRPr dirty="0"/>
          </a:p>
          <a:p>
            <a:pPr marL="0" marR="0" lvl="0" indent="0" algn="just" rtl="0">
              <a:lnSpc>
                <a:spcPct val="100000"/>
              </a:lnSpc>
              <a:spcBef>
                <a:spcPts val="0"/>
              </a:spcBef>
              <a:spcAft>
                <a:spcPts val="0"/>
              </a:spcAft>
              <a:buClr>
                <a:srgbClr val="000000"/>
              </a:buClr>
              <a:buSzPts val="2000"/>
              <a:buFont typeface="Arial"/>
              <a:buNone/>
            </a:pPr>
            <a:endParaRPr sz="2000" b="0" i="0" u="none" strike="noStrike" cap="none" dirty="0">
              <a:solidFill>
                <a:schemeClr val="dk1"/>
              </a:solidFill>
              <a:latin typeface="Times"/>
              <a:ea typeface="Times"/>
              <a:cs typeface="Times"/>
              <a:sym typeface="Times"/>
            </a:endParaRPr>
          </a:p>
          <a:p>
            <a:pPr marL="0" marR="0" lvl="0" indent="-127000" algn="just" rtl="0">
              <a:lnSpc>
                <a:spcPct val="100000"/>
              </a:lnSpc>
              <a:spcBef>
                <a:spcPts val="0"/>
              </a:spcBef>
              <a:spcAft>
                <a:spcPts val="0"/>
              </a:spcAft>
              <a:buClr>
                <a:srgbClr val="000000"/>
              </a:buClr>
              <a:buSzPts val="2000"/>
              <a:buFont typeface="Arial"/>
              <a:buAutoNum type="arabicPeriod"/>
            </a:pPr>
            <a:r>
              <a:rPr lang="en-US" sz="2000" b="1" i="0" u="none" strike="noStrike" cap="none" dirty="0">
                <a:solidFill>
                  <a:schemeClr val="dk1"/>
                </a:solidFill>
                <a:latin typeface="Times"/>
                <a:ea typeface="Times"/>
                <a:cs typeface="Times"/>
                <a:sym typeface="Times"/>
              </a:rPr>
              <a:t>Deployment:</a:t>
            </a:r>
            <a:r>
              <a:rPr lang="en-US" sz="2000" b="0" i="0" u="none" strike="noStrike" cap="none" dirty="0">
                <a:solidFill>
                  <a:schemeClr val="dk1"/>
                </a:solidFill>
                <a:latin typeface="Times"/>
                <a:ea typeface="Times"/>
                <a:cs typeface="Times"/>
                <a:sym typeface="Times"/>
              </a:rPr>
              <a:t> Software can be classified as installed software (installed on the user’s device) or cloud-based software (hosted on remote servers and accessed via the internet).</a:t>
            </a:r>
            <a:endParaRPr dirty="0"/>
          </a:p>
          <a:p>
            <a:pPr marL="0" marR="0" lvl="0" indent="0" algn="just" rtl="0">
              <a:lnSpc>
                <a:spcPct val="100000"/>
              </a:lnSpc>
              <a:spcBef>
                <a:spcPts val="0"/>
              </a:spcBef>
              <a:spcAft>
                <a:spcPts val="0"/>
              </a:spcAft>
              <a:buClr>
                <a:srgbClr val="000000"/>
              </a:buClr>
              <a:buSzPts val="2000"/>
              <a:buFont typeface="Arial"/>
              <a:buNone/>
            </a:pPr>
            <a:endParaRPr sz="2000" b="0" i="0" u="none" strike="noStrike" cap="none" dirty="0">
              <a:solidFill>
                <a:schemeClr val="dk1"/>
              </a:solidFill>
              <a:latin typeface="Times"/>
              <a:ea typeface="Times"/>
              <a:cs typeface="Times"/>
              <a:sym typeface="Times"/>
            </a:endParaRPr>
          </a:p>
          <a:p>
            <a:pPr marL="0" marR="0" lvl="0" indent="-127000" algn="just" rtl="0">
              <a:lnSpc>
                <a:spcPct val="100000"/>
              </a:lnSpc>
              <a:spcBef>
                <a:spcPts val="0"/>
              </a:spcBef>
              <a:spcAft>
                <a:spcPts val="0"/>
              </a:spcAft>
              <a:buClr>
                <a:srgbClr val="000000"/>
              </a:buClr>
              <a:buSzPts val="2000"/>
              <a:buFont typeface="Arial"/>
              <a:buAutoNum type="arabicPeriod"/>
            </a:pPr>
            <a:r>
              <a:rPr lang="en-US" sz="2000" b="1" i="0" u="none" strike="noStrike" cap="none" dirty="0">
                <a:solidFill>
                  <a:schemeClr val="dk1"/>
                </a:solidFill>
                <a:latin typeface="Times"/>
                <a:ea typeface="Times"/>
                <a:cs typeface="Times"/>
                <a:sym typeface="Times"/>
              </a:rPr>
              <a:t>License:</a:t>
            </a:r>
            <a:r>
              <a:rPr lang="en-US" sz="2000" b="0" i="0" u="none" strike="noStrike" cap="none" dirty="0">
                <a:solidFill>
                  <a:schemeClr val="dk1"/>
                </a:solidFill>
                <a:latin typeface="Times"/>
                <a:ea typeface="Times"/>
                <a:cs typeface="Times"/>
                <a:sym typeface="Times"/>
              </a:rPr>
              <a:t> Software can be classified as proprietary software (owned by a single entity) or open-source software (available for free with the source code accessible to the public).</a:t>
            </a:r>
            <a:endParaRPr dirty="0"/>
          </a:p>
          <a:p>
            <a:pPr marL="0" marR="0" lvl="0" indent="0" algn="just" rtl="0">
              <a:lnSpc>
                <a:spcPct val="100000"/>
              </a:lnSpc>
              <a:spcBef>
                <a:spcPts val="0"/>
              </a:spcBef>
              <a:spcAft>
                <a:spcPts val="0"/>
              </a:spcAft>
              <a:buClr>
                <a:srgbClr val="000000"/>
              </a:buClr>
              <a:buSzPts val="2000"/>
              <a:buFont typeface="Arial"/>
              <a:buNone/>
            </a:pPr>
            <a:endParaRPr sz="2000" b="0" i="0" u="none" strike="noStrike" cap="none" dirty="0">
              <a:solidFill>
                <a:schemeClr val="dk1"/>
              </a:solidFill>
              <a:latin typeface="Times"/>
              <a:ea typeface="Times"/>
              <a:cs typeface="Times"/>
              <a:sym typeface="Time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15"/>
          <p:cNvSpPr txBox="1"/>
          <p:nvPr/>
        </p:nvSpPr>
        <p:spPr>
          <a:xfrm>
            <a:off x="252248" y="1319163"/>
            <a:ext cx="8639503" cy="2862322"/>
          </a:xfrm>
          <a:prstGeom prst="rect">
            <a:avLst/>
          </a:prstGeom>
          <a:noFill/>
          <a:ln>
            <a:noFill/>
          </a:ln>
        </p:spPr>
        <p:txBody>
          <a:bodyPr spcFirstLastPara="1" wrap="square" lIns="91425" tIns="45700" rIns="91425" bIns="45700" anchor="t" anchorCtr="0">
            <a:spAutoFit/>
          </a:bodyPr>
          <a:lstStyle/>
          <a:p>
            <a:pPr marL="0" marR="0" lvl="0" indent="-127000" algn="just" rtl="0">
              <a:lnSpc>
                <a:spcPct val="100000"/>
              </a:lnSpc>
              <a:spcBef>
                <a:spcPts val="0"/>
              </a:spcBef>
              <a:spcAft>
                <a:spcPts val="0"/>
              </a:spcAft>
              <a:buClr>
                <a:srgbClr val="000000"/>
              </a:buClr>
              <a:buSzPts val="2000"/>
              <a:buFont typeface="Arial"/>
              <a:buAutoNum type="arabicPeriod" startAt="5"/>
            </a:pPr>
            <a:r>
              <a:rPr lang="en-US" sz="2000" b="1" i="0" u="none" strike="noStrike" cap="none" dirty="0">
                <a:solidFill>
                  <a:schemeClr val="dk1"/>
                </a:solidFill>
                <a:latin typeface="Times"/>
                <a:ea typeface="Times"/>
                <a:cs typeface="Times"/>
                <a:sym typeface="Times"/>
              </a:rPr>
              <a:t>Development Model:</a:t>
            </a:r>
            <a:r>
              <a:rPr lang="en-US" sz="2000" b="0" i="0" u="none" strike="noStrike" cap="none" dirty="0">
                <a:solidFill>
                  <a:schemeClr val="dk1"/>
                </a:solidFill>
                <a:latin typeface="Times"/>
                <a:ea typeface="Times"/>
                <a:cs typeface="Times"/>
                <a:sym typeface="Times"/>
              </a:rPr>
              <a:t> Software can be classified as traditional software (developed using a waterfall model) or agile software (developed using an iterative and adaptive approach).</a:t>
            </a:r>
            <a:endParaRPr dirty="0"/>
          </a:p>
          <a:p>
            <a:pPr marL="0" marR="0" lvl="0" indent="0" algn="just" rtl="0">
              <a:lnSpc>
                <a:spcPct val="100000"/>
              </a:lnSpc>
              <a:spcBef>
                <a:spcPts val="0"/>
              </a:spcBef>
              <a:spcAft>
                <a:spcPts val="0"/>
              </a:spcAft>
              <a:buClr>
                <a:srgbClr val="000000"/>
              </a:buClr>
              <a:buSzPts val="2000"/>
              <a:buFont typeface="Arial"/>
              <a:buNone/>
            </a:pPr>
            <a:endParaRPr sz="2000" b="0" i="0" u="none" strike="noStrike" cap="none" dirty="0">
              <a:solidFill>
                <a:schemeClr val="dk1"/>
              </a:solidFill>
              <a:latin typeface="Times"/>
              <a:ea typeface="Times"/>
              <a:cs typeface="Times"/>
              <a:sym typeface="Times"/>
            </a:endParaRPr>
          </a:p>
          <a:p>
            <a:pPr marL="0" marR="0" lvl="0" indent="-127000" algn="just" rtl="0">
              <a:lnSpc>
                <a:spcPct val="100000"/>
              </a:lnSpc>
              <a:spcBef>
                <a:spcPts val="0"/>
              </a:spcBef>
              <a:spcAft>
                <a:spcPts val="0"/>
              </a:spcAft>
              <a:buClr>
                <a:srgbClr val="000000"/>
              </a:buClr>
              <a:buSzPts val="2000"/>
              <a:buFont typeface="Arial"/>
              <a:buAutoNum type="arabicPeriod" startAt="5"/>
            </a:pPr>
            <a:r>
              <a:rPr lang="en-US" sz="2000" b="1" i="0" u="none" strike="noStrike" cap="none" dirty="0">
                <a:solidFill>
                  <a:schemeClr val="dk1"/>
                </a:solidFill>
                <a:latin typeface="Times"/>
                <a:ea typeface="Times"/>
                <a:cs typeface="Times"/>
                <a:sym typeface="Times"/>
              </a:rPr>
              <a:t>Size:</a:t>
            </a:r>
            <a:r>
              <a:rPr lang="en-US" sz="2000" b="0" i="0" u="none" strike="noStrike" cap="none" dirty="0">
                <a:solidFill>
                  <a:schemeClr val="dk1"/>
                </a:solidFill>
                <a:latin typeface="Times"/>
                <a:ea typeface="Times"/>
                <a:cs typeface="Times"/>
                <a:sym typeface="Times"/>
              </a:rPr>
              <a:t> Software can be classified as small-scale software (designed for a single user or small group) or enterprise software (designed for large organizations).</a:t>
            </a:r>
            <a:endParaRPr dirty="0"/>
          </a:p>
          <a:p>
            <a:pPr marL="0" marR="0" lvl="0" indent="0" algn="just" rtl="0">
              <a:lnSpc>
                <a:spcPct val="100000"/>
              </a:lnSpc>
              <a:spcBef>
                <a:spcPts val="0"/>
              </a:spcBef>
              <a:spcAft>
                <a:spcPts val="0"/>
              </a:spcAft>
              <a:buClr>
                <a:srgbClr val="000000"/>
              </a:buClr>
              <a:buSzPts val="2000"/>
              <a:buFont typeface="Arial"/>
              <a:buNone/>
            </a:pPr>
            <a:endParaRPr sz="2000" b="0" i="0" u="none" strike="noStrike" cap="none" dirty="0">
              <a:solidFill>
                <a:schemeClr val="dk1"/>
              </a:solidFill>
              <a:latin typeface="Times"/>
              <a:ea typeface="Times"/>
              <a:cs typeface="Times"/>
              <a:sym typeface="Times"/>
            </a:endParaRPr>
          </a:p>
          <a:p>
            <a:pPr marL="0" marR="0" lvl="0" indent="-127000" algn="just" rtl="0">
              <a:lnSpc>
                <a:spcPct val="100000"/>
              </a:lnSpc>
              <a:spcBef>
                <a:spcPts val="0"/>
              </a:spcBef>
              <a:spcAft>
                <a:spcPts val="0"/>
              </a:spcAft>
              <a:buClr>
                <a:srgbClr val="000000"/>
              </a:buClr>
              <a:buSzPts val="2000"/>
              <a:buFont typeface="Arial"/>
              <a:buAutoNum type="arabicPeriod" startAt="5"/>
            </a:pPr>
            <a:r>
              <a:rPr lang="en-US" sz="2000" b="1" i="0" u="none" strike="noStrike" cap="none" dirty="0">
                <a:solidFill>
                  <a:schemeClr val="dk1"/>
                </a:solidFill>
                <a:latin typeface="Times"/>
                <a:ea typeface="Times"/>
                <a:cs typeface="Times"/>
                <a:sym typeface="Times"/>
              </a:rPr>
              <a:t>User Interface:</a:t>
            </a:r>
            <a:r>
              <a:rPr lang="en-US" sz="2000" b="0" i="0" u="none" strike="noStrike" cap="none" dirty="0">
                <a:solidFill>
                  <a:schemeClr val="dk1"/>
                </a:solidFill>
                <a:latin typeface="Times"/>
                <a:ea typeface="Times"/>
                <a:cs typeface="Times"/>
                <a:sym typeface="Times"/>
              </a:rPr>
              <a:t> Software can be classified as Graphical User Interface (GUI) software or Command-Line Interface (CLI) software.</a:t>
            </a:r>
            <a:endParaRPr dirty="0"/>
          </a:p>
        </p:txBody>
      </p:sp>
      <p:sp>
        <p:nvSpPr>
          <p:cNvPr id="187" name="Google Shape;187;p15"/>
          <p:cNvSpPr txBox="1"/>
          <p:nvPr/>
        </p:nvSpPr>
        <p:spPr>
          <a:xfrm>
            <a:off x="147145" y="145656"/>
            <a:ext cx="6547944" cy="6463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3600" b="1" i="0" u="none" strike="noStrike" cap="none">
                <a:solidFill>
                  <a:schemeClr val="dk1"/>
                </a:solidFill>
                <a:latin typeface="Times"/>
                <a:ea typeface="Times"/>
                <a:cs typeface="Times"/>
                <a:sym typeface="Times"/>
              </a:rPr>
              <a:t>Classification of the Software</a:t>
            </a:r>
            <a:endParaRPr sz="3600" b="0" i="0" u="none" strike="noStrike" cap="none">
              <a:solidFill>
                <a:schemeClr val="dk1"/>
              </a:solidFill>
              <a:latin typeface="Times"/>
              <a:ea typeface="Times"/>
              <a:cs typeface="Times"/>
              <a:sym typeface="Times"/>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16"/>
          <p:cNvSpPr txBox="1"/>
          <p:nvPr/>
        </p:nvSpPr>
        <p:spPr>
          <a:xfrm>
            <a:off x="312682" y="1074509"/>
            <a:ext cx="8518635" cy="4708981"/>
          </a:xfrm>
          <a:prstGeom prst="rect">
            <a:avLst/>
          </a:prstGeom>
          <a:noFill/>
          <a:ln>
            <a:noFill/>
          </a:ln>
        </p:spPr>
        <p:txBody>
          <a:bodyPr spcFirstLastPara="1" wrap="square" lIns="91425" tIns="45700" rIns="91425" bIns="45700" anchor="t" anchorCtr="0">
            <a:spAutoFit/>
          </a:bodyPr>
          <a:lstStyle/>
          <a:p>
            <a:pPr marL="342900" marR="0" lvl="0" indent="-342900" algn="just" rtl="0">
              <a:lnSpc>
                <a:spcPct val="100000"/>
              </a:lnSpc>
              <a:spcBef>
                <a:spcPts val="0"/>
              </a:spcBef>
              <a:spcAft>
                <a:spcPts val="0"/>
              </a:spcAft>
              <a:buClr>
                <a:srgbClr val="000000"/>
              </a:buClr>
              <a:buSzPts val="2000"/>
              <a:buFont typeface="Arial"/>
              <a:buChar char="•"/>
            </a:pPr>
            <a:r>
              <a:rPr lang="en-US" sz="2000" b="0" i="0" u="none" strike="noStrike" cap="none" dirty="0">
                <a:solidFill>
                  <a:schemeClr val="dk1"/>
                </a:solidFill>
                <a:latin typeface="Times"/>
                <a:ea typeface="Times"/>
                <a:cs typeface="Times"/>
                <a:sym typeface="Times"/>
              </a:rPr>
              <a:t>Software engineering includes a variety of techniques, tools, and methodologies, including requirements analysis, design, testing, and maintenance.</a:t>
            </a:r>
            <a:endParaRPr dirty="0"/>
          </a:p>
          <a:p>
            <a:pPr marL="342900" marR="0" lvl="0" indent="-342900" algn="just" rtl="0">
              <a:lnSpc>
                <a:spcPct val="100000"/>
              </a:lnSpc>
              <a:spcBef>
                <a:spcPts val="0"/>
              </a:spcBef>
              <a:spcAft>
                <a:spcPts val="0"/>
              </a:spcAft>
              <a:buClr>
                <a:srgbClr val="000000"/>
              </a:buClr>
              <a:buSzPts val="2000"/>
              <a:buFont typeface="Arial"/>
              <a:buChar char="•"/>
            </a:pPr>
            <a:r>
              <a:rPr lang="en-US" sz="2000" b="0" i="0" u="none" strike="noStrike" cap="none" dirty="0">
                <a:solidFill>
                  <a:schemeClr val="dk1"/>
                </a:solidFill>
                <a:latin typeface="Times"/>
                <a:ea typeface="Times"/>
                <a:cs typeface="Times"/>
                <a:sym typeface="Times"/>
              </a:rPr>
              <a:t>It is a rapidly evolving field, and new tools and technologies are constantly being developed to improve the software development process.</a:t>
            </a:r>
            <a:endParaRPr dirty="0"/>
          </a:p>
          <a:p>
            <a:pPr marL="342900" marR="0" lvl="0" indent="-342900" algn="just" rtl="0">
              <a:lnSpc>
                <a:spcPct val="100000"/>
              </a:lnSpc>
              <a:spcBef>
                <a:spcPts val="0"/>
              </a:spcBef>
              <a:spcAft>
                <a:spcPts val="0"/>
              </a:spcAft>
              <a:buClr>
                <a:srgbClr val="000000"/>
              </a:buClr>
              <a:buSzPts val="2000"/>
              <a:buFont typeface="Arial"/>
              <a:buChar char="•"/>
            </a:pPr>
            <a:r>
              <a:rPr lang="en-US" sz="2000" b="0" i="0" u="none" strike="noStrike" cap="none" dirty="0">
                <a:solidFill>
                  <a:schemeClr val="dk1"/>
                </a:solidFill>
                <a:latin typeface="Times"/>
                <a:ea typeface="Times"/>
                <a:cs typeface="Times"/>
                <a:sym typeface="Times"/>
              </a:rPr>
              <a:t>By following the principles of software engineering and using the appropriate tools and methodologies, software developers can create high-quality, reliable, and maintainable software that meets the needs of its users.</a:t>
            </a:r>
            <a:endParaRPr dirty="0"/>
          </a:p>
          <a:p>
            <a:pPr marL="342900" marR="0" lvl="0" indent="-342900" algn="just" rtl="0">
              <a:lnSpc>
                <a:spcPct val="100000"/>
              </a:lnSpc>
              <a:spcBef>
                <a:spcPts val="0"/>
              </a:spcBef>
              <a:spcAft>
                <a:spcPts val="0"/>
              </a:spcAft>
              <a:buClr>
                <a:srgbClr val="000000"/>
              </a:buClr>
              <a:buSzPts val="2000"/>
              <a:buFont typeface="Arial"/>
              <a:buChar char="•"/>
            </a:pPr>
            <a:r>
              <a:rPr lang="en-US" sz="2000" b="1" i="0" u="none" strike="noStrike" cap="none" dirty="0">
                <a:solidFill>
                  <a:schemeClr val="dk1"/>
                </a:solidFill>
                <a:latin typeface="Times"/>
                <a:ea typeface="Times"/>
                <a:cs typeface="Times"/>
                <a:sym typeface="Times"/>
              </a:rPr>
              <a:t>Software Engineering is mainly used for large projects based on software systems rather than single programs or applications</a:t>
            </a:r>
            <a:r>
              <a:rPr lang="en-US" sz="2000" b="0" i="0" u="none" strike="noStrike" cap="none" dirty="0">
                <a:solidFill>
                  <a:schemeClr val="dk1"/>
                </a:solidFill>
                <a:latin typeface="Times"/>
                <a:ea typeface="Times"/>
                <a:cs typeface="Times"/>
                <a:sym typeface="Times"/>
              </a:rPr>
              <a:t>.</a:t>
            </a:r>
            <a:endParaRPr dirty="0"/>
          </a:p>
          <a:p>
            <a:pPr marL="342900" marR="0" lvl="0" indent="-342900" algn="just" rtl="0">
              <a:lnSpc>
                <a:spcPct val="100000"/>
              </a:lnSpc>
              <a:spcBef>
                <a:spcPts val="0"/>
              </a:spcBef>
              <a:spcAft>
                <a:spcPts val="0"/>
              </a:spcAft>
              <a:buClr>
                <a:srgbClr val="000000"/>
              </a:buClr>
              <a:buSzPts val="2000"/>
              <a:buFont typeface="Arial"/>
              <a:buChar char="•"/>
            </a:pPr>
            <a:r>
              <a:rPr lang="en-US" sz="2000" b="0" i="0" u="none" strike="noStrike" cap="none" dirty="0">
                <a:solidFill>
                  <a:schemeClr val="dk1"/>
                </a:solidFill>
                <a:latin typeface="Times"/>
                <a:ea typeface="Times"/>
                <a:cs typeface="Times"/>
                <a:sym typeface="Times"/>
              </a:rPr>
              <a:t>The main goal of Software Engineering is to develop software applications for improving quality,  budget, and time efficiency.</a:t>
            </a:r>
            <a:endParaRPr dirty="0"/>
          </a:p>
          <a:p>
            <a:pPr marL="342900" marR="0" lvl="0" indent="-342900" algn="just" rtl="0">
              <a:lnSpc>
                <a:spcPct val="100000"/>
              </a:lnSpc>
              <a:spcBef>
                <a:spcPts val="0"/>
              </a:spcBef>
              <a:spcAft>
                <a:spcPts val="0"/>
              </a:spcAft>
              <a:buClr>
                <a:srgbClr val="000000"/>
              </a:buClr>
              <a:buSzPts val="2000"/>
              <a:buFont typeface="Arial"/>
              <a:buChar char="•"/>
            </a:pPr>
            <a:r>
              <a:rPr lang="en-US" sz="2000" b="0" i="0" u="none" strike="noStrike" cap="none" dirty="0">
                <a:solidFill>
                  <a:schemeClr val="dk1"/>
                </a:solidFill>
                <a:latin typeface="Times"/>
                <a:ea typeface="Times"/>
                <a:cs typeface="Times"/>
                <a:sym typeface="Times"/>
              </a:rPr>
              <a:t>Software Engineering ensures that the software that has to be built should be consistent, correct, also on budget, on time, and within the required requirements.</a:t>
            </a:r>
            <a:endParaRPr dirty="0"/>
          </a:p>
        </p:txBody>
      </p:sp>
      <p:sp>
        <p:nvSpPr>
          <p:cNvPr id="193" name="Google Shape;193;p16"/>
          <p:cNvSpPr txBox="1"/>
          <p:nvPr/>
        </p:nvSpPr>
        <p:spPr>
          <a:xfrm>
            <a:off x="120869" y="103614"/>
            <a:ext cx="6374524" cy="646331"/>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3600" b="1" i="0" u="none" strike="noStrike" cap="none">
                <a:solidFill>
                  <a:schemeClr val="dk1"/>
                </a:solidFill>
                <a:latin typeface="Times"/>
                <a:ea typeface="Times"/>
                <a:cs typeface="Times"/>
                <a:sym typeface="Times"/>
              </a:rPr>
              <a:t>What is Software Engineering</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17"/>
          <p:cNvSpPr txBox="1"/>
          <p:nvPr/>
        </p:nvSpPr>
        <p:spPr>
          <a:xfrm>
            <a:off x="435429" y="1188682"/>
            <a:ext cx="8169166" cy="4093388"/>
          </a:xfrm>
          <a:prstGeom prst="rect">
            <a:avLst/>
          </a:prstGeom>
          <a:noFill/>
          <a:ln>
            <a:noFill/>
          </a:ln>
        </p:spPr>
        <p:txBody>
          <a:bodyPr spcFirstLastPara="1" wrap="square" lIns="91425" tIns="45700" rIns="91425" bIns="45700" anchor="t" anchorCtr="0">
            <a:spAutoFit/>
          </a:bodyPr>
          <a:lstStyle/>
          <a:p>
            <a:pPr marL="0" marR="0" lvl="0" indent="-127000" algn="just" rtl="0">
              <a:lnSpc>
                <a:spcPct val="100000"/>
              </a:lnSpc>
              <a:spcBef>
                <a:spcPts val="0"/>
              </a:spcBef>
              <a:spcAft>
                <a:spcPts val="0"/>
              </a:spcAft>
              <a:buClr>
                <a:srgbClr val="000000"/>
              </a:buClr>
              <a:buSzPts val="2000"/>
              <a:buFont typeface="Arial"/>
              <a:buAutoNum type="arabicPeriod"/>
            </a:pPr>
            <a:r>
              <a:rPr lang="en-US" sz="2000" b="1" i="0" u="none" strike="noStrike" cap="none" dirty="0">
                <a:solidFill>
                  <a:schemeClr val="dk1"/>
                </a:solidFill>
                <a:latin typeface="Times"/>
                <a:ea typeface="Times"/>
                <a:cs typeface="Times"/>
                <a:sym typeface="Times"/>
              </a:rPr>
              <a:t>Modularity</a:t>
            </a:r>
            <a:r>
              <a:rPr lang="en-US" sz="2000" b="0" i="0" u="none" strike="noStrike" cap="none" dirty="0">
                <a:solidFill>
                  <a:schemeClr val="dk1"/>
                </a:solidFill>
                <a:latin typeface="Times"/>
                <a:ea typeface="Times"/>
                <a:cs typeface="Times"/>
                <a:sym typeface="Times"/>
              </a:rPr>
              <a:t>: Breaking the software into smaller, reusable components that can be developed and tested independently.</a:t>
            </a:r>
            <a:endParaRPr dirty="0"/>
          </a:p>
          <a:p>
            <a:pPr marL="457200" marR="0" lvl="0" indent="-457200" algn="just" rtl="0">
              <a:lnSpc>
                <a:spcPct val="100000"/>
              </a:lnSpc>
              <a:spcBef>
                <a:spcPts val="0"/>
              </a:spcBef>
              <a:spcAft>
                <a:spcPts val="0"/>
              </a:spcAft>
              <a:buClr>
                <a:srgbClr val="000000"/>
              </a:buClr>
              <a:buSzPts val="2000"/>
              <a:buFont typeface="+mj-lt"/>
              <a:buAutoNum type="arabicPeriod"/>
            </a:pPr>
            <a:endParaRPr sz="2000" b="0" i="0" u="none" strike="noStrike" cap="none" dirty="0">
              <a:solidFill>
                <a:schemeClr val="dk1"/>
              </a:solidFill>
              <a:latin typeface="Times"/>
              <a:ea typeface="Times"/>
              <a:cs typeface="Times"/>
              <a:sym typeface="Times"/>
            </a:endParaRPr>
          </a:p>
          <a:p>
            <a:pPr marL="0" marR="0" lvl="0" indent="-127000" algn="just" rtl="0">
              <a:lnSpc>
                <a:spcPct val="100000"/>
              </a:lnSpc>
              <a:spcBef>
                <a:spcPts val="0"/>
              </a:spcBef>
              <a:spcAft>
                <a:spcPts val="0"/>
              </a:spcAft>
              <a:buClr>
                <a:srgbClr val="000000"/>
              </a:buClr>
              <a:buSzPts val="2000"/>
              <a:buFont typeface="Arial"/>
              <a:buAutoNum type="arabicPeriod"/>
            </a:pPr>
            <a:r>
              <a:rPr lang="en-US" sz="2000" b="1" i="0" u="none" strike="noStrike" cap="none" dirty="0">
                <a:solidFill>
                  <a:schemeClr val="dk1"/>
                </a:solidFill>
                <a:latin typeface="Times"/>
                <a:ea typeface="Times"/>
                <a:cs typeface="Times"/>
                <a:sym typeface="Times"/>
              </a:rPr>
              <a:t>Abstraction</a:t>
            </a:r>
            <a:r>
              <a:rPr lang="en-US" sz="2000" b="0" i="0" u="none" strike="noStrike" cap="none" dirty="0">
                <a:solidFill>
                  <a:schemeClr val="dk1"/>
                </a:solidFill>
                <a:latin typeface="Times"/>
                <a:ea typeface="Times"/>
                <a:cs typeface="Times"/>
                <a:sym typeface="Times"/>
              </a:rPr>
              <a:t>: Hiding the implementation details of a component and exposing only the necessary functionality to other parts of the software.</a:t>
            </a:r>
            <a:endParaRPr dirty="0"/>
          </a:p>
          <a:p>
            <a:pPr marL="457200" marR="0" lvl="0" indent="-457200" algn="just" rtl="0">
              <a:lnSpc>
                <a:spcPct val="100000"/>
              </a:lnSpc>
              <a:spcBef>
                <a:spcPts val="0"/>
              </a:spcBef>
              <a:spcAft>
                <a:spcPts val="0"/>
              </a:spcAft>
              <a:buClr>
                <a:srgbClr val="000000"/>
              </a:buClr>
              <a:buSzPts val="2000"/>
              <a:buFont typeface="+mj-lt"/>
              <a:buAutoNum type="arabicPeriod"/>
            </a:pPr>
            <a:endParaRPr sz="2000" b="0" i="0" u="none" strike="noStrike" cap="none" dirty="0">
              <a:solidFill>
                <a:schemeClr val="dk1"/>
              </a:solidFill>
              <a:latin typeface="Times"/>
              <a:ea typeface="Times"/>
              <a:cs typeface="Times"/>
              <a:sym typeface="Times"/>
            </a:endParaRPr>
          </a:p>
          <a:p>
            <a:pPr marL="0" marR="0" lvl="0" indent="-127000" algn="just" rtl="0">
              <a:lnSpc>
                <a:spcPct val="100000"/>
              </a:lnSpc>
              <a:spcBef>
                <a:spcPts val="0"/>
              </a:spcBef>
              <a:spcAft>
                <a:spcPts val="0"/>
              </a:spcAft>
              <a:buClr>
                <a:srgbClr val="000000"/>
              </a:buClr>
              <a:buSzPts val="2000"/>
              <a:buFont typeface="Arial"/>
              <a:buAutoNum type="arabicPeriod"/>
            </a:pPr>
            <a:r>
              <a:rPr lang="en-US" sz="2000" b="1" i="0" u="none" strike="noStrike" cap="none" dirty="0">
                <a:solidFill>
                  <a:schemeClr val="dk1"/>
                </a:solidFill>
                <a:latin typeface="Times"/>
                <a:ea typeface="Times"/>
                <a:cs typeface="Times"/>
                <a:sym typeface="Times"/>
              </a:rPr>
              <a:t>Encapsulation</a:t>
            </a:r>
            <a:r>
              <a:rPr lang="en-US" sz="2000" b="0" i="0" u="none" strike="noStrike" cap="none" dirty="0">
                <a:solidFill>
                  <a:schemeClr val="dk1"/>
                </a:solidFill>
                <a:latin typeface="Times"/>
                <a:ea typeface="Times"/>
                <a:cs typeface="Times"/>
                <a:sym typeface="Times"/>
              </a:rPr>
              <a:t>: Wrapping up the data and functions of an object into a single unit</a:t>
            </a:r>
            <a:r>
              <a:rPr lang="en-US" sz="2000" dirty="0">
                <a:solidFill>
                  <a:schemeClr val="dk1"/>
                </a:solidFill>
                <a:latin typeface="Times"/>
                <a:ea typeface="Times"/>
                <a:cs typeface="Times"/>
                <a:sym typeface="Times"/>
              </a:rPr>
              <a:t> </a:t>
            </a:r>
            <a:r>
              <a:rPr lang="en-US" sz="2000" b="0" i="0" u="none" strike="noStrike" cap="none" dirty="0">
                <a:solidFill>
                  <a:schemeClr val="dk1"/>
                </a:solidFill>
                <a:latin typeface="Times"/>
                <a:ea typeface="Times"/>
                <a:cs typeface="Times"/>
                <a:sym typeface="Times"/>
              </a:rPr>
              <a:t>and protecting the internal state of an object from external modifications.</a:t>
            </a:r>
            <a:endParaRPr dirty="0"/>
          </a:p>
          <a:p>
            <a:pPr marL="457200" marR="0" lvl="0" indent="-457200" algn="just" rtl="0">
              <a:lnSpc>
                <a:spcPct val="100000"/>
              </a:lnSpc>
              <a:spcBef>
                <a:spcPts val="0"/>
              </a:spcBef>
              <a:spcAft>
                <a:spcPts val="0"/>
              </a:spcAft>
              <a:buClr>
                <a:srgbClr val="000000"/>
              </a:buClr>
              <a:buSzPts val="2000"/>
              <a:buFont typeface="+mj-lt"/>
              <a:buAutoNum type="arabicPeriod"/>
            </a:pPr>
            <a:endParaRPr sz="2000" b="0" i="0" u="none" strike="noStrike" cap="none" dirty="0">
              <a:solidFill>
                <a:schemeClr val="dk1"/>
              </a:solidFill>
              <a:latin typeface="Times"/>
              <a:ea typeface="Times"/>
              <a:cs typeface="Times"/>
              <a:sym typeface="Times"/>
            </a:endParaRPr>
          </a:p>
          <a:p>
            <a:pPr marL="0" marR="0" lvl="0" indent="-127000" algn="just" rtl="0">
              <a:lnSpc>
                <a:spcPct val="100000"/>
              </a:lnSpc>
              <a:spcBef>
                <a:spcPts val="0"/>
              </a:spcBef>
              <a:spcAft>
                <a:spcPts val="0"/>
              </a:spcAft>
              <a:buClr>
                <a:srgbClr val="000000"/>
              </a:buClr>
              <a:buSzPts val="2000"/>
              <a:buFont typeface="Arial"/>
              <a:buAutoNum type="arabicPeriod"/>
            </a:pPr>
            <a:r>
              <a:rPr lang="en-US" sz="2000" b="1" i="0" u="none" strike="noStrike" cap="none" dirty="0">
                <a:solidFill>
                  <a:schemeClr val="dk1"/>
                </a:solidFill>
                <a:latin typeface="Times"/>
                <a:ea typeface="Times"/>
                <a:cs typeface="Times"/>
                <a:sym typeface="Times"/>
              </a:rPr>
              <a:t>Reusability</a:t>
            </a:r>
            <a:r>
              <a:rPr lang="en-US" sz="2000" b="0" i="0" u="none" strike="noStrike" cap="none" dirty="0">
                <a:solidFill>
                  <a:schemeClr val="dk1"/>
                </a:solidFill>
                <a:latin typeface="Times"/>
                <a:ea typeface="Times"/>
                <a:cs typeface="Times"/>
                <a:sym typeface="Times"/>
              </a:rPr>
              <a:t>: Creating components that can be used in multiple projects, which can save time and resources.</a:t>
            </a:r>
            <a:endParaRPr dirty="0"/>
          </a:p>
          <a:p>
            <a:pPr marL="0" marR="0" lvl="0" indent="0" algn="just" rtl="0">
              <a:lnSpc>
                <a:spcPct val="100000"/>
              </a:lnSpc>
              <a:spcBef>
                <a:spcPts val="0"/>
              </a:spcBef>
              <a:spcAft>
                <a:spcPts val="0"/>
              </a:spcAft>
              <a:buNone/>
            </a:pPr>
            <a:endParaRPr sz="2000" b="0" i="0" u="none" strike="noStrike" cap="none" dirty="0">
              <a:solidFill>
                <a:schemeClr val="dk1"/>
              </a:solidFill>
              <a:latin typeface="Times"/>
              <a:ea typeface="Times"/>
              <a:cs typeface="Times"/>
              <a:sym typeface="Times"/>
            </a:endParaRPr>
          </a:p>
        </p:txBody>
      </p:sp>
      <p:sp>
        <p:nvSpPr>
          <p:cNvPr id="199" name="Google Shape;199;p17"/>
          <p:cNvSpPr txBox="1"/>
          <p:nvPr/>
        </p:nvSpPr>
        <p:spPr>
          <a:xfrm>
            <a:off x="77326" y="158042"/>
            <a:ext cx="6374524" cy="461624"/>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2400" b="1" i="0" u="none" strike="noStrike" cap="none" dirty="0">
                <a:solidFill>
                  <a:schemeClr val="dk1"/>
                </a:solidFill>
                <a:latin typeface="Times"/>
                <a:ea typeface="Times"/>
                <a:cs typeface="Times"/>
                <a:sym typeface="Times"/>
              </a:rPr>
              <a:t>Key Principles of Software Engineering</a:t>
            </a:r>
            <a:endParaRPr sz="24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18"/>
          <p:cNvSpPr txBox="1"/>
          <p:nvPr/>
        </p:nvSpPr>
        <p:spPr>
          <a:xfrm>
            <a:off x="289034" y="1074529"/>
            <a:ext cx="7956332" cy="4708941"/>
          </a:xfrm>
          <a:prstGeom prst="rect">
            <a:avLst/>
          </a:prstGeom>
          <a:noFill/>
          <a:ln>
            <a:noFill/>
          </a:ln>
        </p:spPr>
        <p:txBody>
          <a:bodyPr spcFirstLastPara="1" wrap="square" lIns="91425" tIns="45700" rIns="91425" bIns="45700" anchor="t" anchorCtr="0">
            <a:spAutoFit/>
          </a:bodyPr>
          <a:lstStyle/>
          <a:p>
            <a:pPr marL="457200" marR="0" lvl="0" indent="-457200" algn="just" rtl="0">
              <a:lnSpc>
                <a:spcPct val="100000"/>
              </a:lnSpc>
              <a:spcBef>
                <a:spcPts val="0"/>
              </a:spcBef>
              <a:spcAft>
                <a:spcPts val="0"/>
              </a:spcAft>
              <a:buClr>
                <a:srgbClr val="000000"/>
              </a:buClr>
              <a:buSzPts val="2000"/>
              <a:buFont typeface="+mj-lt"/>
              <a:buAutoNum type="arabicPeriod" startAt="5"/>
            </a:pPr>
            <a:r>
              <a:rPr lang="en-US" sz="2000" b="1" i="0" u="none" strike="noStrike" cap="none" dirty="0">
                <a:solidFill>
                  <a:schemeClr val="dk1"/>
                </a:solidFill>
                <a:latin typeface="Times"/>
                <a:ea typeface="Times"/>
                <a:cs typeface="Times"/>
                <a:sym typeface="Times"/>
              </a:rPr>
              <a:t>Maintenance</a:t>
            </a:r>
            <a:r>
              <a:rPr lang="en-US" sz="2000" b="0" i="0" u="none" strike="noStrike" cap="none" dirty="0">
                <a:solidFill>
                  <a:schemeClr val="dk1"/>
                </a:solidFill>
                <a:latin typeface="Times"/>
                <a:ea typeface="Times"/>
                <a:cs typeface="Times"/>
                <a:sym typeface="Times"/>
              </a:rPr>
              <a:t>: Regularly updating and improving the software to fix bugs, add new features, and address security vulnerabilities.</a:t>
            </a:r>
            <a:endParaRPr dirty="0"/>
          </a:p>
          <a:p>
            <a:pPr marL="457200" marR="0" lvl="0" indent="-457200" algn="just" rtl="0">
              <a:lnSpc>
                <a:spcPct val="100000"/>
              </a:lnSpc>
              <a:spcBef>
                <a:spcPts val="0"/>
              </a:spcBef>
              <a:spcAft>
                <a:spcPts val="0"/>
              </a:spcAft>
              <a:buFont typeface="+mj-lt"/>
              <a:buAutoNum type="arabicPeriod" startAt="5"/>
            </a:pPr>
            <a:endParaRPr sz="2000" b="0" i="0" u="none" strike="noStrike" cap="none" dirty="0">
              <a:solidFill>
                <a:schemeClr val="dk1"/>
              </a:solidFill>
              <a:latin typeface="Times"/>
              <a:ea typeface="Times"/>
              <a:cs typeface="Times"/>
              <a:sym typeface="Times"/>
            </a:endParaRPr>
          </a:p>
          <a:p>
            <a:pPr marL="457200" marR="0" lvl="0" indent="-457200" algn="just" rtl="0">
              <a:lnSpc>
                <a:spcPct val="100000"/>
              </a:lnSpc>
              <a:spcBef>
                <a:spcPts val="0"/>
              </a:spcBef>
              <a:spcAft>
                <a:spcPts val="0"/>
              </a:spcAft>
              <a:buClr>
                <a:srgbClr val="000000"/>
              </a:buClr>
              <a:buSzPts val="2000"/>
              <a:buFont typeface="+mj-lt"/>
              <a:buAutoNum type="arabicPeriod" startAt="5"/>
            </a:pPr>
            <a:r>
              <a:rPr lang="en-US" sz="2000" b="1" i="0" u="none" strike="noStrike" cap="none" dirty="0">
                <a:solidFill>
                  <a:schemeClr val="dk1"/>
                </a:solidFill>
                <a:latin typeface="Times"/>
                <a:ea typeface="Times"/>
                <a:cs typeface="Times"/>
                <a:sym typeface="Times"/>
              </a:rPr>
              <a:t>Testing</a:t>
            </a:r>
            <a:r>
              <a:rPr lang="en-US" sz="2000" b="0" i="0" u="none" strike="noStrike" cap="none" dirty="0">
                <a:solidFill>
                  <a:schemeClr val="dk1"/>
                </a:solidFill>
                <a:latin typeface="Times"/>
                <a:ea typeface="Times"/>
                <a:cs typeface="Times"/>
                <a:sym typeface="Times"/>
              </a:rPr>
              <a:t>: Verifying that the software meets its requirements and is free of bugs.</a:t>
            </a:r>
            <a:endParaRPr dirty="0"/>
          </a:p>
          <a:p>
            <a:pPr marL="457200" marR="0" lvl="0" indent="-457200" algn="just" rtl="0">
              <a:lnSpc>
                <a:spcPct val="100000"/>
              </a:lnSpc>
              <a:spcBef>
                <a:spcPts val="0"/>
              </a:spcBef>
              <a:spcAft>
                <a:spcPts val="0"/>
              </a:spcAft>
              <a:buClr>
                <a:srgbClr val="000000"/>
              </a:buClr>
              <a:buSzPts val="2000"/>
              <a:buFont typeface="+mj-lt"/>
              <a:buAutoNum type="arabicPeriod" startAt="5"/>
            </a:pPr>
            <a:endParaRPr sz="2000" b="0" i="0" u="none" strike="noStrike" cap="none" dirty="0">
              <a:solidFill>
                <a:schemeClr val="dk1"/>
              </a:solidFill>
              <a:latin typeface="Times"/>
              <a:ea typeface="Times"/>
              <a:cs typeface="Times"/>
              <a:sym typeface="Times"/>
            </a:endParaRPr>
          </a:p>
          <a:p>
            <a:pPr marL="457200" marR="0" lvl="0" indent="-457200" algn="just" rtl="0">
              <a:lnSpc>
                <a:spcPct val="100000"/>
              </a:lnSpc>
              <a:spcBef>
                <a:spcPts val="0"/>
              </a:spcBef>
              <a:spcAft>
                <a:spcPts val="0"/>
              </a:spcAft>
              <a:buClr>
                <a:srgbClr val="000000"/>
              </a:buClr>
              <a:buSzPts val="2000"/>
              <a:buFont typeface="+mj-lt"/>
              <a:buAutoNum type="arabicPeriod" startAt="5"/>
            </a:pPr>
            <a:r>
              <a:rPr lang="en-US" sz="2000" b="1" i="0" u="none" strike="noStrike" cap="none" dirty="0">
                <a:solidFill>
                  <a:schemeClr val="dk1"/>
                </a:solidFill>
                <a:latin typeface="Times"/>
                <a:ea typeface="Times"/>
                <a:cs typeface="Times"/>
                <a:sym typeface="Times"/>
              </a:rPr>
              <a:t>Design Patterns</a:t>
            </a:r>
            <a:r>
              <a:rPr lang="en-US" sz="2000" b="0" i="0" u="none" strike="noStrike" cap="none" dirty="0">
                <a:solidFill>
                  <a:schemeClr val="dk1"/>
                </a:solidFill>
                <a:latin typeface="Times"/>
                <a:ea typeface="Times"/>
                <a:cs typeface="Times"/>
                <a:sym typeface="Times"/>
              </a:rPr>
              <a:t>: Solving recurring problems in software design by providing templates for solving them.</a:t>
            </a:r>
            <a:endParaRPr dirty="0"/>
          </a:p>
          <a:p>
            <a:pPr marL="457200" marR="0" lvl="0" indent="-457200" algn="just" rtl="0">
              <a:lnSpc>
                <a:spcPct val="100000"/>
              </a:lnSpc>
              <a:spcBef>
                <a:spcPts val="0"/>
              </a:spcBef>
              <a:spcAft>
                <a:spcPts val="0"/>
              </a:spcAft>
              <a:buClr>
                <a:srgbClr val="000000"/>
              </a:buClr>
              <a:buSzPts val="2000"/>
              <a:buFont typeface="+mj-lt"/>
              <a:buAutoNum type="arabicPeriod" startAt="5"/>
            </a:pPr>
            <a:endParaRPr sz="2000" b="0" i="0" u="none" strike="noStrike" cap="none" dirty="0">
              <a:solidFill>
                <a:schemeClr val="dk1"/>
              </a:solidFill>
              <a:latin typeface="Times"/>
              <a:ea typeface="Times"/>
              <a:cs typeface="Times"/>
              <a:sym typeface="Times"/>
            </a:endParaRPr>
          </a:p>
          <a:p>
            <a:pPr marL="457200" marR="0" lvl="0" indent="-457200" algn="just" rtl="0">
              <a:lnSpc>
                <a:spcPct val="100000"/>
              </a:lnSpc>
              <a:spcBef>
                <a:spcPts val="0"/>
              </a:spcBef>
              <a:spcAft>
                <a:spcPts val="0"/>
              </a:spcAft>
              <a:buClr>
                <a:srgbClr val="000000"/>
              </a:buClr>
              <a:buSzPts val="2000"/>
              <a:buFont typeface="+mj-lt"/>
              <a:buAutoNum type="arabicPeriod" startAt="5"/>
            </a:pPr>
            <a:r>
              <a:rPr lang="en-US" sz="2000" b="1" i="0" u="none" strike="noStrike" cap="none" dirty="0">
                <a:solidFill>
                  <a:schemeClr val="dk1"/>
                </a:solidFill>
                <a:latin typeface="Times"/>
                <a:ea typeface="Times"/>
                <a:cs typeface="Times"/>
                <a:sym typeface="Times"/>
              </a:rPr>
              <a:t>Agile methodologies: </a:t>
            </a:r>
            <a:r>
              <a:rPr lang="en-US" sz="2000" b="0" i="0" u="none" strike="noStrike" cap="none" dirty="0">
                <a:solidFill>
                  <a:schemeClr val="dk1"/>
                </a:solidFill>
                <a:latin typeface="Times"/>
                <a:ea typeface="Times"/>
                <a:cs typeface="Times"/>
                <a:sym typeface="Times"/>
              </a:rPr>
              <a:t>Using iterative and incremental development processes that focus on customer satisfaction, rapid delivery, and flexibility.</a:t>
            </a:r>
            <a:endParaRPr dirty="0"/>
          </a:p>
          <a:p>
            <a:pPr marL="457200" marR="0" lvl="0" indent="-457200" algn="just" rtl="0">
              <a:lnSpc>
                <a:spcPct val="100000"/>
              </a:lnSpc>
              <a:spcBef>
                <a:spcPts val="0"/>
              </a:spcBef>
              <a:spcAft>
                <a:spcPts val="0"/>
              </a:spcAft>
              <a:buClr>
                <a:srgbClr val="000000"/>
              </a:buClr>
              <a:buSzPts val="2000"/>
              <a:buFont typeface="+mj-lt"/>
              <a:buAutoNum type="arabicPeriod" startAt="5"/>
            </a:pPr>
            <a:endParaRPr sz="2000" b="0" i="0" u="none" strike="noStrike" cap="none" dirty="0">
              <a:solidFill>
                <a:schemeClr val="dk1"/>
              </a:solidFill>
              <a:latin typeface="Times"/>
              <a:ea typeface="Times"/>
              <a:cs typeface="Times"/>
              <a:sym typeface="Times"/>
            </a:endParaRPr>
          </a:p>
          <a:p>
            <a:pPr marL="457200" marR="0" lvl="0" indent="-457200" algn="just" rtl="0">
              <a:lnSpc>
                <a:spcPct val="100000"/>
              </a:lnSpc>
              <a:spcBef>
                <a:spcPts val="0"/>
              </a:spcBef>
              <a:spcAft>
                <a:spcPts val="0"/>
              </a:spcAft>
              <a:buClr>
                <a:srgbClr val="000000"/>
              </a:buClr>
              <a:buSzPts val="2000"/>
              <a:buFont typeface="+mj-lt"/>
              <a:buAutoNum type="arabicPeriod" startAt="5"/>
            </a:pPr>
            <a:r>
              <a:rPr lang="en-US" sz="2000" b="1" i="0" u="none" strike="noStrike" cap="none" dirty="0">
                <a:solidFill>
                  <a:schemeClr val="dk1"/>
                </a:solidFill>
                <a:latin typeface="Times"/>
                <a:ea typeface="Times"/>
                <a:cs typeface="Times"/>
                <a:sym typeface="Times"/>
              </a:rPr>
              <a:t>Continuous Integration &amp; Deployment:</a:t>
            </a:r>
            <a:r>
              <a:rPr lang="en-US" sz="2000" b="0" i="0" u="none" strike="noStrike" cap="none" dirty="0">
                <a:solidFill>
                  <a:schemeClr val="dk1"/>
                </a:solidFill>
                <a:latin typeface="Times"/>
                <a:ea typeface="Times"/>
                <a:cs typeface="Times"/>
                <a:sym typeface="Times"/>
              </a:rPr>
              <a:t> Continuously integrating the code changes and deploying them into the production environment</a:t>
            </a:r>
            <a:endParaRPr sz="2000" b="0" i="0" u="none" strike="noStrike" cap="none" dirty="0">
              <a:solidFill>
                <a:srgbClr val="000000"/>
              </a:solidFill>
              <a:latin typeface="Times"/>
              <a:ea typeface="Times"/>
              <a:cs typeface="Times"/>
              <a:sym typeface="Times"/>
            </a:endParaRPr>
          </a:p>
        </p:txBody>
      </p:sp>
      <p:sp>
        <p:nvSpPr>
          <p:cNvPr id="205" name="Google Shape;205;p18"/>
          <p:cNvSpPr txBox="1"/>
          <p:nvPr/>
        </p:nvSpPr>
        <p:spPr>
          <a:xfrm>
            <a:off x="144272" y="127592"/>
            <a:ext cx="6668551" cy="461624"/>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2400" b="1" i="0" u="none" strike="noStrike" cap="none" dirty="0">
                <a:solidFill>
                  <a:schemeClr val="dk1"/>
                </a:solidFill>
                <a:latin typeface="Times"/>
                <a:ea typeface="Times"/>
                <a:cs typeface="Times"/>
                <a:sym typeface="Times"/>
              </a:rPr>
              <a:t>Key Principles of Software Engineering</a:t>
            </a:r>
            <a:endParaRPr sz="24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3BD4BA7-6134-CDAE-26E9-E4E3A1C7B207}"/>
              </a:ext>
            </a:extLst>
          </p:cNvPr>
          <p:cNvSpPr txBox="1"/>
          <p:nvPr/>
        </p:nvSpPr>
        <p:spPr>
          <a:xfrm>
            <a:off x="391886" y="1040130"/>
            <a:ext cx="8088085" cy="5083443"/>
          </a:xfrm>
          <a:prstGeom prst="rect">
            <a:avLst/>
          </a:prstGeom>
          <a:noFill/>
        </p:spPr>
        <p:txBody>
          <a:bodyPr wrap="square" rtlCol="0">
            <a:spAutoFit/>
          </a:bodyPr>
          <a:lstStyle/>
          <a:p>
            <a:pPr algn="just" rtl="0">
              <a:spcBef>
                <a:spcPts val="0"/>
              </a:spcBef>
              <a:spcAft>
                <a:spcPts val="400"/>
              </a:spcAft>
            </a:pPr>
            <a:r>
              <a:rPr lang="en-US" sz="2000" b="1" i="0" dirty="0">
                <a:solidFill>
                  <a:srgbClr val="000000"/>
                </a:solidFill>
                <a:effectLst/>
                <a:latin typeface="Times New Roman" panose="02020603050405020304" pitchFamily="18" charset="0"/>
                <a:cs typeface="Times New Roman" panose="02020603050405020304" pitchFamily="18" charset="0"/>
              </a:rPr>
              <a:t>Common Services Provided by </a:t>
            </a:r>
            <a:r>
              <a:rPr lang="en-US" sz="2000" b="1" i="0">
                <a:solidFill>
                  <a:srgbClr val="000000"/>
                </a:solidFill>
                <a:effectLst/>
                <a:latin typeface="Times New Roman" panose="02020603050405020304" pitchFamily="18" charset="0"/>
                <a:cs typeface="Times New Roman" panose="02020603050405020304" pitchFamily="18" charset="0"/>
              </a:rPr>
              <a:t>Operating System</a:t>
            </a:r>
          </a:p>
          <a:p>
            <a:pPr algn="just" rtl="0">
              <a:spcBef>
                <a:spcPts val="0"/>
              </a:spcBef>
              <a:spcAft>
                <a:spcPts val="400"/>
              </a:spcAft>
            </a:pPr>
            <a:endParaRPr lang="en-US" sz="2000" b="1" i="0" dirty="0">
              <a:solidFill>
                <a:srgbClr val="000000"/>
              </a:solidFill>
              <a:effectLst/>
              <a:latin typeface="Times New Roman" panose="02020603050405020304" pitchFamily="18" charset="0"/>
              <a:cs typeface="Times New Roman" panose="02020603050405020304" pitchFamily="18" charset="0"/>
            </a:endParaRPr>
          </a:p>
          <a:p>
            <a:pPr algn="just" rtl="0">
              <a:spcBef>
                <a:spcPts val="0"/>
              </a:spcBef>
              <a:spcAft>
                <a:spcPts val="1000"/>
              </a:spcAft>
            </a:pPr>
            <a:r>
              <a:rPr lang="en-US" sz="2000" b="0" i="0" dirty="0">
                <a:solidFill>
                  <a:srgbClr val="000000"/>
                </a:solidFill>
                <a:effectLst/>
                <a:latin typeface="Times New Roman" panose="02020603050405020304" pitchFamily="18" charset="0"/>
                <a:cs typeface="Times New Roman" panose="02020603050405020304" pitchFamily="18" charset="0"/>
              </a:rPr>
              <a:t>Common services that are provided by the operating system are as follows:</a:t>
            </a:r>
          </a:p>
          <a:p>
            <a:pPr algn="just" rtl="0" fontAlgn="base">
              <a:spcBef>
                <a:spcPts val="0"/>
              </a:spcBef>
              <a:spcAft>
                <a:spcPts val="1000"/>
              </a:spcAft>
              <a:buFont typeface="Arial" panose="020B0604020202020204" pitchFamily="34" charset="0"/>
              <a:buChar char="•"/>
            </a:pPr>
            <a:r>
              <a:rPr lang="en-US" sz="2000" b="1" i="0" dirty="0">
                <a:solidFill>
                  <a:srgbClr val="000000"/>
                </a:solidFill>
                <a:effectLst/>
                <a:latin typeface="Times New Roman" panose="02020603050405020304" pitchFamily="18" charset="0"/>
                <a:cs typeface="Times New Roman" panose="02020603050405020304" pitchFamily="18" charset="0"/>
              </a:rPr>
              <a:t>Program Execution:</a:t>
            </a:r>
            <a:r>
              <a:rPr lang="en-US" sz="2000" b="0" i="0" dirty="0">
                <a:solidFill>
                  <a:srgbClr val="000000"/>
                </a:solidFill>
                <a:effectLst/>
                <a:latin typeface="Times New Roman" panose="02020603050405020304" pitchFamily="18" charset="0"/>
                <a:cs typeface="Times New Roman" panose="02020603050405020304" pitchFamily="18" charset="0"/>
              </a:rPr>
              <a:t> Operating systems help in handling a lot of activities from user programs to system programs. </a:t>
            </a:r>
          </a:p>
          <a:p>
            <a:pPr algn="just" rtl="0" fontAlgn="base">
              <a:spcBef>
                <a:spcPts val="0"/>
              </a:spcBef>
              <a:spcAft>
                <a:spcPts val="1000"/>
              </a:spcAft>
              <a:buFont typeface="Arial" panose="020B0604020202020204" pitchFamily="34" charset="0"/>
              <a:buChar char="•"/>
            </a:pPr>
            <a:r>
              <a:rPr lang="en-US" sz="2000" b="1" i="0" dirty="0">
                <a:solidFill>
                  <a:srgbClr val="000000"/>
                </a:solidFill>
                <a:effectLst/>
                <a:latin typeface="Times New Roman" panose="02020603050405020304" pitchFamily="18" charset="0"/>
                <a:cs typeface="Times New Roman" panose="02020603050405020304" pitchFamily="18" charset="0"/>
              </a:rPr>
              <a:t>I/O Operation:</a:t>
            </a:r>
            <a:r>
              <a:rPr lang="en-US" sz="2000" b="0" i="0" dirty="0">
                <a:solidFill>
                  <a:srgbClr val="000000"/>
                </a:solidFill>
                <a:effectLst/>
                <a:latin typeface="Times New Roman" panose="02020603050405020304" pitchFamily="18" charset="0"/>
                <a:cs typeface="Times New Roman" panose="02020603050405020304" pitchFamily="18" charset="0"/>
              </a:rPr>
              <a:t> An I/O subsystem consists of </a:t>
            </a:r>
            <a:r>
              <a:rPr lang="en-US" sz="2000" b="1" i="0" dirty="0">
                <a:solidFill>
                  <a:srgbClr val="000000"/>
                </a:solidFill>
                <a:effectLst/>
                <a:latin typeface="Times New Roman" panose="02020603050405020304" pitchFamily="18" charset="0"/>
                <a:cs typeface="Times New Roman" panose="02020603050405020304" pitchFamily="18" charset="0"/>
              </a:rPr>
              <a:t>I/O devices</a:t>
            </a:r>
            <a:r>
              <a:rPr lang="en-US" sz="2000" b="0" i="0" dirty="0">
                <a:solidFill>
                  <a:srgbClr val="000000"/>
                </a:solidFill>
                <a:effectLst/>
                <a:latin typeface="Times New Roman" panose="02020603050405020304" pitchFamily="18" charset="0"/>
                <a:cs typeface="Times New Roman" panose="02020603050405020304" pitchFamily="18" charset="0"/>
              </a:rPr>
              <a:t> and their corresponding driver software. The operating system helps in managing the communication between the user and the device drivers.</a:t>
            </a:r>
          </a:p>
          <a:p>
            <a:pPr algn="just" rtl="0" fontAlgn="base">
              <a:spcBef>
                <a:spcPts val="0"/>
              </a:spcBef>
              <a:spcAft>
                <a:spcPts val="1000"/>
              </a:spcAft>
              <a:buFont typeface="Arial" panose="020B0604020202020204" pitchFamily="34" charset="0"/>
              <a:buChar char="•"/>
            </a:pPr>
            <a:r>
              <a:rPr lang="en-US" sz="2000" b="1" i="0" dirty="0">
                <a:solidFill>
                  <a:srgbClr val="000000"/>
                </a:solidFill>
                <a:effectLst/>
                <a:latin typeface="Times New Roman" panose="02020603050405020304" pitchFamily="18" charset="0"/>
                <a:cs typeface="Times New Roman" panose="02020603050405020304" pitchFamily="18" charset="0"/>
              </a:rPr>
              <a:t>File System Manipulation:</a:t>
            </a:r>
            <a:r>
              <a:rPr lang="en-US" sz="2000" b="0" i="0" dirty="0">
                <a:solidFill>
                  <a:srgbClr val="000000"/>
                </a:solidFill>
                <a:effectLst/>
                <a:latin typeface="Times New Roman" panose="02020603050405020304" pitchFamily="18" charset="0"/>
                <a:cs typeface="Times New Roman" panose="02020603050405020304" pitchFamily="18" charset="0"/>
              </a:rPr>
              <a:t> Computers can store the data or the files (Collection of data) in its secondary storage for long-term storage purposes. Operating system provides a program to read or write the information.</a:t>
            </a:r>
          </a:p>
          <a:p>
            <a:pPr algn="just" rtl="0" fontAlgn="base">
              <a:spcBef>
                <a:spcPts val="0"/>
              </a:spcBef>
              <a:spcAft>
                <a:spcPts val="1000"/>
              </a:spcAft>
              <a:buFont typeface="Arial" panose="020B0604020202020204" pitchFamily="34" charset="0"/>
              <a:buChar char="•"/>
            </a:pPr>
            <a:r>
              <a:rPr lang="en-US" sz="2000" b="1" i="0" dirty="0">
                <a:solidFill>
                  <a:srgbClr val="000000"/>
                </a:solidFill>
                <a:effectLst/>
                <a:latin typeface="Times New Roman" panose="02020603050405020304" pitchFamily="18" charset="0"/>
                <a:cs typeface="Times New Roman" panose="02020603050405020304" pitchFamily="18" charset="0"/>
              </a:rPr>
              <a:t>Communication:</a:t>
            </a:r>
            <a:r>
              <a:rPr lang="en-US" sz="2000" b="0" i="0" dirty="0">
                <a:solidFill>
                  <a:srgbClr val="000000"/>
                </a:solidFill>
                <a:effectLst/>
                <a:latin typeface="Times New Roman" panose="02020603050405020304" pitchFamily="18" charset="0"/>
                <a:cs typeface="Times New Roman" panose="02020603050405020304" pitchFamily="18" charset="0"/>
              </a:rPr>
              <a:t> The Operating System handles the routes and the connecting strategies, and the problems of security.</a:t>
            </a:r>
          </a:p>
          <a:p>
            <a:endParaRPr lang="en-IN" sz="16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520B301F-29BC-3A40-CAFF-851A303DEAFC}"/>
              </a:ext>
            </a:extLst>
          </p:cNvPr>
          <p:cNvSpPr txBox="1"/>
          <p:nvPr/>
        </p:nvSpPr>
        <p:spPr>
          <a:xfrm>
            <a:off x="137160" y="91440"/>
            <a:ext cx="4754880" cy="584775"/>
          </a:xfrm>
          <a:prstGeom prst="rect">
            <a:avLst/>
          </a:prstGeom>
          <a:noFill/>
        </p:spPr>
        <p:txBody>
          <a:bodyPr wrap="square" rtlCol="0">
            <a:spAutoFit/>
          </a:bodyPr>
          <a:lstStyle/>
          <a:p>
            <a:r>
              <a:rPr lang="en-US" sz="3200" b="1" dirty="0">
                <a:solidFill>
                  <a:schemeClr val="dk1"/>
                </a:solidFill>
                <a:latin typeface="Times New Roman" panose="02020603050405020304" pitchFamily="18" charset="0"/>
                <a:ea typeface="Times"/>
                <a:cs typeface="Times New Roman" panose="02020603050405020304" pitchFamily="18" charset="0"/>
                <a:sym typeface="Times"/>
              </a:rPr>
              <a:t>F</a:t>
            </a:r>
            <a:r>
              <a:rPr lang="en-US" sz="3200" b="1" i="0" u="none" strike="noStrike" cap="none" dirty="0">
                <a:solidFill>
                  <a:schemeClr val="dk1"/>
                </a:solidFill>
                <a:latin typeface="Times New Roman" panose="02020603050405020304" pitchFamily="18" charset="0"/>
                <a:ea typeface="Times"/>
                <a:cs typeface="Times New Roman" panose="02020603050405020304" pitchFamily="18" charset="0"/>
                <a:sym typeface="Times"/>
              </a:rPr>
              <a:t>unctions of the Software</a:t>
            </a:r>
            <a:endParaRPr lang="en-IN" sz="3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91437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D4A12FA-88EC-EC23-C72B-1861716A8BD8}"/>
              </a:ext>
            </a:extLst>
          </p:cNvPr>
          <p:cNvSpPr txBox="1"/>
          <p:nvPr/>
        </p:nvSpPr>
        <p:spPr>
          <a:xfrm>
            <a:off x="582929" y="1257300"/>
            <a:ext cx="6755131" cy="2318583"/>
          </a:xfrm>
          <a:prstGeom prst="rect">
            <a:avLst/>
          </a:prstGeom>
          <a:noFill/>
        </p:spPr>
        <p:txBody>
          <a:bodyPr wrap="square" rtlCol="0">
            <a:spAutoFit/>
          </a:bodyPr>
          <a:lstStyle/>
          <a:p>
            <a:pPr algn="just" rtl="0" fontAlgn="base">
              <a:spcBef>
                <a:spcPts val="0"/>
              </a:spcBef>
              <a:spcAft>
                <a:spcPts val="1000"/>
              </a:spcAft>
              <a:buFont typeface="Arial" panose="020B0604020202020204" pitchFamily="34" charset="0"/>
              <a:buChar char="•"/>
            </a:pPr>
            <a:r>
              <a:rPr lang="en-US" sz="1600" b="1" i="0" dirty="0">
                <a:solidFill>
                  <a:srgbClr val="000000"/>
                </a:solidFill>
                <a:effectLst/>
                <a:latin typeface="Times New Roman" panose="02020603050405020304" pitchFamily="18" charset="0"/>
                <a:cs typeface="Times New Roman" panose="02020603050405020304" pitchFamily="18" charset="0"/>
              </a:rPr>
              <a:t>Error Handling:</a:t>
            </a:r>
            <a:r>
              <a:rPr lang="en-US" sz="1600" b="0" i="0" dirty="0">
                <a:solidFill>
                  <a:srgbClr val="000000"/>
                </a:solidFill>
                <a:effectLst/>
                <a:latin typeface="Times New Roman" panose="02020603050405020304" pitchFamily="18" charset="0"/>
                <a:cs typeface="Times New Roman" panose="02020603050405020304" pitchFamily="18" charset="0"/>
              </a:rPr>
              <a:t> The operating system constantly keeps on looking for any possible errors. It also takes an appropriate measure to correct the error and ensure consistent computing.</a:t>
            </a:r>
          </a:p>
          <a:p>
            <a:pPr algn="just" rtl="0" fontAlgn="base">
              <a:spcBef>
                <a:spcPts val="0"/>
              </a:spcBef>
              <a:spcAft>
                <a:spcPts val="1000"/>
              </a:spcAft>
              <a:buFont typeface="Arial" panose="020B0604020202020204" pitchFamily="34" charset="0"/>
              <a:buChar char="•"/>
            </a:pPr>
            <a:r>
              <a:rPr lang="en-US" sz="1600" b="1" i="0" dirty="0">
                <a:solidFill>
                  <a:srgbClr val="000000"/>
                </a:solidFill>
                <a:effectLst/>
                <a:latin typeface="Times New Roman" panose="02020603050405020304" pitchFamily="18" charset="0"/>
                <a:cs typeface="Times New Roman" panose="02020603050405020304" pitchFamily="18" charset="0"/>
              </a:rPr>
              <a:t>Resource Management:</a:t>
            </a:r>
            <a:r>
              <a:rPr lang="en-US" sz="1600" b="0" i="0" dirty="0">
                <a:solidFill>
                  <a:srgbClr val="000000"/>
                </a:solidFill>
                <a:effectLst/>
                <a:latin typeface="Times New Roman" panose="02020603050405020304" pitchFamily="18" charset="0"/>
                <a:cs typeface="Times New Roman" panose="02020603050405020304" pitchFamily="18" charset="0"/>
              </a:rPr>
              <a:t> The Operating  System is responsible for managing all kinds of resources using schedulers. </a:t>
            </a:r>
          </a:p>
          <a:p>
            <a:pPr algn="just" rtl="0" fontAlgn="base">
              <a:spcBef>
                <a:spcPts val="0"/>
              </a:spcBef>
              <a:spcAft>
                <a:spcPts val="0"/>
              </a:spcAft>
              <a:buFont typeface="Arial" panose="020B0604020202020204" pitchFamily="34" charset="0"/>
              <a:buChar char="•"/>
            </a:pPr>
            <a:r>
              <a:rPr lang="en-US" sz="1600" b="1" i="0" dirty="0">
                <a:solidFill>
                  <a:srgbClr val="000000"/>
                </a:solidFill>
                <a:effectLst/>
                <a:latin typeface="Times New Roman" panose="02020603050405020304" pitchFamily="18" charset="0"/>
                <a:cs typeface="Times New Roman" panose="02020603050405020304" pitchFamily="18" charset="0"/>
              </a:rPr>
              <a:t>Protection:</a:t>
            </a:r>
            <a:r>
              <a:rPr lang="en-US" sz="1600" b="0" i="0" dirty="0">
                <a:solidFill>
                  <a:srgbClr val="000000"/>
                </a:solidFill>
                <a:effectLst/>
                <a:latin typeface="Times New Roman" panose="02020603050405020304" pitchFamily="18" charset="0"/>
                <a:cs typeface="Times New Roman" panose="02020603050405020304" pitchFamily="18" charset="0"/>
              </a:rPr>
              <a:t> The operating system ensures that all the access to the systems’ resources is controlled. It also provides authentication facilities like passwords.</a:t>
            </a:r>
          </a:p>
          <a:p>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787080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20"/>
          <p:cNvSpPr txBox="1"/>
          <p:nvPr/>
        </p:nvSpPr>
        <p:spPr>
          <a:xfrm>
            <a:off x="89554" y="275717"/>
            <a:ext cx="7395300" cy="5850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3200" b="1" i="0" u="none" strike="noStrike" cap="none">
                <a:solidFill>
                  <a:srgbClr val="000000"/>
                </a:solidFill>
                <a:latin typeface="Times"/>
                <a:ea typeface="Times"/>
                <a:cs typeface="Times"/>
                <a:sym typeface="Times"/>
              </a:rPr>
              <a:t>Bibliography</a:t>
            </a:r>
            <a:endParaRPr/>
          </a:p>
        </p:txBody>
      </p:sp>
      <p:sp>
        <p:nvSpPr>
          <p:cNvPr id="217" name="Google Shape;217;p20"/>
          <p:cNvSpPr txBox="1"/>
          <p:nvPr/>
        </p:nvSpPr>
        <p:spPr>
          <a:xfrm>
            <a:off x="763571" y="2111382"/>
            <a:ext cx="7395327" cy="2862322"/>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rgbClr val="000000"/>
              </a:buClr>
              <a:buSzPts val="1800"/>
              <a:buFont typeface="Arial"/>
              <a:buChar char="•"/>
            </a:pPr>
            <a:r>
              <a:rPr lang="en-US" sz="1800" b="0" i="0" u="sng" strike="noStrike" cap="none">
                <a:solidFill>
                  <a:srgbClr val="000000"/>
                </a:solidFill>
                <a:latin typeface="Times New Roman"/>
                <a:ea typeface="Times New Roman"/>
                <a:cs typeface="Times New Roman"/>
                <a:sym typeface="Times New Roman"/>
                <a:hlinkClick r:id="rId3">
                  <a:extLst>
                    <a:ext uri="{A12FA001-AC4F-418D-AE19-62706E023703}">
                      <ahyp:hlinkClr xmlns:ahyp="http://schemas.microsoft.com/office/drawing/2018/hyperlinkcolor" val="tx"/>
                    </a:ext>
                  </a:extLst>
                </a:hlinkClick>
              </a:rPr>
              <a:t>http://www.itinfo.am/eng/software-development-methodologies/</a:t>
            </a:r>
            <a:endParaRPr sz="1800" b="0" i="0" u="none" strike="noStrike" cap="none">
              <a:solidFill>
                <a:srgbClr val="000000"/>
              </a:solidFill>
              <a:latin typeface="Times New Roman"/>
              <a:ea typeface="Times New Roman"/>
              <a:cs typeface="Times New Roman"/>
              <a:sym typeface="Times New Roman"/>
            </a:endParaRPr>
          </a:p>
          <a:p>
            <a:pPr marL="285750" marR="0" lvl="0" indent="-285750" algn="l" rtl="0">
              <a:lnSpc>
                <a:spcPct val="100000"/>
              </a:lnSpc>
              <a:spcBef>
                <a:spcPts val="0"/>
              </a:spcBef>
              <a:spcAft>
                <a:spcPts val="0"/>
              </a:spcAft>
              <a:buClr>
                <a:srgbClr val="000000"/>
              </a:buClr>
              <a:buSzPts val="1800"/>
              <a:buFont typeface="Arial"/>
              <a:buChar char="•"/>
            </a:pPr>
            <a:r>
              <a:rPr lang="en-US" sz="1800" b="0" i="0" u="sng" strike="noStrike" cap="none">
                <a:solidFill>
                  <a:srgbClr val="000000"/>
                </a:solidFill>
                <a:latin typeface="Times New Roman"/>
                <a:ea typeface="Times New Roman"/>
                <a:cs typeface="Times New Roman"/>
                <a:sym typeface="Times New Roman"/>
                <a:hlinkClick r:id="rId4">
                  <a:extLst>
                    <a:ext uri="{A12FA001-AC4F-418D-AE19-62706E023703}">
                      <ahyp:hlinkClr xmlns:ahyp="http://schemas.microsoft.com/office/drawing/2018/hyperlinkcolor" val="tx"/>
                    </a:ext>
                  </a:extLst>
                </a:hlinkClick>
              </a:rPr>
              <a:t>https://www.tutorialspoint.com/software_engineering/software_design_strategies.htm</a:t>
            </a:r>
            <a:r>
              <a:rPr lang="en-US" sz="1800" b="0" i="0" u="none" strike="noStrike" cap="none">
                <a:solidFill>
                  <a:srgbClr val="000000"/>
                </a:solidFill>
                <a:latin typeface="Times New Roman"/>
                <a:ea typeface="Times New Roman"/>
                <a:cs typeface="Times New Roman"/>
                <a:sym typeface="Times New Roman"/>
              </a:rPr>
              <a:t> </a:t>
            </a:r>
            <a:endParaRPr/>
          </a:p>
          <a:p>
            <a:pPr marL="285750" marR="0" lvl="0" indent="-285750" algn="l" rtl="0">
              <a:lnSpc>
                <a:spcPct val="100000"/>
              </a:lnSpc>
              <a:spcBef>
                <a:spcPts val="0"/>
              </a:spcBef>
              <a:spcAft>
                <a:spcPts val="0"/>
              </a:spcAft>
              <a:buClr>
                <a:srgbClr val="000000"/>
              </a:buClr>
              <a:buSzPts val="1800"/>
              <a:buFont typeface="Arial"/>
              <a:buChar char="•"/>
            </a:pPr>
            <a:r>
              <a:rPr lang="en-US" sz="1800" b="0" i="0" u="sng" strike="noStrike" cap="none">
                <a:solidFill>
                  <a:srgbClr val="000000"/>
                </a:solidFill>
                <a:latin typeface="Times New Roman"/>
                <a:ea typeface="Times New Roman"/>
                <a:cs typeface="Times New Roman"/>
                <a:sym typeface="Times New Roman"/>
                <a:hlinkClick r:id="rId5">
                  <a:extLst>
                    <a:ext uri="{A12FA001-AC4F-418D-AE19-62706E023703}">
                      <ahyp:hlinkClr xmlns:ahyp="http://schemas.microsoft.com/office/drawing/2018/hyperlinkcolor" val="tx"/>
                    </a:ext>
                  </a:extLst>
                </a:hlinkClick>
              </a:rPr>
              <a:t>https://www.softwaretestinghelp.com/types-of-software-testing/</a:t>
            </a:r>
            <a:endParaRPr sz="1800" b="0" i="0" u="none" strike="noStrike" cap="none">
              <a:solidFill>
                <a:srgbClr val="000000"/>
              </a:solidFill>
              <a:latin typeface="Times New Roman"/>
              <a:ea typeface="Times New Roman"/>
              <a:cs typeface="Times New Roman"/>
              <a:sym typeface="Times New Roman"/>
            </a:endParaRPr>
          </a:p>
          <a:p>
            <a:pPr marL="285750" marR="0" lvl="0" indent="-285750" algn="l" rtl="0">
              <a:lnSpc>
                <a:spcPct val="100000"/>
              </a:lnSpc>
              <a:spcBef>
                <a:spcPts val="0"/>
              </a:spcBef>
              <a:spcAft>
                <a:spcPts val="0"/>
              </a:spcAft>
              <a:buClr>
                <a:srgbClr val="000000"/>
              </a:buClr>
              <a:buSzPts val="1800"/>
              <a:buFont typeface="Arial"/>
              <a:buChar char="•"/>
            </a:pPr>
            <a:r>
              <a:rPr lang="en-US" sz="1800" b="0" i="0" u="sng" strike="noStrike" cap="none">
                <a:solidFill>
                  <a:srgbClr val="000000"/>
                </a:solidFill>
                <a:latin typeface="Times New Roman"/>
                <a:ea typeface="Times New Roman"/>
                <a:cs typeface="Times New Roman"/>
                <a:sym typeface="Times New Roman"/>
                <a:hlinkClick r:id="rId6">
                  <a:extLst>
                    <a:ext uri="{A12FA001-AC4F-418D-AE19-62706E023703}">
                      <ahyp:hlinkClr xmlns:ahyp="http://schemas.microsoft.com/office/drawing/2018/hyperlinkcolor" val="tx"/>
                    </a:ext>
                  </a:extLst>
                </a:hlinkClick>
              </a:rPr>
              <a:t>https://www.tutorialspoint.com/software_testing_dictionary/alpha_testing.htm</a:t>
            </a:r>
            <a:endParaRPr sz="1800" b="0" i="0" u="none" strike="noStrike" cap="none">
              <a:solidFill>
                <a:srgbClr val="000000"/>
              </a:solidFill>
              <a:latin typeface="Times New Roman"/>
              <a:ea typeface="Times New Roman"/>
              <a:cs typeface="Times New Roman"/>
              <a:sym typeface="Times New Roman"/>
            </a:endParaRPr>
          </a:p>
          <a:p>
            <a:pPr marL="285750" marR="0" lvl="0" indent="-285750" algn="l" rtl="0">
              <a:lnSpc>
                <a:spcPct val="100000"/>
              </a:lnSpc>
              <a:spcBef>
                <a:spcPts val="0"/>
              </a:spcBef>
              <a:spcAft>
                <a:spcPts val="0"/>
              </a:spcAft>
              <a:buClr>
                <a:srgbClr val="000000"/>
              </a:buClr>
              <a:buSzPts val="1800"/>
              <a:buFont typeface="Arial"/>
              <a:buChar char="•"/>
            </a:pPr>
            <a:r>
              <a:rPr lang="en-US" sz="1800" b="0" i="0" u="sng" strike="noStrike" cap="none">
                <a:solidFill>
                  <a:srgbClr val="000000"/>
                </a:solidFill>
                <a:latin typeface="Times New Roman"/>
                <a:ea typeface="Times New Roman"/>
                <a:cs typeface="Times New Roman"/>
                <a:sym typeface="Times New Roman"/>
                <a:hlinkClick r:id="rId7">
                  <a:extLst>
                    <a:ext uri="{A12FA001-AC4F-418D-AE19-62706E023703}">
                      <ahyp:hlinkClr xmlns:ahyp="http://schemas.microsoft.com/office/drawing/2018/hyperlinkcolor" val="tx"/>
                    </a:ext>
                  </a:extLst>
                </a:hlinkClick>
              </a:rPr>
              <a:t>https://www.tutorialspoint.com/software_testing_dictionary/validation_testing.htm</a:t>
            </a:r>
            <a:endParaRPr sz="1800" b="0" i="0" u="none" strike="noStrike" cap="none">
              <a:solidFill>
                <a:srgbClr val="000000"/>
              </a:solidFill>
              <a:latin typeface="Times New Roman"/>
              <a:ea typeface="Times New Roman"/>
              <a:cs typeface="Times New Roman"/>
              <a:sym typeface="Times New Roman"/>
            </a:endParaRPr>
          </a:p>
          <a:p>
            <a:pPr marL="285750" marR="0" lvl="0" indent="-285750" algn="l" rtl="0">
              <a:lnSpc>
                <a:spcPct val="100000"/>
              </a:lnSpc>
              <a:spcBef>
                <a:spcPts val="0"/>
              </a:spcBef>
              <a:spcAft>
                <a:spcPts val="0"/>
              </a:spcAft>
              <a:buClr>
                <a:srgbClr val="000000"/>
              </a:buClr>
              <a:buSzPts val="1800"/>
              <a:buFont typeface="Arial"/>
              <a:buChar char="•"/>
            </a:pPr>
            <a:r>
              <a:rPr lang="en-US" sz="1800" b="0" i="0" u="sng" strike="noStrike" cap="none">
                <a:solidFill>
                  <a:srgbClr val="000000"/>
                </a:solidFill>
                <a:latin typeface="Times New Roman"/>
                <a:ea typeface="Times New Roman"/>
                <a:cs typeface="Times New Roman"/>
                <a:sym typeface="Times New Roman"/>
                <a:hlinkClick r:id="rId8">
                  <a:extLst>
                    <a:ext uri="{A12FA001-AC4F-418D-AE19-62706E023703}">
                      <ahyp:hlinkClr xmlns:ahyp="http://schemas.microsoft.com/office/drawing/2018/hyperlinkcolor" val="tx"/>
                    </a:ext>
                  </a:extLst>
                </a:hlinkClick>
              </a:rPr>
              <a:t>https://www.tutorialspoint.com/software_testing_dictionary/acceptance_testing.htm</a:t>
            </a:r>
            <a:endParaRPr sz="1800" b="0" i="0" u="none" strike="noStrike" cap="none">
              <a:solidFill>
                <a:srgbClr val="000000"/>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2"/>
          <p:cNvSpPr txBox="1"/>
          <p:nvPr/>
        </p:nvSpPr>
        <p:spPr>
          <a:xfrm>
            <a:off x="381786" y="292407"/>
            <a:ext cx="6019560" cy="89764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3000"/>
              <a:buFont typeface="Arial"/>
              <a:buNone/>
            </a:pPr>
            <a:r>
              <a:rPr lang="en-US" sz="3200" b="1" i="0" u="none" strike="noStrike" cap="none">
                <a:solidFill>
                  <a:srgbClr val="000000"/>
                </a:solidFill>
                <a:latin typeface="Times New Roman"/>
                <a:ea typeface="Times New Roman"/>
                <a:cs typeface="Times New Roman"/>
                <a:sym typeface="Times New Roman"/>
              </a:rPr>
              <a:t>Index</a:t>
            </a:r>
            <a:endParaRPr/>
          </a:p>
          <a:p>
            <a:pPr marL="0" marR="0" lvl="0" indent="0" algn="l" rtl="0">
              <a:lnSpc>
                <a:spcPct val="100000"/>
              </a:lnSpc>
              <a:spcBef>
                <a:spcPts val="0"/>
              </a:spcBef>
              <a:spcAft>
                <a:spcPts val="0"/>
              </a:spcAft>
              <a:buClr>
                <a:srgbClr val="000000"/>
              </a:buClr>
              <a:buSzPts val="3000"/>
              <a:buFont typeface="Arial"/>
              <a:buNone/>
            </a:pPr>
            <a:endParaRPr sz="3200" b="0" i="0" u="none" strike="noStrike" cap="none">
              <a:solidFill>
                <a:srgbClr val="000000"/>
              </a:solidFill>
              <a:latin typeface="Arial"/>
              <a:ea typeface="Arial"/>
              <a:cs typeface="Arial"/>
              <a:sym typeface="Arial"/>
            </a:endParaRPr>
          </a:p>
        </p:txBody>
      </p:sp>
      <p:sp>
        <p:nvSpPr>
          <p:cNvPr id="99" name="Google Shape;99;p2"/>
          <p:cNvSpPr txBox="1"/>
          <p:nvPr/>
        </p:nvSpPr>
        <p:spPr>
          <a:xfrm>
            <a:off x="168990" y="963516"/>
            <a:ext cx="8838720" cy="4945966"/>
          </a:xfrm>
          <a:prstGeom prst="rect">
            <a:avLst/>
          </a:prstGeom>
          <a:noFill/>
          <a:ln>
            <a:noFill/>
          </a:ln>
        </p:spPr>
        <p:txBody>
          <a:bodyPr spcFirstLastPara="1" wrap="square" lIns="91425" tIns="45700" rIns="91425" bIns="45700" anchor="t" anchorCtr="0">
            <a:noAutofit/>
          </a:bodyPr>
          <a:lstStyle/>
          <a:p>
            <a:pPr marL="342900" marR="0" lvl="0" indent="-222250" algn="l" rtl="0">
              <a:lnSpc>
                <a:spcPct val="150000"/>
              </a:lnSpc>
              <a:spcBef>
                <a:spcPts val="0"/>
              </a:spcBef>
              <a:spcAft>
                <a:spcPts val="0"/>
              </a:spcAft>
              <a:buClr>
                <a:schemeClr val="dk1"/>
              </a:buClr>
              <a:buSzPts val="1900"/>
              <a:buFont typeface="Arial"/>
              <a:buNone/>
            </a:pPr>
            <a:endParaRPr sz="1900" b="0" i="0" u="none" strike="noStrike" cap="none">
              <a:solidFill>
                <a:srgbClr val="000000"/>
              </a:solidFill>
              <a:latin typeface="Calibri"/>
              <a:ea typeface="Calibri"/>
              <a:cs typeface="Calibri"/>
              <a:sym typeface="Calibri"/>
            </a:endParaRPr>
          </a:p>
          <a:p>
            <a:pPr marL="0" marR="0" lvl="0" indent="0" algn="l" rtl="0">
              <a:lnSpc>
                <a:spcPct val="150000"/>
              </a:lnSpc>
              <a:spcBef>
                <a:spcPts val="400"/>
              </a:spcBef>
              <a:spcAft>
                <a:spcPts val="0"/>
              </a:spcAft>
              <a:buClr>
                <a:srgbClr val="000000"/>
              </a:buClr>
              <a:buSzPts val="1900"/>
              <a:buFont typeface="Arial"/>
              <a:buNone/>
            </a:pPr>
            <a:endParaRPr sz="1900" b="0" i="0" u="none" strike="noStrike" cap="none">
              <a:solidFill>
                <a:srgbClr val="000000"/>
              </a:solidFill>
              <a:latin typeface="Calibri"/>
              <a:ea typeface="Calibri"/>
              <a:cs typeface="Calibri"/>
              <a:sym typeface="Calibri"/>
            </a:endParaRPr>
          </a:p>
          <a:p>
            <a:pPr marL="0" marR="0" lvl="0" indent="0" algn="l" rtl="0">
              <a:lnSpc>
                <a:spcPct val="150000"/>
              </a:lnSpc>
              <a:spcBef>
                <a:spcPts val="400"/>
              </a:spcBef>
              <a:spcAft>
                <a:spcPts val="0"/>
              </a:spcAft>
              <a:buClr>
                <a:srgbClr val="000000"/>
              </a:buClr>
              <a:buSzPts val="1900"/>
              <a:buFont typeface="Arial"/>
              <a:buNone/>
            </a:pPr>
            <a:endParaRPr sz="1900" b="0" i="0" u="none" strike="noStrike" cap="none">
              <a:solidFill>
                <a:srgbClr val="000000"/>
              </a:solidFill>
              <a:latin typeface="Calibri"/>
              <a:ea typeface="Calibri"/>
              <a:cs typeface="Calibri"/>
              <a:sym typeface="Calibri"/>
            </a:endParaRPr>
          </a:p>
          <a:p>
            <a:pPr marL="0" marR="0" lvl="0" indent="0" algn="l" rtl="0">
              <a:lnSpc>
                <a:spcPct val="150000"/>
              </a:lnSpc>
              <a:spcBef>
                <a:spcPts val="400"/>
              </a:spcBef>
              <a:spcAft>
                <a:spcPts val="0"/>
              </a:spcAft>
              <a:buClr>
                <a:srgbClr val="000000"/>
              </a:buClr>
              <a:buSzPts val="1900"/>
              <a:buFont typeface="Arial"/>
              <a:buNone/>
            </a:pPr>
            <a:endParaRPr sz="1900" b="0" i="0" u="none" strike="noStrike" cap="none">
              <a:solidFill>
                <a:srgbClr val="000000"/>
              </a:solidFill>
              <a:latin typeface="Calibri"/>
              <a:ea typeface="Calibri"/>
              <a:cs typeface="Calibri"/>
              <a:sym typeface="Calibri"/>
            </a:endParaRPr>
          </a:p>
          <a:p>
            <a:pPr marL="0" marR="0" lvl="0" indent="0" algn="l" rtl="0">
              <a:lnSpc>
                <a:spcPct val="150000"/>
              </a:lnSpc>
              <a:spcBef>
                <a:spcPts val="400"/>
              </a:spcBef>
              <a:spcAft>
                <a:spcPts val="0"/>
              </a:spcAft>
              <a:buClr>
                <a:srgbClr val="000000"/>
              </a:buClr>
              <a:buSzPts val="1900"/>
              <a:buFont typeface="Arial"/>
              <a:buNone/>
            </a:pPr>
            <a:endParaRPr sz="1900" b="0" i="0" u="none" strike="noStrike" cap="none">
              <a:solidFill>
                <a:srgbClr val="000000"/>
              </a:solidFill>
              <a:latin typeface="Calibri"/>
              <a:ea typeface="Calibri"/>
              <a:cs typeface="Calibri"/>
              <a:sym typeface="Calibri"/>
            </a:endParaRPr>
          </a:p>
          <a:p>
            <a:pPr marL="0" marR="0" lvl="0" indent="0" algn="l" rtl="0">
              <a:lnSpc>
                <a:spcPct val="150000"/>
              </a:lnSpc>
              <a:spcBef>
                <a:spcPts val="400"/>
              </a:spcBef>
              <a:spcAft>
                <a:spcPts val="0"/>
              </a:spcAft>
              <a:buClr>
                <a:srgbClr val="000000"/>
              </a:buClr>
              <a:buSzPts val="1900"/>
              <a:buFont typeface="Arial"/>
              <a:buNone/>
            </a:pPr>
            <a:endParaRPr sz="1900" b="0" i="0" u="none" strike="noStrike" cap="none">
              <a:solidFill>
                <a:srgbClr val="000000"/>
              </a:solidFill>
              <a:latin typeface="Calibri"/>
              <a:ea typeface="Calibri"/>
              <a:cs typeface="Calibri"/>
              <a:sym typeface="Calibri"/>
            </a:endParaRPr>
          </a:p>
          <a:p>
            <a:pPr marL="0" marR="0" lvl="0" indent="0" algn="l" rtl="0">
              <a:lnSpc>
                <a:spcPct val="100000"/>
              </a:lnSpc>
              <a:spcBef>
                <a:spcPts val="400"/>
              </a:spcBef>
              <a:spcAft>
                <a:spcPts val="0"/>
              </a:spcAft>
              <a:buClr>
                <a:srgbClr val="000000"/>
              </a:buClr>
              <a:buSzPts val="1900"/>
              <a:buFont typeface="Arial"/>
              <a:buNone/>
            </a:pPr>
            <a:endParaRPr sz="1900" b="0" i="0" u="none" strike="noStrike" cap="none">
              <a:solidFill>
                <a:srgbClr val="000000"/>
              </a:solidFill>
              <a:latin typeface="Calibri"/>
              <a:ea typeface="Calibri"/>
              <a:cs typeface="Calibri"/>
              <a:sym typeface="Calibri"/>
            </a:endParaRPr>
          </a:p>
          <a:p>
            <a:pPr marL="0" marR="0" lvl="0" indent="0" algn="l" rtl="0">
              <a:lnSpc>
                <a:spcPct val="100000"/>
              </a:lnSpc>
              <a:spcBef>
                <a:spcPts val="400"/>
              </a:spcBef>
              <a:spcAft>
                <a:spcPts val="0"/>
              </a:spcAft>
              <a:buClr>
                <a:srgbClr val="000000"/>
              </a:buClr>
              <a:buSzPts val="1900"/>
              <a:buFont typeface="Arial"/>
              <a:buNone/>
            </a:pPr>
            <a:endParaRPr sz="1900" b="0" i="0" u="none" strike="noStrike" cap="none">
              <a:solidFill>
                <a:srgbClr val="000000"/>
              </a:solidFill>
              <a:latin typeface="Calibri"/>
              <a:ea typeface="Calibri"/>
              <a:cs typeface="Calibri"/>
              <a:sym typeface="Calibri"/>
            </a:endParaRPr>
          </a:p>
          <a:p>
            <a:pPr marL="0" marR="0" lvl="0" indent="0" algn="l" rtl="0">
              <a:lnSpc>
                <a:spcPct val="100000"/>
              </a:lnSpc>
              <a:spcBef>
                <a:spcPts val="400"/>
              </a:spcBef>
              <a:spcAft>
                <a:spcPts val="0"/>
              </a:spcAft>
              <a:buClr>
                <a:srgbClr val="000000"/>
              </a:buClr>
              <a:buSzPts val="1900"/>
              <a:buFont typeface="Arial"/>
              <a:buNone/>
            </a:pPr>
            <a:endParaRPr sz="1900" b="0" i="0" u="none" strike="noStrike" cap="none">
              <a:solidFill>
                <a:srgbClr val="000000"/>
              </a:solidFill>
              <a:latin typeface="Calibri"/>
              <a:ea typeface="Calibri"/>
              <a:cs typeface="Calibri"/>
              <a:sym typeface="Calibri"/>
            </a:endParaRPr>
          </a:p>
          <a:p>
            <a:pPr marL="0" marR="0" lvl="0" indent="0" algn="l" rtl="0">
              <a:lnSpc>
                <a:spcPct val="100000"/>
              </a:lnSpc>
              <a:spcBef>
                <a:spcPts val="400"/>
              </a:spcBef>
              <a:spcAft>
                <a:spcPts val="0"/>
              </a:spcAft>
              <a:buClr>
                <a:srgbClr val="000000"/>
              </a:buClr>
              <a:buSzPts val="1900"/>
              <a:buFont typeface="Arial"/>
              <a:buNone/>
            </a:pPr>
            <a:endParaRPr sz="1900" b="0" i="0" u="none" strike="noStrike" cap="none">
              <a:solidFill>
                <a:srgbClr val="000000"/>
              </a:solidFill>
              <a:latin typeface="Calibri"/>
              <a:ea typeface="Calibri"/>
              <a:cs typeface="Calibri"/>
              <a:sym typeface="Calibri"/>
            </a:endParaRPr>
          </a:p>
          <a:p>
            <a:pPr marL="0" marR="0" lvl="0" indent="0" algn="l" rtl="0">
              <a:lnSpc>
                <a:spcPct val="100000"/>
              </a:lnSpc>
              <a:spcBef>
                <a:spcPts val="400"/>
              </a:spcBef>
              <a:spcAft>
                <a:spcPts val="0"/>
              </a:spcAft>
              <a:buClr>
                <a:srgbClr val="000000"/>
              </a:buClr>
              <a:buSzPts val="1900"/>
              <a:buFont typeface="Arial"/>
              <a:buNone/>
            </a:pPr>
            <a:endParaRPr sz="1900" b="0" i="0" u="none" strike="noStrike" cap="none">
              <a:solidFill>
                <a:srgbClr val="000000"/>
              </a:solidFill>
              <a:latin typeface="Calibri"/>
              <a:ea typeface="Calibri"/>
              <a:cs typeface="Calibri"/>
              <a:sym typeface="Calibri"/>
            </a:endParaRPr>
          </a:p>
          <a:p>
            <a:pPr marL="0" marR="0" lvl="0" indent="0" algn="l" rtl="0">
              <a:lnSpc>
                <a:spcPct val="100000"/>
              </a:lnSpc>
              <a:spcBef>
                <a:spcPts val="400"/>
              </a:spcBef>
              <a:spcAft>
                <a:spcPts val="0"/>
              </a:spcAft>
              <a:buClr>
                <a:srgbClr val="000000"/>
              </a:buClr>
              <a:buSzPts val="1900"/>
              <a:buFont typeface="Arial"/>
              <a:buNone/>
            </a:pPr>
            <a:endParaRPr sz="1900" b="0" i="0" u="none" strike="noStrike" cap="none">
              <a:solidFill>
                <a:srgbClr val="000000"/>
              </a:solidFill>
              <a:latin typeface="Calibri"/>
              <a:ea typeface="Calibri"/>
              <a:cs typeface="Calibri"/>
              <a:sym typeface="Calibri"/>
            </a:endParaRPr>
          </a:p>
        </p:txBody>
      </p:sp>
      <p:sp>
        <p:nvSpPr>
          <p:cNvPr id="100" name="Google Shape;100;p2"/>
          <p:cNvSpPr txBox="1">
            <a:spLocks noGrp="1"/>
          </p:cNvSpPr>
          <p:nvPr>
            <p:ph type="body" idx="1"/>
          </p:nvPr>
        </p:nvSpPr>
        <p:spPr>
          <a:xfrm>
            <a:off x="675349" y="1190052"/>
            <a:ext cx="7826002" cy="4039737"/>
          </a:xfrm>
          <a:prstGeom prst="rect">
            <a:avLst/>
          </a:prstGeom>
          <a:noFill/>
          <a:ln>
            <a:noFill/>
          </a:ln>
        </p:spPr>
        <p:txBody>
          <a:bodyPr spcFirstLastPara="1" wrap="square" lIns="0" tIns="0" rIns="0" bIns="0" anchor="t" anchorCtr="0">
            <a:noAutofit/>
          </a:bodyPr>
          <a:lstStyle/>
          <a:p>
            <a:pPr marL="342900" lvl="0" indent="-342900" algn="l" rtl="0">
              <a:lnSpc>
                <a:spcPct val="150000"/>
              </a:lnSpc>
              <a:spcBef>
                <a:spcPts val="0"/>
              </a:spcBef>
              <a:spcAft>
                <a:spcPts val="0"/>
              </a:spcAft>
              <a:buSzPts val="2800"/>
              <a:buChar char="•"/>
            </a:pPr>
            <a:r>
              <a:rPr lang="en-US" sz="2000" b="1" i="0" u="none" strike="noStrike" cap="none">
                <a:solidFill>
                  <a:schemeClr val="dk1"/>
                </a:solidFill>
                <a:latin typeface="Times"/>
                <a:ea typeface="Times"/>
                <a:cs typeface="Times"/>
                <a:sym typeface="Times"/>
              </a:rPr>
              <a:t>What is Software</a:t>
            </a:r>
            <a:endParaRPr/>
          </a:p>
          <a:p>
            <a:pPr marL="342900" lvl="0" indent="-342900" algn="l" rtl="0">
              <a:lnSpc>
                <a:spcPct val="150000"/>
              </a:lnSpc>
              <a:spcBef>
                <a:spcPts val="0"/>
              </a:spcBef>
              <a:spcAft>
                <a:spcPts val="0"/>
              </a:spcAft>
              <a:buSzPts val="2800"/>
              <a:buChar char="•"/>
            </a:pPr>
            <a:r>
              <a:rPr lang="en-US" sz="2000" b="1">
                <a:latin typeface="Times"/>
                <a:ea typeface="Times"/>
                <a:cs typeface="Times"/>
                <a:sym typeface="Times"/>
              </a:rPr>
              <a:t>Hardware Vs Software</a:t>
            </a:r>
            <a:endParaRPr/>
          </a:p>
          <a:p>
            <a:pPr marL="342900" lvl="0" indent="-342900" algn="l" rtl="0">
              <a:lnSpc>
                <a:spcPct val="150000"/>
              </a:lnSpc>
              <a:spcBef>
                <a:spcPts val="0"/>
              </a:spcBef>
              <a:spcAft>
                <a:spcPts val="0"/>
              </a:spcAft>
              <a:buSzPts val="2800"/>
              <a:buChar char="•"/>
            </a:pPr>
            <a:r>
              <a:rPr lang="en-US" sz="2000" b="1">
                <a:latin typeface="Times"/>
                <a:ea typeface="Times"/>
                <a:cs typeface="Times"/>
                <a:sym typeface="Times"/>
              </a:rPr>
              <a:t>The Evolving Role of Software</a:t>
            </a:r>
            <a:endParaRPr/>
          </a:p>
          <a:p>
            <a:pPr marL="342900" lvl="0" indent="-342900" algn="l" rtl="0">
              <a:lnSpc>
                <a:spcPct val="150000"/>
              </a:lnSpc>
              <a:spcBef>
                <a:spcPts val="0"/>
              </a:spcBef>
              <a:spcAft>
                <a:spcPts val="0"/>
              </a:spcAft>
              <a:buSzPts val="2800"/>
              <a:buChar char="•"/>
            </a:pPr>
            <a:r>
              <a:rPr lang="en-US" sz="2000" b="1" i="0">
                <a:solidFill>
                  <a:schemeClr val="dk1"/>
                </a:solidFill>
                <a:latin typeface="Times"/>
                <a:ea typeface="Times"/>
                <a:cs typeface="Times"/>
                <a:sym typeface="Times"/>
              </a:rPr>
              <a:t>The necessity of Software Evolution</a:t>
            </a:r>
            <a:endParaRPr/>
          </a:p>
          <a:p>
            <a:pPr marL="342900" lvl="0" indent="-342900" algn="l" rtl="0">
              <a:lnSpc>
                <a:spcPct val="150000"/>
              </a:lnSpc>
              <a:spcBef>
                <a:spcPts val="0"/>
              </a:spcBef>
              <a:spcAft>
                <a:spcPts val="0"/>
              </a:spcAft>
              <a:buSzPts val="2800"/>
              <a:buChar char="•"/>
            </a:pPr>
            <a:r>
              <a:rPr lang="en-US" sz="2000" b="1" i="0">
                <a:solidFill>
                  <a:schemeClr val="dk1"/>
                </a:solidFill>
                <a:latin typeface="Times"/>
                <a:ea typeface="Times"/>
                <a:cs typeface="Times"/>
                <a:sym typeface="Times"/>
              </a:rPr>
              <a:t>Characteristics of software</a:t>
            </a:r>
            <a:endParaRPr/>
          </a:p>
          <a:p>
            <a:pPr marL="342900" lvl="0" indent="-342900" algn="l" rtl="0">
              <a:lnSpc>
                <a:spcPct val="150000"/>
              </a:lnSpc>
              <a:spcBef>
                <a:spcPts val="0"/>
              </a:spcBef>
              <a:spcAft>
                <a:spcPts val="0"/>
              </a:spcAft>
              <a:buSzPts val="2800"/>
              <a:buChar char="•"/>
            </a:pPr>
            <a:r>
              <a:rPr lang="en-US" sz="2000" b="1" i="0">
                <a:solidFill>
                  <a:schemeClr val="dk1"/>
                </a:solidFill>
                <a:latin typeface="Times"/>
                <a:ea typeface="Times"/>
                <a:cs typeface="Times"/>
                <a:sym typeface="Times"/>
              </a:rPr>
              <a:t>Changing Nature of Software</a:t>
            </a:r>
            <a:endParaRPr/>
          </a:p>
          <a:p>
            <a:pPr marL="342900" lvl="0" indent="-342900" algn="l" rtl="0">
              <a:lnSpc>
                <a:spcPct val="150000"/>
              </a:lnSpc>
              <a:spcBef>
                <a:spcPts val="0"/>
              </a:spcBef>
              <a:spcAft>
                <a:spcPts val="0"/>
              </a:spcAft>
              <a:buSzPts val="2800"/>
              <a:buChar char="•"/>
            </a:pPr>
            <a:r>
              <a:rPr lang="en-US" sz="2000" b="1" i="0">
                <a:solidFill>
                  <a:schemeClr val="dk1"/>
                </a:solidFill>
                <a:latin typeface="Times"/>
                <a:ea typeface="Times"/>
                <a:cs typeface="Times"/>
                <a:sym typeface="Times"/>
              </a:rPr>
              <a:t>Classification of the Software</a:t>
            </a:r>
            <a:endParaRPr/>
          </a:p>
          <a:p>
            <a:pPr marL="342900" lvl="0" indent="-342900" algn="l" rtl="0">
              <a:lnSpc>
                <a:spcPct val="150000"/>
              </a:lnSpc>
              <a:spcBef>
                <a:spcPts val="0"/>
              </a:spcBef>
              <a:spcAft>
                <a:spcPts val="0"/>
              </a:spcAft>
              <a:buSzPts val="2800"/>
              <a:buChar char="•"/>
            </a:pPr>
            <a:r>
              <a:rPr lang="en-US" sz="2000" b="1" i="0">
                <a:solidFill>
                  <a:schemeClr val="dk1"/>
                </a:solidFill>
                <a:latin typeface="Times"/>
                <a:ea typeface="Times"/>
                <a:cs typeface="Times"/>
                <a:sym typeface="Times"/>
              </a:rPr>
              <a:t>Introduction of Software Engineering</a:t>
            </a:r>
            <a:endParaRPr/>
          </a:p>
          <a:p>
            <a:pPr marL="342900" lvl="0" indent="-342900" algn="l" rtl="0">
              <a:lnSpc>
                <a:spcPct val="150000"/>
              </a:lnSpc>
              <a:spcBef>
                <a:spcPts val="0"/>
              </a:spcBef>
              <a:spcAft>
                <a:spcPts val="0"/>
              </a:spcAft>
              <a:buSzPts val="2800"/>
              <a:buChar char="•"/>
            </a:pPr>
            <a:r>
              <a:rPr lang="en-US" sz="2000" b="1" i="0">
                <a:solidFill>
                  <a:schemeClr val="dk1"/>
                </a:solidFill>
                <a:latin typeface="Times"/>
                <a:ea typeface="Times"/>
                <a:cs typeface="Times"/>
                <a:sym typeface="Times"/>
              </a:rPr>
              <a:t>Key Principles of Software Engineering</a:t>
            </a:r>
            <a:endParaRPr sz="2000">
              <a:solidFill>
                <a:schemeClr val="dk1"/>
              </a:solidFill>
              <a:latin typeface="Times"/>
              <a:ea typeface="Times"/>
              <a:cs typeface="Times"/>
              <a:sym typeface="Times"/>
            </a:endParaRPr>
          </a:p>
          <a:p>
            <a:pPr marL="342900" lvl="0" indent="-342900" algn="l" rtl="0">
              <a:lnSpc>
                <a:spcPct val="150000"/>
              </a:lnSpc>
              <a:spcBef>
                <a:spcPts val="0"/>
              </a:spcBef>
              <a:spcAft>
                <a:spcPts val="0"/>
              </a:spcAft>
              <a:buSzPts val="2800"/>
              <a:buChar char="•"/>
            </a:pPr>
            <a:r>
              <a:rPr lang="en-US" sz="2000" b="1">
                <a:solidFill>
                  <a:schemeClr val="dk1"/>
                </a:solidFill>
                <a:latin typeface="Times"/>
                <a:ea typeface="Times"/>
                <a:cs typeface="Times"/>
                <a:sym typeface="Times"/>
              </a:rPr>
              <a:t>Practice Questions</a:t>
            </a:r>
            <a:endParaRPr/>
          </a:p>
          <a:p>
            <a:pPr marL="0" lvl="0" indent="0" algn="l" rtl="0">
              <a:lnSpc>
                <a:spcPct val="150000"/>
              </a:lnSpc>
              <a:spcBef>
                <a:spcPts val="0"/>
              </a:spcBef>
              <a:spcAft>
                <a:spcPts val="0"/>
              </a:spcAft>
              <a:buSzPts val="2800"/>
              <a:buNone/>
            </a:pPr>
            <a:r>
              <a:rPr lang="en-US" sz="2000" b="1" i="0">
                <a:solidFill>
                  <a:schemeClr val="dk1"/>
                </a:solidFill>
                <a:latin typeface="Times"/>
                <a:ea typeface="Times"/>
                <a:cs typeface="Times"/>
                <a:sym typeface="Times"/>
              </a:rPr>
              <a:t> </a:t>
            </a:r>
            <a:endParaRPr sz="2000" b="1">
              <a:solidFill>
                <a:schemeClr val="dk1"/>
              </a:solidFill>
              <a:latin typeface="Times"/>
              <a:ea typeface="Times"/>
              <a:cs typeface="Times"/>
              <a:sym typeface="Times"/>
            </a:endParaRPr>
          </a:p>
          <a:p>
            <a:pPr marL="342900" marR="0" lvl="0" indent="-165100" algn="l" rtl="0">
              <a:lnSpc>
                <a:spcPct val="150000"/>
              </a:lnSpc>
              <a:spcBef>
                <a:spcPts val="0"/>
              </a:spcBef>
              <a:spcAft>
                <a:spcPts val="0"/>
              </a:spcAft>
              <a:buClr>
                <a:schemeClr val="dk1"/>
              </a:buClr>
              <a:buSzPts val="2800"/>
              <a:buNone/>
            </a:pPr>
            <a:endParaRPr sz="1800">
              <a:latin typeface="Times New Roman"/>
              <a:ea typeface="Times New Roman"/>
              <a:cs typeface="Times New Roman"/>
              <a:sym typeface="Times New Roman"/>
            </a:endParaRPr>
          </a:p>
          <a:p>
            <a:pPr marL="342900" marR="0" lvl="0" indent="-165100" algn="l" rtl="0">
              <a:lnSpc>
                <a:spcPct val="150000"/>
              </a:lnSpc>
              <a:spcBef>
                <a:spcPts val="0"/>
              </a:spcBef>
              <a:spcAft>
                <a:spcPts val="0"/>
              </a:spcAft>
              <a:buClr>
                <a:schemeClr val="dk1"/>
              </a:buClr>
              <a:buSzPts val="2800"/>
              <a:buNone/>
            </a:pPr>
            <a:endParaRPr sz="1800">
              <a:latin typeface="Times New Roman"/>
              <a:ea typeface="Times New Roman"/>
              <a:cs typeface="Times New Roman"/>
              <a:sym typeface="Times New Roman"/>
            </a:endParaRPr>
          </a:p>
          <a:p>
            <a:pPr marL="342900" marR="0" lvl="0" indent="-165100" algn="l" rtl="0">
              <a:lnSpc>
                <a:spcPct val="150000"/>
              </a:lnSpc>
              <a:spcBef>
                <a:spcPts val="0"/>
              </a:spcBef>
              <a:spcAft>
                <a:spcPts val="0"/>
              </a:spcAft>
              <a:buClr>
                <a:schemeClr val="dk1"/>
              </a:buClr>
              <a:buSzPts val="2800"/>
              <a:buNone/>
            </a:pPr>
            <a:endParaRPr sz="1600">
              <a:latin typeface="Times"/>
              <a:ea typeface="Times"/>
              <a:cs typeface="Times"/>
              <a:sym typeface="Times"/>
            </a:endParaRPr>
          </a:p>
          <a:p>
            <a:pPr marL="342900" marR="0" lvl="0" indent="-165100" algn="l" rtl="0">
              <a:lnSpc>
                <a:spcPct val="150000"/>
              </a:lnSpc>
              <a:spcBef>
                <a:spcPts val="0"/>
              </a:spcBef>
              <a:spcAft>
                <a:spcPts val="0"/>
              </a:spcAft>
              <a:buClr>
                <a:schemeClr val="dk1"/>
              </a:buClr>
              <a:buSzPts val="2800"/>
              <a:buFont typeface="Times New Roman"/>
              <a:buNone/>
            </a:pPr>
            <a:endParaRPr sz="18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19"/>
          <p:cNvSpPr txBox="1"/>
          <p:nvPr/>
        </p:nvSpPr>
        <p:spPr>
          <a:xfrm>
            <a:off x="147145" y="145656"/>
            <a:ext cx="6547944" cy="6463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3600" b="1" i="0" u="none" strike="noStrike" cap="none">
                <a:solidFill>
                  <a:schemeClr val="dk1"/>
                </a:solidFill>
                <a:latin typeface="Times"/>
                <a:ea typeface="Times"/>
                <a:cs typeface="Times"/>
                <a:sym typeface="Times"/>
              </a:rPr>
              <a:t>Practice Questions</a:t>
            </a:r>
            <a:endParaRPr sz="3600" b="0" i="0" u="none" strike="noStrike" cap="none">
              <a:solidFill>
                <a:schemeClr val="dk1"/>
              </a:solidFill>
              <a:latin typeface="Times"/>
              <a:ea typeface="Times"/>
              <a:cs typeface="Times"/>
              <a:sym typeface="Times"/>
            </a:endParaRPr>
          </a:p>
        </p:txBody>
      </p:sp>
      <p:sp>
        <p:nvSpPr>
          <p:cNvPr id="211" name="Google Shape;211;p19"/>
          <p:cNvSpPr txBox="1"/>
          <p:nvPr/>
        </p:nvSpPr>
        <p:spPr>
          <a:xfrm>
            <a:off x="438807" y="1159155"/>
            <a:ext cx="7556938" cy="3046988"/>
          </a:xfrm>
          <a:prstGeom prst="rect">
            <a:avLst/>
          </a:prstGeom>
          <a:noFill/>
          <a:ln>
            <a:noFill/>
          </a:ln>
        </p:spPr>
        <p:txBody>
          <a:bodyPr spcFirstLastPara="1" wrap="square" lIns="91425" tIns="45700" rIns="91425" bIns="45700" anchor="t" anchorCtr="0">
            <a:spAutoFit/>
          </a:bodyPr>
          <a:lstStyle/>
          <a:p>
            <a:pPr marL="285750" marR="0" lvl="0" indent="-285750" algn="just" rtl="0">
              <a:lnSpc>
                <a:spcPct val="100000"/>
              </a:lnSpc>
              <a:spcBef>
                <a:spcPts val="0"/>
              </a:spcBef>
              <a:spcAft>
                <a:spcPts val="0"/>
              </a:spcAft>
              <a:buClr>
                <a:srgbClr val="000000"/>
              </a:buClr>
              <a:buSzPts val="2400"/>
              <a:buFont typeface="Arial"/>
              <a:buChar char="•"/>
            </a:pPr>
            <a:r>
              <a:rPr lang="en-US" sz="2400" b="0" i="0" u="none" strike="noStrike" cap="none" dirty="0">
                <a:solidFill>
                  <a:schemeClr val="dk1"/>
                </a:solidFill>
                <a:latin typeface="Times"/>
                <a:ea typeface="Times"/>
                <a:cs typeface="Times"/>
                <a:sym typeface="Times"/>
              </a:rPr>
              <a:t>How is Software classified?</a:t>
            </a:r>
            <a:endParaRPr dirty="0"/>
          </a:p>
          <a:p>
            <a:pPr marL="285750" marR="0" lvl="0" indent="-285750" algn="just" rtl="0">
              <a:lnSpc>
                <a:spcPct val="100000"/>
              </a:lnSpc>
              <a:spcBef>
                <a:spcPts val="0"/>
              </a:spcBef>
              <a:spcAft>
                <a:spcPts val="0"/>
              </a:spcAft>
              <a:buClr>
                <a:srgbClr val="000000"/>
              </a:buClr>
              <a:buSzPts val="2400"/>
              <a:buFont typeface="Arial"/>
              <a:buChar char="•"/>
            </a:pPr>
            <a:r>
              <a:rPr lang="en-US" sz="2400" b="0" i="0" u="none" strike="noStrike" cap="none" dirty="0">
                <a:solidFill>
                  <a:schemeClr val="dk1"/>
                </a:solidFill>
                <a:latin typeface="Times"/>
                <a:ea typeface="Times"/>
                <a:cs typeface="Times"/>
                <a:sym typeface="Times"/>
              </a:rPr>
              <a:t>What are the five functions of the Software?</a:t>
            </a:r>
            <a:endParaRPr dirty="0"/>
          </a:p>
          <a:p>
            <a:pPr marL="285750" marR="0" lvl="0" indent="-285750" algn="just" rtl="0">
              <a:lnSpc>
                <a:spcPct val="100000"/>
              </a:lnSpc>
              <a:spcBef>
                <a:spcPts val="0"/>
              </a:spcBef>
              <a:spcAft>
                <a:spcPts val="0"/>
              </a:spcAft>
              <a:buClr>
                <a:srgbClr val="000000"/>
              </a:buClr>
              <a:buSzPts val="2400"/>
              <a:buFont typeface="Arial"/>
              <a:buChar char="•"/>
            </a:pPr>
            <a:r>
              <a:rPr lang="en-US" sz="2400" b="0" i="0" u="none" strike="noStrike" cap="none" dirty="0">
                <a:solidFill>
                  <a:schemeClr val="dk1"/>
                </a:solidFill>
                <a:latin typeface="Times"/>
                <a:ea typeface="Times"/>
                <a:cs typeface="Times"/>
                <a:sym typeface="Times"/>
              </a:rPr>
              <a:t>What is the main difference between a computer program and computer software?</a:t>
            </a:r>
            <a:endParaRPr dirty="0"/>
          </a:p>
          <a:p>
            <a:pPr marL="285750" marR="0" lvl="0" indent="-285750" algn="just" rtl="0">
              <a:lnSpc>
                <a:spcPct val="100000"/>
              </a:lnSpc>
              <a:spcBef>
                <a:spcPts val="0"/>
              </a:spcBef>
              <a:spcAft>
                <a:spcPts val="0"/>
              </a:spcAft>
              <a:buClr>
                <a:srgbClr val="000000"/>
              </a:buClr>
              <a:buSzPts val="2400"/>
              <a:buFont typeface="Arial"/>
              <a:buChar char="•"/>
            </a:pPr>
            <a:r>
              <a:rPr lang="en-US" sz="2400" b="0" i="0" u="none" strike="noStrike" cap="none" dirty="0">
                <a:solidFill>
                  <a:schemeClr val="dk1"/>
                </a:solidFill>
                <a:latin typeface="Times"/>
                <a:ea typeface="Times"/>
                <a:cs typeface="Times"/>
                <a:sym typeface="Times"/>
              </a:rPr>
              <a:t>What is computer software?</a:t>
            </a:r>
            <a:endParaRPr dirty="0"/>
          </a:p>
          <a:p>
            <a:pPr marL="285750" marR="0" lvl="0" indent="-285750" algn="just" rtl="0">
              <a:lnSpc>
                <a:spcPct val="100000"/>
              </a:lnSpc>
              <a:spcBef>
                <a:spcPts val="0"/>
              </a:spcBef>
              <a:spcAft>
                <a:spcPts val="0"/>
              </a:spcAft>
              <a:buClr>
                <a:srgbClr val="000000"/>
              </a:buClr>
              <a:buSzPts val="2400"/>
              <a:buFont typeface="Arial"/>
              <a:buChar char="•"/>
            </a:pPr>
            <a:r>
              <a:rPr lang="en-US" sz="2400" b="0" i="0" u="none" strike="noStrike" cap="none" dirty="0">
                <a:solidFill>
                  <a:schemeClr val="dk1"/>
                </a:solidFill>
                <a:latin typeface="Times"/>
                <a:ea typeface="Times"/>
                <a:cs typeface="Times"/>
                <a:sym typeface="Times"/>
              </a:rPr>
              <a:t>What is mean by software scope?</a:t>
            </a:r>
            <a:endParaRPr dirty="0"/>
          </a:p>
          <a:p>
            <a:pPr marL="285750" marR="0" lvl="0" indent="-133350" algn="just" rtl="0">
              <a:lnSpc>
                <a:spcPct val="100000"/>
              </a:lnSpc>
              <a:spcBef>
                <a:spcPts val="0"/>
              </a:spcBef>
              <a:spcAft>
                <a:spcPts val="0"/>
              </a:spcAft>
              <a:buClr>
                <a:srgbClr val="000000"/>
              </a:buClr>
              <a:buSzPts val="2400"/>
              <a:buFont typeface="Arial"/>
              <a:buNone/>
            </a:pPr>
            <a:endParaRPr sz="2400" b="0" i="0" u="none" strike="noStrike" cap="none" dirty="0">
              <a:solidFill>
                <a:schemeClr val="dk1"/>
              </a:solidFill>
              <a:latin typeface="Times"/>
              <a:ea typeface="Times"/>
              <a:cs typeface="Times"/>
              <a:sym typeface="Times"/>
            </a:endParaRPr>
          </a:p>
          <a:p>
            <a:pPr marL="285750" marR="0" lvl="0" indent="-133350" algn="just" rtl="0">
              <a:lnSpc>
                <a:spcPct val="100000"/>
              </a:lnSpc>
              <a:spcBef>
                <a:spcPts val="0"/>
              </a:spcBef>
              <a:spcAft>
                <a:spcPts val="0"/>
              </a:spcAft>
              <a:buClr>
                <a:srgbClr val="000000"/>
              </a:buClr>
              <a:buSzPts val="2400"/>
              <a:buFont typeface="Arial"/>
              <a:buNone/>
            </a:pPr>
            <a:endParaRPr sz="2400" b="0" i="0" u="none" strike="noStrike" cap="none" dirty="0">
              <a:solidFill>
                <a:schemeClr val="dk1"/>
              </a:solidFill>
              <a:latin typeface="Times"/>
              <a:ea typeface="Times"/>
              <a:cs typeface="Times"/>
              <a:sym typeface="Times"/>
            </a:endParaRPr>
          </a:p>
        </p:txBody>
      </p:sp>
    </p:spTree>
    <p:extLst>
      <p:ext uri="{BB962C8B-B14F-4D97-AF65-F5344CB8AC3E}">
        <p14:creationId xmlns:p14="http://schemas.microsoft.com/office/powerpoint/2010/main" val="38969925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27"/>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chemeClr val="dk1"/>
              </a:buClr>
              <a:buSzPts val="2800"/>
              <a:buFont typeface="Times New Roman"/>
              <a:buNone/>
            </a:pPr>
            <a:endParaRPr/>
          </a:p>
        </p:txBody>
      </p:sp>
      <p:sp>
        <p:nvSpPr>
          <p:cNvPr id="223" name="Google Shape;223;p27"/>
          <p:cNvSpPr txBox="1">
            <a:spLocks noGrp="1"/>
          </p:cNvSpPr>
          <p:nvPr>
            <p:ph type="ftr" idx="11"/>
          </p:nvPr>
        </p:nvSpPr>
        <p:spPr>
          <a:xfrm>
            <a:off x="352540" y="6356520"/>
            <a:ext cx="8333900" cy="36468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latin typeface="Times New Roman"/>
                <a:ea typeface="Times New Roman"/>
                <a:cs typeface="Times New Roman"/>
                <a:sym typeface="Times New Roman"/>
              </a:rPr>
              <a:t>Computer Networks               </a:t>
            </a:r>
            <a:endParaRPr>
              <a:latin typeface="Times New Roman"/>
              <a:ea typeface="Times New Roman"/>
              <a:cs typeface="Times New Roman"/>
              <a:sym typeface="Times New Roman"/>
            </a:endParaRPr>
          </a:p>
        </p:txBody>
      </p:sp>
      <p:pic>
        <p:nvPicPr>
          <p:cNvPr id="224" name="Google Shape;224;p27" descr="See the source image"/>
          <p:cNvPicPr preferRelativeResize="0"/>
          <p:nvPr/>
        </p:nvPicPr>
        <p:blipFill rotWithShape="1">
          <a:blip r:embed="rId3">
            <a:alphaModFix/>
          </a:blip>
          <a:srcRect/>
          <a:stretch/>
        </p:blipFill>
        <p:spPr>
          <a:xfrm>
            <a:off x="0" y="163513"/>
            <a:ext cx="9144000" cy="65309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4"/>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None/>
            </a:pPr>
            <a:fld id="{00000000-1234-1234-1234-123412341234}" type="slidenum">
              <a:rPr lang="en-US"/>
              <a:t>3</a:t>
            </a:fld>
            <a:endParaRPr/>
          </a:p>
        </p:txBody>
      </p:sp>
      <p:sp>
        <p:nvSpPr>
          <p:cNvPr id="107" name="Google Shape;107;p4"/>
          <p:cNvSpPr txBox="1"/>
          <p:nvPr/>
        </p:nvSpPr>
        <p:spPr>
          <a:xfrm>
            <a:off x="435990" y="236469"/>
            <a:ext cx="3215945" cy="5847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3200" b="1" i="0" u="none" strike="noStrike" cap="none">
                <a:solidFill>
                  <a:schemeClr val="dk1"/>
                </a:solidFill>
                <a:latin typeface="Times"/>
                <a:ea typeface="Times"/>
                <a:cs typeface="Times"/>
                <a:sym typeface="Times"/>
              </a:rPr>
              <a:t>What is Software</a:t>
            </a:r>
            <a:endParaRPr/>
          </a:p>
        </p:txBody>
      </p:sp>
      <p:sp>
        <p:nvSpPr>
          <p:cNvPr id="108" name="Google Shape;108;p4"/>
          <p:cNvSpPr txBox="1"/>
          <p:nvPr/>
        </p:nvSpPr>
        <p:spPr>
          <a:xfrm>
            <a:off x="8229600" y="6400800"/>
            <a:ext cx="184150" cy="36671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09" name="Google Shape;109;p4"/>
          <p:cNvSpPr/>
          <p:nvPr/>
        </p:nvSpPr>
        <p:spPr>
          <a:xfrm>
            <a:off x="310055" y="1205143"/>
            <a:ext cx="8523889" cy="4062651"/>
          </a:xfrm>
          <a:prstGeom prst="rect">
            <a:avLst/>
          </a:prstGeom>
          <a:noFill/>
          <a:ln>
            <a:noFill/>
          </a:ln>
        </p:spPr>
        <p:txBody>
          <a:bodyPr spcFirstLastPara="1" wrap="square" lIns="91425" tIns="45700" rIns="91425" bIns="45700" anchor="ctr" anchorCtr="0">
            <a:spAutoFit/>
          </a:bodyPr>
          <a:lstStyle/>
          <a:p>
            <a:pPr marL="0" marR="0" lvl="0" indent="0" algn="just" rtl="0">
              <a:lnSpc>
                <a:spcPct val="100000"/>
              </a:lnSpc>
              <a:spcBef>
                <a:spcPts val="0"/>
              </a:spcBef>
              <a:spcAft>
                <a:spcPts val="0"/>
              </a:spcAft>
              <a:buNone/>
            </a:pPr>
            <a:r>
              <a:rPr lang="en-US" sz="1800" b="1" i="0" u="none" strike="noStrike" cap="none" dirty="0">
                <a:solidFill>
                  <a:schemeClr val="dk1"/>
                </a:solidFill>
                <a:latin typeface="Times"/>
                <a:ea typeface="Times"/>
                <a:cs typeface="Times"/>
                <a:sym typeface="Times"/>
              </a:rPr>
              <a:t>Software</a:t>
            </a:r>
            <a:r>
              <a:rPr lang="en-US" sz="1600" b="0" i="0" u="none" strike="noStrike" cap="none" dirty="0">
                <a:solidFill>
                  <a:schemeClr val="dk1"/>
                </a:solidFill>
                <a:latin typeface="Times"/>
                <a:ea typeface="Times"/>
                <a:cs typeface="Times"/>
                <a:sym typeface="Times"/>
              </a:rPr>
              <a:t> is a set of instructions, data or programs used to operate computers and execute specific tasks. </a:t>
            </a:r>
            <a:endParaRPr dirty="0"/>
          </a:p>
          <a:p>
            <a:pPr marL="285750" marR="0" lvl="0" indent="-285750" algn="just" rtl="0">
              <a:lnSpc>
                <a:spcPct val="100000"/>
              </a:lnSpc>
              <a:spcBef>
                <a:spcPts val="0"/>
              </a:spcBef>
              <a:spcAft>
                <a:spcPts val="0"/>
              </a:spcAft>
              <a:buClr>
                <a:srgbClr val="000000"/>
              </a:buClr>
              <a:buSzPts val="1600"/>
              <a:buFont typeface="Arial"/>
              <a:buChar char="•"/>
            </a:pPr>
            <a:r>
              <a:rPr lang="en-US" sz="1600" b="0" i="0" u="none" strike="noStrike" cap="none" dirty="0">
                <a:solidFill>
                  <a:schemeClr val="dk1"/>
                </a:solidFill>
                <a:latin typeface="Times"/>
                <a:ea typeface="Times"/>
                <a:cs typeface="Times"/>
                <a:sym typeface="Times"/>
              </a:rPr>
              <a:t>Software is the opposite of hardware, which describes the physical aspects of a computer. </a:t>
            </a:r>
            <a:endParaRPr dirty="0"/>
          </a:p>
          <a:p>
            <a:pPr marL="285750" marR="0" lvl="0" indent="-285750" algn="just" rtl="0">
              <a:lnSpc>
                <a:spcPct val="100000"/>
              </a:lnSpc>
              <a:spcBef>
                <a:spcPts val="0"/>
              </a:spcBef>
              <a:spcAft>
                <a:spcPts val="0"/>
              </a:spcAft>
              <a:buClr>
                <a:srgbClr val="000000"/>
              </a:buClr>
              <a:buSzPts val="1600"/>
              <a:buFont typeface="Arial"/>
              <a:buChar char="•"/>
            </a:pPr>
            <a:r>
              <a:rPr lang="en-US" sz="1600" b="0" i="0" u="none" strike="noStrike" cap="none" dirty="0">
                <a:solidFill>
                  <a:schemeClr val="dk1"/>
                </a:solidFill>
                <a:latin typeface="Times"/>
                <a:ea typeface="Times"/>
                <a:cs typeface="Times"/>
                <a:sym typeface="Times"/>
              </a:rPr>
              <a:t>Software is a generic term used to refer to applications, scripts and programs that run on a device.</a:t>
            </a:r>
            <a:endParaRPr dirty="0"/>
          </a:p>
          <a:p>
            <a:pPr marL="285750" marR="0" lvl="0" indent="-285750" algn="just" rtl="0">
              <a:lnSpc>
                <a:spcPct val="100000"/>
              </a:lnSpc>
              <a:spcBef>
                <a:spcPts val="0"/>
              </a:spcBef>
              <a:spcAft>
                <a:spcPts val="0"/>
              </a:spcAft>
              <a:buClr>
                <a:srgbClr val="000000"/>
              </a:buClr>
              <a:buSzPts val="1600"/>
              <a:buFont typeface="Arial"/>
              <a:buChar char="•"/>
            </a:pPr>
            <a:r>
              <a:rPr lang="en-US" sz="1600" b="0" i="0" u="none" strike="noStrike" cap="none" dirty="0">
                <a:solidFill>
                  <a:schemeClr val="dk1"/>
                </a:solidFill>
                <a:latin typeface="Times"/>
                <a:ea typeface="Times"/>
                <a:cs typeface="Times"/>
                <a:sym typeface="Times"/>
              </a:rPr>
              <a:t>Software can be thought of as the variable part of a computer, while hardware is the invariable part.</a:t>
            </a:r>
            <a:endParaRPr dirty="0"/>
          </a:p>
          <a:p>
            <a:pPr marL="0" marR="0" lvl="0" indent="0" algn="just" rtl="0">
              <a:lnSpc>
                <a:spcPct val="100000"/>
              </a:lnSpc>
              <a:spcBef>
                <a:spcPts val="0"/>
              </a:spcBef>
              <a:spcAft>
                <a:spcPts val="0"/>
              </a:spcAft>
              <a:buNone/>
            </a:pPr>
            <a:endParaRPr sz="1600" b="0" i="0" u="none" strike="noStrike" cap="none" dirty="0">
              <a:solidFill>
                <a:schemeClr val="dk1"/>
              </a:solidFill>
              <a:latin typeface="Times"/>
              <a:ea typeface="Times"/>
              <a:cs typeface="Times"/>
              <a:sym typeface="Times"/>
            </a:endParaRPr>
          </a:p>
          <a:p>
            <a:pPr marL="0" marR="0" lvl="0" indent="0" algn="just" rtl="0">
              <a:lnSpc>
                <a:spcPct val="100000"/>
              </a:lnSpc>
              <a:spcBef>
                <a:spcPts val="0"/>
              </a:spcBef>
              <a:spcAft>
                <a:spcPts val="0"/>
              </a:spcAft>
              <a:buNone/>
            </a:pPr>
            <a:r>
              <a:rPr lang="en-US" sz="1600" b="0" i="0" u="none" strike="noStrike" cap="none" dirty="0">
                <a:solidFill>
                  <a:schemeClr val="dk1"/>
                </a:solidFill>
                <a:latin typeface="Times"/>
                <a:ea typeface="Times"/>
                <a:cs typeface="Times"/>
                <a:sym typeface="Times"/>
              </a:rPr>
              <a:t>There are two main categories of software are </a:t>
            </a:r>
            <a:r>
              <a:rPr lang="en-US" sz="1600" b="1" i="0" u="none" strike="noStrike" cap="none" dirty="0">
                <a:solidFill>
                  <a:schemeClr val="dk1"/>
                </a:solidFill>
                <a:latin typeface="Times"/>
                <a:ea typeface="Times"/>
                <a:cs typeface="Times"/>
                <a:sym typeface="Times"/>
              </a:rPr>
              <a:t>application software and system software</a:t>
            </a:r>
            <a:r>
              <a:rPr lang="en-US" sz="1600" b="0" i="0" u="none" strike="noStrike" cap="none" dirty="0">
                <a:solidFill>
                  <a:schemeClr val="dk1"/>
                </a:solidFill>
                <a:latin typeface="Times"/>
                <a:ea typeface="Times"/>
                <a:cs typeface="Times"/>
                <a:sym typeface="Times"/>
              </a:rPr>
              <a:t>. </a:t>
            </a:r>
            <a:endParaRPr dirty="0"/>
          </a:p>
          <a:p>
            <a:pPr marL="0" marR="0" lvl="0" indent="0" algn="just" rtl="0">
              <a:lnSpc>
                <a:spcPct val="100000"/>
              </a:lnSpc>
              <a:spcBef>
                <a:spcPts val="0"/>
              </a:spcBef>
              <a:spcAft>
                <a:spcPts val="0"/>
              </a:spcAft>
              <a:buNone/>
            </a:pPr>
            <a:endParaRPr sz="1600" b="0" i="0" u="none" strike="noStrike" cap="none" dirty="0">
              <a:solidFill>
                <a:schemeClr val="dk1"/>
              </a:solidFill>
              <a:latin typeface="Times"/>
              <a:ea typeface="Times"/>
              <a:cs typeface="Times"/>
              <a:sym typeface="Times"/>
            </a:endParaRPr>
          </a:p>
          <a:p>
            <a:pPr marL="285750" marR="0" lvl="0" indent="-285750" algn="just" rtl="0">
              <a:lnSpc>
                <a:spcPct val="100000"/>
              </a:lnSpc>
              <a:spcBef>
                <a:spcPts val="0"/>
              </a:spcBef>
              <a:spcAft>
                <a:spcPts val="0"/>
              </a:spcAft>
              <a:buClr>
                <a:srgbClr val="000000"/>
              </a:buClr>
              <a:buSzPts val="1600"/>
              <a:buFont typeface="Arial"/>
              <a:buChar char="•"/>
            </a:pPr>
            <a:r>
              <a:rPr lang="en-US" sz="1600" b="0" i="0" u="none" strike="noStrike" cap="none" dirty="0">
                <a:solidFill>
                  <a:schemeClr val="dk1"/>
                </a:solidFill>
                <a:latin typeface="Times"/>
                <a:ea typeface="Times"/>
                <a:cs typeface="Times"/>
                <a:sym typeface="Times"/>
              </a:rPr>
              <a:t>An </a:t>
            </a:r>
            <a:r>
              <a:rPr lang="en-US" sz="1600" b="1" i="0" u="none" strike="noStrike" cap="none" dirty="0">
                <a:solidFill>
                  <a:schemeClr val="dk1"/>
                </a:solidFill>
                <a:latin typeface="Times"/>
                <a:ea typeface="Times"/>
                <a:cs typeface="Times"/>
                <a:sym typeface="Times"/>
              </a:rPr>
              <a:t>application</a:t>
            </a:r>
            <a:r>
              <a:rPr lang="en-US" sz="1600" b="0" i="0" u="none" strike="noStrike" cap="none" dirty="0">
                <a:solidFill>
                  <a:schemeClr val="dk1"/>
                </a:solidFill>
                <a:latin typeface="Times"/>
                <a:ea typeface="Times"/>
                <a:cs typeface="Times"/>
                <a:sym typeface="Times"/>
              </a:rPr>
              <a:t> is software that fulfills a specific need or performs tasks. </a:t>
            </a:r>
            <a:endParaRPr dirty="0"/>
          </a:p>
          <a:p>
            <a:pPr marL="285750" marR="0" lvl="0" indent="-285750" algn="just" rtl="0">
              <a:lnSpc>
                <a:spcPct val="100000"/>
              </a:lnSpc>
              <a:spcBef>
                <a:spcPts val="0"/>
              </a:spcBef>
              <a:spcAft>
                <a:spcPts val="0"/>
              </a:spcAft>
              <a:buClr>
                <a:srgbClr val="000000"/>
              </a:buClr>
              <a:buSzPts val="1600"/>
              <a:buFont typeface="Arial"/>
              <a:buChar char="•"/>
            </a:pPr>
            <a:r>
              <a:rPr lang="en-US" sz="1600" b="1" i="0" u="none" strike="noStrike" cap="none" dirty="0">
                <a:solidFill>
                  <a:schemeClr val="dk1"/>
                </a:solidFill>
                <a:latin typeface="Times"/>
                <a:ea typeface="Times"/>
                <a:cs typeface="Times"/>
                <a:sym typeface="Times"/>
              </a:rPr>
              <a:t>System software </a:t>
            </a:r>
            <a:r>
              <a:rPr lang="en-US" sz="1600" b="0" i="0" u="none" strike="noStrike" cap="none" dirty="0">
                <a:solidFill>
                  <a:schemeClr val="dk1"/>
                </a:solidFill>
                <a:latin typeface="Times"/>
                <a:ea typeface="Times"/>
                <a:cs typeface="Times"/>
                <a:sym typeface="Times"/>
              </a:rPr>
              <a:t>is designed to run a computer's hardware and provides a platform for applications to run on top of.</a:t>
            </a:r>
            <a:endParaRPr dirty="0"/>
          </a:p>
          <a:p>
            <a:pPr marL="0" marR="0" lvl="0" indent="0" algn="just" rtl="0">
              <a:lnSpc>
                <a:spcPct val="100000"/>
              </a:lnSpc>
              <a:spcBef>
                <a:spcPts val="0"/>
              </a:spcBef>
              <a:spcAft>
                <a:spcPts val="0"/>
              </a:spcAft>
              <a:buNone/>
            </a:pPr>
            <a:endParaRPr sz="1600" b="0" i="0" u="none" strike="noStrike" cap="none" dirty="0">
              <a:solidFill>
                <a:schemeClr val="dk1"/>
              </a:solidFill>
              <a:latin typeface="Times"/>
              <a:ea typeface="Times"/>
              <a:cs typeface="Times"/>
              <a:sym typeface="Times"/>
            </a:endParaRPr>
          </a:p>
          <a:p>
            <a:pPr marL="0" marR="0" lvl="0" indent="0" algn="just" rtl="0">
              <a:lnSpc>
                <a:spcPct val="100000"/>
              </a:lnSpc>
              <a:spcBef>
                <a:spcPts val="0"/>
              </a:spcBef>
              <a:spcAft>
                <a:spcPts val="0"/>
              </a:spcAft>
              <a:buNone/>
            </a:pPr>
            <a:r>
              <a:rPr lang="en-US" sz="1600" b="0" i="0" u="none" strike="noStrike" cap="none" dirty="0">
                <a:solidFill>
                  <a:schemeClr val="dk1"/>
                </a:solidFill>
                <a:latin typeface="Times"/>
                <a:ea typeface="Times"/>
                <a:cs typeface="Times"/>
                <a:sym typeface="Times"/>
              </a:rPr>
              <a:t>Other types of software include programming software, which provides the programming tools software developers need; middleware, which sits between system software and applications; and driver software, which operates computer devices and peripherals.</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6"/>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None/>
            </a:pPr>
            <a:fld id="{00000000-1234-1234-1234-123412341234}" type="slidenum">
              <a:rPr lang="en-US"/>
              <a:t>4</a:t>
            </a:fld>
            <a:endParaRPr/>
          </a:p>
        </p:txBody>
      </p:sp>
      <p:sp>
        <p:nvSpPr>
          <p:cNvPr id="116" name="Google Shape;116;p6"/>
          <p:cNvSpPr txBox="1"/>
          <p:nvPr/>
        </p:nvSpPr>
        <p:spPr>
          <a:xfrm>
            <a:off x="435990" y="236469"/>
            <a:ext cx="4129657" cy="5847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3200" b="1" i="0" u="none" strike="noStrike" cap="none">
                <a:solidFill>
                  <a:schemeClr val="dk1"/>
                </a:solidFill>
                <a:latin typeface="Times"/>
                <a:ea typeface="Times"/>
                <a:cs typeface="Times"/>
                <a:sym typeface="Times"/>
              </a:rPr>
              <a:t>Hardware vs Software</a:t>
            </a:r>
            <a:endParaRPr/>
          </a:p>
        </p:txBody>
      </p:sp>
      <p:sp>
        <p:nvSpPr>
          <p:cNvPr id="117" name="Google Shape;117;p6"/>
          <p:cNvSpPr txBox="1"/>
          <p:nvPr/>
        </p:nvSpPr>
        <p:spPr>
          <a:xfrm>
            <a:off x="8229600" y="6400800"/>
            <a:ext cx="184150" cy="36671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pic>
        <p:nvPicPr>
          <p:cNvPr id="118" name="Google Shape;118;p6" descr="What is software? Definition and meaning - Market Business News"/>
          <p:cNvPicPr preferRelativeResize="0"/>
          <p:nvPr/>
        </p:nvPicPr>
        <p:blipFill rotWithShape="1">
          <a:blip r:embed="rId3">
            <a:alphaModFix/>
          </a:blip>
          <a:srcRect t="18121"/>
          <a:stretch/>
        </p:blipFill>
        <p:spPr>
          <a:xfrm>
            <a:off x="1014059" y="1177159"/>
            <a:ext cx="7215541" cy="4669601"/>
          </a:xfrm>
          <a:prstGeom prst="rect">
            <a:avLst/>
          </a:prstGeom>
          <a:noFill/>
          <a:ln>
            <a:noFill/>
          </a:ln>
        </p:spPr>
      </p:pic>
      <p:sp>
        <p:nvSpPr>
          <p:cNvPr id="119" name="Google Shape;119;p6"/>
          <p:cNvSpPr txBox="1"/>
          <p:nvPr/>
        </p:nvSpPr>
        <p:spPr>
          <a:xfrm>
            <a:off x="3605048" y="6327228"/>
            <a:ext cx="2861681"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a:solidFill>
                  <a:srgbClr val="000000"/>
                </a:solidFill>
                <a:latin typeface="Arial"/>
                <a:ea typeface="Arial"/>
                <a:cs typeface="Arial"/>
                <a:sym typeface="Arial"/>
              </a:rPr>
              <a:t>Figure 1: Hardware vs Software</a:t>
            </a:r>
            <a:endParaRPr sz="1400" b="1" i="0" u="none" strike="noStrike" cap="non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7"/>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None/>
            </a:pPr>
            <a:fld id="{00000000-1234-1234-1234-123412341234}" type="slidenum">
              <a:rPr lang="en-US"/>
              <a:t>5</a:t>
            </a:fld>
            <a:endParaRPr/>
          </a:p>
        </p:txBody>
      </p:sp>
      <p:sp>
        <p:nvSpPr>
          <p:cNvPr id="126" name="Google Shape;126;p7"/>
          <p:cNvSpPr txBox="1"/>
          <p:nvPr/>
        </p:nvSpPr>
        <p:spPr>
          <a:xfrm>
            <a:off x="435990" y="236469"/>
            <a:ext cx="5541902" cy="5847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3200" b="1" i="0" u="none" strike="noStrike" cap="none">
                <a:solidFill>
                  <a:schemeClr val="dk1"/>
                </a:solidFill>
                <a:latin typeface="Times"/>
                <a:ea typeface="Times"/>
                <a:cs typeface="Times"/>
                <a:sym typeface="Times"/>
              </a:rPr>
              <a:t>The Evolving Role of Software</a:t>
            </a:r>
            <a:endParaRPr/>
          </a:p>
        </p:txBody>
      </p:sp>
      <p:sp>
        <p:nvSpPr>
          <p:cNvPr id="127" name="Google Shape;127;p7"/>
          <p:cNvSpPr txBox="1"/>
          <p:nvPr/>
        </p:nvSpPr>
        <p:spPr>
          <a:xfrm>
            <a:off x="8229600" y="6400800"/>
            <a:ext cx="184150" cy="36671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28" name="Google Shape;128;p7"/>
          <p:cNvSpPr/>
          <p:nvPr/>
        </p:nvSpPr>
        <p:spPr>
          <a:xfrm>
            <a:off x="374146" y="1045488"/>
            <a:ext cx="8229600" cy="5355312"/>
          </a:xfrm>
          <a:prstGeom prst="rect">
            <a:avLst/>
          </a:prstGeom>
          <a:noFill/>
          <a:ln>
            <a:noFill/>
          </a:ln>
        </p:spPr>
        <p:txBody>
          <a:bodyPr spcFirstLastPara="1" wrap="square" lIns="91425" tIns="45700" rIns="91425" bIns="45700" anchor="ctr" anchorCtr="0">
            <a:spAutoFit/>
          </a:bodyPr>
          <a:lstStyle/>
          <a:p>
            <a:pPr marL="0" marR="0" lvl="0" indent="0" algn="just" rtl="0">
              <a:lnSpc>
                <a:spcPct val="100000"/>
              </a:lnSpc>
              <a:spcBef>
                <a:spcPts val="0"/>
              </a:spcBef>
              <a:spcAft>
                <a:spcPts val="0"/>
              </a:spcAft>
              <a:buNone/>
            </a:pPr>
            <a:r>
              <a:rPr lang="en-US" sz="1800" b="1" i="0" u="none" strike="noStrike" cap="none" dirty="0">
                <a:solidFill>
                  <a:schemeClr val="dk1"/>
                </a:solidFill>
                <a:latin typeface="Times"/>
                <a:ea typeface="Times"/>
                <a:cs typeface="Times"/>
                <a:sym typeface="Times"/>
              </a:rPr>
              <a:t>Software Evolution</a:t>
            </a:r>
            <a:r>
              <a:rPr lang="en-US" sz="1800" b="0" i="0" u="none" strike="noStrike" cap="none" dirty="0">
                <a:solidFill>
                  <a:schemeClr val="dk1"/>
                </a:solidFill>
                <a:latin typeface="Times"/>
                <a:ea typeface="Times"/>
                <a:cs typeface="Times"/>
                <a:sym typeface="Times"/>
              </a:rPr>
              <a:t> is a term which refers </a:t>
            </a:r>
            <a:endParaRPr dirty="0"/>
          </a:p>
          <a:p>
            <a:pPr marL="285750" marR="0" lvl="2" indent="-285750" algn="just" rtl="0">
              <a:lnSpc>
                <a:spcPct val="100000"/>
              </a:lnSpc>
              <a:spcBef>
                <a:spcPts val="0"/>
              </a:spcBef>
              <a:spcAft>
                <a:spcPts val="0"/>
              </a:spcAft>
              <a:buClr>
                <a:srgbClr val="000000"/>
              </a:buClr>
              <a:buSzPts val="1800"/>
              <a:buFont typeface="Arial"/>
              <a:buChar char="•"/>
            </a:pPr>
            <a:r>
              <a:rPr lang="en-US" sz="1800" b="0" i="0" u="none" strike="noStrike" cap="none" dirty="0">
                <a:solidFill>
                  <a:schemeClr val="dk1"/>
                </a:solidFill>
                <a:latin typeface="Times"/>
                <a:ea typeface="Times"/>
                <a:cs typeface="Times"/>
                <a:sym typeface="Times"/>
              </a:rPr>
              <a:t>to the process of developing software initially, then timely updating it for various reasons,</a:t>
            </a:r>
            <a:endParaRPr dirty="0"/>
          </a:p>
          <a:p>
            <a:pPr marL="285750" marR="0" lvl="2" indent="-285750" algn="just" rtl="0">
              <a:lnSpc>
                <a:spcPct val="100000"/>
              </a:lnSpc>
              <a:spcBef>
                <a:spcPts val="0"/>
              </a:spcBef>
              <a:spcAft>
                <a:spcPts val="0"/>
              </a:spcAft>
              <a:buClr>
                <a:srgbClr val="000000"/>
              </a:buClr>
              <a:buSzPts val="1800"/>
              <a:buFont typeface="Arial"/>
              <a:buChar char="•"/>
            </a:pPr>
            <a:r>
              <a:rPr lang="en-US" sz="1800" b="0" i="0" u="none" strike="noStrike" cap="none" dirty="0">
                <a:solidFill>
                  <a:schemeClr val="dk1"/>
                </a:solidFill>
                <a:latin typeface="Times"/>
                <a:ea typeface="Times"/>
                <a:cs typeface="Times"/>
                <a:sym typeface="Times"/>
              </a:rPr>
              <a:t>to add new features  </a:t>
            </a:r>
            <a:endParaRPr dirty="0"/>
          </a:p>
          <a:p>
            <a:pPr marL="285750" marR="0" lvl="2" indent="-285750" algn="just" rtl="0">
              <a:lnSpc>
                <a:spcPct val="100000"/>
              </a:lnSpc>
              <a:spcBef>
                <a:spcPts val="0"/>
              </a:spcBef>
              <a:spcAft>
                <a:spcPts val="0"/>
              </a:spcAft>
              <a:buClr>
                <a:srgbClr val="000000"/>
              </a:buClr>
              <a:buSzPts val="1800"/>
              <a:buFont typeface="Arial"/>
              <a:buChar char="•"/>
            </a:pPr>
            <a:r>
              <a:rPr lang="en-US" sz="1800" b="0" i="0" u="none" strike="noStrike" cap="none" dirty="0">
                <a:solidFill>
                  <a:schemeClr val="dk1"/>
                </a:solidFill>
                <a:latin typeface="Times"/>
                <a:ea typeface="Times"/>
                <a:cs typeface="Times"/>
                <a:sym typeface="Times"/>
              </a:rPr>
              <a:t>to remove obsolete functionalities etc.</a:t>
            </a:r>
            <a:endParaRPr dirty="0"/>
          </a:p>
          <a:p>
            <a:pPr marL="0" marR="0" lvl="0" indent="0" algn="just" rtl="0">
              <a:lnSpc>
                <a:spcPct val="100000"/>
              </a:lnSpc>
              <a:spcBef>
                <a:spcPts val="0"/>
              </a:spcBef>
              <a:spcAft>
                <a:spcPts val="0"/>
              </a:spcAft>
              <a:buNone/>
            </a:pPr>
            <a:endParaRPr sz="1800" b="0" i="0" u="none" strike="noStrike" cap="none" dirty="0">
              <a:solidFill>
                <a:schemeClr val="dk1"/>
              </a:solidFill>
              <a:latin typeface="Times"/>
              <a:ea typeface="Times"/>
              <a:cs typeface="Times"/>
              <a:sym typeface="Times"/>
            </a:endParaRPr>
          </a:p>
          <a:p>
            <a:pPr marL="0" marR="0" lvl="0" indent="0" algn="just" rtl="0">
              <a:lnSpc>
                <a:spcPct val="100000"/>
              </a:lnSpc>
              <a:spcBef>
                <a:spcPts val="0"/>
              </a:spcBef>
              <a:spcAft>
                <a:spcPts val="0"/>
              </a:spcAft>
              <a:buNone/>
            </a:pPr>
            <a:endParaRPr sz="1800" b="0" i="0" u="none" strike="noStrike" cap="none" dirty="0">
              <a:solidFill>
                <a:schemeClr val="dk1"/>
              </a:solidFill>
              <a:latin typeface="Times"/>
              <a:ea typeface="Times"/>
              <a:cs typeface="Times"/>
              <a:sym typeface="Times"/>
            </a:endParaRPr>
          </a:p>
          <a:p>
            <a:pPr marL="0" marR="0" lvl="0" indent="0" algn="just" rtl="0">
              <a:lnSpc>
                <a:spcPct val="100000"/>
              </a:lnSpc>
              <a:spcBef>
                <a:spcPts val="0"/>
              </a:spcBef>
              <a:spcAft>
                <a:spcPts val="0"/>
              </a:spcAft>
              <a:buNone/>
            </a:pPr>
            <a:r>
              <a:rPr lang="en-US" sz="1800" b="0" i="0" u="none" strike="noStrike" cap="none" dirty="0">
                <a:solidFill>
                  <a:schemeClr val="dk1"/>
                </a:solidFill>
                <a:latin typeface="Times"/>
                <a:ea typeface="Times"/>
                <a:cs typeface="Times"/>
                <a:sym typeface="Times"/>
              </a:rPr>
              <a:t> The evolution process includes fundamental activities of change analysis, release planning, system implementation and releasing a system to customers. The cost and impact of these changes are accessed to see how much system is affected by the change and how much it might cost to implement the change. If the proposed changes are accepted, a new release of the software system is planned. </a:t>
            </a:r>
            <a:endParaRPr dirty="0"/>
          </a:p>
          <a:p>
            <a:pPr marL="0" marR="0" lvl="0" indent="0" algn="just" rtl="0">
              <a:lnSpc>
                <a:spcPct val="100000"/>
              </a:lnSpc>
              <a:spcBef>
                <a:spcPts val="0"/>
              </a:spcBef>
              <a:spcAft>
                <a:spcPts val="0"/>
              </a:spcAft>
              <a:buNone/>
            </a:pPr>
            <a:endParaRPr sz="1800" b="0" i="0" u="none" strike="noStrike" cap="none" dirty="0">
              <a:solidFill>
                <a:schemeClr val="dk1"/>
              </a:solidFill>
              <a:latin typeface="Times"/>
              <a:ea typeface="Times"/>
              <a:cs typeface="Times"/>
              <a:sym typeface="Times"/>
            </a:endParaRPr>
          </a:p>
          <a:p>
            <a:pPr marL="0" marR="0" lvl="0" indent="0" algn="just" rtl="0">
              <a:lnSpc>
                <a:spcPct val="100000"/>
              </a:lnSpc>
              <a:spcBef>
                <a:spcPts val="0"/>
              </a:spcBef>
              <a:spcAft>
                <a:spcPts val="0"/>
              </a:spcAft>
              <a:buNone/>
            </a:pPr>
            <a:r>
              <a:rPr lang="en-US" sz="1800" b="0" i="0" u="none" strike="noStrike" cap="none" dirty="0">
                <a:solidFill>
                  <a:schemeClr val="dk1"/>
                </a:solidFill>
                <a:latin typeface="Times"/>
                <a:ea typeface="Times"/>
                <a:cs typeface="Times"/>
                <a:sym typeface="Times"/>
              </a:rPr>
              <a:t>During release planning, all the proposed changes (fault repair, adaptation, and new functionality) are considered. A design is then made on which changes to implement in the next version of the system. The process of change implementation is an iteration of the development process where the revisions to the system are designed, implemented and tested. </a:t>
            </a:r>
            <a:endParaRPr sz="1800" b="0" i="0" u="none" strike="noStrike" cap="none" dirty="0">
              <a:solidFill>
                <a:schemeClr val="dk1"/>
              </a:solidFill>
              <a:latin typeface="Times"/>
              <a:ea typeface="Times"/>
              <a:cs typeface="Times"/>
              <a:sym typeface="Times"/>
            </a:endParaRPr>
          </a:p>
          <a:p>
            <a:pPr marL="0" marR="0" lvl="0" indent="0" algn="just" rtl="0">
              <a:lnSpc>
                <a:spcPct val="100000"/>
              </a:lnSpc>
              <a:spcBef>
                <a:spcPts val="0"/>
              </a:spcBef>
              <a:spcAft>
                <a:spcPts val="0"/>
              </a:spcAft>
              <a:buNone/>
            </a:pPr>
            <a:endParaRPr sz="1800" b="1" i="0" u="none" strike="noStrike" cap="none" dirty="0">
              <a:solidFill>
                <a:schemeClr val="dk1"/>
              </a:solidFill>
              <a:latin typeface="Times"/>
              <a:ea typeface="Times"/>
              <a:cs typeface="Times"/>
              <a:sym typeface="Time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8"/>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None/>
            </a:pPr>
            <a:fld id="{00000000-1234-1234-1234-123412341234}" type="slidenum">
              <a:rPr lang="en-US"/>
              <a:t>6</a:t>
            </a:fld>
            <a:endParaRPr/>
          </a:p>
        </p:txBody>
      </p:sp>
      <p:sp>
        <p:nvSpPr>
          <p:cNvPr id="135" name="Google Shape;135;p8"/>
          <p:cNvSpPr txBox="1"/>
          <p:nvPr/>
        </p:nvSpPr>
        <p:spPr>
          <a:xfrm>
            <a:off x="22441" y="204816"/>
            <a:ext cx="6556603" cy="58477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3200" b="1" i="0" u="none" strike="noStrike" cap="none">
                <a:solidFill>
                  <a:schemeClr val="dk1"/>
                </a:solidFill>
                <a:latin typeface="Times"/>
                <a:ea typeface="Times"/>
                <a:cs typeface="Times"/>
                <a:sym typeface="Times"/>
              </a:rPr>
              <a:t>The necessity of Software Evolution </a:t>
            </a:r>
            <a:endParaRPr sz="3200" b="1" i="0" u="none" strike="noStrike" cap="none">
              <a:solidFill>
                <a:schemeClr val="dk1"/>
              </a:solidFill>
              <a:latin typeface="Times"/>
              <a:ea typeface="Times"/>
              <a:cs typeface="Times"/>
              <a:sym typeface="Times"/>
            </a:endParaRPr>
          </a:p>
        </p:txBody>
      </p:sp>
      <p:sp>
        <p:nvSpPr>
          <p:cNvPr id="136" name="Google Shape;136;p8"/>
          <p:cNvSpPr txBox="1"/>
          <p:nvPr/>
        </p:nvSpPr>
        <p:spPr>
          <a:xfrm>
            <a:off x="357352" y="1305341"/>
            <a:ext cx="8429295" cy="4247317"/>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None/>
            </a:pPr>
            <a:r>
              <a:rPr lang="en-US" sz="1800" b="1" i="0" u="sng" strike="noStrike" cap="none" dirty="0">
                <a:solidFill>
                  <a:schemeClr val="dk1"/>
                </a:solidFill>
                <a:latin typeface="Times"/>
                <a:ea typeface="Times"/>
                <a:cs typeface="Times"/>
                <a:sym typeface="Times"/>
              </a:rPr>
              <a:t>a) Change in requirement with time</a:t>
            </a:r>
            <a:r>
              <a:rPr lang="en-US" sz="1800" b="1" i="0" u="none" strike="noStrike" cap="none" dirty="0">
                <a:solidFill>
                  <a:schemeClr val="dk1"/>
                </a:solidFill>
                <a:latin typeface="Times"/>
                <a:ea typeface="Times"/>
                <a:cs typeface="Times"/>
                <a:sym typeface="Times"/>
              </a:rPr>
              <a:t>: </a:t>
            </a:r>
            <a:r>
              <a:rPr lang="en-US" sz="1800" b="0" i="0" u="none" strike="noStrike" cap="none" dirty="0">
                <a:solidFill>
                  <a:schemeClr val="dk1"/>
                </a:solidFill>
                <a:latin typeface="Times"/>
                <a:ea typeface="Times"/>
                <a:cs typeface="Times"/>
                <a:sym typeface="Times"/>
              </a:rPr>
              <a:t>With the passes of time, the organization’s needs and modus Operandi of working could substantially be changed so in this frequently changing time the tools(software) that they are using need to change for maximizing the performance.</a:t>
            </a:r>
            <a:endParaRPr dirty="0"/>
          </a:p>
          <a:p>
            <a:pPr marL="0" marR="0" lvl="0" indent="0" algn="just" rtl="0">
              <a:lnSpc>
                <a:spcPct val="100000"/>
              </a:lnSpc>
              <a:spcBef>
                <a:spcPts val="0"/>
              </a:spcBef>
              <a:spcAft>
                <a:spcPts val="0"/>
              </a:spcAft>
              <a:buNone/>
            </a:pPr>
            <a:r>
              <a:rPr lang="en-US" sz="1800" b="1" i="0" u="none" strike="noStrike" cap="none" dirty="0">
                <a:solidFill>
                  <a:schemeClr val="dk1"/>
                </a:solidFill>
                <a:latin typeface="Times"/>
                <a:ea typeface="Times"/>
                <a:cs typeface="Times"/>
                <a:sym typeface="Times"/>
              </a:rPr>
              <a:t>b) </a:t>
            </a:r>
            <a:r>
              <a:rPr lang="en-US" sz="1800" b="1" i="0" u="sng" strike="noStrike" cap="none" dirty="0">
                <a:solidFill>
                  <a:schemeClr val="dk1"/>
                </a:solidFill>
                <a:latin typeface="Times"/>
                <a:ea typeface="Times"/>
                <a:cs typeface="Times"/>
                <a:sym typeface="Times"/>
              </a:rPr>
              <a:t>Environment change</a:t>
            </a:r>
            <a:r>
              <a:rPr lang="en-US" sz="1800" b="1" i="0" u="none" strike="noStrike" cap="none" dirty="0">
                <a:solidFill>
                  <a:schemeClr val="dk1"/>
                </a:solidFill>
                <a:latin typeface="Times"/>
                <a:ea typeface="Times"/>
                <a:cs typeface="Times"/>
                <a:sym typeface="Times"/>
              </a:rPr>
              <a:t>: </a:t>
            </a:r>
            <a:r>
              <a:rPr lang="en-US" sz="1800" b="0" i="0" u="none" strike="noStrike" cap="none" dirty="0">
                <a:solidFill>
                  <a:schemeClr val="dk1"/>
                </a:solidFill>
                <a:latin typeface="Times"/>
                <a:ea typeface="Times"/>
                <a:cs typeface="Times"/>
                <a:sym typeface="Times"/>
              </a:rPr>
              <a:t>As the working environment changes the things(tools) that enable us to work in that environment also changes proportionally same happens in the software world as the working environment changes then, the organizations need reintroduction of old software with updated features and functionality to adapt the new environment.</a:t>
            </a:r>
            <a:endParaRPr dirty="0"/>
          </a:p>
          <a:p>
            <a:pPr marL="0" marR="0" lvl="0" indent="0" algn="just" rtl="0">
              <a:lnSpc>
                <a:spcPct val="100000"/>
              </a:lnSpc>
              <a:spcBef>
                <a:spcPts val="0"/>
              </a:spcBef>
              <a:spcAft>
                <a:spcPts val="0"/>
              </a:spcAft>
              <a:buNone/>
            </a:pPr>
            <a:r>
              <a:rPr lang="en-US" sz="1800" b="1" i="0" u="none" strike="noStrike" cap="none" dirty="0">
                <a:solidFill>
                  <a:schemeClr val="dk1"/>
                </a:solidFill>
                <a:latin typeface="Times"/>
                <a:ea typeface="Times"/>
                <a:cs typeface="Times"/>
                <a:sym typeface="Times"/>
              </a:rPr>
              <a:t>c) </a:t>
            </a:r>
            <a:r>
              <a:rPr lang="en-US" sz="1800" b="1" i="0" u="sng" strike="noStrike" cap="none" dirty="0">
                <a:solidFill>
                  <a:schemeClr val="dk1"/>
                </a:solidFill>
                <a:latin typeface="Times"/>
                <a:ea typeface="Times"/>
                <a:cs typeface="Times"/>
                <a:sym typeface="Times"/>
              </a:rPr>
              <a:t>Errors and bugs</a:t>
            </a:r>
            <a:r>
              <a:rPr lang="en-US" sz="1800" b="1" i="0" u="none" strike="noStrike" cap="none" dirty="0">
                <a:solidFill>
                  <a:schemeClr val="dk1"/>
                </a:solidFill>
                <a:latin typeface="Times"/>
                <a:ea typeface="Times"/>
                <a:cs typeface="Times"/>
                <a:sym typeface="Times"/>
              </a:rPr>
              <a:t>: </a:t>
            </a:r>
            <a:r>
              <a:rPr lang="en-US" sz="1800" b="0" i="0" u="none" strike="noStrike" cap="none" dirty="0">
                <a:solidFill>
                  <a:schemeClr val="dk1"/>
                </a:solidFill>
                <a:latin typeface="Times"/>
                <a:ea typeface="Times"/>
                <a:cs typeface="Times"/>
                <a:sym typeface="Times"/>
              </a:rPr>
              <a:t>As the age of the deployed software within an organization increases their preciseness or impeccability decrease and the efficiency to bear the increasing complexity workload also continually degrades. So, in that case, it becomes necessary to avoid use of obsolete and aged software. All such obsolete </a:t>
            </a:r>
            <a:r>
              <a:rPr lang="en-US" sz="1800" b="0" i="0" u="none" strike="noStrike" cap="none" dirty="0" err="1">
                <a:solidFill>
                  <a:schemeClr val="dk1"/>
                </a:solidFill>
                <a:latin typeface="Times"/>
                <a:ea typeface="Times"/>
                <a:cs typeface="Times"/>
                <a:sym typeface="Times"/>
              </a:rPr>
              <a:t>Softwares</a:t>
            </a:r>
            <a:r>
              <a:rPr lang="en-US" sz="1800" b="0" i="0" u="none" strike="noStrike" cap="none" dirty="0">
                <a:solidFill>
                  <a:schemeClr val="dk1"/>
                </a:solidFill>
                <a:latin typeface="Times"/>
                <a:ea typeface="Times"/>
                <a:cs typeface="Times"/>
                <a:sym typeface="Times"/>
              </a:rPr>
              <a:t> need to undergo the evolution process in order to become robust as per the workload complexity of the current environment.  </a:t>
            </a: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9"/>
          <p:cNvSpPr txBox="1"/>
          <p:nvPr/>
        </p:nvSpPr>
        <p:spPr>
          <a:xfrm>
            <a:off x="472214" y="1356361"/>
            <a:ext cx="8290786" cy="2970044"/>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None/>
            </a:pPr>
            <a:r>
              <a:rPr lang="en-US" sz="1700" b="1" i="0" u="none" strike="noStrike" cap="none" dirty="0">
                <a:solidFill>
                  <a:schemeClr val="dk1"/>
                </a:solidFill>
                <a:latin typeface="Times"/>
                <a:ea typeface="Times"/>
                <a:cs typeface="Times"/>
                <a:sym typeface="Times"/>
              </a:rPr>
              <a:t> d) </a:t>
            </a:r>
            <a:r>
              <a:rPr lang="en-US" sz="1700" b="1" i="0" u="sng" strike="noStrike" cap="none" dirty="0">
                <a:solidFill>
                  <a:schemeClr val="dk1"/>
                </a:solidFill>
                <a:latin typeface="Times"/>
                <a:ea typeface="Times"/>
                <a:cs typeface="Times"/>
                <a:sym typeface="Times"/>
              </a:rPr>
              <a:t>Security risks</a:t>
            </a:r>
            <a:r>
              <a:rPr lang="en-US" sz="1700" b="1" i="0" u="none" strike="noStrike" cap="none" dirty="0">
                <a:solidFill>
                  <a:schemeClr val="dk1"/>
                </a:solidFill>
                <a:latin typeface="Times"/>
                <a:ea typeface="Times"/>
                <a:cs typeface="Times"/>
                <a:sym typeface="Times"/>
              </a:rPr>
              <a:t>: </a:t>
            </a:r>
            <a:r>
              <a:rPr lang="en-US" sz="1700" b="0" i="0" u="none" strike="noStrike" cap="none" dirty="0">
                <a:solidFill>
                  <a:schemeClr val="dk1"/>
                </a:solidFill>
                <a:latin typeface="Times"/>
                <a:ea typeface="Times"/>
                <a:cs typeface="Times"/>
                <a:sym typeface="Times"/>
              </a:rPr>
              <a:t>Using outdated software within an organization may lead you to at the verge of various software-based cyberattacks and could expose your confidential data illegally associated with the software that is in use. So, it becomes necessary to avoid such security breaches through regular assessment of the security patches/modules are used within the software. If the software isn’t robust enough to bear the current occurring Cyber attacks so it must be changed (updated).</a:t>
            </a:r>
            <a:endParaRPr dirty="0"/>
          </a:p>
          <a:p>
            <a:pPr marL="0" marR="0" lvl="0" indent="0" algn="just" rtl="0">
              <a:lnSpc>
                <a:spcPct val="100000"/>
              </a:lnSpc>
              <a:spcBef>
                <a:spcPts val="0"/>
              </a:spcBef>
              <a:spcAft>
                <a:spcPts val="0"/>
              </a:spcAft>
              <a:buNone/>
            </a:pPr>
            <a:endParaRPr sz="1700" b="0" i="0" u="none" strike="noStrike" cap="none" dirty="0">
              <a:solidFill>
                <a:schemeClr val="dk1"/>
              </a:solidFill>
              <a:latin typeface="Times"/>
              <a:ea typeface="Times"/>
              <a:cs typeface="Times"/>
              <a:sym typeface="Times"/>
            </a:endParaRPr>
          </a:p>
          <a:p>
            <a:pPr marL="0" marR="0" lvl="0" indent="0" algn="just" rtl="0">
              <a:lnSpc>
                <a:spcPct val="100000"/>
              </a:lnSpc>
              <a:spcBef>
                <a:spcPts val="0"/>
              </a:spcBef>
              <a:spcAft>
                <a:spcPts val="0"/>
              </a:spcAft>
              <a:buNone/>
            </a:pPr>
            <a:r>
              <a:rPr lang="en-US" sz="1700" b="1" i="0" u="none" strike="noStrike" cap="none" dirty="0">
                <a:solidFill>
                  <a:schemeClr val="dk1"/>
                </a:solidFill>
                <a:latin typeface="Times"/>
                <a:ea typeface="Times"/>
                <a:cs typeface="Times"/>
                <a:sym typeface="Times"/>
              </a:rPr>
              <a:t>e) </a:t>
            </a:r>
            <a:r>
              <a:rPr lang="en-US" sz="1700" b="1" i="0" u="sng" strike="noStrike" cap="none" dirty="0">
                <a:solidFill>
                  <a:schemeClr val="dk1"/>
                </a:solidFill>
                <a:latin typeface="Times"/>
                <a:ea typeface="Times"/>
                <a:cs typeface="Times"/>
                <a:sym typeface="Times"/>
              </a:rPr>
              <a:t>For having new functionality and features</a:t>
            </a:r>
            <a:r>
              <a:rPr lang="en-US" sz="1700" b="1" i="0" u="none" strike="noStrike" cap="none" dirty="0">
                <a:solidFill>
                  <a:schemeClr val="dk1"/>
                </a:solidFill>
                <a:latin typeface="Times"/>
                <a:ea typeface="Times"/>
                <a:cs typeface="Times"/>
                <a:sym typeface="Times"/>
              </a:rPr>
              <a:t>: </a:t>
            </a:r>
            <a:r>
              <a:rPr lang="en-US" sz="1700" b="0" i="0" u="none" strike="noStrike" cap="none" dirty="0">
                <a:solidFill>
                  <a:schemeClr val="dk1"/>
                </a:solidFill>
                <a:latin typeface="Times"/>
                <a:ea typeface="Times"/>
                <a:cs typeface="Times"/>
                <a:sym typeface="Times"/>
              </a:rPr>
              <a:t>In order to increase the performance and fast data processing and other functionalities, an organization need to continuously evolute the software throughout its life cycle so that stakeholders &amp; clients of the product could work efficiently.</a:t>
            </a:r>
            <a:endParaRPr dirty="0"/>
          </a:p>
        </p:txBody>
      </p:sp>
      <p:sp>
        <p:nvSpPr>
          <p:cNvPr id="142" name="Google Shape;142;p9"/>
          <p:cNvSpPr txBox="1"/>
          <p:nvPr/>
        </p:nvSpPr>
        <p:spPr>
          <a:xfrm>
            <a:off x="22441" y="204816"/>
            <a:ext cx="6556603" cy="58477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3200" b="1" i="0" u="none" strike="noStrike" cap="none">
                <a:solidFill>
                  <a:schemeClr val="dk1"/>
                </a:solidFill>
                <a:latin typeface="Times"/>
                <a:ea typeface="Times"/>
                <a:cs typeface="Times"/>
                <a:sym typeface="Times"/>
              </a:rPr>
              <a:t>The necessity of Software Evolution </a:t>
            </a:r>
            <a:endParaRPr sz="3200" b="1" i="0" u="none" strike="noStrike" cap="none">
              <a:solidFill>
                <a:schemeClr val="dk1"/>
              </a:solidFill>
              <a:latin typeface="Times"/>
              <a:ea typeface="Times"/>
              <a:cs typeface="Times"/>
              <a:sym typeface="Time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10"/>
          <p:cNvSpPr txBox="1"/>
          <p:nvPr/>
        </p:nvSpPr>
        <p:spPr>
          <a:xfrm>
            <a:off x="393762" y="812469"/>
            <a:ext cx="8356475" cy="3693278"/>
          </a:xfrm>
          <a:prstGeom prst="rect">
            <a:avLst/>
          </a:prstGeom>
          <a:noFill/>
          <a:ln>
            <a:noFill/>
          </a:ln>
        </p:spPr>
        <p:txBody>
          <a:bodyPr spcFirstLastPara="1" wrap="square" lIns="91425" tIns="45700" rIns="91425" bIns="45700" anchor="t" anchorCtr="0">
            <a:spAutoFit/>
          </a:bodyPr>
          <a:lstStyle/>
          <a:p>
            <a:pPr marL="285750" marR="0" lvl="0" indent="-285750" algn="just" rtl="0">
              <a:lnSpc>
                <a:spcPct val="100000"/>
              </a:lnSpc>
              <a:spcBef>
                <a:spcPts val="0"/>
              </a:spcBef>
              <a:spcAft>
                <a:spcPts val="0"/>
              </a:spcAft>
              <a:buClr>
                <a:srgbClr val="000000"/>
              </a:buClr>
              <a:buSzPts val="1800"/>
              <a:buFont typeface="Arial"/>
              <a:buChar char="•"/>
            </a:pPr>
            <a:br>
              <a:rPr lang="en-US" sz="1800" b="0" i="0" u="none" strike="noStrike" cap="none" dirty="0">
                <a:solidFill>
                  <a:schemeClr val="dk1"/>
                </a:solidFill>
                <a:latin typeface="Times"/>
                <a:ea typeface="Times"/>
                <a:cs typeface="Times"/>
                <a:sym typeface="Times"/>
              </a:rPr>
            </a:br>
            <a:endParaRPr sz="1800" b="0" i="0" u="none" strike="noStrike" cap="none" dirty="0">
              <a:solidFill>
                <a:schemeClr val="dk1"/>
              </a:solidFill>
              <a:latin typeface="Times"/>
              <a:ea typeface="Times"/>
              <a:cs typeface="Times"/>
              <a:sym typeface="Times"/>
            </a:endParaRPr>
          </a:p>
          <a:p>
            <a:pPr marL="285750" marR="0" lvl="0" indent="-285750" algn="just" rtl="0">
              <a:lnSpc>
                <a:spcPct val="100000"/>
              </a:lnSpc>
              <a:spcBef>
                <a:spcPts val="0"/>
              </a:spcBef>
              <a:spcAft>
                <a:spcPts val="0"/>
              </a:spcAft>
              <a:buClr>
                <a:srgbClr val="000000"/>
              </a:buClr>
              <a:buSzPts val="1800"/>
              <a:buFont typeface="Arial"/>
              <a:buChar char="•"/>
            </a:pPr>
            <a:r>
              <a:rPr lang="en-US" sz="1800" b="1" i="0" u="none" strike="noStrike" cap="none" dirty="0">
                <a:solidFill>
                  <a:schemeClr val="dk1"/>
                </a:solidFill>
                <a:latin typeface="Times"/>
                <a:ea typeface="Times"/>
                <a:cs typeface="Times"/>
                <a:sym typeface="Times"/>
              </a:rPr>
              <a:t>Reliability:</a:t>
            </a:r>
            <a:r>
              <a:rPr lang="en-US" sz="1800" b="0" i="0" u="none" strike="noStrike" cap="none" dirty="0">
                <a:solidFill>
                  <a:schemeClr val="dk1"/>
                </a:solidFill>
                <a:latin typeface="Times"/>
                <a:ea typeface="Times"/>
                <a:cs typeface="Times"/>
                <a:sym typeface="Times"/>
              </a:rPr>
              <a:t> The capability to provide failure-free service.</a:t>
            </a:r>
            <a:endParaRPr dirty="0"/>
          </a:p>
          <a:p>
            <a:pPr marL="285750" marR="0" lvl="0" indent="-285750" algn="just" rtl="0">
              <a:lnSpc>
                <a:spcPct val="100000"/>
              </a:lnSpc>
              <a:spcBef>
                <a:spcPts val="0"/>
              </a:spcBef>
              <a:spcAft>
                <a:spcPts val="0"/>
              </a:spcAft>
              <a:buClr>
                <a:srgbClr val="000000"/>
              </a:buClr>
              <a:buSzPts val="1800"/>
              <a:buFont typeface="Arial"/>
              <a:buChar char="•"/>
            </a:pPr>
            <a:r>
              <a:rPr lang="en-US" sz="1800" b="1" i="0" u="none" strike="noStrike" cap="none" dirty="0">
                <a:solidFill>
                  <a:schemeClr val="dk1"/>
                </a:solidFill>
                <a:latin typeface="Times"/>
                <a:ea typeface="Times"/>
                <a:cs typeface="Times"/>
                <a:sym typeface="Times"/>
              </a:rPr>
              <a:t>Functionality:</a:t>
            </a:r>
            <a:r>
              <a:rPr lang="en-US" sz="1800" b="0" i="0" u="none" strike="noStrike" cap="none" dirty="0">
                <a:solidFill>
                  <a:schemeClr val="dk1"/>
                </a:solidFill>
                <a:latin typeface="Times"/>
                <a:ea typeface="Times"/>
                <a:cs typeface="Times"/>
                <a:sym typeface="Times"/>
              </a:rPr>
              <a:t> The capability to provide functions that meet stated and implied needs when the software is used.</a:t>
            </a:r>
            <a:endParaRPr dirty="0"/>
          </a:p>
          <a:p>
            <a:pPr marL="285750" marR="0" lvl="0" indent="-285750" algn="just" rtl="0">
              <a:lnSpc>
                <a:spcPct val="100000"/>
              </a:lnSpc>
              <a:spcBef>
                <a:spcPts val="0"/>
              </a:spcBef>
              <a:spcAft>
                <a:spcPts val="0"/>
              </a:spcAft>
              <a:buClr>
                <a:srgbClr val="000000"/>
              </a:buClr>
              <a:buSzPts val="1800"/>
              <a:buFont typeface="Arial"/>
              <a:buChar char="•"/>
            </a:pPr>
            <a:r>
              <a:rPr lang="en-US" sz="1800" b="1" i="0" u="none" strike="noStrike" cap="none" dirty="0">
                <a:solidFill>
                  <a:schemeClr val="dk1"/>
                </a:solidFill>
                <a:latin typeface="Times"/>
                <a:ea typeface="Times"/>
                <a:cs typeface="Times"/>
                <a:sym typeface="Times"/>
              </a:rPr>
              <a:t>Usability:</a:t>
            </a:r>
            <a:r>
              <a:rPr lang="en-US" sz="1800" b="0" i="0" u="none" strike="noStrike" cap="none" dirty="0">
                <a:solidFill>
                  <a:schemeClr val="dk1"/>
                </a:solidFill>
                <a:latin typeface="Times"/>
                <a:ea typeface="Times"/>
                <a:cs typeface="Times"/>
                <a:sym typeface="Times"/>
              </a:rPr>
              <a:t> The capability to be understood, learned, and used.</a:t>
            </a:r>
            <a:endParaRPr dirty="0"/>
          </a:p>
          <a:p>
            <a:pPr marL="285750" marR="0" lvl="0" indent="-285750" algn="just" rtl="0">
              <a:lnSpc>
                <a:spcPct val="100000"/>
              </a:lnSpc>
              <a:spcBef>
                <a:spcPts val="0"/>
              </a:spcBef>
              <a:spcAft>
                <a:spcPts val="0"/>
              </a:spcAft>
              <a:buClr>
                <a:srgbClr val="000000"/>
              </a:buClr>
              <a:buSzPts val="1800"/>
              <a:buFont typeface="Arial"/>
              <a:buChar char="•"/>
            </a:pPr>
            <a:r>
              <a:rPr lang="en-US" sz="1800" b="1" i="0" u="none" strike="noStrike" cap="none" dirty="0">
                <a:solidFill>
                  <a:schemeClr val="dk1"/>
                </a:solidFill>
                <a:latin typeface="Times"/>
                <a:ea typeface="Times"/>
                <a:cs typeface="Times"/>
                <a:sym typeface="Times"/>
              </a:rPr>
              <a:t>Efficiency:</a:t>
            </a:r>
            <a:r>
              <a:rPr lang="en-US" sz="1800" b="0" i="0" u="none" strike="noStrike" cap="none" dirty="0">
                <a:solidFill>
                  <a:schemeClr val="dk1"/>
                </a:solidFill>
                <a:latin typeface="Times"/>
                <a:ea typeface="Times"/>
                <a:cs typeface="Times"/>
                <a:sym typeface="Times"/>
              </a:rPr>
              <a:t> The capability to provide appropriate performance relative to the amount of resources used.</a:t>
            </a:r>
            <a:endParaRPr dirty="0"/>
          </a:p>
          <a:p>
            <a:pPr marL="285750" marR="0" lvl="0" indent="-285750" algn="just" rtl="0">
              <a:lnSpc>
                <a:spcPct val="100000"/>
              </a:lnSpc>
              <a:spcBef>
                <a:spcPts val="0"/>
              </a:spcBef>
              <a:spcAft>
                <a:spcPts val="0"/>
              </a:spcAft>
              <a:buClr>
                <a:srgbClr val="000000"/>
              </a:buClr>
              <a:buSzPts val="1800"/>
              <a:buFont typeface="Arial"/>
              <a:buChar char="•"/>
            </a:pPr>
            <a:r>
              <a:rPr lang="en-US" sz="1800" b="1" i="0" u="none" strike="noStrike" cap="none" dirty="0">
                <a:solidFill>
                  <a:schemeClr val="dk1"/>
                </a:solidFill>
                <a:latin typeface="Times"/>
                <a:ea typeface="Times"/>
                <a:cs typeface="Times"/>
                <a:sym typeface="Times"/>
              </a:rPr>
              <a:t>Maintainability:</a:t>
            </a:r>
            <a:r>
              <a:rPr lang="en-US" sz="1800" b="0" i="0" u="none" strike="noStrike" cap="none" dirty="0">
                <a:solidFill>
                  <a:schemeClr val="dk1"/>
                </a:solidFill>
                <a:latin typeface="Times"/>
                <a:ea typeface="Times"/>
                <a:cs typeface="Times"/>
                <a:sym typeface="Times"/>
              </a:rPr>
              <a:t> the capability to be modified for purposes of making corrections, improvements, or adaptations.</a:t>
            </a:r>
            <a:endParaRPr dirty="0"/>
          </a:p>
          <a:p>
            <a:pPr marL="285750" marR="0" lvl="0" indent="-285750" algn="just" rtl="0">
              <a:lnSpc>
                <a:spcPct val="100000"/>
              </a:lnSpc>
              <a:spcBef>
                <a:spcPts val="0"/>
              </a:spcBef>
              <a:spcAft>
                <a:spcPts val="0"/>
              </a:spcAft>
              <a:buClr>
                <a:srgbClr val="000000"/>
              </a:buClr>
              <a:buSzPts val="1800"/>
              <a:buFont typeface="Arial"/>
              <a:buChar char="•"/>
            </a:pPr>
            <a:r>
              <a:rPr lang="en-US" sz="1800" b="1" i="0" u="none" strike="noStrike" cap="none" dirty="0">
                <a:solidFill>
                  <a:schemeClr val="dk1"/>
                </a:solidFill>
                <a:latin typeface="Times"/>
                <a:ea typeface="Times"/>
                <a:cs typeface="Times"/>
                <a:sym typeface="Times"/>
              </a:rPr>
              <a:t>Portability:</a:t>
            </a:r>
            <a:r>
              <a:rPr lang="en-US" sz="1800" b="0" i="0" u="none" strike="noStrike" cap="none" dirty="0">
                <a:solidFill>
                  <a:schemeClr val="dk1"/>
                </a:solidFill>
                <a:latin typeface="Times"/>
                <a:ea typeface="Times"/>
                <a:cs typeface="Times"/>
                <a:sym typeface="Times"/>
              </a:rPr>
              <a:t> The capability to be adapted for different specified environments without applying actions or means other than those provided for this purpose in the product.</a:t>
            </a:r>
            <a:endParaRPr dirty="0"/>
          </a:p>
          <a:p>
            <a:pPr marL="285750" marR="0" lvl="0" indent="-171450" algn="just"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Times"/>
              <a:ea typeface="Times"/>
              <a:cs typeface="Times"/>
              <a:sym typeface="Times"/>
            </a:endParaRPr>
          </a:p>
        </p:txBody>
      </p:sp>
      <p:sp>
        <p:nvSpPr>
          <p:cNvPr id="148" name="Google Shape;148;p10"/>
          <p:cNvSpPr txBox="1"/>
          <p:nvPr/>
        </p:nvSpPr>
        <p:spPr>
          <a:xfrm>
            <a:off x="0" y="157293"/>
            <a:ext cx="5736773" cy="461624"/>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2400" b="1" i="0" u="none" strike="noStrike" cap="none" dirty="0">
                <a:solidFill>
                  <a:schemeClr val="dk1"/>
                </a:solidFill>
                <a:latin typeface="Times"/>
                <a:ea typeface="Times"/>
                <a:cs typeface="Times"/>
                <a:sym typeface="Times"/>
              </a:rPr>
              <a:t>Characteristics / Attributes of Software</a:t>
            </a:r>
            <a:endParaRPr sz="2400" b="0" i="0" u="none" strike="noStrike" cap="none" dirty="0">
              <a:solidFill>
                <a:srgbClr val="000000"/>
              </a:solidFill>
              <a:latin typeface="Times"/>
              <a:ea typeface="Times"/>
              <a:cs typeface="Times"/>
              <a:sym typeface="Time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grpSp>
        <p:nvGrpSpPr>
          <p:cNvPr id="153" name="Google Shape;153;p11"/>
          <p:cNvGrpSpPr/>
          <p:nvPr/>
        </p:nvGrpSpPr>
        <p:grpSpPr>
          <a:xfrm>
            <a:off x="1166648" y="1408387"/>
            <a:ext cx="6884276" cy="4030716"/>
            <a:chOff x="1166648" y="1408387"/>
            <a:chExt cx="6884276" cy="4030716"/>
          </a:xfrm>
        </p:grpSpPr>
        <p:grpSp>
          <p:nvGrpSpPr>
            <p:cNvPr id="154" name="Google Shape;154;p11"/>
            <p:cNvGrpSpPr/>
            <p:nvPr/>
          </p:nvGrpSpPr>
          <p:grpSpPr>
            <a:xfrm>
              <a:off x="1166648" y="1408387"/>
              <a:ext cx="6884276" cy="4030716"/>
              <a:chOff x="1166648" y="1408387"/>
              <a:chExt cx="6611008" cy="4030716"/>
            </a:xfrm>
          </p:grpSpPr>
          <p:sp>
            <p:nvSpPr>
              <p:cNvPr id="155" name="Google Shape;155;p11"/>
              <p:cNvSpPr/>
              <p:nvPr/>
            </p:nvSpPr>
            <p:spPr>
              <a:xfrm>
                <a:off x="3478925" y="1408387"/>
                <a:ext cx="1881351" cy="662152"/>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400" b="1" i="0" u="none" strike="noStrike" cap="none">
                    <a:solidFill>
                      <a:schemeClr val="dk1"/>
                    </a:solidFill>
                    <a:latin typeface="Times"/>
                    <a:ea typeface="Times"/>
                    <a:cs typeface="Times"/>
                    <a:sym typeface="Times"/>
                  </a:rPr>
                  <a:t>Application Software</a:t>
                </a:r>
                <a:endParaRPr sz="1400" b="0" i="0" u="none" strike="noStrike" cap="none">
                  <a:solidFill>
                    <a:schemeClr val="dk1"/>
                  </a:solidFill>
                  <a:latin typeface="Arial"/>
                  <a:ea typeface="Arial"/>
                  <a:cs typeface="Arial"/>
                  <a:sym typeface="Arial"/>
                </a:endParaRPr>
              </a:p>
            </p:txBody>
          </p:sp>
          <p:sp>
            <p:nvSpPr>
              <p:cNvPr id="156" name="Google Shape;156;p11"/>
              <p:cNvSpPr/>
              <p:nvPr/>
            </p:nvSpPr>
            <p:spPr>
              <a:xfrm>
                <a:off x="1166648" y="2475188"/>
                <a:ext cx="2653862" cy="662152"/>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400" b="1" i="0" u="none" strike="noStrike" cap="none">
                    <a:solidFill>
                      <a:schemeClr val="dk1"/>
                    </a:solidFill>
                    <a:latin typeface="Times"/>
                    <a:ea typeface="Times"/>
                    <a:cs typeface="Times"/>
                    <a:sym typeface="Times"/>
                  </a:rPr>
                  <a:t>Engineering and Scientific Software</a:t>
                </a:r>
                <a:endParaRPr sz="1400" b="0" i="0" u="none" strike="noStrike" cap="none">
                  <a:solidFill>
                    <a:schemeClr val="dk1"/>
                  </a:solidFill>
                  <a:latin typeface="Arial"/>
                  <a:ea typeface="Arial"/>
                  <a:cs typeface="Arial"/>
                  <a:sym typeface="Arial"/>
                </a:endParaRPr>
              </a:p>
            </p:txBody>
          </p:sp>
          <p:sp>
            <p:nvSpPr>
              <p:cNvPr id="157" name="Google Shape;157;p11"/>
              <p:cNvSpPr/>
              <p:nvPr/>
            </p:nvSpPr>
            <p:spPr>
              <a:xfrm>
                <a:off x="5323491" y="2459421"/>
                <a:ext cx="2454165" cy="662152"/>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400" b="1" i="0" u="none" strike="noStrike" cap="none">
                    <a:solidFill>
                      <a:schemeClr val="dk1"/>
                    </a:solidFill>
                    <a:latin typeface="Times"/>
                    <a:ea typeface="Times"/>
                    <a:cs typeface="Times"/>
                    <a:sym typeface="Times"/>
                  </a:rPr>
                  <a:t>System Software</a:t>
                </a:r>
                <a:endParaRPr sz="1400" b="0" i="0" u="none" strike="noStrike" cap="none">
                  <a:solidFill>
                    <a:schemeClr val="dk1"/>
                  </a:solidFill>
                  <a:latin typeface="Arial"/>
                  <a:ea typeface="Arial"/>
                  <a:cs typeface="Arial"/>
                  <a:sym typeface="Arial"/>
                </a:endParaRPr>
              </a:p>
            </p:txBody>
          </p:sp>
          <p:sp>
            <p:nvSpPr>
              <p:cNvPr id="158" name="Google Shape;158;p11"/>
              <p:cNvSpPr/>
              <p:nvPr/>
            </p:nvSpPr>
            <p:spPr>
              <a:xfrm>
                <a:off x="1939159" y="3605047"/>
                <a:ext cx="1881351" cy="662152"/>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400" b="1" i="0" u="none" strike="noStrike" cap="none">
                    <a:solidFill>
                      <a:schemeClr val="dk1"/>
                    </a:solidFill>
                    <a:latin typeface="Times"/>
                    <a:ea typeface="Times"/>
                    <a:cs typeface="Times"/>
                    <a:sym typeface="Times"/>
                  </a:rPr>
                  <a:t>Embedded Software</a:t>
                </a:r>
                <a:endParaRPr sz="1400" b="0" i="0" u="none" strike="noStrike" cap="none">
                  <a:solidFill>
                    <a:schemeClr val="dk1"/>
                  </a:solidFill>
                  <a:latin typeface="Arial"/>
                  <a:ea typeface="Arial"/>
                  <a:cs typeface="Arial"/>
                  <a:sym typeface="Arial"/>
                </a:endParaRPr>
              </a:p>
            </p:txBody>
          </p:sp>
          <p:sp>
            <p:nvSpPr>
              <p:cNvPr id="159" name="Google Shape;159;p11"/>
              <p:cNvSpPr/>
              <p:nvPr/>
            </p:nvSpPr>
            <p:spPr>
              <a:xfrm>
                <a:off x="4787463" y="3620813"/>
                <a:ext cx="1881351" cy="662152"/>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400" b="1" i="0" u="none" strike="noStrike" cap="none">
                    <a:solidFill>
                      <a:schemeClr val="dk1"/>
                    </a:solidFill>
                    <a:latin typeface="Times"/>
                    <a:ea typeface="Times"/>
                    <a:cs typeface="Times"/>
                    <a:sym typeface="Times"/>
                  </a:rPr>
                  <a:t>Product-line Software</a:t>
                </a:r>
                <a:endParaRPr sz="1400" b="0" i="0" u="none" strike="noStrike" cap="none">
                  <a:solidFill>
                    <a:schemeClr val="dk1"/>
                  </a:solidFill>
                  <a:latin typeface="Arial"/>
                  <a:ea typeface="Arial"/>
                  <a:cs typeface="Arial"/>
                  <a:sym typeface="Arial"/>
                </a:endParaRPr>
              </a:p>
            </p:txBody>
          </p:sp>
          <p:sp>
            <p:nvSpPr>
              <p:cNvPr id="160" name="Google Shape;160;p11"/>
              <p:cNvSpPr/>
              <p:nvPr/>
            </p:nvSpPr>
            <p:spPr>
              <a:xfrm>
                <a:off x="1387366" y="4776951"/>
                <a:ext cx="2580289" cy="662152"/>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400" b="1" i="0" u="none" strike="noStrike" cap="none">
                    <a:solidFill>
                      <a:schemeClr val="dk1"/>
                    </a:solidFill>
                    <a:latin typeface="Times"/>
                    <a:ea typeface="Times"/>
                    <a:cs typeface="Times"/>
                    <a:sym typeface="Times"/>
                  </a:rPr>
                  <a:t>Web Application Software </a:t>
                </a:r>
                <a:endParaRPr sz="1400" b="0" i="0" u="none" strike="noStrike" cap="none">
                  <a:solidFill>
                    <a:schemeClr val="dk1"/>
                  </a:solidFill>
                  <a:latin typeface="Arial"/>
                  <a:ea typeface="Arial"/>
                  <a:cs typeface="Arial"/>
                  <a:sym typeface="Arial"/>
                </a:endParaRPr>
              </a:p>
            </p:txBody>
          </p:sp>
        </p:grpSp>
        <p:sp>
          <p:nvSpPr>
            <p:cNvPr id="161" name="Google Shape;161;p11"/>
            <p:cNvSpPr/>
            <p:nvPr/>
          </p:nvSpPr>
          <p:spPr>
            <a:xfrm>
              <a:off x="5176345" y="4776951"/>
              <a:ext cx="2874579" cy="662152"/>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400" b="1" i="0" u="none" strike="noStrike" cap="none">
                  <a:solidFill>
                    <a:schemeClr val="dk1"/>
                  </a:solidFill>
                  <a:latin typeface="Times"/>
                  <a:ea typeface="Times"/>
                  <a:cs typeface="Times"/>
                  <a:sym typeface="Times"/>
                </a:rPr>
                <a:t>Artificial Intelligence Software</a:t>
              </a:r>
              <a:endParaRPr sz="1400" b="0" i="0" u="none" strike="noStrike" cap="none">
                <a:solidFill>
                  <a:schemeClr val="dk1"/>
                </a:solidFill>
                <a:latin typeface="Arial"/>
                <a:ea typeface="Arial"/>
                <a:cs typeface="Arial"/>
                <a:sym typeface="Arial"/>
              </a:endParaRPr>
            </a:p>
          </p:txBody>
        </p:sp>
      </p:grpSp>
      <p:sp>
        <p:nvSpPr>
          <p:cNvPr id="162" name="Google Shape;162;p11"/>
          <p:cNvSpPr txBox="1"/>
          <p:nvPr/>
        </p:nvSpPr>
        <p:spPr>
          <a:xfrm>
            <a:off x="147145" y="145656"/>
            <a:ext cx="6547944" cy="6463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3600" b="1" i="0" u="none" strike="noStrike" cap="none">
                <a:solidFill>
                  <a:schemeClr val="dk1"/>
                </a:solidFill>
                <a:latin typeface="Times"/>
                <a:ea typeface="Times"/>
                <a:cs typeface="Times"/>
                <a:sym typeface="Times"/>
              </a:rPr>
              <a:t>Changing Nature of Software</a:t>
            </a:r>
            <a:endParaRPr sz="3600" b="0" i="0" u="none" strike="noStrike" cap="none">
              <a:solidFill>
                <a:schemeClr val="dk1"/>
              </a:solidFill>
              <a:latin typeface="Times"/>
              <a:ea typeface="Times"/>
              <a:cs typeface="Times"/>
              <a:sym typeface="Times"/>
            </a:endParaRPr>
          </a:p>
        </p:txBody>
      </p:sp>
      <p:sp>
        <p:nvSpPr>
          <p:cNvPr id="163" name="Google Shape;163;p11"/>
          <p:cNvSpPr txBox="1"/>
          <p:nvPr/>
        </p:nvSpPr>
        <p:spPr>
          <a:xfrm>
            <a:off x="3190603" y="6043449"/>
            <a:ext cx="3504486"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dirty="0">
                <a:solidFill>
                  <a:srgbClr val="000000"/>
                </a:solidFill>
                <a:latin typeface="Arial"/>
                <a:ea typeface="Arial"/>
                <a:cs typeface="Arial"/>
                <a:sym typeface="Arial"/>
              </a:rPr>
              <a:t>Figure 2 : Changing Nature of Software</a:t>
            </a:r>
            <a:endParaRPr sz="1400" b="1" i="0" u="none" strike="noStrike" cap="none" dirty="0">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TotalTime>
  <Words>2177</Words>
  <Application>Microsoft Office PowerPoint</Application>
  <PresentationFormat>On-screen Show (4:3)</PresentationFormat>
  <Paragraphs>167</Paragraphs>
  <Slides>21</Slides>
  <Notes>19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Times</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ABC</dc:creator>
  <cp:lastModifiedBy>Sanjoy Kumar Debnath</cp:lastModifiedBy>
  <cp:revision>10</cp:revision>
  <dcterms:created xsi:type="dcterms:W3CDTF">2010-04-09T07:36:15Z</dcterms:created>
  <dcterms:modified xsi:type="dcterms:W3CDTF">2024-12-03T10:14:02Z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mpany">
    <vt:lpwstr>CCC</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0</vt:i4>
  </property>
  <property fmtid="{D5CDD505-2E9C-101B-9397-08002B2CF9AE}" pid="9" name="PresentationFormat">
    <vt:lpwstr>On-screen Show (4:3)</vt:lpwstr>
  </property>
  <property fmtid="{D5CDD505-2E9C-101B-9397-08002B2CF9AE}" pid="10" name="ScaleCrop">
    <vt:bool>false</vt:bool>
  </property>
  <property fmtid="{D5CDD505-2E9C-101B-9397-08002B2CF9AE}" pid="11" name="ShareDoc">
    <vt:bool>false</vt:bool>
  </property>
  <property fmtid="{D5CDD505-2E9C-101B-9397-08002B2CF9AE}" pid="12" name="Slides">
    <vt:i4>37</vt:i4>
  </property>
</Properties>
</file>