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565" r:id="rId2"/>
    <p:sldId id="894" r:id="rId3"/>
    <p:sldId id="856" r:id="rId4"/>
    <p:sldId id="279" r:id="rId5"/>
    <p:sldId id="280" r:id="rId6"/>
    <p:sldId id="281" r:id="rId7"/>
    <p:sldId id="282" r:id="rId8"/>
    <p:sldId id="283" r:id="rId9"/>
    <p:sldId id="284" r:id="rId10"/>
    <p:sldId id="285" r:id="rId11"/>
    <p:sldId id="286" r:id="rId12"/>
    <p:sldId id="289" r:id="rId13"/>
    <p:sldId id="290" r:id="rId14"/>
    <p:sldId id="860" r:id="rId15"/>
    <p:sldId id="861" r:id="rId16"/>
    <p:sldId id="862" r:id="rId17"/>
    <p:sldId id="893" r:id="rId18"/>
    <p:sldId id="515" r:id="rId19"/>
  </p:sldIdLst>
  <p:sldSz cx="9144000" cy="6858000" type="screen4x3"/>
  <p:notesSz cx="7559675" cy="10691813"/>
  <p:embeddedFontLst>
    <p:embeddedFont>
      <p:font typeface="Times" panose="02020603050405020304"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2" autoAdjust="0"/>
    <p:restoredTop sz="93447" autoAdjust="0"/>
  </p:normalViewPr>
  <p:slideViewPr>
    <p:cSldViewPr snapToGrid="0">
      <p:cViewPr varScale="1">
        <p:scale>
          <a:sx n="56" d="100"/>
          <a:sy n="56" d="100"/>
        </p:scale>
        <p:origin x="1508" y="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52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72"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a:t>
            </a:fld>
            <a:endParaRPr lang="en-US"/>
          </a:p>
        </p:txBody>
      </p:sp>
    </p:spTree>
    <p:extLst>
      <p:ext uri="{BB962C8B-B14F-4D97-AF65-F5344CB8AC3E}">
        <p14:creationId xmlns:p14="http://schemas.microsoft.com/office/powerpoint/2010/main" val="3780655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218" name="Google Shape;95;p2:notes">
            <a:extLst>
              <a:ext uri="{FF2B5EF4-FFF2-40B4-BE49-F238E27FC236}">
                <a16:creationId xmlns:a16="http://schemas.microsoft.com/office/drawing/2014/main" id="{E11B3790-DB23-9A10-78B7-91AC29D93ADF}"/>
              </a:ext>
            </a:extLst>
          </p:cNvPr>
          <p:cNvSpPr>
            <a:spLocks noGrp="1" noRot="1" noChangeAspect="1" noTextEdit="1"/>
          </p:cNvSpPr>
          <p:nvPr>
            <p:ph type="sldImg" idx="2"/>
          </p:nvPr>
        </p:nvSpPr>
        <p:spPr>
          <a:xfrm>
            <a:off x="1374775" y="1336675"/>
            <a:ext cx="4810125" cy="3608388"/>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w="12700" cap="flat">
            <a:solidFill>
              <a:srgbClr val="000000"/>
            </a:solidFill>
            <a:round/>
            <a:headEnd type="none" w="sm" len="sm"/>
            <a:tailEnd type="none" w="sm" len="sm"/>
          </a:ln>
        </p:spPr>
      </p:sp>
      <p:sp>
        <p:nvSpPr>
          <p:cNvPr id="9219" name="Google Shape;96;p2:notes">
            <a:extLst>
              <a:ext uri="{FF2B5EF4-FFF2-40B4-BE49-F238E27FC236}">
                <a16:creationId xmlns:a16="http://schemas.microsoft.com/office/drawing/2014/main" id="{AF03A615-3CD5-7D6C-FD67-3D9AABFB89B8}"/>
              </a:ext>
            </a:extLst>
          </p:cNvPr>
          <p:cNvSpPr txBox="1">
            <a:spLocks noGrp="1" noChangeArrowheads="1"/>
          </p:cNvSpPr>
          <p:nvPr>
            <p:ph type="body" idx="1"/>
          </p:nvPr>
        </p:nvSpPr>
        <p:spPr bwMode="auto">
          <a:xfrm>
            <a:off x="755650" y="5145088"/>
            <a:ext cx="6048375" cy="42100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lnSpc>
                <a:spcPct val="100000"/>
              </a:lnSpc>
              <a:spcBef>
                <a:spcPct val="0"/>
              </a:spcBef>
              <a:buSzPts val="1400"/>
            </a:pP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562" name="Google Shape;249;p96:notes">
            <a:extLst>
              <a:ext uri="{FF2B5EF4-FFF2-40B4-BE49-F238E27FC236}">
                <a16:creationId xmlns:a16="http://schemas.microsoft.com/office/drawing/2014/main" id="{1E75C9C4-10E2-E809-1B56-EA9E8AE90F8C}"/>
              </a:ext>
            </a:extLst>
          </p:cNvPr>
          <p:cNvSpPr txBox="1">
            <a:spLocks noGrp="1" noChangeArrowheads="1"/>
          </p:cNvSpPr>
          <p:nvPr>
            <p:ph type="body" idx="1"/>
          </p:nvPr>
        </p:nvSpPr>
        <p:spPr>
          <a:xfrm>
            <a:off x="755650" y="5145088"/>
            <a:ext cx="6048375" cy="421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lstStyle/>
          <a:p>
            <a:pPr>
              <a:spcBef>
                <a:spcPct val="0"/>
              </a:spcBef>
            </a:pPr>
            <a:endParaRPr lang="en-US" altLang="en-US"/>
          </a:p>
        </p:txBody>
      </p:sp>
      <p:sp>
        <p:nvSpPr>
          <p:cNvPr id="66563" name="Google Shape;250;p96:notes">
            <a:extLst>
              <a:ext uri="{FF2B5EF4-FFF2-40B4-BE49-F238E27FC236}">
                <a16:creationId xmlns:a16="http://schemas.microsoft.com/office/drawing/2014/main" id="{C9B2085A-69E7-BD6C-C5B7-6B97D59E54BC}"/>
              </a:ext>
            </a:extLst>
          </p:cNvPr>
          <p:cNvSpPr>
            <a:spLocks noGrp="1" noRot="1" noChangeAspect="1" noTextEdit="1"/>
          </p:cNvSpPr>
          <p:nvPr>
            <p:ph type="sldImg" idx="2"/>
          </p:nvPr>
        </p:nvSpPr>
        <p:spPr>
          <a:xfrm>
            <a:off x="1374775" y="1336675"/>
            <a:ext cx="4810125" cy="3608388"/>
          </a:xfrm>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B.Ramamurthy</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B.Ramamurthy</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B.Ramamurthy</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B.Ramamurthy</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B.Ramamurthy</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B.Ramamurthy</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B.Ramamurthy</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B.Ramamurthy</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B.Ramamurthy</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B.Ramamurthy</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B.Ramamurthy</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4">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3">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4">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B.Ramamurthy</a:t>
            </a:r>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 y="914400"/>
            <a:ext cx="8763000" cy="4038600"/>
          </a:xfrm>
          <a:prstGeom prst="rect">
            <a:avLst/>
          </a:prstGeom>
          <a:noFill/>
          <a:ln w="9525">
            <a:noFill/>
            <a:miter lim="800000"/>
          </a:ln>
        </p:spPr>
        <p:txBody>
          <a:bodyPr tIns="33120" anchor="ctr"/>
          <a:lstStyle/>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3600" b="1" dirty="0">
                <a:latin typeface="Times New Roman" panose="02020603050405020304" pitchFamily="18" charset="0"/>
                <a:cs typeface="Times New Roman" panose="02020603050405020304" pitchFamily="18" charset="0"/>
              </a:rPr>
              <a:t>Object Oriented Software Engineering (OOSE)</a:t>
            </a:r>
          </a:p>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3600" b="1" dirty="0">
                <a:latin typeface="Times New Roman" panose="02020603050405020304" pitchFamily="18" charset="0"/>
                <a:cs typeface="Times New Roman" panose="02020603050405020304" pitchFamily="18" charset="0"/>
              </a:rPr>
              <a:t>22CS017</a:t>
            </a:r>
          </a:p>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IN" sz="2800" b="1" dirty="0">
                <a:solidFill>
                  <a:srgbClr val="3A30FA"/>
                </a:solidFill>
                <a:latin typeface="Times New Roman" panose="02020603050405020304" pitchFamily="18" charset="0"/>
                <a:cs typeface="Times New Roman" panose="02020603050405020304" pitchFamily="18" charset="0"/>
              </a:rPr>
              <a:t>Introduction to Use-case Diagram</a:t>
            </a:r>
          </a:p>
        </p:txBody>
      </p:sp>
    </p:spTree>
    <p:extLst>
      <p:ext uri="{BB962C8B-B14F-4D97-AF65-F5344CB8AC3E}">
        <p14:creationId xmlns:p14="http://schemas.microsoft.com/office/powerpoint/2010/main" val="133632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F9121FE-4FD3-6EF8-9134-5B3FA865939F}"/>
              </a:ext>
            </a:extLst>
          </p:cNvPr>
          <p:cNvSpPr>
            <a:spLocks noGrp="1" noChangeArrowheads="1"/>
          </p:cNvSpPr>
          <p:nvPr>
            <p:ph type="title"/>
          </p:nvPr>
        </p:nvSpPr>
        <p:spPr>
          <a:xfrm>
            <a:off x="148590" y="0"/>
            <a:ext cx="5337450" cy="914040"/>
          </a:xfrm>
        </p:spPr>
        <p:txBody>
          <a:bodyPr/>
          <a:lstStyle/>
          <a:p>
            <a:r>
              <a:rPr lang="en-US" altLang="en-US" sz="3200" dirty="0"/>
              <a:t>Use-cases</a:t>
            </a:r>
          </a:p>
        </p:txBody>
      </p:sp>
      <p:sp>
        <p:nvSpPr>
          <p:cNvPr id="41987" name="Rectangle 3" descr="Rectangle: Click to edit Master text styles&#10;Second level&#10;Third level&#10;Fourth level&#10;Fifth level">
            <a:extLst>
              <a:ext uri="{FF2B5EF4-FFF2-40B4-BE49-F238E27FC236}">
                <a16:creationId xmlns:a16="http://schemas.microsoft.com/office/drawing/2014/main" id="{298EC737-AB6E-F38E-0DB3-54FBF37B1165}"/>
              </a:ext>
            </a:extLst>
          </p:cNvPr>
          <p:cNvSpPr>
            <a:spLocks noGrp="1" noChangeArrowheads="1"/>
          </p:cNvSpPr>
          <p:nvPr>
            <p:ph idx="1"/>
          </p:nvPr>
        </p:nvSpPr>
        <p:spPr>
          <a:xfrm>
            <a:off x="914040" y="1371600"/>
            <a:ext cx="7772400" cy="4114800"/>
          </a:xfrm>
        </p:spPr>
        <p:txBody>
          <a:bodyPr rtlCol="0">
            <a:normAutofit/>
          </a:bodyPr>
          <a:lstStyle/>
          <a:p>
            <a:pPr algn="just"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A Use-case in UML is defined as a set of sequences of actions a system performs that yield an observable result of value to a particular actor.</a:t>
            </a:r>
          </a:p>
          <a:p>
            <a:pPr algn="just"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Actions can involve communicating with number of actors as well as performing calculations and work inside the system.</a:t>
            </a:r>
          </a:p>
          <a:p>
            <a:pPr algn="just"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A Use-case </a:t>
            </a:r>
          </a:p>
          <a:p>
            <a:pPr lvl="1" algn="just"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is always initiated by an actor.</a:t>
            </a:r>
          </a:p>
          <a:p>
            <a:pPr lvl="1" algn="just"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provides a value to an actor.</a:t>
            </a:r>
          </a:p>
          <a:p>
            <a:pPr lvl="1" algn="just"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must always be connected to at least one actor.</a:t>
            </a:r>
          </a:p>
          <a:p>
            <a:pPr lvl="1" algn="just"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must be a complete description.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1DF44E0-1816-FDF4-1402-D8DCAFBBFC62}"/>
              </a:ext>
            </a:extLst>
          </p:cNvPr>
          <p:cNvSpPr>
            <a:spLocks noGrp="1" noChangeArrowheads="1"/>
          </p:cNvSpPr>
          <p:nvPr>
            <p:ph type="title"/>
          </p:nvPr>
        </p:nvSpPr>
        <p:spPr/>
        <p:txBody>
          <a:bodyPr/>
          <a:lstStyle/>
          <a:p>
            <a:r>
              <a:rPr lang="en-US" altLang="en-US" sz="3200" dirty="0"/>
              <a:t>Finding Use-cases</a:t>
            </a:r>
          </a:p>
        </p:txBody>
      </p:sp>
      <p:sp>
        <p:nvSpPr>
          <p:cNvPr id="11267" name="Rectangle 3" descr="Rectangle: Click to edit Master text styles&#10;Second level&#10;Third level&#10;Fourth level&#10;Fifth level">
            <a:extLst>
              <a:ext uri="{FF2B5EF4-FFF2-40B4-BE49-F238E27FC236}">
                <a16:creationId xmlns:a16="http://schemas.microsoft.com/office/drawing/2014/main" id="{9E80A3C8-78ED-DDEC-854D-B6BD6DDCE705}"/>
              </a:ext>
            </a:extLst>
          </p:cNvPr>
          <p:cNvSpPr>
            <a:spLocks noGrp="1" noChangeArrowheads="1"/>
          </p:cNvSpPr>
          <p:nvPr>
            <p:ph idx="1"/>
          </p:nvPr>
        </p:nvSpPr>
        <p:spPr/>
        <p:txBody>
          <a:bodyPr>
            <a:normAutofit/>
          </a:bodyPr>
          <a:lstStyle/>
          <a:p>
            <a:r>
              <a:rPr lang="en-US" altLang="en-US" sz="1800" dirty="0">
                <a:latin typeface="Times New Roman" panose="02020603050405020304" pitchFamily="18" charset="0"/>
                <a:cs typeface="Times New Roman" panose="02020603050405020304" pitchFamily="18" charset="0"/>
              </a:rPr>
              <a:t>For each actor ask these questions:</a:t>
            </a:r>
          </a:p>
          <a:p>
            <a:pPr lvl="1"/>
            <a:r>
              <a:rPr lang="en-US" altLang="en-US" sz="1800" dirty="0">
                <a:latin typeface="Times New Roman" panose="02020603050405020304" pitchFamily="18" charset="0"/>
                <a:cs typeface="Times New Roman" panose="02020603050405020304" pitchFamily="18" charset="0"/>
              </a:rPr>
              <a:t>Which functions does the actor require from the system?</a:t>
            </a:r>
          </a:p>
          <a:p>
            <a:pPr lvl="1"/>
            <a:r>
              <a:rPr lang="en-US" altLang="en-US" sz="1800" dirty="0">
                <a:latin typeface="Times New Roman" panose="02020603050405020304" pitchFamily="18" charset="0"/>
                <a:cs typeface="Times New Roman" panose="02020603050405020304" pitchFamily="18" charset="0"/>
              </a:rPr>
              <a:t>What does the actor need to do?</a:t>
            </a:r>
          </a:p>
          <a:p>
            <a:pPr lvl="1"/>
            <a:r>
              <a:rPr lang="en-US" altLang="en-US" sz="1800" dirty="0">
                <a:latin typeface="Times New Roman" panose="02020603050405020304" pitchFamily="18" charset="0"/>
                <a:cs typeface="Times New Roman" panose="02020603050405020304" pitchFamily="18" charset="0"/>
              </a:rPr>
              <a:t>Could the actor’s work be simplified or made efficient by new functions in the system?</a:t>
            </a:r>
          </a:p>
          <a:p>
            <a:pPr lvl="1"/>
            <a:r>
              <a:rPr lang="en-US" altLang="en-US" sz="1800" dirty="0">
                <a:latin typeface="Times New Roman" panose="02020603050405020304" pitchFamily="18" charset="0"/>
                <a:cs typeface="Times New Roman" panose="02020603050405020304" pitchFamily="18" charset="0"/>
              </a:rPr>
              <a:t>What events are needed in the system?</a:t>
            </a:r>
          </a:p>
          <a:p>
            <a:pPr lvl="1"/>
            <a:r>
              <a:rPr lang="en-US" altLang="en-US" sz="1800" dirty="0">
                <a:latin typeface="Times New Roman" panose="02020603050405020304" pitchFamily="18" charset="0"/>
                <a:cs typeface="Times New Roman" panose="02020603050405020304" pitchFamily="18" charset="0"/>
              </a:rPr>
              <a:t>What are the problems with the existing systems?</a:t>
            </a:r>
          </a:p>
          <a:p>
            <a:pPr lvl="1"/>
            <a:r>
              <a:rPr lang="en-US" altLang="en-US" sz="1800" dirty="0">
                <a:latin typeface="Times New Roman" panose="02020603050405020304" pitchFamily="18" charset="0"/>
                <a:cs typeface="Times New Roman" panose="02020603050405020304" pitchFamily="18" charset="0"/>
              </a:rPr>
              <a:t>What are the inputs and outputs of the system?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A4CDF3F-D1F3-E458-BDD0-2D7D09FDDC95}"/>
              </a:ext>
            </a:extLst>
          </p:cNvPr>
          <p:cNvSpPr>
            <a:spLocks noGrp="1" noChangeArrowheads="1"/>
          </p:cNvSpPr>
          <p:nvPr>
            <p:ph type="title"/>
          </p:nvPr>
        </p:nvSpPr>
        <p:spPr/>
        <p:txBody>
          <a:bodyPr/>
          <a:lstStyle/>
          <a:p>
            <a:r>
              <a:rPr lang="en-US" altLang="en-US" sz="3200" dirty="0"/>
              <a:t>Describing Use-cases</a:t>
            </a:r>
          </a:p>
        </p:txBody>
      </p:sp>
      <p:sp>
        <p:nvSpPr>
          <p:cNvPr id="46083" name="Rectangle 3" descr="Rectangle: Click to edit Master text styles&#10;Second level&#10;Third level&#10;Fourth level&#10;Fifth level">
            <a:extLst>
              <a:ext uri="{FF2B5EF4-FFF2-40B4-BE49-F238E27FC236}">
                <a16:creationId xmlns:a16="http://schemas.microsoft.com/office/drawing/2014/main" id="{0C543CD3-8E3C-321E-9F0B-250DB01EC63E}"/>
              </a:ext>
            </a:extLst>
          </p:cNvPr>
          <p:cNvSpPr>
            <a:spLocks noGrp="1" noChangeArrowheads="1"/>
          </p:cNvSpPr>
          <p:nvPr>
            <p:ph idx="1"/>
          </p:nvPr>
        </p:nvSpPr>
        <p:spPr>
          <a:xfrm>
            <a:off x="838200" y="1524000"/>
            <a:ext cx="7772400" cy="4114800"/>
          </a:xfrm>
        </p:spPr>
        <p:txBody>
          <a:bodyPr rtlCol="0">
            <a:normAutofit/>
          </a:bodyPr>
          <a:lstStyle/>
          <a:p>
            <a:pPr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Use-case Name:</a:t>
            </a:r>
          </a:p>
          <a:p>
            <a:pPr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Use-case Number: </a:t>
            </a:r>
            <a:r>
              <a:rPr lang="en-US" sz="1800" dirty="0" err="1">
                <a:latin typeface="Times New Roman" panose="02020603050405020304" pitchFamily="18" charset="0"/>
                <a:cs typeface="Times New Roman" panose="02020603050405020304" pitchFamily="18" charset="0"/>
              </a:rPr>
              <a:t>system#.diagram#.Use-case</a:t>
            </a:r>
            <a:r>
              <a:rPr lang="en-US" sz="1800" dirty="0">
                <a:latin typeface="Times New Roman" panose="02020603050405020304" pitchFamily="18" charset="0"/>
                <a:cs typeface="Times New Roman" panose="02020603050405020304" pitchFamily="18" charset="0"/>
              </a:rPr>
              <a:t>#</a:t>
            </a:r>
          </a:p>
          <a:p>
            <a:pPr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Authors:</a:t>
            </a:r>
          </a:p>
          <a:p>
            <a:pPr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Event(Stimulus):</a:t>
            </a:r>
          </a:p>
          <a:p>
            <a:pPr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Actors:</a:t>
            </a:r>
          </a:p>
          <a:p>
            <a:pPr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Overview: brief statement</a:t>
            </a:r>
          </a:p>
          <a:p>
            <a:pPr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Related Use-cases:</a:t>
            </a:r>
          </a:p>
          <a:p>
            <a:pPr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Typical Process description: Algorithm</a:t>
            </a:r>
          </a:p>
          <a:p>
            <a:pPr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Exceptions and how to handle exceptions:</a:t>
            </a:r>
          </a:p>
          <a:p>
            <a:pPr fontAlgn="auto">
              <a:lnSpc>
                <a:spcPct val="90000"/>
              </a:lnSpc>
              <a:spcAft>
                <a:spcPts val="0"/>
              </a:spcAft>
              <a:defRPr/>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D44D1840-B777-6C3F-7CE3-81A2E8D722FA}"/>
              </a:ext>
            </a:extLst>
          </p:cNvPr>
          <p:cNvSpPr>
            <a:spLocks noGrp="1" noChangeArrowheads="1"/>
          </p:cNvSpPr>
          <p:nvPr>
            <p:ph type="title"/>
          </p:nvPr>
        </p:nvSpPr>
        <p:spPr/>
        <p:txBody>
          <a:bodyPr/>
          <a:lstStyle/>
          <a:p>
            <a:r>
              <a:rPr lang="en-US" altLang="en-US" dirty="0"/>
              <a:t>Example</a:t>
            </a:r>
          </a:p>
        </p:txBody>
      </p:sp>
      <p:sp>
        <p:nvSpPr>
          <p:cNvPr id="47107" name="Rectangle 3" descr="Rectangle: Click to edit Master text styles&#10;Second level&#10;Third level&#10;Fourth level&#10;Fifth level">
            <a:extLst>
              <a:ext uri="{FF2B5EF4-FFF2-40B4-BE49-F238E27FC236}">
                <a16:creationId xmlns:a16="http://schemas.microsoft.com/office/drawing/2014/main" id="{CD7618A2-A0C0-9A29-05C1-577725547F61}"/>
              </a:ext>
            </a:extLst>
          </p:cNvPr>
          <p:cNvSpPr>
            <a:spLocks noGrp="1" noChangeArrowheads="1"/>
          </p:cNvSpPr>
          <p:nvPr>
            <p:ph idx="1"/>
          </p:nvPr>
        </p:nvSpPr>
        <p:spPr>
          <a:xfrm>
            <a:off x="762000" y="1600200"/>
            <a:ext cx="7772400" cy="4114800"/>
          </a:xfrm>
        </p:spPr>
        <p:txBody>
          <a:bodyPr rtlCol="0">
            <a:normAutofit fontScale="92500" lnSpcReduction="10000"/>
          </a:bodyPr>
          <a:lstStyle/>
          <a:p>
            <a:pPr fontAlgn="auto">
              <a:lnSpc>
                <a:spcPct val="90000"/>
              </a:lnSpc>
              <a:spcAft>
                <a:spcPts val="0"/>
              </a:spcAft>
              <a:defRPr/>
            </a:pPr>
            <a:r>
              <a:rPr lang="en-US" sz="2400"/>
              <a:t>Number: A.132.4</a:t>
            </a:r>
          </a:p>
          <a:p>
            <a:pPr fontAlgn="auto">
              <a:lnSpc>
                <a:spcPct val="90000"/>
              </a:lnSpc>
              <a:spcAft>
                <a:spcPts val="0"/>
              </a:spcAft>
              <a:defRPr/>
            </a:pPr>
            <a:r>
              <a:rPr lang="en-US" sz="2400"/>
              <a:t>Name: Buy book online</a:t>
            </a:r>
          </a:p>
          <a:p>
            <a:pPr fontAlgn="auto">
              <a:lnSpc>
                <a:spcPct val="90000"/>
              </a:lnSpc>
              <a:spcAft>
                <a:spcPts val="0"/>
              </a:spcAft>
              <a:defRPr/>
            </a:pPr>
            <a:r>
              <a:rPr lang="en-US" sz="2400"/>
              <a:t>Author: B.Ramamurthy</a:t>
            </a:r>
          </a:p>
          <a:p>
            <a:pPr fontAlgn="auto">
              <a:lnSpc>
                <a:spcPct val="90000"/>
              </a:lnSpc>
              <a:spcAft>
                <a:spcPts val="0"/>
              </a:spcAft>
              <a:defRPr/>
            </a:pPr>
            <a:r>
              <a:rPr lang="en-US" sz="2400"/>
              <a:t>Event: Customer request one or more books</a:t>
            </a:r>
          </a:p>
          <a:p>
            <a:pPr fontAlgn="auto">
              <a:lnSpc>
                <a:spcPct val="90000"/>
              </a:lnSpc>
              <a:spcAft>
                <a:spcPts val="0"/>
              </a:spcAft>
              <a:defRPr/>
            </a:pPr>
            <a:r>
              <a:rPr lang="en-US" sz="2400"/>
              <a:t>System: Amazon.com</a:t>
            </a:r>
          </a:p>
          <a:p>
            <a:pPr fontAlgn="auto">
              <a:lnSpc>
                <a:spcPct val="90000"/>
              </a:lnSpc>
              <a:spcAft>
                <a:spcPts val="0"/>
              </a:spcAft>
              <a:defRPr/>
            </a:pPr>
            <a:r>
              <a:rPr lang="en-US" sz="2400"/>
              <a:t>Overview: Captures the process of purchasing one or more books and the transactions associated with it.</a:t>
            </a:r>
          </a:p>
          <a:p>
            <a:pPr fontAlgn="auto">
              <a:lnSpc>
                <a:spcPct val="90000"/>
              </a:lnSpc>
              <a:spcAft>
                <a:spcPts val="0"/>
              </a:spcAft>
              <a:defRPr/>
            </a:pPr>
            <a:r>
              <a:rPr lang="en-US" sz="2400"/>
              <a:t>Related Use-case: A.132.5, A.132.8</a:t>
            </a:r>
          </a:p>
          <a:p>
            <a:pPr fontAlgn="auto">
              <a:lnSpc>
                <a:spcPct val="90000"/>
              </a:lnSpc>
              <a:spcAft>
                <a:spcPts val="0"/>
              </a:spcAft>
              <a:defRPr/>
            </a:pPr>
            <a:r>
              <a:rPr lang="en-US" sz="2400"/>
              <a:t>Typical Process Description with exceptions handled.</a:t>
            </a:r>
          </a:p>
          <a:p>
            <a:pPr fontAlgn="auto">
              <a:lnSpc>
                <a:spcPct val="90000"/>
              </a:lnSpc>
              <a:spcAft>
                <a:spcPts val="0"/>
              </a:spcAft>
              <a:buFont typeface="Wingdings" pitchFamily="2" charset="2"/>
              <a:buNone/>
              <a:defRPr/>
            </a:pPr>
            <a:r>
              <a:rPr lang="en-US" sz="2400"/>
              <a:t>NOTE : All these can be in a tabular form, say, in an Excel worksheet for example.</a:t>
            </a:r>
          </a:p>
          <a:p>
            <a:pPr fontAlgn="auto">
              <a:lnSpc>
                <a:spcPct val="90000"/>
              </a:lnSpc>
              <a:spcAft>
                <a:spcPts val="0"/>
              </a:spcAft>
              <a:defRPr/>
            </a:pP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E8AEB-EDEA-7006-A145-C425A8C770F8}"/>
              </a:ext>
            </a:extLst>
          </p:cNvPr>
          <p:cNvSpPr>
            <a:spLocks noGrp="1"/>
          </p:cNvSpPr>
          <p:nvPr>
            <p:ph type="title"/>
          </p:nvPr>
        </p:nvSpPr>
        <p:spPr>
          <a:xfrm>
            <a:off x="160020" y="0"/>
            <a:ext cx="5109210" cy="914040"/>
          </a:xfrm>
        </p:spPr>
        <p:txBody>
          <a:bodyPr/>
          <a:lstStyle/>
          <a:p>
            <a:r>
              <a:rPr lang="en-IN" sz="3200" i="0" dirty="0">
                <a:solidFill>
                  <a:srgbClr val="273239"/>
                </a:solidFill>
                <a:effectLst/>
                <a:latin typeface="Times New Roman" panose="02020603050405020304" pitchFamily="18" charset="0"/>
                <a:cs typeface="Times New Roman" panose="02020603050405020304" pitchFamily="18" charset="0"/>
              </a:rPr>
              <a:t>Library Management System</a:t>
            </a:r>
            <a:br>
              <a:rPr lang="en-IN" sz="3200" i="0" dirty="0">
                <a:solidFill>
                  <a:srgbClr val="273239"/>
                </a:solidFill>
                <a:effectLst/>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48E47F8B-DE7A-E3EB-C608-96764F701C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070" y="994410"/>
            <a:ext cx="7943850" cy="464058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99">
            <a:extLst>
              <a:ext uri="{FF2B5EF4-FFF2-40B4-BE49-F238E27FC236}">
                <a16:creationId xmlns:a16="http://schemas.microsoft.com/office/drawing/2014/main" id="{1593B34C-F66C-FE46-7BEF-1A2C225B67FF}"/>
              </a:ext>
            </a:extLst>
          </p:cNvPr>
          <p:cNvSpPr txBox="1"/>
          <p:nvPr/>
        </p:nvSpPr>
        <p:spPr>
          <a:xfrm>
            <a:off x="2950678" y="5870081"/>
            <a:ext cx="3182218" cy="307777"/>
          </a:xfrm>
          <a:prstGeom prst="rect">
            <a:avLst/>
          </a:prstGeom>
          <a:noFill/>
        </p:spPr>
        <p:txBody>
          <a:bodyPr wrap="none" rtlCol="0">
            <a:spAutoFit/>
          </a:bodyPr>
          <a:ls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r>
              <a:rPr lang="en-IN" b="1" dirty="0">
                <a:latin typeface="Times New Roman" panose="02020603050405020304" pitchFamily="18" charset="0"/>
                <a:cs typeface="Times New Roman" panose="02020603050405020304" pitchFamily="18" charset="0"/>
              </a:rPr>
              <a:t>Figure 2: Library Management System</a:t>
            </a:r>
          </a:p>
        </p:txBody>
      </p:sp>
    </p:spTree>
    <p:extLst>
      <p:ext uri="{BB962C8B-B14F-4D97-AF65-F5344CB8AC3E}">
        <p14:creationId xmlns:p14="http://schemas.microsoft.com/office/powerpoint/2010/main" val="254942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13E7C-7E3F-51E7-341A-803125533165}"/>
              </a:ext>
            </a:extLst>
          </p:cNvPr>
          <p:cNvSpPr>
            <a:spLocks noGrp="1"/>
          </p:cNvSpPr>
          <p:nvPr>
            <p:ph type="title"/>
          </p:nvPr>
        </p:nvSpPr>
        <p:spPr/>
        <p:txBody>
          <a:bodyPr/>
          <a:lstStyle/>
          <a:p>
            <a:r>
              <a:rPr lang="en-IN" sz="3200" dirty="0"/>
              <a:t>Explanation</a:t>
            </a:r>
          </a:p>
        </p:txBody>
      </p:sp>
      <p:sp>
        <p:nvSpPr>
          <p:cNvPr id="3" name="Text Placeholder 2">
            <a:extLst>
              <a:ext uri="{FF2B5EF4-FFF2-40B4-BE49-F238E27FC236}">
                <a16:creationId xmlns:a16="http://schemas.microsoft.com/office/drawing/2014/main" id="{C52C2962-9AAF-7185-9F0B-6271A4E6EA7B}"/>
              </a:ext>
            </a:extLst>
          </p:cNvPr>
          <p:cNvSpPr>
            <a:spLocks noGrp="1"/>
          </p:cNvSpPr>
          <p:nvPr>
            <p:ph type="body" idx="1"/>
          </p:nvPr>
        </p:nvSpPr>
        <p:spPr>
          <a:xfrm>
            <a:off x="457200" y="1040130"/>
            <a:ext cx="8229240" cy="4377510"/>
          </a:xfrm>
        </p:spPr>
        <p:txBody>
          <a:bodyPr>
            <a:noAutofit/>
          </a:bodyPr>
          <a:lstStyle/>
          <a:p>
            <a:pPr algn="just" fontAlgn="base"/>
            <a:r>
              <a:rPr lang="en-US" sz="1800" b="0" i="0" dirty="0">
                <a:solidFill>
                  <a:srgbClr val="273239"/>
                </a:solidFill>
                <a:effectLst/>
                <a:latin typeface="Times New Roman" panose="02020603050405020304" pitchFamily="18" charset="0"/>
                <a:cs typeface="Times New Roman" panose="02020603050405020304" pitchFamily="18" charset="0"/>
              </a:rPr>
              <a:t>Here, use case diagram for the library management system is here described. Some scenarios of the system are as follows :</a:t>
            </a:r>
          </a:p>
          <a:p>
            <a:pPr algn="just" fontAlgn="base">
              <a:buFont typeface="+mj-lt"/>
              <a:buAutoNum type="arabicPeriod"/>
            </a:pPr>
            <a:r>
              <a:rPr lang="en-US" sz="1800" b="0" i="0" dirty="0">
                <a:solidFill>
                  <a:srgbClr val="273239"/>
                </a:solidFill>
                <a:effectLst/>
                <a:latin typeface="Times New Roman" panose="02020603050405020304" pitchFamily="18" charset="0"/>
                <a:cs typeface="Times New Roman" panose="02020603050405020304" pitchFamily="18" charset="0"/>
              </a:rPr>
              <a:t>User who registers himself as a new user initially is regarded as staff or student for the library system.</a:t>
            </a:r>
          </a:p>
          <a:p>
            <a:pPr marL="800100" lvl="1" algn="just" fontAlgn="base">
              <a:buFont typeface="+mj-lt"/>
              <a:buAutoNum type="alphaLcParenR"/>
            </a:pPr>
            <a:r>
              <a:rPr lang="en-US" sz="1800" b="0" i="0" dirty="0">
                <a:solidFill>
                  <a:srgbClr val="273239"/>
                </a:solidFill>
                <a:effectLst/>
                <a:latin typeface="Times New Roman" panose="02020603050405020304" pitchFamily="18" charset="0"/>
                <a:cs typeface="Times New Roman" panose="02020603050405020304" pitchFamily="18" charset="0"/>
              </a:rPr>
              <a:t>For the user to get registered as a new user, registration forms are available that is needed to be fulfilled by the user.</a:t>
            </a:r>
          </a:p>
          <a:p>
            <a:pPr marL="800100" lvl="1" algn="just" fontAlgn="base">
              <a:buFont typeface="+mj-lt"/>
              <a:buAutoNum type="alphaLcParenR"/>
            </a:pPr>
            <a:r>
              <a:rPr lang="en-US" sz="1800" b="0" i="0" dirty="0">
                <a:solidFill>
                  <a:srgbClr val="273239"/>
                </a:solidFill>
                <a:effectLst/>
                <a:latin typeface="Times New Roman" panose="02020603050405020304" pitchFamily="18" charset="0"/>
                <a:cs typeface="Times New Roman" panose="02020603050405020304" pitchFamily="18" charset="0"/>
              </a:rPr>
              <a:t>After registration, a library card is issued to the user by the librarian. On the library card, an ID is assigned to cardholder or user.</a:t>
            </a:r>
          </a:p>
          <a:p>
            <a:pPr algn="just" fontAlgn="base">
              <a:buFont typeface="+mj-lt"/>
              <a:buAutoNum type="arabicPeriod"/>
            </a:pPr>
            <a:r>
              <a:rPr lang="en-US" sz="1800" b="0" i="0" dirty="0">
                <a:solidFill>
                  <a:srgbClr val="273239"/>
                </a:solidFill>
                <a:effectLst/>
                <a:latin typeface="Times New Roman" panose="02020603050405020304" pitchFamily="18" charset="0"/>
                <a:cs typeface="Times New Roman" panose="02020603050405020304" pitchFamily="18" charset="0"/>
              </a:rPr>
              <a:t>After getting the library card, a new book is requested by the user as per there requirement.</a:t>
            </a:r>
          </a:p>
          <a:p>
            <a:pPr algn="just" fontAlgn="base">
              <a:buFont typeface="+mj-lt"/>
              <a:buAutoNum type="arabicPeriod"/>
            </a:pPr>
            <a:r>
              <a:rPr lang="en-US" sz="1800" b="0" i="0" dirty="0">
                <a:solidFill>
                  <a:srgbClr val="273239"/>
                </a:solidFill>
                <a:effectLst/>
                <a:latin typeface="Times New Roman" panose="02020603050405020304" pitchFamily="18" charset="0"/>
                <a:cs typeface="Times New Roman" panose="02020603050405020304" pitchFamily="18" charset="0"/>
              </a:rPr>
              <a:t>After, requesting, the desired book or the requested book is reserved by the user that means no other user can request for that book.</a:t>
            </a:r>
          </a:p>
          <a:p>
            <a:pPr algn="just" fontAlgn="base">
              <a:buFont typeface="+mj-lt"/>
              <a:buAutoNum type="arabicPeriod"/>
            </a:pPr>
            <a:r>
              <a:rPr lang="en-US" sz="1800" b="0" i="0" dirty="0">
                <a:solidFill>
                  <a:srgbClr val="273239"/>
                </a:solidFill>
                <a:effectLst/>
                <a:latin typeface="Times New Roman" panose="02020603050405020304" pitchFamily="18" charset="0"/>
                <a:cs typeface="Times New Roman" panose="02020603050405020304" pitchFamily="18" charset="0"/>
              </a:rPr>
              <a:t>Now, the user can renew a book that means the user can get a new due date for the desired book if the user has renewed them.</a:t>
            </a:r>
          </a:p>
          <a:p>
            <a:pPr algn="just" fontAlgn="base">
              <a:buFont typeface="+mj-lt"/>
              <a:buAutoNum type="arabicPeriod"/>
            </a:pPr>
            <a:r>
              <a:rPr lang="en-US" sz="1800" b="0" i="0" dirty="0">
                <a:solidFill>
                  <a:srgbClr val="273239"/>
                </a:solidFill>
                <a:effectLst/>
                <a:latin typeface="Times New Roman" panose="02020603050405020304" pitchFamily="18" charset="0"/>
                <a:cs typeface="Times New Roman" panose="02020603050405020304" pitchFamily="18" charset="0"/>
              </a:rPr>
              <a:t>If the user somehow forgets to return the book before the due date, then the user pays fine. Or if the user forgets to renew the book till the due date, then the book will be overdue and the user pays fine.</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5931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DFF69-0980-94B3-3BB4-C17F06CBCAD5}"/>
              </a:ext>
            </a:extLst>
          </p:cNvPr>
          <p:cNvSpPr>
            <a:spLocks noGrp="1"/>
          </p:cNvSpPr>
          <p:nvPr>
            <p:ph type="title"/>
          </p:nvPr>
        </p:nvSpPr>
        <p:spPr/>
        <p:txBody>
          <a:bodyPr/>
          <a:lstStyle/>
          <a:p>
            <a:r>
              <a:rPr lang="en-IN" sz="3200" dirty="0"/>
              <a:t>Explanation(Cont..)</a:t>
            </a:r>
          </a:p>
        </p:txBody>
      </p:sp>
      <p:sp>
        <p:nvSpPr>
          <p:cNvPr id="3" name="Text Placeholder 2">
            <a:extLst>
              <a:ext uri="{FF2B5EF4-FFF2-40B4-BE49-F238E27FC236}">
                <a16:creationId xmlns:a16="http://schemas.microsoft.com/office/drawing/2014/main" id="{E8B0AEA0-7C16-3812-3834-7E877BD787CF}"/>
              </a:ext>
            </a:extLst>
          </p:cNvPr>
          <p:cNvSpPr>
            <a:spLocks noGrp="1"/>
          </p:cNvSpPr>
          <p:nvPr>
            <p:ph type="body" idx="1"/>
          </p:nvPr>
        </p:nvSpPr>
        <p:spPr>
          <a:xfrm>
            <a:off x="457380" y="1341630"/>
            <a:ext cx="8229240" cy="3977280"/>
          </a:xfrm>
        </p:spPr>
        <p:txBody>
          <a:bodyPr>
            <a:normAutofit/>
          </a:bodyPr>
          <a:lstStyle/>
          <a:p>
            <a:pPr algn="l" fontAlgn="base">
              <a:buFont typeface="+mj-lt"/>
              <a:buAutoNum type="arabicPeriod"/>
            </a:pPr>
            <a:r>
              <a:rPr lang="en-US" sz="1800" b="0" i="0" dirty="0">
                <a:solidFill>
                  <a:srgbClr val="273239"/>
                </a:solidFill>
                <a:effectLst/>
                <a:latin typeface="Times New Roman" panose="02020603050405020304" pitchFamily="18" charset="0"/>
                <a:cs typeface="Times New Roman" panose="02020603050405020304" pitchFamily="18" charset="0"/>
              </a:rPr>
              <a:t>User can fill the feedback form available if they want to.</a:t>
            </a:r>
          </a:p>
          <a:p>
            <a:pPr algn="l" fontAlgn="base">
              <a:buFont typeface="+mj-lt"/>
              <a:buAutoNum type="arabicPeriod"/>
            </a:pPr>
            <a:r>
              <a:rPr lang="en-US" sz="1800" b="0" i="0" dirty="0">
                <a:solidFill>
                  <a:srgbClr val="273239"/>
                </a:solidFill>
                <a:effectLst/>
                <a:latin typeface="Times New Roman" panose="02020603050405020304" pitchFamily="18" charset="0"/>
                <a:cs typeface="Times New Roman" panose="02020603050405020304" pitchFamily="18" charset="0"/>
              </a:rPr>
              <a:t>Librarian has a key role in this system. Librarian adds the records in the library database about each student or user every time issuing the book or returning the book, or paying fine.</a:t>
            </a:r>
          </a:p>
          <a:p>
            <a:pPr algn="just" fontAlgn="base">
              <a:buFont typeface="+mj-lt"/>
              <a:buAutoNum type="arabicPeriod"/>
            </a:pPr>
            <a:r>
              <a:rPr lang="en-US" sz="1800" b="0" i="0" dirty="0">
                <a:solidFill>
                  <a:srgbClr val="273239"/>
                </a:solidFill>
                <a:effectLst/>
                <a:latin typeface="Times New Roman" panose="02020603050405020304" pitchFamily="18" charset="0"/>
                <a:cs typeface="Times New Roman" panose="02020603050405020304" pitchFamily="18" charset="0"/>
              </a:rPr>
              <a:t>Librarian also deletes the record of a particular student if the student leaves the college or passed out from the college. If the book no longer exists in the library, then the record of the particular book is also deleted.</a:t>
            </a:r>
          </a:p>
          <a:p>
            <a:pPr algn="l" fontAlgn="base">
              <a:buFont typeface="+mj-lt"/>
              <a:buAutoNum type="arabicPeriod"/>
            </a:pPr>
            <a:r>
              <a:rPr lang="en-US" sz="1800" b="0" i="0" dirty="0">
                <a:solidFill>
                  <a:srgbClr val="273239"/>
                </a:solidFill>
                <a:effectLst/>
                <a:latin typeface="Times New Roman" panose="02020603050405020304" pitchFamily="18" charset="0"/>
                <a:cs typeface="Times New Roman" panose="02020603050405020304" pitchFamily="18" charset="0"/>
              </a:rPr>
              <a:t>Updating database is the important role of Librarian.</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072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Google Shape;252;p96">
            <a:extLst>
              <a:ext uri="{FF2B5EF4-FFF2-40B4-BE49-F238E27FC236}">
                <a16:creationId xmlns:a16="http://schemas.microsoft.com/office/drawing/2014/main" id="{5E5CB9BD-D91D-5AED-ABD3-54798A8AF2DB}"/>
              </a:ext>
            </a:extLst>
          </p:cNvPr>
          <p:cNvSpPr txBox="1">
            <a:spLocks noGrp="1" noChangeArrowheads="1"/>
          </p:cNvSpPr>
          <p:nvPr>
            <p:ph type="title"/>
          </p:nvPr>
        </p:nvSpPr>
        <p:spPr>
          <a:xfrm>
            <a:off x="100755" y="0"/>
            <a:ext cx="3694289" cy="812800"/>
          </a:xfrm>
        </p:spPr>
        <p:txBody>
          <a:bodyPr/>
          <a:lstStyle/>
          <a:p>
            <a:pPr>
              <a:spcBef>
                <a:spcPct val="0"/>
              </a:spcBef>
              <a:spcAft>
                <a:spcPct val="0"/>
              </a:spcAft>
              <a:buClr>
                <a:srgbClr val="000000"/>
              </a:buClr>
            </a:pPr>
            <a:r>
              <a:rPr lang="en-US" altLang="en-US" sz="3200" dirty="0">
                <a:latin typeface="Arial" panose="020B0604020202020204" pitchFamily="34" charset="0"/>
                <a:cs typeface="Arial" panose="020B0604020202020204" pitchFamily="34" charset="0"/>
              </a:rPr>
              <a:t>Practice Questions</a:t>
            </a:r>
            <a:endParaRPr lang="en-US" altLang="en-US" dirty="0">
              <a:latin typeface="Arial" panose="020B0604020202020204" pitchFamily="34" charset="0"/>
              <a:cs typeface="Arial" panose="020B0604020202020204" pitchFamily="34" charset="0"/>
            </a:endParaRPr>
          </a:p>
        </p:txBody>
      </p:sp>
      <p:sp>
        <p:nvSpPr>
          <p:cNvPr id="253" name="Google Shape;253;p96">
            <a:extLst>
              <a:ext uri="{FF2B5EF4-FFF2-40B4-BE49-F238E27FC236}">
                <a16:creationId xmlns:a16="http://schemas.microsoft.com/office/drawing/2014/main" id="{113332D3-9275-90D6-C811-28A9FFA82022}"/>
              </a:ext>
            </a:extLst>
          </p:cNvPr>
          <p:cNvSpPr txBox="1">
            <a:spLocks noGrp="1"/>
          </p:cNvSpPr>
          <p:nvPr>
            <p:ph type="body" idx="1"/>
          </p:nvPr>
        </p:nvSpPr>
        <p:spPr>
          <a:xfrm>
            <a:off x="914401" y="1520191"/>
            <a:ext cx="7315200" cy="3383279"/>
          </a:xfrm>
        </p:spPr>
        <p:txBody>
          <a:bodyPr>
            <a:normAutofit/>
          </a:bodyPr>
          <a:lstStyle/>
          <a:p>
            <a:pPr algn="l"/>
            <a:r>
              <a:rPr lang="en-US" b="0" i="0" dirty="0">
                <a:solidFill>
                  <a:srgbClr val="1A202C"/>
                </a:solidFill>
                <a:effectLst/>
                <a:latin typeface="Times New Roman" panose="02020603050405020304" pitchFamily="18" charset="0"/>
                <a:cs typeface="Times New Roman" panose="02020603050405020304" pitchFamily="18" charset="0"/>
              </a:rPr>
              <a:t>What is a use case diagram?</a:t>
            </a:r>
          </a:p>
          <a:p>
            <a:pPr>
              <a:defRPr/>
            </a:pPr>
            <a:r>
              <a:rPr lang="en-US" b="0" i="0" dirty="0">
                <a:solidFill>
                  <a:srgbClr val="1A202C"/>
                </a:solidFill>
                <a:effectLst/>
                <a:latin typeface="Times New Roman" panose="02020603050405020304" pitchFamily="18" charset="0"/>
                <a:cs typeface="Times New Roman" panose="02020603050405020304" pitchFamily="18" charset="0"/>
              </a:rPr>
              <a:t>Can you explain what an actor is in the context of use cases? How do we represent them on a use case diagram?</a:t>
            </a:r>
          </a:p>
          <a:p>
            <a:pPr algn="l"/>
            <a:r>
              <a:rPr lang="en-US" b="0" i="0" dirty="0">
                <a:solidFill>
                  <a:srgbClr val="1A202C"/>
                </a:solidFill>
                <a:effectLst/>
                <a:latin typeface="Times New Roman" panose="02020603050405020304" pitchFamily="18" charset="0"/>
                <a:cs typeface="Times New Roman" panose="02020603050405020304" pitchFamily="18" charset="0"/>
              </a:rPr>
              <a:t>Can you give me some examples of actors?</a:t>
            </a:r>
          </a:p>
          <a:p>
            <a:pPr algn="l"/>
            <a:r>
              <a:rPr lang="en-US" dirty="0">
                <a:solidFill>
                  <a:srgbClr val="272C37"/>
                </a:solidFill>
                <a:latin typeface="Times New Roman" panose="02020603050405020304" pitchFamily="18" charset="0"/>
                <a:cs typeface="Times New Roman" panose="02020603050405020304" pitchFamily="18" charset="0"/>
              </a:rPr>
              <a:t> </a:t>
            </a:r>
            <a:r>
              <a:rPr lang="en-US" b="0" i="0" dirty="0">
                <a:solidFill>
                  <a:srgbClr val="1A202C"/>
                </a:solidFill>
                <a:effectLst/>
                <a:latin typeface="Times New Roman" panose="02020603050405020304" pitchFamily="18" charset="0"/>
                <a:cs typeface="Times New Roman" panose="02020603050405020304" pitchFamily="18" charset="0"/>
              </a:rPr>
              <a:t>What are the different types of relationships represented by association, aggregation and composition?</a:t>
            </a:r>
          </a:p>
          <a:p>
            <a:pPr>
              <a:defRPr/>
            </a:pPr>
            <a:r>
              <a:rPr lang="en-US" b="0" i="0" dirty="0">
                <a:solidFill>
                  <a:srgbClr val="1A202C"/>
                </a:solidFill>
                <a:effectLst/>
                <a:latin typeface="Times New Roman" panose="02020603050405020304" pitchFamily="18" charset="0"/>
                <a:cs typeface="Times New Roman" panose="02020603050405020304" pitchFamily="18" charset="0"/>
              </a:rPr>
              <a:t>What’s the difference between generalization and realization?</a:t>
            </a:r>
          </a:p>
          <a:p>
            <a:pPr algn="l"/>
            <a:r>
              <a:rPr lang="en-US" b="0" i="0" dirty="0">
                <a:solidFill>
                  <a:srgbClr val="1A202C"/>
                </a:solidFill>
                <a:effectLst/>
                <a:latin typeface="Times New Roman" panose="02020603050405020304" pitchFamily="18" charset="0"/>
                <a:cs typeface="Times New Roman" panose="02020603050405020304" pitchFamily="18" charset="0"/>
              </a:rPr>
              <a:t>What are system boundaries? Why are they important?</a:t>
            </a:r>
          </a:p>
          <a:p>
            <a:pPr algn="l"/>
            <a:r>
              <a:rPr lang="en-US" b="0" i="0" dirty="0">
                <a:solidFill>
                  <a:srgbClr val="1A202C"/>
                </a:solidFill>
                <a:effectLst/>
                <a:latin typeface="Times New Roman" panose="02020603050405020304" pitchFamily="18" charset="0"/>
                <a:cs typeface="Times New Roman" panose="02020603050405020304" pitchFamily="18" charset="0"/>
              </a:rPr>
              <a:t>What are the main phases in the life cycle of a use case?</a:t>
            </a:r>
          </a:p>
          <a:p>
            <a:pPr indent="-203203">
              <a:buNone/>
              <a:defRPr/>
            </a:pPr>
            <a:endParaRPr b="1" dirty="0">
              <a:latin typeface="Times New Roman" panose="02020603050405020304" pitchFamily="18" charset="0"/>
              <a:ea typeface="Times"/>
              <a:cs typeface="Times New Roman" panose="02020603050405020304" pitchFamily="18" charset="0"/>
              <a:sym typeface="Times"/>
            </a:endParaRPr>
          </a:p>
          <a:p>
            <a:pPr indent="-203203">
              <a:buNone/>
              <a:defRPr/>
            </a:pPr>
            <a:endParaRPr b="1" dirty="0">
              <a:latin typeface="Times New Roman" panose="02020603050405020304" pitchFamily="18" charset="0"/>
              <a:ea typeface="Times"/>
              <a:cs typeface="Times New Roman" panose="02020603050405020304" pitchFamily="18" charset="0"/>
              <a:sym typeface="Time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endParaRPr lang="en-US" sz="4400"/>
          </a:p>
          <a:p>
            <a:pPr algn="ctr"/>
            <a:endParaRPr lang="en-US" sz="4400"/>
          </a:p>
          <a:p>
            <a:pPr marL="0" indent="0" algn="ctr">
              <a:buNone/>
            </a:pPr>
            <a:r>
              <a:rPr lang="en-US" sz="4400"/>
              <a:t>THANKS</a:t>
            </a:r>
          </a:p>
        </p:txBody>
      </p:sp>
      <p:sp>
        <p:nvSpPr>
          <p:cNvPr id="6" name="Slide Number Placeholder 5"/>
          <p:cNvSpPr>
            <a:spLocks noGrp="1"/>
          </p:cNvSpPr>
          <p:nvPr>
            <p:ph type="sldNum" sz="quarter" idx="12"/>
          </p:nvPr>
        </p:nvSpPr>
        <p:spPr>
          <a:xfrm>
            <a:off x="6553200" y="6629400"/>
            <a:ext cx="2133600" cy="178955"/>
          </a:xfrm>
          <a:prstGeom prst="rect">
            <a:avLst/>
          </a:prstGeom>
        </p:spPr>
        <p:txBody>
          <a:bodyPr vert="horz" wrap="square" lIns="91440" tIns="45720" rIns="91440" bIns="45720" numCol="1" anchor="ctr" anchorCtr="0" compatLnSpc="1"/>
          <a:lstStyle>
            <a:defPPr>
              <a:defRPr lang="en-US"/>
            </a:defPPr>
            <a:lvl1pPr algn="r" rtl="0" fontAlgn="base">
              <a:spcBef>
                <a:spcPct val="0"/>
              </a:spcBef>
              <a:spcAft>
                <a:spcPct val="0"/>
              </a:spcAft>
              <a:defRPr sz="1200" b="1" kern="1200">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fld id="{8BD8F058-9003-4658-AA47-7D4800AF7EA2}" type="slidenum">
              <a:rPr lang="en-US" smtClean="0"/>
              <a:pPr/>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Google Shape;98;p2">
            <a:extLst>
              <a:ext uri="{FF2B5EF4-FFF2-40B4-BE49-F238E27FC236}">
                <a16:creationId xmlns:a16="http://schemas.microsoft.com/office/drawing/2014/main" id="{EA8CCEAE-A164-4A45-A05E-45049715216F}"/>
              </a:ext>
            </a:extLst>
          </p:cNvPr>
          <p:cNvSpPr txBox="1"/>
          <p:nvPr/>
        </p:nvSpPr>
        <p:spPr>
          <a:xfrm>
            <a:off x="161926" y="234950"/>
            <a:ext cx="5349875" cy="796925"/>
          </a:xfrm>
          <a:prstGeom prst="rect">
            <a:avLst/>
          </a:prstGeom>
          <a:noFill/>
          <a:ln>
            <a:noFill/>
          </a:ln>
        </p:spPr>
        <p:txBody>
          <a:bodyPr spcFirstLastPara="1" lIns="81267" tIns="40622" rIns="81267" bIns="40622" anchor="ctr"/>
          <a:lstStyle/>
          <a:p>
            <a:pPr>
              <a:buSzPts val="3000"/>
              <a:defRPr/>
            </a:pPr>
            <a:r>
              <a:rPr lang="en-US" sz="2844" b="1" dirty="0">
                <a:latin typeface="Times New Roman"/>
                <a:ea typeface="Times New Roman"/>
                <a:cs typeface="Times New Roman"/>
                <a:sym typeface="Times New Roman"/>
              </a:rPr>
              <a:t>Index</a:t>
            </a:r>
            <a:endParaRPr sz="1244" dirty="0"/>
          </a:p>
          <a:p>
            <a:pPr>
              <a:buSzPts val="3000"/>
              <a:defRPr/>
            </a:pPr>
            <a:endParaRPr sz="2844" dirty="0"/>
          </a:p>
        </p:txBody>
      </p:sp>
      <p:sp>
        <p:nvSpPr>
          <p:cNvPr id="99" name="Google Shape;99;p2">
            <a:extLst>
              <a:ext uri="{FF2B5EF4-FFF2-40B4-BE49-F238E27FC236}">
                <a16:creationId xmlns:a16="http://schemas.microsoft.com/office/drawing/2014/main" id="{DAB3366D-31AB-EE37-1D46-D8054CF15B32}"/>
              </a:ext>
            </a:extLst>
          </p:cNvPr>
          <p:cNvSpPr txBox="1"/>
          <p:nvPr/>
        </p:nvSpPr>
        <p:spPr>
          <a:xfrm>
            <a:off x="658814" y="1238250"/>
            <a:ext cx="7856537" cy="4395788"/>
          </a:xfrm>
          <a:prstGeom prst="rect">
            <a:avLst/>
          </a:prstGeom>
          <a:noFill/>
          <a:ln>
            <a:noFill/>
          </a:ln>
        </p:spPr>
        <p:txBody>
          <a:bodyPr spcFirstLastPara="1" lIns="81267" tIns="40622" rIns="81267" bIns="40622"/>
          <a:lstStyle/>
          <a:p>
            <a:pPr marL="304804" indent="-197558">
              <a:lnSpc>
                <a:spcPct val="150000"/>
              </a:lnSpc>
              <a:buClr>
                <a:schemeClr val="dk1"/>
              </a:buClr>
              <a:buSzPts val="1900"/>
              <a:defRPr/>
            </a:pPr>
            <a:endParaRPr sz="1689">
              <a:latin typeface="Calibri"/>
              <a:ea typeface="Calibri"/>
              <a:cs typeface="Calibri"/>
              <a:sym typeface="Calibri"/>
            </a:endParaRPr>
          </a:p>
          <a:p>
            <a:pPr>
              <a:lnSpc>
                <a:spcPct val="150000"/>
              </a:lnSpc>
              <a:spcBef>
                <a:spcPts val="356"/>
              </a:spcBef>
              <a:buSzPts val="1900"/>
              <a:defRPr/>
            </a:pPr>
            <a:endParaRPr sz="1689">
              <a:latin typeface="Calibri"/>
              <a:ea typeface="Calibri"/>
              <a:cs typeface="Calibri"/>
              <a:sym typeface="Calibri"/>
            </a:endParaRPr>
          </a:p>
          <a:p>
            <a:pPr>
              <a:lnSpc>
                <a:spcPct val="150000"/>
              </a:lnSpc>
              <a:spcBef>
                <a:spcPts val="356"/>
              </a:spcBef>
              <a:buSzPts val="1900"/>
              <a:defRPr/>
            </a:pPr>
            <a:endParaRPr sz="1689">
              <a:latin typeface="Calibri"/>
              <a:ea typeface="Calibri"/>
              <a:cs typeface="Calibri"/>
              <a:sym typeface="Calibri"/>
            </a:endParaRPr>
          </a:p>
          <a:p>
            <a:pPr>
              <a:lnSpc>
                <a:spcPct val="150000"/>
              </a:lnSpc>
              <a:spcBef>
                <a:spcPts val="356"/>
              </a:spcBef>
              <a:buSzPts val="1900"/>
              <a:defRPr/>
            </a:pPr>
            <a:endParaRPr sz="1689">
              <a:latin typeface="Calibri"/>
              <a:ea typeface="Calibri"/>
              <a:cs typeface="Calibri"/>
              <a:sym typeface="Calibri"/>
            </a:endParaRPr>
          </a:p>
          <a:p>
            <a:pPr>
              <a:lnSpc>
                <a:spcPct val="150000"/>
              </a:lnSpc>
              <a:spcBef>
                <a:spcPts val="356"/>
              </a:spcBef>
              <a:buSzPts val="1900"/>
              <a:defRPr/>
            </a:pPr>
            <a:endParaRPr sz="1689">
              <a:latin typeface="Calibri"/>
              <a:ea typeface="Calibri"/>
              <a:cs typeface="Calibri"/>
              <a:sym typeface="Calibri"/>
            </a:endParaRPr>
          </a:p>
          <a:p>
            <a:pPr>
              <a:lnSpc>
                <a:spcPct val="150000"/>
              </a:lnSpc>
              <a:spcBef>
                <a:spcPts val="356"/>
              </a:spcBef>
              <a:buSzPts val="1900"/>
              <a:defRPr/>
            </a:pPr>
            <a:endParaRPr sz="1689">
              <a:latin typeface="Calibri"/>
              <a:ea typeface="Calibri"/>
              <a:cs typeface="Calibri"/>
              <a:sym typeface="Calibri"/>
            </a:endParaRPr>
          </a:p>
          <a:p>
            <a:pPr>
              <a:spcBef>
                <a:spcPts val="356"/>
              </a:spcBef>
              <a:buSzPts val="1900"/>
              <a:defRPr/>
            </a:pPr>
            <a:endParaRPr sz="1689">
              <a:latin typeface="Calibri"/>
              <a:ea typeface="Calibri"/>
              <a:cs typeface="Calibri"/>
              <a:sym typeface="Calibri"/>
            </a:endParaRPr>
          </a:p>
          <a:p>
            <a:pPr>
              <a:spcBef>
                <a:spcPts val="356"/>
              </a:spcBef>
              <a:buSzPts val="1900"/>
              <a:defRPr/>
            </a:pPr>
            <a:endParaRPr sz="1689">
              <a:latin typeface="Calibri"/>
              <a:ea typeface="Calibri"/>
              <a:cs typeface="Calibri"/>
              <a:sym typeface="Calibri"/>
            </a:endParaRPr>
          </a:p>
          <a:p>
            <a:pPr>
              <a:spcBef>
                <a:spcPts val="356"/>
              </a:spcBef>
              <a:buSzPts val="1900"/>
              <a:defRPr/>
            </a:pPr>
            <a:endParaRPr sz="1689">
              <a:latin typeface="Calibri"/>
              <a:ea typeface="Calibri"/>
              <a:cs typeface="Calibri"/>
              <a:sym typeface="Calibri"/>
            </a:endParaRPr>
          </a:p>
          <a:p>
            <a:pPr>
              <a:spcBef>
                <a:spcPts val="356"/>
              </a:spcBef>
              <a:buSzPts val="1900"/>
              <a:defRPr/>
            </a:pPr>
            <a:endParaRPr sz="1689">
              <a:latin typeface="Calibri"/>
              <a:ea typeface="Calibri"/>
              <a:cs typeface="Calibri"/>
              <a:sym typeface="Calibri"/>
            </a:endParaRPr>
          </a:p>
          <a:p>
            <a:pPr>
              <a:spcBef>
                <a:spcPts val="356"/>
              </a:spcBef>
              <a:buSzPts val="1900"/>
              <a:defRPr/>
            </a:pPr>
            <a:endParaRPr sz="1689">
              <a:latin typeface="Calibri"/>
              <a:ea typeface="Calibri"/>
              <a:cs typeface="Calibri"/>
              <a:sym typeface="Calibri"/>
            </a:endParaRPr>
          </a:p>
          <a:p>
            <a:pPr>
              <a:spcBef>
                <a:spcPts val="356"/>
              </a:spcBef>
              <a:buSzPts val="1900"/>
              <a:defRPr/>
            </a:pPr>
            <a:endParaRPr sz="1689">
              <a:latin typeface="Calibri"/>
              <a:ea typeface="Calibri"/>
              <a:cs typeface="Calibri"/>
              <a:sym typeface="Calibri"/>
            </a:endParaRPr>
          </a:p>
        </p:txBody>
      </p:sp>
      <p:sp>
        <p:nvSpPr>
          <p:cNvPr id="100" name="Google Shape;100;p2">
            <a:extLst>
              <a:ext uri="{FF2B5EF4-FFF2-40B4-BE49-F238E27FC236}">
                <a16:creationId xmlns:a16="http://schemas.microsoft.com/office/drawing/2014/main" id="{20AA48B1-B277-3B7E-4754-8E2B58C85443}"/>
              </a:ext>
            </a:extLst>
          </p:cNvPr>
          <p:cNvSpPr txBox="1">
            <a:spLocks noGrp="1"/>
          </p:cNvSpPr>
          <p:nvPr>
            <p:ph type="body" idx="1"/>
          </p:nvPr>
        </p:nvSpPr>
        <p:spPr>
          <a:xfrm>
            <a:off x="1108076" y="1438277"/>
            <a:ext cx="6956425" cy="2505074"/>
          </a:xfrm>
        </p:spPr>
        <p:txBody>
          <a:bodyPr>
            <a:noAutofit/>
          </a:bodyPr>
          <a:lstStyle/>
          <a:p>
            <a:pPr marL="304804">
              <a:lnSpc>
                <a:spcPct val="150000"/>
              </a:lnSpc>
              <a:spcBef>
                <a:spcPts val="0"/>
              </a:spcBef>
              <a:buSzPts val="2800"/>
              <a:defRPr/>
            </a:pPr>
            <a:r>
              <a:rPr lang="en-US" b="1" dirty="0">
                <a:latin typeface="Times New Roman" panose="02020603050405020304" pitchFamily="18" charset="0"/>
                <a:ea typeface="Times"/>
                <a:cs typeface="Times New Roman" panose="02020603050405020304" pitchFamily="18" charset="0"/>
                <a:sym typeface="Times"/>
              </a:rPr>
              <a:t>What is UML</a:t>
            </a:r>
            <a:endParaRPr b="1" dirty="0">
              <a:latin typeface="Times New Roman" panose="02020603050405020304" pitchFamily="18" charset="0"/>
              <a:cs typeface="Times New Roman" panose="02020603050405020304" pitchFamily="18" charset="0"/>
            </a:endParaRPr>
          </a:p>
          <a:p>
            <a:pPr marL="304804">
              <a:lnSpc>
                <a:spcPct val="150000"/>
              </a:lnSpc>
              <a:spcBef>
                <a:spcPts val="0"/>
              </a:spcBef>
              <a:buSzPts val="2800"/>
              <a:defRPr/>
            </a:pPr>
            <a:r>
              <a:rPr lang="en-US" altLang="en-US" b="1" dirty="0">
                <a:latin typeface="Times New Roman" panose="02020603050405020304" pitchFamily="18" charset="0"/>
                <a:cs typeface="Times New Roman" panose="02020603050405020304" pitchFamily="18" charset="0"/>
              </a:rPr>
              <a:t>Phases of System Development</a:t>
            </a:r>
          </a:p>
          <a:p>
            <a:pPr marL="304804">
              <a:lnSpc>
                <a:spcPct val="150000"/>
              </a:lnSpc>
              <a:spcBef>
                <a:spcPts val="0"/>
              </a:spcBef>
              <a:buSzPts val="2800"/>
              <a:defRPr/>
            </a:pPr>
            <a:r>
              <a:rPr lang="en-US" altLang="en-US" b="1" dirty="0">
                <a:latin typeface="Times New Roman" panose="02020603050405020304" pitchFamily="18" charset="0"/>
                <a:cs typeface="Times New Roman" panose="02020603050405020304" pitchFamily="18" charset="0"/>
              </a:rPr>
              <a:t>Use-Case Modeling</a:t>
            </a:r>
          </a:p>
          <a:p>
            <a:pPr marL="304804">
              <a:lnSpc>
                <a:spcPct val="150000"/>
              </a:lnSpc>
              <a:spcBef>
                <a:spcPts val="0"/>
              </a:spcBef>
              <a:buSzPts val="2800"/>
              <a:defRPr/>
            </a:pPr>
            <a:r>
              <a:rPr lang="en-US" altLang="en-US" b="1" dirty="0">
                <a:latin typeface="Times New Roman" panose="02020603050405020304" pitchFamily="18" charset="0"/>
                <a:cs typeface="Times New Roman" panose="02020603050405020304" pitchFamily="18" charset="0"/>
              </a:rPr>
              <a:t>Components of Use-case Model</a:t>
            </a:r>
          </a:p>
          <a:p>
            <a:pPr marL="304804">
              <a:lnSpc>
                <a:spcPct val="150000"/>
              </a:lnSpc>
              <a:spcBef>
                <a:spcPts val="0"/>
              </a:spcBef>
              <a:buSzPts val="2800"/>
              <a:defRPr/>
            </a:pPr>
            <a:r>
              <a:rPr lang="en-IN" b="1" i="0" dirty="0">
                <a:solidFill>
                  <a:srgbClr val="273239"/>
                </a:solidFill>
                <a:effectLst/>
                <a:latin typeface="Times New Roman" panose="02020603050405020304" pitchFamily="18" charset="0"/>
                <a:cs typeface="Times New Roman" panose="02020603050405020304" pitchFamily="18" charset="0"/>
              </a:rPr>
              <a:t>Library Management System</a:t>
            </a:r>
            <a:r>
              <a:rPr lang="en-IN" b="1" i="0" dirty="0">
                <a:solidFill>
                  <a:srgbClr val="273239"/>
                </a:solidFill>
                <a:effectLst/>
                <a:latin typeface="Times New Roman" panose="02020603050405020304" pitchFamily="18" charset="0"/>
                <a:cs typeface="Times New Roman" panose="02020603050405020304" pitchFamily="18" charset="0"/>
                <a:sym typeface="Times"/>
              </a:rPr>
              <a:t>- Case Study</a:t>
            </a:r>
            <a:endParaRPr lang="en-IN" b="1" kern="100" dirty="0">
              <a:latin typeface="Times New Roman" panose="02020603050405020304" pitchFamily="18" charset="0"/>
              <a:ea typeface="Aptos" panose="020B0004020202020204" pitchFamily="34" charset="0"/>
              <a:cs typeface="Times New Roman" panose="02020603050405020304" pitchFamily="18" charset="0"/>
            </a:endParaRPr>
          </a:p>
          <a:p>
            <a:pPr marL="304804">
              <a:lnSpc>
                <a:spcPct val="150000"/>
              </a:lnSpc>
              <a:spcBef>
                <a:spcPts val="0"/>
              </a:spcBef>
              <a:buSzPts val="2800"/>
              <a:defRPr/>
            </a:pP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defRPr/>
            </a:pPr>
            <a:endParaRPr sz="1778" b="1" dirty="0">
              <a:latin typeface="Times"/>
              <a:ea typeface="Times"/>
              <a:cs typeface="Times"/>
              <a:sym typeface="Times"/>
            </a:endParaRPr>
          </a:p>
          <a:p>
            <a:pPr marL="304804" indent="-146757">
              <a:lnSpc>
                <a:spcPct val="150000"/>
              </a:lnSpc>
              <a:spcBef>
                <a:spcPts val="0"/>
              </a:spcBef>
              <a:buSzPts val="2800"/>
              <a:buNone/>
              <a:defRPr/>
            </a:pPr>
            <a:endParaRPr dirty="0">
              <a:latin typeface="Times New Roman"/>
              <a:ea typeface="Times New Roman"/>
              <a:cs typeface="Times New Roman"/>
              <a:sym typeface="Times New Roman"/>
            </a:endParaRPr>
          </a:p>
          <a:p>
            <a:pPr marL="304804" indent="-146757">
              <a:lnSpc>
                <a:spcPct val="150000"/>
              </a:lnSpc>
              <a:spcBef>
                <a:spcPts val="0"/>
              </a:spcBef>
              <a:buSzPts val="2800"/>
              <a:buNone/>
              <a:defRPr/>
            </a:pPr>
            <a:endParaRPr dirty="0">
              <a:latin typeface="Times New Roman"/>
              <a:ea typeface="Times New Roman"/>
              <a:cs typeface="Times New Roman"/>
              <a:sym typeface="Times New Roman"/>
            </a:endParaRPr>
          </a:p>
          <a:p>
            <a:pPr marL="304804" indent="-146757">
              <a:lnSpc>
                <a:spcPct val="150000"/>
              </a:lnSpc>
              <a:spcBef>
                <a:spcPts val="0"/>
              </a:spcBef>
              <a:buSzPts val="2800"/>
              <a:buNone/>
              <a:defRPr/>
            </a:pPr>
            <a:endParaRPr sz="1422" dirty="0">
              <a:latin typeface="Times"/>
              <a:ea typeface="Times"/>
              <a:cs typeface="Times"/>
              <a:sym typeface="Times"/>
            </a:endParaRPr>
          </a:p>
          <a:p>
            <a:pPr marL="304804" indent="-146757">
              <a:lnSpc>
                <a:spcPct val="150000"/>
              </a:lnSpc>
              <a:spcBef>
                <a:spcPts val="0"/>
              </a:spcBef>
              <a:buSzPts val="2800"/>
              <a:buNone/>
              <a:defRP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6">
            <a:extLst>
              <a:ext uri="{FF2B5EF4-FFF2-40B4-BE49-F238E27FC236}">
                <a16:creationId xmlns:a16="http://schemas.microsoft.com/office/drawing/2014/main" id="{575C3810-A251-AE8B-8CDE-EFB5E93303E5}"/>
              </a:ext>
            </a:extLst>
          </p:cNvPr>
          <p:cNvSpPr>
            <a:spLocks noGrp="1" noChangeArrowheads="1"/>
          </p:cNvSpPr>
          <p:nvPr>
            <p:ph type="title"/>
          </p:nvPr>
        </p:nvSpPr>
        <p:spPr/>
        <p:txBody>
          <a:bodyPr/>
          <a:lstStyle/>
          <a:p>
            <a:r>
              <a:rPr lang="en-US" altLang="en-US" dirty="0"/>
              <a:t>Unified Modeling </a:t>
            </a:r>
            <a:r>
              <a:rPr lang="en-US" altLang="en-US" sz="3200" dirty="0"/>
              <a:t>Language</a:t>
            </a:r>
          </a:p>
        </p:txBody>
      </p:sp>
      <p:sp>
        <p:nvSpPr>
          <p:cNvPr id="3078" name="Rectangle 8">
            <a:extLst>
              <a:ext uri="{FF2B5EF4-FFF2-40B4-BE49-F238E27FC236}">
                <a16:creationId xmlns:a16="http://schemas.microsoft.com/office/drawing/2014/main" id="{C5BCA280-BB5D-B961-B475-C95364B9CC45}"/>
              </a:ext>
            </a:extLst>
          </p:cNvPr>
          <p:cNvSpPr>
            <a:spLocks noChangeArrowheads="1"/>
          </p:cNvSpPr>
          <p:nvPr/>
        </p:nvSpPr>
        <p:spPr bwMode="auto">
          <a:xfrm>
            <a:off x="685800" y="1154430"/>
            <a:ext cx="8077200" cy="4843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chemeClr val="tx1"/>
                </a:solidFill>
                <a:latin typeface="Tahoma" panose="020B0604030504040204" pitchFamily="34" charset="0"/>
              </a:defRPr>
            </a:lvl1pPr>
            <a:lvl2pPr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r>
              <a:rPr kumimoji="1" lang="en-US" altLang="en-US" sz="2000" dirty="0">
                <a:latin typeface="Times New Roman" panose="02020603050405020304" pitchFamily="18" charset="0"/>
              </a:rPr>
              <a:t>The Unified Modeling Language™ (UML) was developed jointly by Grady Booch, Ivar Jacobson, and Jim Rumbaugh with contributions from other leading methodologists, software vendors, and many users. The UML provides the application modeling language for: </a:t>
            </a:r>
          </a:p>
          <a:p>
            <a:endParaRPr kumimoji="1" lang="en-US" altLang="en-US" sz="2000" dirty="0">
              <a:latin typeface="Times New Roman" panose="02020603050405020304" pitchFamily="18" charset="0"/>
            </a:endParaRPr>
          </a:p>
          <a:p>
            <a:pPr lvl="1">
              <a:buFontTx/>
              <a:buChar char="•"/>
            </a:pPr>
            <a:r>
              <a:rPr kumimoji="1" lang="en-US" altLang="en-US" sz="2000" dirty="0">
                <a:latin typeface="Times New Roman" panose="02020603050405020304" pitchFamily="18" charset="0"/>
              </a:rPr>
              <a:t>Process modeling/ Requirement Analysis with Use-cases. </a:t>
            </a:r>
          </a:p>
          <a:p>
            <a:pPr lvl="1">
              <a:buFontTx/>
              <a:buChar char="•"/>
            </a:pPr>
            <a:r>
              <a:rPr kumimoji="1" lang="en-US" altLang="en-US" sz="2000" dirty="0">
                <a:latin typeface="Times New Roman" panose="02020603050405020304" pitchFamily="18" charset="0"/>
              </a:rPr>
              <a:t>Static Design with Class and object modeling.</a:t>
            </a:r>
          </a:p>
          <a:p>
            <a:pPr lvl="1">
              <a:buFontTx/>
              <a:buChar char="•"/>
            </a:pPr>
            <a:r>
              <a:rPr kumimoji="1" lang="en-US" altLang="en-US" sz="2000" dirty="0">
                <a:latin typeface="Times New Roman" panose="02020603050405020304" pitchFamily="18" charset="0"/>
              </a:rPr>
              <a:t>Dynamic Design with sequence, collaboration and activity diagrams. </a:t>
            </a:r>
          </a:p>
          <a:p>
            <a:pPr lvl="1">
              <a:buFontTx/>
              <a:buChar char="•"/>
            </a:pPr>
            <a:r>
              <a:rPr kumimoji="1" lang="en-US" altLang="en-US" sz="2000" dirty="0">
                <a:latin typeface="Times New Roman" panose="02020603050405020304" pitchFamily="18" charset="0"/>
              </a:rPr>
              <a:t>Realtime Systems design models</a:t>
            </a:r>
          </a:p>
          <a:p>
            <a:pPr lvl="1">
              <a:buFontTx/>
              <a:buChar char="•"/>
            </a:pPr>
            <a:r>
              <a:rPr kumimoji="1" lang="en-US" altLang="en-US" sz="2000" dirty="0">
                <a:latin typeface="Times New Roman" panose="02020603050405020304" pitchFamily="18" charset="0"/>
              </a:rPr>
              <a:t>Distribution and deployment modeling.</a:t>
            </a:r>
          </a:p>
          <a:p>
            <a:pPr lvl="1"/>
            <a:endParaRPr kumimoji="1" lang="en-US" altLang="en-US" sz="2000" b="1" dirty="0">
              <a:latin typeface="Times New Roman" panose="02020603050405020304" pitchFamily="18" charset="0"/>
            </a:endParaRPr>
          </a:p>
          <a:p>
            <a:endParaRPr kumimoji="1" lang="en-US" altLang="en-US" sz="2000" b="1" dirty="0">
              <a:latin typeface="Times New Roman" panose="02020603050405020304" pitchFamily="18" charset="0"/>
            </a:endParaRPr>
          </a:p>
          <a:p>
            <a:endParaRPr kumimoji="1" lang="en-US" altLang="en-US" sz="2000" b="1" dirty="0">
              <a:latin typeface="Times New Roman" panose="02020603050405020304" pitchFamily="18" charset="0"/>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CE6CD9F-8467-5E6C-3B0D-D158B47BD79B}"/>
              </a:ext>
            </a:extLst>
          </p:cNvPr>
          <p:cNvSpPr>
            <a:spLocks noGrp="1" noChangeArrowheads="1"/>
          </p:cNvSpPr>
          <p:nvPr>
            <p:ph type="title"/>
          </p:nvPr>
        </p:nvSpPr>
        <p:spPr/>
        <p:txBody>
          <a:bodyPr/>
          <a:lstStyle/>
          <a:p>
            <a:r>
              <a:rPr lang="en-US" altLang="en-US" sz="3200" dirty="0"/>
              <a:t>Phases of System Development</a:t>
            </a:r>
          </a:p>
        </p:txBody>
      </p:sp>
      <p:sp>
        <p:nvSpPr>
          <p:cNvPr id="35843" name="Rectangle 3" descr="Rectangle: Click to edit Master text styles&#10;Second level&#10;Third level&#10;Fourth level&#10;Fifth level">
            <a:extLst>
              <a:ext uri="{FF2B5EF4-FFF2-40B4-BE49-F238E27FC236}">
                <a16:creationId xmlns:a16="http://schemas.microsoft.com/office/drawing/2014/main" id="{E539A3ED-B497-2A87-B260-47C32FA979FA}"/>
              </a:ext>
            </a:extLst>
          </p:cNvPr>
          <p:cNvSpPr>
            <a:spLocks noGrp="1" noChangeArrowheads="1"/>
          </p:cNvSpPr>
          <p:nvPr>
            <p:ph idx="1"/>
          </p:nvPr>
        </p:nvSpPr>
        <p:spPr>
          <a:xfrm>
            <a:off x="685800" y="1040130"/>
            <a:ext cx="7772400" cy="4114800"/>
          </a:xfrm>
        </p:spPr>
        <p:txBody>
          <a:bodyPr rtlCol="0">
            <a:noAutofit/>
          </a:bodyPr>
          <a:lstStyle/>
          <a:p>
            <a:pPr fontAlgn="auto">
              <a:lnSpc>
                <a:spcPct val="90000"/>
              </a:lnSpc>
              <a:spcAft>
                <a:spcPts val="0"/>
              </a:spcAft>
              <a:buFont typeface="+mj-lt"/>
              <a:buAutoNum type="arabicPeriod"/>
              <a:defRPr/>
            </a:pPr>
            <a:r>
              <a:rPr lang="en-US" sz="1800" dirty="0">
                <a:latin typeface="Times New Roman" panose="02020603050405020304" pitchFamily="18" charset="0"/>
                <a:cs typeface="Times New Roman" panose="02020603050405020304" pitchFamily="18" charset="0"/>
              </a:rPr>
              <a:t>Requirement Analysis</a:t>
            </a:r>
          </a:p>
          <a:p>
            <a:pPr lvl="1" fontAlgn="auto">
              <a:lnSpc>
                <a:spcPct val="90000"/>
              </a:lnSpc>
              <a:spcAft>
                <a:spcPts val="0"/>
              </a:spcAft>
              <a:buFont typeface="+mj-lt"/>
              <a:buAutoNum type="arabicPeriod"/>
              <a:defRPr/>
            </a:pPr>
            <a:r>
              <a:rPr lang="en-US" sz="1800" dirty="0">
                <a:latin typeface="Times New Roman" panose="02020603050405020304" pitchFamily="18" charset="0"/>
                <a:cs typeface="Times New Roman" panose="02020603050405020304" pitchFamily="18" charset="0"/>
              </a:rPr>
              <a:t>The functionality users require from the system</a:t>
            </a:r>
          </a:p>
          <a:p>
            <a:pPr lvl="1" fontAlgn="auto">
              <a:lnSpc>
                <a:spcPct val="90000"/>
              </a:lnSpc>
              <a:spcAft>
                <a:spcPts val="0"/>
              </a:spcAft>
              <a:buFont typeface="+mj-lt"/>
              <a:buAutoNum type="arabicPeriod"/>
              <a:defRPr/>
            </a:pPr>
            <a:r>
              <a:rPr lang="en-US" sz="1800" b="1" dirty="0">
                <a:solidFill>
                  <a:srgbClr val="A5273C"/>
                </a:solidFill>
                <a:latin typeface="Times New Roman" panose="02020603050405020304" pitchFamily="18" charset="0"/>
                <a:cs typeface="Times New Roman" panose="02020603050405020304" pitchFamily="18" charset="0"/>
              </a:rPr>
              <a:t>Use-case model</a:t>
            </a:r>
          </a:p>
          <a:p>
            <a:pPr fontAlgn="auto">
              <a:lnSpc>
                <a:spcPct val="90000"/>
              </a:lnSpc>
              <a:spcAft>
                <a:spcPts val="0"/>
              </a:spcAft>
              <a:buFont typeface="+mj-lt"/>
              <a:buAutoNum type="arabicPeriod"/>
              <a:defRPr/>
            </a:pPr>
            <a:r>
              <a:rPr lang="en-US" sz="1800" dirty="0">
                <a:latin typeface="Times New Roman" panose="02020603050405020304" pitchFamily="18" charset="0"/>
                <a:cs typeface="Times New Roman" panose="02020603050405020304" pitchFamily="18" charset="0"/>
              </a:rPr>
              <a:t>OO Analysis</a:t>
            </a:r>
          </a:p>
          <a:p>
            <a:pPr lvl="1" fontAlgn="auto">
              <a:lnSpc>
                <a:spcPct val="90000"/>
              </a:lnSpc>
              <a:spcAft>
                <a:spcPts val="0"/>
              </a:spcAft>
              <a:buFont typeface="+mj-lt"/>
              <a:buAutoNum type="arabicPeriod"/>
              <a:defRPr/>
            </a:pPr>
            <a:r>
              <a:rPr lang="en-US" sz="1800" dirty="0">
                <a:latin typeface="Times New Roman" panose="02020603050405020304" pitchFamily="18" charset="0"/>
                <a:cs typeface="Times New Roman" panose="02020603050405020304" pitchFamily="18" charset="0"/>
              </a:rPr>
              <a:t>Discovering classes and relationships</a:t>
            </a:r>
          </a:p>
          <a:p>
            <a:pPr lvl="1" fontAlgn="auto">
              <a:lnSpc>
                <a:spcPct val="90000"/>
              </a:lnSpc>
              <a:spcAft>
                <a:spcPts val="0"/>
              </a:spcAft>
              <a:buFont typeface="+mj-lt"/>
              <a:buAutoNum type="arabicPeriod"/>
              <a:defRPr/>
            </a:pPr>
            <a:r>
              <a:rPr lang="en-US" sz="1800" dirty="0">
                <a:latin typeface="Times New Roman" panose="02020603050405020304" pitchFamily="18" charset="0"/>
                <a:cs typeface="Times New Roman" panose="02020603050405020304" pitchFamily="18" charset="0"/>
              </a:rPr>
              <a:t>Class diagram</a:t>
            </a:r>
          </a:p>
          <a:p>
            <a:pPr fontAlgn="auto">
              <a:lnSpc>
                <a:spcPct val="90000"/>
              </a:lnSpc>
              <a:spcAft>
                <a:spcPts val="0"/>
              </a:spcAft>
              <a:buFont typeface="+mj-lt"/>
              <a:buAutoNum type="arabicPeriod"/>
              <a:defRPr/>
            </a:pPr>
            <a:r>
              <a:rPr lang="en-US" sz="1800" dirty="0">
                <a:latin typeface="Times New Roman" panose="02020603050405020304" pitchFamily="18" charset="0"/>
                <a:cs typeface="Times New Roman" panose="02020603050405020304" pitchFamily="18" charset="0"/>
              </a:rPr>
              <a:t>OO Design </a:t>
            </a:r>
          </a:p>
          <a:p>
            <a:pPr lvl="1" fontAlgn="auto">
              <a:lnSpc>
                <a:spcPct val="90000"/>
              </a:lnSpc>
              <a:spcAft>
                <a:spcPts val="0"/>
              </a:spcAft>
              <a:buFont typeface="+mj-lt"/>
              <a:buAutoNum type="arabicPeriod"/>
              <a:defRPr/>
            </a:pPr>
            <a:r>
              <a:rPr lang="en-US" sz="1800" dirty="0">
                <a:latin typeface="Times New Roman" panose="02020603050405020304" pitchFamily="18" charset="0"/>
                <a:cs typeface="Times New Roman" panose="02020603050405020304" pitchFamily="18" charset="0"/>
              </a:rPr>
              <a:t>Result of Analysis expanded into technical solution</a:t>
            </a:r>
          </a:p>
          <a:p>
            <a:pPr lvl="1" fontAlgn="auto">
              <a:lnSpc>
                <a:spcPct val="90000"/>
              </a:lnSpc>
              <a:spcAft>
                <a:spcPts val="0"/>
              </a:spcAft>
              <a:buFont typeface="+mj-lt"/>
              <a:buAutoNum type="arabicPeriod"/>
              <a:defRPr/>
            </a:pPr>
            <a:r>
              <a:rPr lang="en-US" sz="1800" dirty="0">
                <a:latin typeface="Times New Roman" panose="02020603050405020304" pitchFamily="18" charset="0"/>
                <a:cs typeface="Times New Roman" panose="02020603050405020304" pitchFamily="18" charset="0"/>
              </a:rPr>
              <a:t>Sequence diagram, state diagram, etc.</a:t>
            </a:r>
          </a:p>
          <a:p>
            <a:pPr lvl="1" fontAlgn="auto">
              <a:lnSpc>
                <a:spcPct val="90000"/>
              </a:lnSpc>
              <a:spcAft>
                <a:spcPts val="0"/>
              </a:spcAft>
              <a:buFont typeface="+mj-lt"/>
              <a:buAutoNum type="arabicPeriod"/>
              <a:defRPr/>
            </a:pPr>
            <a:r>
              <a:rPr lang="en-US" sz="1800" dirty="0">
                <a:latin typeface="Times New Roman" panose="02020603050405020304" pitchFamily="18" charset="0"/>
                <a:cs typeface="Times New Roman" panose="02020603050405020304" pitchFamily="18" charset="0"/>
              </a:rPr>
              <a:t>Results in detailed specs for the coding phase</a:t>
            </a:r>
          </a:p>
          <a:p>
            <a:pPr fontAlgn="auto">
              <a:lnSpc>
                <a:spcPct val="90000"/>
              </a:lnSpc>
              <a:spcAft>
                <a:spcPts val="0"/>
              </a:spcAft>
              <a:buFont typeface="+mj-lt"/>
              <a:buAutoNum type="arabicPeriod"/>
              <a:defRPr/>
            </a:pPr>
            <a:r>
              <a:rPr lang="en-US" sz="1800" dirty="0">
                <a:latin typeface="Times New Roman" panose="02020603050405020304" pitchFamily="18" charset="0"/>
                <a:cs typeface="Times New Roman" panose="02020603050405020304" pitchFamily="18" charset="0"/>
              </a:rPr>
              <a:t>Implementation (Programming/coding)</a:t>
            </a:r>
          </a:p>
          <a:p>
            <a:pPr lvl="1" fontAlgn="auto">
              <a:lnSpc>
                <a:spcPct val="90000"/>
              </a:lnSpc>
              <a:spcAft>
                <a:spcPts val="0"/>
              </a:spcAft>
              <a:buFont typeface="+mj-lt"/>
              <a:buAutoNum type="arabicPeriod"/>
              <a:defRPr/>
            </a:pPr>
            <a:r>
              <a:rPr lang="en-US" sz="1800" dirty="0">
                <a:latin typeface="Times New Roman" panose="02020603050405020304" pitchFamily="18" charset="0"/>
                <a:cs typeface="Times New Roman" panose="02020603050405020304" pitchFamily="18" charset="0"/>
              </a:rPr>
              <a:t>Models are converted into code</a:t>
            </a:r>
          </a:p>
          <a:p>
            <a:pPr fontAlgn="auto">
              <a:lnSpc>
                <a:spcPct val="90000"/>
              </a:lnSpc>
              <a:spcAft>
                <a:spcPts val="0"/>
              </a:spcAft>
              <a:buFont typeface="+mj-lt"/>
              <a:buAutoNum type="arabicPeriod"/>
              <a:defRPr/>
            </a:pPr>
            <a:r>
              <a:rPr lang="en-US" sz="1800" dirty="0">
                <a:latin typeface="Times New Roman" panose="02020603050405020304" pitchFamily="18" charset="0"/>
                <a:cs typeface="Times New Roman" panose="02020603050405020304" pitchFamily="18" charset="0"/>
              </a:rPr>
              <a:t>Testing</a:t>
            </a:r>
          </a:p>
          <a:p>
            <a:pPr lvl="1" fontAlgn="auto">
              <a:lnSpc>
                <a:spcPct val="90000"/>
              </a:lnSpc>
              <a:spcAft>
                <a:spcPts val="0"/>
              </a:spcAft>
              <a:buFont typeface="+mj-lt"/>
              <a:buAutoNum type="arabicPeriod"/>
              <a:defRPr/>
            </a:pPr>
            <a:r>
              <a:rPr lang="en-US" sz="1800" dirty="0">
                <a:latin typeface="Times New Roman" panose="02020603050405020304" pitchFamily="18" charset="0"/>
                <a:cs typeface="Times New Roman" panose="02020603050405020304" pitchFamily="18" charset="0"/>
              </a:rPr>
              <a:t>Unit tests, integration tests, system tests and acceptance tests.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1">
            <a:extLst>
              <a:ext uri="{FF2B5EF4-FFF2-40B4-BE49-F238E27FC236}">
                <a16:creationId xmlns:a16="http://schemas.microsoft.com/office/drawing/2014/main" id="{6929D811-ADAA-B833-7E65-F89E4B09EA47}"/>
              </a:ext>
            </a:extLst>
          </p:cNvPr>
          <p:cNvSpPr>
            <a:spLocks noGrp="1" noChangeArrowheads="1"/>
          </p:cNvSpPr>
          <p:nvPr>
            <p:ph type="title"/>
          </p:nvPr>
        </p:nvSpPr>
        <p:spPr/>
        <p:txBody>
          <a:bodyPr/>
          <a:lstStyle/>
          <a:p>
            <a:r>
              <a:rPr lang="en-US" altLang="en-US" sz="3200" dirty="0"/>
              <a:t>Use-Case Modeling</a:t>
            </a:r>
          </a:p>
        </p:txBody>
      </p:sp>
      <p:sp>
        <p:nvSpPr>
          <p:cNvPr id="5123" name="Rectangle 12" descr="Rectangle: Click to edit Master text styles&#10;Second level&#10;Third level&#10;Fourth level&#10;Fifth level">
            <a:extLst>
              <a:ext uri="{FF2B5EF4-FFF2-40B4-BE49-F238E27FC236}">
                <a16:creationId xmlns:a16="http://schemas.microsoft.com/office/drawing/2014/main" id="{1F358063-DFB6-00A3-7B04-267F15670603}"/>
              </a:ext>
            </a:extLst>
          </p:cNvPr>
          <p:cNvSpPr>
            <a:spLocks noGrp="1" noChangeArrowheads="1"/>
          </p:cNvSpPr>
          <p:nvPr>
            <p:ph idx="1"/>
          </p:nvPr>
        </p:nvSpPr>
        <p:spPr>
          <a:xfrm>
            <a:off x="457200" y="1257300"/>
            <a:ext cx="8229240" cy="4324500"/>
          </a:xfrm>
        </p:spPr>
        <p:txBody>
          <a:bodyPr>
            <a:normAutofit/>
          </a:bodyPr>
          <a:lstStyle/>
          <a:p>
            <a:pPr>
              <a:lnSpc>
                <a:spcPct val="90000"/>
              </a:lnSpc>
            </a:pPr>
            <a:r>
              <a:rPr lang="en-US" altLang="en-US" sz="1800" dirty="0">
                <a:latin typeface="Times New Roman" panose="02020603050405020304" pitchFamily="18" charset="0"/>
                <a:cs typeface="Times New Roman" panose="02020603050405020304" pitchFamily="18" charset="0"/>
              </a:rPr>
              <a:t>In use-case modeling, the system is looked upon as a black box whose boundaries are defined by its functionality to external stimuli.</a:t>
            </a:r>
          </a:p>
          <a:p>
            <a:pPr>
              <a:lnSpc>
                <a:spcPct val="90000"/>
              </a:lnSpc>
            </a:pPr>
            <a:r>
              <a:rPr lang="en-US" altLang="en-US" sz="1800" dirty="0">
                <a:latin typeface="Times New Roman" panose="02020603050405020304" pitchFamily="18" charset="0"/>
                <a:cs typeface="Times New Roman" panose="02020603050405020304" pitchFamily="18" charset="0"/>
              </a:rPr>
              <a:t>The actual description of the use-case is usually given in plain text. A popular notation promoted by UML is the stick figure notation.</a:t>
            </a:r>
          </a:p>
          <a:p>
            <a:pPr>
              <a:lnSpc>
                <a:spcPct val="90000"/>
              </a:lnSpc>
            </a:pPr>
            <a:r>
              <a:rPr lang="en-US" altLang="en-US" sz="1800" dirty="0">
                <a:latin typeface="Times New Roman" panose="02020603050405020304" pitchFamily="18" charset="0"/>
                <a:cs typeface="Times New Roman" panose="02020603050405020304" pitchFamily="18" charset="0"/>
              </a:rPr>
              <a:t>We will look into the details of text representation later. Both visual and text representation are needed for a complete view.</a:t>
            </a:r>
          </a:p>
          <a:p>
            <a:pPr>
              <a:lnSpc>
                <a:spcPct val="90000"/>
              </a:lnSpc>
            </a:pPr>
            <a:r>
              <a:rPr lang="en-US" altLang="en-US" sz="1800" dirty="0">
                <a:latin typeface="Times New Roman" panose="02020603050405020304" pitchFamily="18" charset="0"/>
                <a:cs typeface="Times New Roman" panose="02020603050405020304" pitchFamily="18" charset="0"/>
              </a:rPr>
              <a:t>A use-case model represents the use-case view of the system. A use-case view of a system may consist of many Use-case diagrams.</a:t>
            </a:r>
          </a:p>
          <a:p>
            <a:pPr>
              <a:lnSpc>
                <a:spcPct val="90000"/>
              </a:lnSpc>
            </a:pPr>
            <a:r>
              <a:rPr lang="en-US" altLang="en-US" sz="1800" dirty="0">
                <a:latin typeface="Times New Roman" panose="02020603050405020304" pitchFamily="18" charset="0"/>
                <a:cs typeface="Times New Roman" panose="02020603050405020304" pitchFamily="18" charset="0"/>
              </a:rPr>
              <a:t>An use-case diagram shows (the system), the actors, the use-cases and the relationship among them.</a:t>
            </a:r>
          </a:p>
          <a:p>
            <a:pPr>
              <a:lnSpc>
                <a:spcPct val="90000"/>
              </a:lnSpc>
              <a:buFont typeface="Wingdings" panose="05000000000000000000" pitchFamily="2" charset="2"/>
              <a:buNone/>
            </a:pPr>
            <a:endParaRPr lang="en-US" altLang="en-US" sz="1800" dirty="0">
              <a:latin typeface="Times New Roman" panose="02020603050405020304" pitchFamily="18" charset="0"/>
              <a:cs typeface="Times New Roman" panose="02020603050405020304" pitchFamily="18" charset="0"/>
            </a:endParaRPr>
          </a:p>
        </p:txBody>
      </p:sp>
      <p:sp>
        <p:nvSpPr>
          <p:cNvPr id="5127" name="Rectangle 10">
            <a:extLst>
              <a:ext uri="{FF2B5EF4-FFF2-40B4-BE49-F238E27FC236}">
                <a16:creationId xmlns:a16="http://schemas.microsoft.com/office/drawing/2014/main" id="{01715420-1AE1-14C3-A5B2-74A9B851A7BA}"/>
              </a:ext>
            </a:extLst>
          </p:cNvPr>
          <p:cNvSpPr>
            <a:spLocks noChangeArrowheads="1"/>
          </p:cNvSpPr>
          <p:nvPr/>
        </p:nvSpPr>
        <p:spPr bwMode="auto">
          <a:xfrm>
            <a:off x="838200" y="4114800"/>
            <a:ext cx="184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lnSpc>
                <a:spcPct val="90000"/>
              </a:lnSpc>
              <a:spcBef>
                <a:spcPct val="20000"/>
              </a:spcBef>
              <a:buClr>
                <a:schemeClr val="hlink"/>
              </a:buClr>
              <a:buSzPct val="110000"/>
              <a:buFont typeface="Wingdings" panose="05000000000000000000" pitchFamily="2" charset="2"/>
              <a:buNone/>
            </a:pPr>
            <a:endParaRPr lang="en-US" alt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081171A0-50DA-3BBB-4CC5-5797F0E1871D}"/>
              </a:ext>
            </a:extLst>
          </p:cNvPr>
          <p:cNvSpPr>
            <a:spLocks noGrp="1" noChangeArrowheads="1"/>
          </p:cNvSpPr>
          <p:nvPr>
            <p:ph type="title"/>
          </p:nvPr>
        </p:nvSpPr>
        <p:spPr/>
        <p:txBody>
          <a:bodyPr/>
          <a:lstStyle/>
          <a:p>
            <a:r>
              <a:rPr lang="en-US" altLang="en-US" sz="3200" dirty="0"/>
              <a:t>Components of Use-case Model</a:t>
            </a:r>
          </a:p>
        </p:txBody>
      </p:sp>
      <p:sp>
        <p:nvSpPr>
          <p:cNvPr id="6147" name="Rectangle 3" descr="Rectangle: Click to edit Master text styles&#10;Second level&#10;Third level&#10;Fourth level&#10;Fifth level">
            <a:extLst>
              <a:ext uri="{FF2B5EF4-FFF2-40B4-BE49-F238E27FC236}">
                <a16:creationId xmlns:a16="http://schemas.microsoft.com/office/drawing/2014/main" id="{B30104A0-463C-F28A-834C-FD66D48F3BA4}"/>
              </a:ext>
            </a:extLst>
          </p:cNvPr>
          <p:cNvSpPr>
            <a:spLocks noGrp="1" noChangeArrowheads="1"/>
          </p:cNvSpPr>
          <p:nvPr>
            <p:ph idx="1"/>
          </p:nvPr>
        </p:nvSpPr>
        <p:spPr/>
        <p:txBody>
          <a:bodyPr>
            <a:normAutofit/>
          </a:bodyPr>
          <a:lstStyle/>
          <a:p>
            <a:r>
              <a:rPr lang="en-US" altLang="en-US" sz="1800" dirty="0">
                <a:latin typeface="Times New Roman" panose="02020603050405020304" pitchFamily="18" charset="0"/>
                <a:cs typeface="Times New Roman" panose="02020603050405020304" pitchFamily="18" charset="0"/>
              </a:rPr>
              <a:t>The components of a Use-case model are:</a:t>
            </a:r>
          </a:p>
          <a:p>
            <a:pPr lvl="1">
              <a:buFont typeface="+mj-lt"/>
              <a:buAutoNum type="arabicPeriod"/>
            </a:pPr>
            <a:r>
              <a:rPr lang="en-US" altLang="en-US" sz="1800" dirty="0">
                <a:latin typeface="Times New Roman" panose="02020603050405020304" pitchFamily="18" charset="0"/>
                <a:cs typeface="Times New Roman" panose="02020603050405020304" pitchFamily="18" charset="0"/>
              </a:rPr>
              <a:t>System Modeled</a:t>
            </a:r>
          </a:p>
          <a:p>
            <a:pPr lvl="1">
              <a:buFont typeface="+mj-lt"/>
              <a:buAutoNum type="arabicPeriod"/>
            </a:pPr>
            <a:r>
              <a:rPr lang="en-US" altLang="en-US" sz="1800" dirty="0">
                <a:latin typeface="Times New Roman" panose="02020603050405020304" pitchFamily="18" charset="0"/>
                <a:cs typeface="Times New Roman" panose="02020603050405020304" pitchFamily="18" charset="0"/>
              </a:rPr>
              <a:t>Actors </a:t>
            </a:r>
          </a:p>
          <a:p>
            <a:pPr lvl="1">
              <a:buFont typeface="+mj-lt"/>
              <a:buAutoNum type="arabicPeriod"/>
            </a:pPr>
            <a:r>
              <a:rPr lang="en-US" altLang="en-US" sz="1800" dirty="0">
                <a:latin typeface="Times New Roman" panose="02020603050405020304" pitchFamily="18" charset="0"/>
                <a:cs typeface="Times New Roman" panose="02020603050405020304" pitchFamily="18" charset="0"/>
              </a:rPr>
              <a:t>Use-cases </a:t>
            </a:r>
          </a:p>
          <a:p>
            <a:pPr lvl="1">
              <a:buFont typeface="+mj-lt"/>
              <a:buAutoNum type="arabicPeriod"/>
            </a:pPr>
            <a:r>
              <a:rPr lang="en-US" altLang="en-US" sz="1800" dirty="0">
                <a:latin typeface="Times New Roman" panose="02020603050405020304" pitchFamily="18" charset="0"/>
                <a:cs typeface="Times New Roman" panose="02020603050405020304" pitchFamily="18" charset="0"/>
              </a:rPr>
              <a:t>Stimulus</a:t>
            </a:r>
          </a:p>
          <a:p>
            <a:pPr>
              <a:buFont typeface="Wingdings" panose="05000000000000000000" pitchFamily="2" charset="2"/>
              <a:buNone/>
            </a:pPr>
            <a:endParaRPr lang="en-US" altLang="en-US" sz="1800" dirty="0">
              <a:latin typeface="Times New Roman" panose="02020603050405020304" pitchFamily="18" charset="0"/>
              <a:cs typeface="Times New Roman" panose="02020603050405020304" pitchFamily="18" charset="0"/>
            </a:endParaRPr>
          </a:p>
        </p:txBody>
      </p:sp>
      <p:sp>
        <p:nvSpPr>
          <p:cNvPr id="6151" name="Oval 5">
            <a:extLst>
              <a:ext uri="{FF2B5EF4-FFF2-40B4-BE49-F238E27FC236}">
                <a16:creationId xmlns:a16="http://schemas.microsoft.com/office/drawing/2014/main" id="{B225A915-9081-0D7C-7323-80088C6D4436}"/>
              </a:ext>
            </a:extLst>
          </p:cNvPr>
          <p:cNvSpPr>
            <a:spLocks noChangeArrowheads="1"/>
          </p:cNvSpPr>
          <p:nvPr/>
        </p:nvSpPr>
        <p:spPr bwMode="auto">
          <a:xfrm>
            <a:off x="3276600" y="4267200"/>
            <a:ext cx="838200" cy="228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endParaRPr lang="en-US" altLang="en-US"/>
          </a:p>
        </p:txBody>
      </p:sp>
      <p:pic>
        <p:nvPicPr>
          <p:cNvPr id="6152" name="Picture 6">
            <a:extLst>
              <a:ext uri="{FF2B5EF4-FFF2-40B4-BE49-F238E27FC236}">
                <a16:creationId xmlns:a16="http://schemas.microsoft.com/office/drawing/2014/main" id="{E57D1505-544B-AEB9-720A-E3F0A5A39C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505200"/>
            <a:ext cx="10096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3" name="Rectangle 7">
            <a:extLst>
              <a:ext uri="{FF2B5EF4-FFF2-40B4-BE49-F238E27FC236}">
                <a16:creationId xmlns:a16="http://schemas.microsoft.com/office/drawing/2014/main" id="{BA2F20D7-F4EB-65C9-BBC6-AE97815AAE63}"/>
              </a:ext>
            </a:extLst>
          </p:cNvPr>
          <p:cNvSpPr>
            <a:spLocks noChangeArrowheads="1"/>
          </p:cNvSpPr>
          <p:nvPr/>
        </p:nvSpPr>
        <p:spPr bwMode="auto">
          <a:xfrm>
            <a:off x="4572000" y="3048000"/>
            <a:ext cx="914400" cy="121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endParaRPr lang="en-US" altLang="en-US"/>
          </a:p>
        </p:txBody>
      </p:sp>
      <p:sp>
        <p:nvSpPr>
          <p:cNvPr id="6154" name="Line 8">
            <a:extLst>
              <a:ext uri="{FF2B5EF4-FFF2-40B4-BE49-F238E27FC236}">
                <a16:creationId xmlns:a16="http://schemas.microsoft.com/office/drawing/2014/main" id="{F326C014-9216-87E6-8885-224F54035DE4}"/>
              </a:ext>
            </a:extLst>
          </p:cNvPr>
          <p:cNvSpPr>
            <a:spLocks noChangeShapeType="1"/>
          </p:cNvSpPr>
          <p:nvPr/>
        </p:nvSpPr>
        <p:spPr bwMode="auto">
          <a:xfrm>
            <a:off x="2819400" y="5105400"/>
            <a:ext cx="838200" cy="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wrap="none"/>
          <a:lstStyle/>
          <a:p>
            <a:endParaRPr lang="en-IN"/>
          </a:p>
        </p:txBody>
      </p:sp>
      <p:sp>
        <p:nvSpPr>
          <p:cNvPr id="6155" name="Text Box 9">
            <a:extLst>
              <a:ext uri="{FF2B5EF4-FFF2-40B4-BE49-F238E27FC236}">
                <a16:creationId xmlns:a16="http://schemas.microsoft.com/office/drawing/2014/main" id="{D48B9433-C7BB-ACEB-EFE9-3112A1023CDA}"/>
              </a:ext>
            </a:extLst>
          </p:cNvPr>
          <p:cNvSpPr txBox="1">
            <a:spLocks noChangeArrowheads="1"/>
          </p:cNvSpPr>
          <p:nvPr/>
        </p:nvSpPr>
        <p:spPr bwMode="auto">
          <a:xfrm>
            <a:off x="4419600" y="2819400"/>
            <a:ext cx="12350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r>
              <a:rPr lang="en-US" altLang="en-US" sz="1200" b="1"/>
              <a:t>System Name</a:t>
            </a:r>
          </a:p>
        </p:txBody>
      </p:sp>
      <p:sp>
        <p:nvSpPr>
          <p:cNvPr id="6156" name="Text Box 10">
            <a:extLst>
              <a:ext uri="{FF2B5EF4-FFF2-40B4-BE49-F238E27FC236}">
                <a16:creationId xmlns:a16="http://schemas.microsoft.com/office/drawing/2014/main" id="{002BD72D-0646-862E-CFA1-39D2EA4D2D00}"/>
              </a:ext>
            </a:extLst>
          </p:cNvPr>
          <p:cNvSpPr txBox="1">
            <a:spLocks noChangeArrowheads="1"/>
          </p:cNvSpPr>
          <p:nvPr/>
        </p:nvSpPr>
        <p:spPr bwMode="auto">
          <a:xfrm>
            <a:off x="3184525" y="3917950"/>
            <a:ext cx="608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r>
              <a:rPr lang="en-US" altLang="en-US" sz="1200" b="1"/>
              <a:t>name</a:t>
            </a:r>
          </a:p>
        </p:txBody>
      </p:sp>
      <p:sp>
        <p:nvSpPr>
          <p:cNvPr id="6157" name="Text Box 11">
            <a:extLst>
              <a:ext uri="{FF2B5EF4-FFF2-40B4-BE49-F238E27FC236}">
                <a16:creationId xmlns:a16="http://schemas.microsoft.com/office/drawing/2014/main" id="{4918E389-2116-4309-8A7B-F9793A9A23EE}"/>
              </a:ext>
            </a:extLst>
          </p:cNvPr>
          <p:cNvSpPr txBox="1">
            <a:spLocks noChangeArrowheads="1"/>
          </p:cNvSpPr>
          <p:nvPr/>
        </p:nvSpPr>
        <p:spPr bwMode="auto">
          <a:xfrm>
            <a:off x="3276600" y="4267200"/>
            <a:ext cx="8699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r>
              <a:rPr lang="en-US" altLang="en-US" sz="1200" b="1"/>
              <a:t>Use-case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B7F72AA-9BE7-1082-A84F-392C818AC2A2}"/>
              </a:ext>
            </a:extLst>
          </p:cNvPr>
          <p:cNvSpPr>
            <a:spLocks noGrp="1" noChangeArrowheads="1"/>
          </p:cNvSpPr>
          <p:nvPr>
            <p:ph type="title"/>
          </p:nvPr>
        </p:nvSpPr>
        <p:spPr/>
        <p:txBody>
          <a:bodyPr/>
          <a:lstStyle/>
          <a:p>
            <a:r>
              <a:rPr lang="en-US" altLang="en-US" sz="3200" dirty="0"/>
              <a:t>System</a:t>
            </a:r>
          </a:p>
        </p:txBody>
      </p:sp>
      <p:sp>
        <p:nvSpPr>
          <p:cNvPr id="7171" name="Rectangle 3" descr="Rectangle: Click to edit Master text styles&#10;Second level&#10;Third level&#10;Fourth level&#10;Fifth level">
            <a:extLst>
              <a:ext uri="{FF2B5EF4-FFF2-40B4-BE49-F238E27FC236}">
                <a16:creationId xmlns:a16="http://schemas.microsoft.com/office/drawing/2014/main" id="{5BF97447-E84F-5386-B90D-138D9D140483}"/>
              </a:ext>
            </a:extLst>
          </p:cNvPr>
          <p:cNvSpPr>
            <a:spLocks noGrp="1" noChangeArrowheads="1"/>
          </p:cNvSpPr>
          <p:nvPr>
            <p:ph idx="1"/>
          </p:nvPr>
        </p:nvSpPr>
        <p:spPr>
          <a:xfrm>
            <a:off x="457380" y="1250760"/>
            <a:ext cx="8229240" cy="3977280"/>
          </a:xfrm>
        </p:spPr>
        <p:txBody>
          <a:bodyPr>
            <a:normAutofit/>
          </a:bodyPr>
          <a:lstStyle/>
          <a:p>
            <a:r>
              <a:rPr lang="en-US" altLang="en-US" sz="1800" dirty="0">
                <a:latin typeface="Times New Roman" panose="02020603050405020304" pitchFamily="18" charset="0"/>
                <a:cs typeface="Times New Roman" panose="02020603050405020304" pitchFamily="18" charset="0"/>
              </a:rPr>
              <a:t>As a part of the use-case modeling, the boundaries of the system are developed.</a:t>
            </a:r>
          </a:p>
          <a:p>
            <a:r>
              <a:rPr lang="en-US" altLang="en-US" sz="1800" dirty="0">
                <a:latin typeface="Times New Roman" panose="02020603050405020304" pitchFamily="18" charset="0"/>
                <a:cs typeface="Times New Roman" panose="02020603050405020304" pitchFamily="18" charset="0"/>
              </a:rPr>
              <a:t>System in the use-case diagram is a box with the name appearing on the top.</a:t>
            </a:r>
          </a:p>
          <a:p>
            <a:r>
              <a:rPr lang="en-US" altLang="en-US" sz="1800" dirty="0">
                <a:latin typeface="Times New Roman" panose="02020603050405020304" pitchFamily="18" charset="0"/>
                <a:cs typeface="Times New Roman" panose="02020603050405020304" pitchFamily="18" charset="0"/>
              </a:rPr>
              <a:t>Define the scope of the system that you are going to design with your </a:t>
            </a:r>
            <a:r>
              <a:rPr lang="en-US" altLang="en-US" sz="1800" dirty="0" err="1">
                <a:latin typeface="Times New Roman" panose="02020603050405020304" pitchFamily="18" charset="0"/>
                <a:cs typeface="Times New Roman" panose="02020603050405020304" pitchFamily="18" charset="0"/>
              </a:rPr>
              <a:t>MyRo</a:t>
            </a:r>
            <a:r>
              <a:rPr lang="en-US" altLang="en-US" sz="1800" dirty="0">
                <a:latin typeface="Times New Roman" panose="02020603050405020304" pitchFamily="18" charset="0"/>
                <a:cs typeface="Times New Roman" panose="02020603050405020304" pitchFamily="18" charset="0"/>
              </a:rPr>
              <a:t>. (software scope)</a:t>
            </a:r>
          </a:p>
        </p:txBody>
      </p:sp>
      <p:sp>
        <p:nvSpPr>
          <p:cNvPr id="7" name="Rectangle 6">
            <a:extLst>
              <a:ext uri="{FF2B5EF4-FFF2-40B4-BE49-F238E27FC236}">
                <a16:creationId xmlns:a16="http://schemas.microsoft.com/office/drawing/2014/main" id="{E3EA97D5-AD90-E35E-B959-6B1CCC3A8DC7}"/>
              </a:ext>
            </a:extLst>
          </p:cNvPr>
          <p:cNvSpPr/>
          <p:nvPr/>
        </p:nvSpPr>
        <p:spPr>
          <a:xfrm>
            <a:off x="4670700" y="3279774"/>
            <a:ext cx="3090270" cy="15322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176" name="TextBox 7">
            <a:extLst>
              <a:ext uri="{FF2B5EF4-FFF2-40B4-BE49-F238E27FC236}">
                <a16:creationId xmlns:a16="http://schemas.microsoft.com/office/drawing/2014/main" id="{022FFDAE-2915-E0EF-099E-F6EE0A4CDC03}"/>
              </a:ext>
            </a:extLst>
          </p:cNvPr>
          <p:cNvSpPr txBox="1">
            <a:spLocks noChangeArrowheads="1"/>
          </p:cNvSpPr>
          <p:nvPr/>
        </p:nvSpPr>
        <p:spPr bwMode="auto">
          <a:xfrm>
            <a:off x="5325813" y="3623310"/>
            <a:ext cx="19319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a:solidFill>
                  <a:schemeClr val="tx1"/>
                </a:solidFill>
                <a:latin typeface="Tahoma" panose="020B0604030504040204" pitchFamily="34" charset="0"/>
              </a:defRPr>
            </a:lvl1pPr>
            <a:lvl2pPr marL="742950" indent="-285750" eaLnBrk="0" hangingPunct="0">
              <a:defRPr sz="1400">
                <a:solidFill>
                  <a:schemeClr val="tx1"/>
                </a:solidFill>
                <a:latin typeface="Tahoma" panose="020B0604030504040204" pitchFamily="34" charset="0"/>
              </a:defRPr>
            </a:lvl2pPr>
            <a:lvl3pPr marL="1143000" indent="-228600" eaLnBrk="0" hangingPunct="0">
              <a:defRPr sz="1400">
                <a:solidFill>
                  <a:schemeClr val="tx1"/>
                </a:solidFill>
                <a:latin typeface="Tahoma" panose="020B0604030504040204" pitchFamily="34" charset="0"/>
              </a:defRPr>
            </a:lvl3pPr>
            <a:lvl4pPr marL="1600200" indent="-228600" eaLnBrk="0" hangingPunct="0">
              <a:defRPr sz="1400">
                <a:solidFill>
                  <a:schemeClr val="tx1"/>
                </a:solidFill>
                <a:latin typeface="Tahoma" panose="020B0604030504040204" pitchFamily="34" charset="0"/>
              </a:defRPr>
            </a:lvl4pPr>
            <a:lvl5pPr marL="2057400" indent="-228600" eaLnBrk="0" hangingPunct="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eaLnBrk="1" hangingPunct="1"/>
            <a:r>
              <a:rPr lang="en-US" altLang="en-US" dirty="0" err="1"/>
              <a:t>MyRo</a:t>
            </a:r>
            <a:r>
              <a:rPr lang="en-US" altLang="en-US" dirty="0"/>
              <a:t> Software </a:t>
            </a:r>
            <a:r>
              <a:rPr lang="en-US" altLang="en-US" dirty="0" err="1"/>
              <a:t>Appln</a:t>
            </a:r>
            <a:r>
              <a:rPr lang="en-US" altLang="en-US" dirty="0"/>
              <a:t>.</a:t>
            </a:r>
          </a:p>
        </p:txBody>
      </p:sp>
      <p:sp>
        <p:nvSpPr>
          <p:cNvPr id="2" name="TextBox 99">
            <a:extLst>
              <a:ext uri="{FF2B5EF4-FFF2-40B4-BE49-F238E27FC236}">
                <a16:creationId xmlns:a16="http://schemas.microsoft.com/office/drawing/2014/main" id="{1593B34C-F66C-FE46-7BEF-1A2C225B67FF}"/>
              </a:ext>
            </a:extLst>
          </p:cNvPr>
          <p:cNvSpPr txBox="1"/>
          <p:nvPr/>
        </p:nvSpPr>
        <p:spPr>
          <a:xfrm>
            <a:off x="3567898" y="5720935"/>
            <a:ext cx="2649700" cy="307777"/>
          </a:xfrm>
          <a:prstGeom prst="rect">
            <a:avLst/>
          </a:prstGeom>
          <a:noFill/>
        </p:spPr>
        <p:txBody>
          <a:bodyPr wrap="none" rtlCol="0">
            <a:spAutoFit/>
          </a:bodyPr>
          <a:ls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r>
              <a:rPr lang="en-IN" b="1" dirty="0">
                <a:latin typeface="Times New Roman" panose="02020603050405020304" pitchFamily="18" charset="0"/>
                <a:cs typeface="Times New Roman" panose="02020603050405020304" pitchFamily="18" charset="0"/>
              </a:rPr>
              <a:t>Figure 1: </a:t>
            </a:r>
            <a:r>
              <a:rPr lang="en-IN" b="1" dirty="0" err="1">
                <a:latin typeface="Times New Roman" panose="02020603050405020304" pitchFamily="18" charset="0"/>
                <a:cs typeface="Times New Roman" panose="02020603050405020304" pitchFamily="18" charset="0"/>
              </a:rPr>
              <a:t>MyRo</a:t>
            </a:r>
            <a:r>
              <a:rPr lang="en-IN" b="1" dirty="0">
                <a:latin typeface="Times New Roman" panose="02020603050405020304" pitchFamily="18" charset="0"/>
                <a:cs typeface="Times New Roman" panose="02020603050405020304" pitchFamily="18" charset="0"/>
              </a:rPr>
              <a:t> Software </a:t>
            </a:r>
            <a:r>
              <a:rPr lang="en-IN" b="1" dirty="0" err="1">
                <a:latin typeface="Times New Roman" panose="02020603050405020304" pitchFamily="18" charset="0"/>
                <a:cs typeface="Times New Roman" panose="02020603050405020304" pitchFamily="18" charset="0"/>
              </a:rPr>
              <a:t>Appln</a:t>
            </a:r>
            <a:endParaRPr lang="en-IN"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466292D9-57DD-DBEC-EFA3-014DB91B5ADD}"/>
              </a:ext>
            </a:extLst>
          </p:cNvPr>
          <p:cNvSpPr>
            <a:spLocks noGrp="1" noChangeArrowheads="1"/>
          </p:cNvSpPr>
          <p:nvPr>
            <p:ph type="title"/>
          </p:nvPr>
        </p:nvSpPr>
        <p:spPr/>
        <p:txBody>
          <a:bodyPr/>
          <a:lstStyle/>
          <a:p>
            <a:r>
              <a:rPr lang="en-US" altLang="en-US" sz="3200" dirty="0"/>
              <a:t>Actors</a:t>
            </a:r>
          </a:p>
        </p:txBody>
      </p:sp>
      <p:sp>
        <p:nvSpPr>
          <p:cNvPr id="39939" name="Rectangle 3" descr="Rectangle: Click to edit Master text styles&#10;Second level&#10;Third level&#10;Fourth level&#10;Fifth level">
            <a:extLst>
              <a:ext uri="{FF2B5EF4-FFF2-40B4-BE49-F238E27FC236}">
                <a16:creationId xmlns:a16="http://schemas.microsoft.com/office/drawing/2014/main" id="{1FC51935-4BF9-0CC9-1713-A00C6A21DBC4}"/>
              </a:ext>
            </a:extLst>
          </p:cNvPr>
          <p:cNvSpPr>
            <a:spLocks noGrp="1" noChangeArrowheads="1"/>
          </p:cNvSpPr>
          <p:nvPr>
            <p:ph idx="1"/>
          </p:nvPr>
        </p:nvSpPr>
        <p:spPr>
          <a:xfrm>
            <a:off x="914040" y="1371600"/>
            <a:ext cx="7772400" cy="4114800"/>
          </a:xfrm>
        </p:spPr>
        <p:txBody>
          <a:bodyPr rtlCol="0">
            <a:normAutofit/>
          </a:bodyPr>
          <a:lstStyle/>
          <a:p>
            <a:pPr algn="just"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An actor is something or someone that interacts with the system.</a:t>
            </a:r>
          </a:p>
          <a:p>
            <a:pPr algn="just"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Actor communicates with the system by sending and receiving messages.</a:t>
            </a:r>
          </a:p>
          <a:p>
            <a:pPr algn="just"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An actor provides the stimulus to activate an Use-case.</a:t>
            </a:r>
          </a:p>
          <a:p>
            <a:pPr algn="just"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Message sent by an actor may result in more messages to actors and to Use-cases.</a:t>
            </a:r>
          </a:p>
          <a:p>
            <a:pPr algn="just"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Actors can be ranked: primary and secondary; passive and active.</a:t>
            </a:r>
          </a:p>
          <a:p>
            <a:pPr algn="just" fontAlgn="auto">
              <a:lnSpc>
                <a:spcPct val="90000"/>
              </a:lnSpc>
              <a:spcAft>
                <a:spcPts val="0"/>
              </a:spcAft>
              <a:defRPr/>
            </a:pPr>
            <a:r>
              <a:rPr lang="en-US" sz="1800" dirty="0">
                <a:latin typeface="Times New Roman" panose="02020603050405020304" pitchFamily="18" charset="0"/>
                <a:cs typeface="Times New Roman" panose="02020603050405020304" pitchFamily="18" charset="0"/>
              </a:rPr>
              <a:t>Actor is a role not an individual instance.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2949A9D-FFAF-4289-73DF-21F5847EEA6D}"/>
              </a:ext>
            </a:extLst>
          </p:cNvPr>
          <p:cNvSpPr>
            <a:spLocks noGrp="1" noChangeArrowheads="1"/>
          </p:cNvSpPr>
          <p:nvPr>
            <p:ph type="title"/>
          </p:nvPr>
        </p:nvSpPr>
        <p:spPr>
          <a:xfrm>
            <a:off x="148590" y="0"/>
            <a:ext cx="5337450" cy="914040"/>
          </a:xfrm>
        </p:spPr>
        <p:txBody>
          <a:bodyPr/>
          <a:lstStyle/>
          <a:p>
            <a:r>
              <a:rPr lang="en-US" altLang="en-US" sz="3200" dirty="0"/>
              <a:t>Finding Actors</a:t>
            </a:r>
          </a:p>
        </p:txBody>
      </p:sp>
      <p:sp>
        <p:nvSpPr>
          <p:cNvPr id="9219" name="Rectangle 3" descr="Rectangle: Click to edit Master text styles&#10;Second level&#10;Third level&#10;Fourth level&#10;Fifth level">
            <a:extLst>
              <a:ext uri="{FF2B5EF4-FFF2-40B4-BE49-F238E27FC236}">
                <a16:creationId xmlns:a16="http://schemas.microsoft.com/office/drawing/2014/main" id="{A08A270D-5742-DAC4-CAB5-BF3EB9C2C0A2}"/>
              </a:ext>
            </a:extLst>
          </p:cNvPr>
          <p:cNvSpPr>
            <a:spLocks noGrp="1" noChangeArrowheads="1"/>
          </p:cNvSpPr>
          <p:nvPr>
            <p:ph idx="1"/>
          </p:nvPr>
        </p:nvSpPr>
        <p:spPr/>
        <p:txBody>
          <a:bodyPr>
            <a:normAutofit/>
          </a:bodyPr>
          <a:lstStyle/>
          <a:p>
            <a:r>
              <a:rPr lang="en-US" altLang="en-US" sz="1800" dirty="0">
                <a:latin typeface="Times New Roman" panose="02020603050405020304" pitchFamily="18" charset="0"/>
                <a:cs typeface="Times New Roman" panose="02020603050405020304" pitchFamily="18" charset="0"/>
              </a:rPr>
              <a:t>The actors of a system can be identified by answering a number of questions:</a:t>
            </a:r>
          </a:p>
          <a:p>
            <a:pPr lvl="1"/>
            <a:r>
              <a:rPr lang="en-US" altLang="en-US" sz="1800" dirty="0">
                <a:latin typeface="Times New Roman" panose="02020603050405020304" pitchFamily="18" charset="0"/>
                <a:cs typeface="Times New Roman" panose="02020603050405020304" pitchFamily="18" charset="0"/>
              </a:rPr>
              <a:t>Who will use the functionality of the system?</a:t>
            </a:r>
          </a:p>
          <a:p>
            <a:pPr lvl="1"/>
            <a:r>
              <a:rPr lang="en-US" altLang="en-US" sz="1800" dirty="0">
                <a:latin typeface="Times New Roman" panose="02020603050405020304" pitchFamily="18" charset="0"/>
                <a:cs typeface="Times New Roman" panose="02020603050405020304" pitchFamily="18" charset="0"/>
              </a:rPr>
              <a:t>Who will maintain the system?</a:t>
            </a:r>
          </a:p>
          <a:p>
            <a:pPr lvl="1"/>
            <a:r>
              <a:rPr lang="en-US" altLang="en-US" sz="1800" dirty="0">
                <a:latin typeface="Times New Roman" panose="02020603050405020304" pitchFamily="18" charset="0"/>
                <a:cs typeface="Times New Roman" panose="02020603050405020304" pitchFamily="18" charset="0"/>
              </a:rPr>
              <a:t>What devices does the system need to handle?</a:t>
            </a:r>
          </a:p>
          <a:p>
            <a:pPr lvl="1"/>
            <a:r>
              <a:rPr lang="en-US" altLang="en-US" sz="1800" dirty="0">
                <a:latin typeface="Times New Roman" panose="02020603050405020304" pitchFamily="18" charset="0"/>
                <a:cs typeface="Times New Roman" panose="02020603050405020304" pitchFamily="18" charset="0"/>
              </a:rPr>
              <a:t>What other system does this system need to interact?</a:t>
            </a:r>
          </a:p>
          <a:p>
            <a:pPr lvl="1"/>
            <a:r>
              <a:rPr lang="en-US" altLang="en-US" sz="1800" dirty="0">
                <a:latin typeface="Times New Roman" panose="02020603050405020304" pitchFamily="18" charset="0"/>
                <a:cs typeface="Times New Roman" panose="02020603050405020304" pitchFamily="18" charset="0"/>
              </a:rPr>
              <a:t>Who or what has interest in the results of this system?</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TotalTime>
  <Words>1223</Words>
  <Application>Microsoft Office PowerPoint</Application>
  <PresentationFormat>On-screen Show (4:3)</PresentationFormat>
  <Paragraphs>147</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Times New Roman</vt:lpstr>
      <vt:lpstr>Arial</vt:lpstr>
      <vt:lpstr>Wingdings</vt:lpstr>
      <vt:lpstr>Calibri</vt:lpstr>
      <vt:lpstr>Times</vt:lpstr>
      <vt:lpstr>Aptos</vt:lpstr>
      <vt:lpstr>Office Theme</vt:lpstr>
      <vt:lpstr>PowerPoint Presentation</vt:lpstr>
      <vt:lpstr>PowerPoint Presentation</vt:lpstr>
      <vt:lpstr>Unified Modeling Language</vt:lpstr>
      <vt:lpstr>Phases of System Development</vt:lpstr>
      <vt:lpstr>Use-Case Modeling</vt:lpstr>
      <vt:lpstr>Components of Use-case Model</vt:lpstr>
      <vt:lpstr>System</vt:lpstr>
      <vt:lpstr>Actors</vt:lpstr>
      <vt:lpstr>Finding Actors</vt:lpstr>
      <vt:lpstr>Use-cases</vt:lpstr>
      <vt:lpstr>Finding Use-cases</vt:lpstr>
      <vt:lpstr>Describing Use-cases</vt:lpstr>
      <vt:lpstr>Example</vt:lpstr>
      <vt:lpstr>Library Management System </vt:lpstr>
      <vt:lpstr>Explanation</vt:lpstr>
      <vt:lpstr>Explanation(Cont..)</vt:lpstr>
      <vt:lpstr>Practice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harish kumar</cp:lastModifiedBy>
  <cp:revision>37</cp:revision>
  <dcterms:created xsi:type="dcterms:W3CDTF">2010-04-09T07:36:15Z</dcterms:created>
  <dcterms:modified xsi:type="dcterms:W3CDTF">2024-01-16T08:20:52Z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