
<file path=[Content_Types].xml><?xml version="1.0" encoding="utf-8"?>
<Types xmlns="http://schemas.openxmlformats.org/package/2006/content-types">
  <Default Extension="fntdata" ContentType="application/x-fontdata"/>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857" r:id="rId2"/>
    <p:sldId id="858" r:id="rId3"/>
    <p:sldId id="859" r:id="rId4"/>
    <p:sldId id="317" r:id="rId5"/>
    <p:sldId id="318" r:id="rId6"/>
    <p:sldId id="863" r:id="rId7"/>
    <p:sldId id="864" r:id="rId8"/>
    <p:sldId id="860" r:id="rId9"/>
    <p:sldId id="856" r:id="rId10"/>
    <p:sldId id="861" r:id="rId11"/>
    <p:sldId id="862" r:id="rId12"/>
    <p:sldId id="314" r:id="rId13"/>
    <p:sldId id="324" r:id="rId14"/>
    <p:sldId id="325" r:id="rId15"/>
    <p:sldId id="341" r:id="rId16"/>
    <p:sldId id="342" r:id="rId17"/>
    <p:sldId id="343" r:id="rId18"/>
    <p:sldId id="345" r:id="rId19"/>
    <p:sldId id="344" r:id="rId20"/>
    <p:sldId id="309" r:id="rId21"/>
    <p:sldId id="313" r:id="rId22"/>
  </p:sldIdLst>
  <p:sldSz cx="9144000" cy="6858000" type="screen4x3"/>
  <p:notesSz cx="7559675" cy="10691813"/>
  <p:embeddedFontLst>
    <p:embeddedFont>
      <p:font typeface="Times" panose="02020603050405020304" pitchFamily="18"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0" roundtripDataSignature="AMtx7mjBLrMujGmK0mcIUsVW4HHj27w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66D8C4D-A2DB-48BA-B2CD-EECFE764FD55}">
  <a:tblStyle styleId="{866D8C4D-A2DB-48BA-B2CD-EECFE764FD55}"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56" d="100"/>
          <a:sy n="56" d="100"/>
        </p:scale>
        <p:origin x="1528"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72"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6600"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81488" y="0"/>
            <a:ext cx="3276600"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5238"/>
            <a:ext cx="3276600"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81488" y="10155238"/>
            <a:ext cx="3276600"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1: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1: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2: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 name="Google Shape;101;p2: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extLst>
      <p:ext uri="{BB962C8B-B14F-4D97-AF65-F5344CB8AC3E}">
        <p14:creationId xmlns:p14="http://schemas.microsoft.com/office/powerpoint/2010/main" val="7830399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https://www.google.co.in/search?q=waterfall+model+in+software+engineering&amp;source=lnms&amp;tbm=isch&amp;sa=X&amp;ved=0ahUKEwiw4fipo-feAhVygUsFHZtXA-UQ_AUIDygC&amp;biw=1366&amp;bih=657#imgrc=Vp6OG-z3LtobqM:</a:t>
            </a:r>
          </a:p>
        </p:txBody>
      </p:sp>
      <p:sp>
        <p:nvSpPr>
          <p:cNvPr id="4" name="Slide Number Placeholder 3"/>
          <p:cNvSpPr>
            <a:spLocks noGrp="1"/>
          </p:cNvSpPr>
          <p:nvPr>
            <p:ph type="sldNum" sz="quarter" idx="5"/>
          </p:nvPr>
        </p:nvSpPr>
        <p:spPr/>
        <p:txBody>
          <a:bodyPr/>
          <a:lstStyle/>
          <a:p>
            <a:fld id="{9513454E-025E-40BB-AB43-5D1161BE6F96}" type="slidenum">
              <a:rPr lang="en-IN" smtClean="0"/>
              <a:pPr/>
              <a:t>9</a:t>
            </a:fld>
            <a:endParaRPr lang="en-IN" dirty="0"/>
          </a:p>
        </p:txBody>
      </p:sp>
    </p:spTree>
    <p:extLst>
      <p:ext uri="{BB962C8B-B14F-4D97-AF65-F5344CB8AC3E}">
        <p14:creationId xmlns:p14="http://schemas.microsoft.com/office/powerpoint/2010/main" val="980226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27:notes"/>
          <p:cNvSpPr txBox="1">
            <a:spLocks noGrp="1"/>
          </p:cNvSpPr>
          <p:nvPr>
            <p:ph type="body" idx="1"/>
          </p:nvPr>
        </p:nvSpPr>
        <p:spPr>
          <a:xfrm>
            <a:off x="755650" y="5145088"/>
            <a:ext cx="6048375"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0" name="Google Shape;500;p27:notes"/>
          <p:cNvSpPr>
            <a:spLocks noGrp="1" noRot="1" noChangeAspect="1"/>
          </p:cNvSpPr>
          <p:nvPr>
            <p:ph type="sldImg" idx="2"/>
          </p:nvPr>
        </p:nvSpPr>
        <p:spPr>
          <a:xfrm>
            <a:off x="1374775" y="1336675"/>
            <a:ext cx="4810125"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28"/>
        <p:cNvGrpSpPr/>
        <p:nvPr/>
      </p:nvGrpSpPr>
      <p:grpSpPr>
        <a:xfrm>
          <a:off x="0" y="0"/>
          <a:ext cx="0" cy="0"/>
          <a:chOff x="0" y="0"/>
          <a:chExt cx="0" cy="0"/>
        </a:xfrm>
      </p:grpSpPr>
      <p:sp>
        <p:nvSpPr>
          <p:cNvPr id="29" name="Google Shape;29;p29"/>
          <p:cNvSpPr txBox="1">
            <a:spLocks noGrp="1"/>
          </p:cNvSpPr>
          <p:nvPr>
            <p:ph type="ftr" idx="11"/>
          </p:nvPr>
        </p:nvSpPr>
        <p:spPr>
          <a:xfrm>
            <a:off x="457559" y="6356520"/>
            <a:ext cx="8499154"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solidFill>
                  <a:srgbClr val="0070C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72"/>
        <p:cNvGrpSpPr/>
        <p:nvPr/>
      </p:nvGrpSpPr>
      <p:grpSpPr>
        <a:xfrm>
          <a:off x="0" y="0"/>
          <a:ext cx="0" cy="0"/>
          <a:chOff x="0" y="0"/>
          <a:chExt cx="0" cy="0"/>
        </a:xfrm>
      </p:grpSpPr>
      <p:sp>
        <p:nvSpPr>
          <p:cNvPr id="73" name="Google Shape;73;p39"/>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9"/>
          <p:cNvSpPr txBox="1">
            <a:spLocks noGrp="1"/>
          </p:cNvSpPr>
          <p:nvPr>
            <p:ph type="body" idx="1"/>
          </p:nvPr>
        </p:nvSpPr>
        <p:spPr>
          <a:xfrm>
            <a:off x="457200" y="160452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9"/>
          <p:cNvSpPr txBox="1">
            <a:spLocks noGrp="1"/>
          </p:cNvSpPr>
          <p:nvPr>
            <p:ph type="body" idx="2"/>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9"/>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77"/>
        <p:cNvGrpSpPr/>
        <p:nvPr/>
      </p:nvGrpSpPr>
      <p:grpSpPr>
        <a:xfrm>
          <a:off x="0" y="0"/>
          <a:ext cx="0" cy="0"/>
          <a:chOff x="0" y="0"/>
          <a:chExt cx="0" cy="0"/>
        </a:xfrm>
      </p:grpSpPr>
      <p:sp>
        <p:nvSpPr>
          <p:cNvPr id="78" name="Google Shape;78;p4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0" name="Google Shape;80;p40"/>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0"/>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40"/>
          <p:cNvSpPr txBox="1">
            <a:spLocks noGrp="1"/>
          </p:cNvSpPr>
          <p:nvPr>
            <p:ph type="body" idx="4"/>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3" name="Google Shape;83;p40"/>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BLANK 2">
    <p:spTree>
      <p:nvGrpSpPr>
        <p:cNvPr id="1" name="Shape 84"/>
        <p:cNvGrpSpPr/>
        <p:nvPr/>
      </p:nvGrpSpPr>
      <p:grpSpPr>
        <a:xfrm>
          <a:off x="0" y="0"/>
          <a:ext cx="0" cy="0"/>
          <a:chOff x="0" y="0"/>
          <a:chExt cx="0" cy="0"/>
        </a:xfrm>
      </p:grpSpPr>
      <p:sp>
        <p:nvSpPr>
          <p:cNvPr id="85" name="Google Shape;85;p41"/>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1"/>
          <p:cNvSpPr txBox="1">
            <a:spLocks noGrp="1"/>
          </p:cNvSpPr>
          <p:nvPr>
            <p:ph type="body" idx="1"/>
          </p:nvPr>
        </p:nvSpPr>
        <p:spPr>
          <a:xfrm>
            <a:off x="45720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41"/>
          <p:cNvSpPr txBox="1">
            <a:spLocks noGrp="1"/>
          </p:cNvSpPr>
          <p:nvPr>
            <p:ph type="body" idx="2"/>
          </p:nvPr>
        </p:nvSpPr>
        <p:spPr>
          <a:xfrm>
            <a:off x="323964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41"/>
          <p:cNvSpPr txBox="1">
            <a:spLocks noGrp="1"/>
          </p:cNvSpPr>
          <p:nvPr>
            <p:ph type="body" idx="3"/>
          </p:nvPr>
        </p:nvSpPr>
        <p:spPr>
          <a:xfrm>
            <a:off x="6022080" y="160452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41"/>
          <p:cNvSpPr txBox="1">
            <a:spLocks noGrp="1"/>
          </p:cNvSpPr>
          <p:nvPr>
            <p:ph type="body" idx="4"/>
          </p:nvPr>
        </p:nvSpPr>
        <p:spPr>
          <a:xfrm>
            <a:off x="45720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41"/>
          <p:cNvSpPr txBox="1">
            <a:spLocks noGrp="1"/>
          </p:cNvSpPr>
          <p:nvPr>
            <p:ph type="body" idx="5"/>
          </p:nvPr>
        </p:nvSpPr>
        <p:spPr>
          <a:xfrm>
            <a:off x="323964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41"/>
          <p:cNvSpPr txBox="1">
            <a:spLocks noGrp="1"/>
          </p:cNvSpPr>
          <p:nvPr>
            <p:ph type="body" idx="6"/>
          </p:nvPr>
        </p:nvSpPr>
        <p:spPr>
          <a:xfrm>
            <a:off x="6022080" y="3682080"/>
            <a:ext cx="26496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41"/>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30"/>
        <p:cNvGrpSpPr/>
        <p:nvPr/>
      </p:nvGrpSpPr>
      <p:grpSpPr>
        <a:xfrm>
          <a:off x="0" y="0"/>
          <a:ext cx="0" cy="0"/>
          <a:chOff x="0" y="0"/>
          <a:chExt cx="0" cy="0"/>
        </a:xfrm>
      </p:grpSpPr>
      <p:sp>
        <p:nvSpPr>
          <p:cNvPr id="31" name="Google Shape;31;p30"/>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0"/>
          <p:cNvSpPr txBox="1">
            <a:spLocks noGrp="1"/>
          </p:cNvSpPr>
          <p:nvPr>
            <p:ph type="body" idx="1"/>
          </p:nvPr>
        </p:nvSpPr>
        <p:spPr>
          <a:xfrm>
            <a:off x="457200" y="1604520"/>
            <a:ext cx="822924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0"/>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32"/>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2"/>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3"/>
          <p:cNvSpPr txBox="1">
            <a:spLocks noGrp="1"/>
          </p:cNvSpPr>
          <p:nvPr>
            <p:ph type="subTitle" idx="1"/>
          </p:nvPr>
        </p:nvSpPr>
        <p:spPr>
          <a:xfrm>
            <a:off x="457200" y="1604520"/>
            <a:ext cx="8229240" cy="3977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47" name="Google Shape;47;p33"/>
          <p:cNvSpPr txBox="1">
            <a:spLocks noGrp="1"/>
          </p:cNvSpPr>
          <p:nvPr>
            <p:ph type="ftr" idx="11"/>
          </p:nvPr>
        </p:nvSpPr>
        <p:spPr>
          <a:xfrm>
            <a:off x="457199" y="6356520"/>
            <a:ext cx="8229239"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4"/>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34"/>
          <p:cNvSpPr txBox="1">
            <a:spLocks noGrp="1"/>
          </p:cNvSpPr>
          <p:nvPr>
            <p:ph type="ftr" idx="11"/>
          </p:nvPr>
        </p:nvSpPr>
        <p:spPr>
          <a:xfrm>
            <a:off x="352540" y="6356520"/>
            <a:ext cx="8361802" cy="36468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p:cSld name="Centered Text">
    <p:spTree>
      <p:nvGrpSpPr>
        <p:cNvPr id="1" name="Shape 51"/>
        <p:cNvGrpSpPr/>
        <p:nvPr/>
      </p:nvGrpSpPr>
      <p:grpSpPr>
        <a:xfrm>
          <a:off x="0" y="0"/>
          <a:ext cx="0" cy="0"/>
          <a:chOff x="0" y="0"/>
          <a:chExt cx="0" cy="0"/>
        </a:xfrm>
      </p:grpSpPr>
      <p:sp>
        <p:nvSpPr>
          <p:cNvPr id="52" name="Google Shape;52;p35"/>
          <p:cNvSpPr txBox="1">
            <a:spLocks noGrp="1"/>
          </p:cNvSpPr>
          <p:nvPr>
            <p:ph type="subTitle" idx="1"/>
          </p:nvPr>
        </p:nvSpPr>
        <p:spPr>
          <a:xfrm>
            <a:off x="0" y="0"/>
            <a:ext cx="5486040" cy="4238280"/>
          </a:xfrm>
          <a:prstGeom prst="rect">
            <a:avLst/>
          </a:prstGeom>
          <a:noFill/>
          <a:ln>
            <a:noFill/>
          </a:ln>
        </p:spPr>
        <p:txBody>
          <a:bodyPr spcFirstLastPara="1" wrap="square" lIns="0" tIns="0" rIns="0" bIns="0" anchor="ctr" anchorCtr="0">
            <a:no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53" name="Google Shape;53;p35"/>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54"/>
        <p:cNvGrpSpPr/>
        <p:nvPr/>
      </p:nvGrpSpPr>
      <p:grpSpPr>
        <a:xfrm>
          <a:off x="0" y="0"/>
          <a:ext cx="0" cy="0"/>
          <a:chOff x="0" y="0"/>
          <a:chExt cx="0" cy="0"/>
        </a:xfrm>
      </p:grpSpPr>
      <p:sp>
        <p:nvSpPr>
          <p:cNvPr id="55" name="Google Shape;55;p36"/>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6"/>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6"/>
          <p:cNvSpPr txBox="1">
            <a:spLocks noGrp="1"/>
          </p:cNvSpPr>
          <p:nvPr>
            <p:ph type="body" idx="2"/>
          </p:nvPr>
        </p:nvSpPr>
        <p:spPr>
          <a:xfrm>
            <a:off x="467424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36"/>
          <p:cNvSpPr txBox="1">
            <a:spLocks noGrp="1"/>
          </p:cNvSpPr>
          <p:nvPr>
            <p:ph type="body" idx="3"/>
          </p:nvPr>
        </p:nvSpPr>
        <p:spPr>
          <a:xfrm>
            <a:off x="45720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6"/>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60"/>
        <p:cNvGrpSpPr/>
        <p:nvPr/>
      </p:nvGrpSpPr>
      <p:grpSpPr>
        <a:xfrm>
          <a:off x="0" y="0"/>
          <a:ext cx="0" cy="0"/>
          <a:chOff x="0" y="0"/>
          <a:chExt cx="0" cy="0"/>
        </a:xfrm>
      </p:grpSpPr>
      <p:sp>
        <p:nvSpPr>
          <p:cNvPr id="61" name="Google Shape;61;p3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7"/>
          <p:cNvSpPr txBox="1">
            <a:spLocks noGrp="1"/>
          </p:cNvSpPr>
          <p:nvPr>
            <p:ph type="body" idx="1"/>
          </p:nvPr>
        </p:nvSpPr>
        <p:spPr>
          <a:xfrm>
            <a:off x="457200" y="1604520"/>
            <a:ext cx="4015800" cy="397728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37"/>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7"/>
          <p:cNvSpPr txBox="1">
            <a:spLocks noGrp="1"/>
          </p:cNvSpPr>
          <p:nvPr>
            <p:ph type="body" idx="3"/>
          </p:nvPr>
        </p:nvSpPr>
        <p:spPr>
          <a:xfrm>
            <a:off x="4674240" y="368208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7"/>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66"/>
        <p:cNvGrpSpPr/>
        <p:nvPr/>
      </p:nvGrpSpPr>
      <p:grpSpPr>
        <a:xfrm>
          <a:off x="0" y="0"/>
          <a:ext cx="0" cy="0"/>
          <a:chOff x="0" y="0"/>
          <a:chExt cx="0" cy="0"/>
        </a:xfrm>
      </p:grpSpPr>
      <p:sp>
        <p:nvSpPr>
          <p:cNvPr id="67" name="Google Shape;67;p38"/>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38"/>
          <p:cNvSpPr txBox="1">
            <a:spLocks noGrp="1"/>
          </p:cNvSpPr>
          <p:nvPr>
            <p:ph type="body" idx="1"/>
          </p:nvPr>
        </p:nvSpPr>
        <p:spPr>
          <a:xfrm>
            <a:off x="45720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9" name="Google Shape;69;p38"/>
          <p:cNvSpPr txBox="1">
            <a:spLocks noGrp="1"/>
          </p:cNvSpPr>
          <p:nvPr>
            <p:ph type="body" idx="2"/>
          </p:nvPr>
        </p:nvSpPr>
        <p:spPr>
          <a:xfrm>
            <a:off x="4674240" y="1604520"/>
            <a:ext cx="401580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8"/>
          <p:cNvSpPr txBox="1">
            <a:spLocks noGrp="1"/>
          </p:cNvSpPr>
          <p:nvPr>
            <p:ph type="body" idx="3"/>
          </p:nvPr>
        </p:nvSpPr>
        <p:spPr>
          <a:xfrm>
            <a:off x="457200" y="3682080"/>
            <a:ext cx="8229240" cy="189684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r>
              <a:rPr lang="en-IN"/>
              <a:t>Computer Networks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sp>
        <p:nvSpPr>
          <p:cNvPr id="10" name="Google Shape;10;p28"/>
          <p:cNvSpPr/>
          <p:nvPr/>
        </p:nvSpPr>
        <p:spPr>
          <a:xfrm>
            <a:off x="0" y="0"/>
            <a:ext cx="914364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28"/>
          <p:cNvSpPr/>
          <p:nvPr/>
        </p:nvSpPr>
        <p:spPr>
          <a:xfrm rot="10800000" flipH="1">
            <a:off x="0" y="6704640"/>
            <a:ext cx="9143640" cy="197640"/>
          </a:xfrm>
          <a:prstGeom prst="rect">
            <a:avLst/>
          </a:prstGeom>
          <a:solidFill>
            <a:srgbClr val="FF00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2" name="Google Shape;1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pic>
        <p:nvPicPr>
          <p:cNvPr id="13" name="Google Shape;13;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14" name="Google Shape;14;p28"/>
          <p:cNvGrpSpPr/>
          <p:nvPr/>
        </p:nvGrpSpPr>
        <p:grpSpPr>
          <a:xfrm>
            <a:off x="6146640" y="0"/>
            <a:ext cx="2997000" cy="875880"/>
            <a:chOff x="6146640" y="0"/>
            <a:chExt cx="2997000" cy="875880"/>
          </a:xfrm>
        </p:grpSpPr>
        <p:sp>
          <p:nvSpPr>
            <p:cNvPr id="15" name="Google Shape;15;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6" name="Google Shape;16;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17" name="Google Shape;17;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18" name="Google Shape;18;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pic>
        <p:nvPicPr>
          <p:cNvPr id="19" name="Google Shape;19;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grpSp>
        <p:nvGrpSpPr>
          <p:cNvPr id="20" name="Google Shape;20;p28"/>
          <p:cNvGrpSpPr/>
          <p:nvPr/>
        </p:nvGrpSpPr>
        <p:grpSpPr>
          <a:xfrm>
            <a:off x="6146640" y="0"/>
            <a:ext cx="2997000" cy="875880"/>
            <a:chOff x="6146640" y="0"/>
            <a:chExt cx="2997000" cy="875880"/>
          </a:xfrm>
        </p:grpSpPr>
        <p:sp>
          <p:nvSpPr>
            <p:cNvPr id="21" name="Google Shape;21;p28"/>
            <p:cNvSpPr/>
            <p:nvPr/>
          </p:nvSpPr>
          <p:spPr>
            <a:xfrm>
              <a:off x="6146640" y="0"/>
              <a:ext cx="2997000" cy="837720"/>
            </a:xfrm>
            <a:prstGeom prst="rect">
              <a:avLst/>
            </a:prstGeom>
            <a:solidFill>
              <a:srgbClr val="FF33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22" name="Google Shape;22;p28" descr="LOGO.gif"/>
            <p:cNvPicPr preferRelativeResize="0"/>
            <p:nvPr/>
          </p:nvPicPr>
          <p:blipFill rotWithShape="1">
            <a:blip r:embed="rId14">
              <a:alphaModFix/>
            </a:blip>
            <a:srcRect b="10718"/>
            <a:stretch/>
          </p:blipFill>
          <p:spPr>
            <a:xfrm>
              <a:off x="6553080" y="228600"/>
              <a:ext cx="2057040" cy="634680"/>
            </a:xfrm>
            <a:prstGeom prst="rect">
              <a:avLst/>
            </a:prstGeom>
            <a:noFill/>
            <a:ln>
              <a:noFill/>
            </a:ln>
          </p:spPr>
        </p:pic>
        <p:sp>
          <p:nvSpPr>
            <p:cNvPr id="23" name="Google Shape;23;p28"/>
            <p:cNvSpPr/>
            <p:nvPr/>
          </p:nvSpPr>
          <p:spPr>
            <a:xfrm>
              <a:off x="6527880" y="190440"/>
              <a:ext cx="2076120" cy="68544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4" name="Google Shape;24;p28" descr="logo.jpg"/>
          <p:cNvPicPr preferRelativeResize="0"/>
          <p:nvPr/>
        </p:nvPicPr>
        <p:blipFill rotWithShape="1">
          <a:blip r:embed="rId15">
            <a:alphaModFix/>
          </a:blip>
          <a:srcRect/>
          <a:stretch/>
        </p:blipFill>
        <p:spPr>
          <a:xfrm>
            <a:off x="6553080" y="228600"/>
            <a:ext cx="1920600" cy="609120"/>
          </a:xfrm>
          <a:prstGeom prst="rect">
            <a:avLst/>
          </a:prstGeom>
          <a:noFill/>
          <a:ln>
            <a:noFill/>
          </a:ln>
        </p:spPr>
      </p:pic>
      <p:sp>
        <p:nvSpPr>
          <p:cNvPr id="25" name="Google Shape;25;p28"/>
          <p:cNvSpPr txBox="1">
            <a:spLocks noGrp="1"/>
          </p:cNvSpPr>
          <p:nvPr>
            <p:ph type="title"/>
          </p:nvPr>
        </p:nvSpPr>
        <p:spPr>
          <a:xfrm>
            <a:off x="0" y="0"/>
            <a:ext cx="6476760" cy="83772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2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28"/>
          <p:cNvSpPr txBox="1">
            <a:spLocks noGrp="1"/>
          </p:cNvSpPr>
          <p:nvPr>
            <p:ph type="body" idx="1"/>
          </p:nvPr>
        </p:nvSpPr>
        <p:spPr>
          <a:xfrm>
            <a:off x="457200" y="1371600"/>
            <a:ext cx="8229240" cy="4525560"/>
          </a:xfrm>
          <a:prstGeom prst="rect">
            <a:avLst/>
          </a:prstGeom>
          <a:noFill/>
          <a:ln>
            <a:noFill/>
          </a:ln>
        </p:spPr>
        <p:txBody>
          <a:bodyPr spcFirstLastPara="1" wrap="square" lIns="91425" tIns="45700" rIns="91425" bIns="45700" anchor="t" anchorCtr="0">
            <a:noAutofit/>
          </a:bodyPr>
          <a:lstStyle>
            <a:lvl1pPr marL="457200" marR="0" lvl="0" indent="-330200" algn="l" rtl="0">
              <a:lnSpc>
                <a:spcPct val="90000"/>
              </a:lnSpc>
              <a:spcBef>
                <a:spcPts val="100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17500" algn="l" rtl="0">
              <a:lnSpc>
                <a:spcPct val="90000"/>
              </a:lnSpc>
              <a:spcBef>
                <a:spcPts val="5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04800" algn="l" rtl="0">
              <a:lnSpc>
                <a:spcPct val="90000"/>
              </a:lnSpc>
              <a:spcBef>
                <a:spcPts val="50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292100" algn="l" rtl="0">
              <a:lnSpc>
                <a:spcPct val="90000"/>
              </a:lnSpc>
              <a:spcBef>
                <a:spcPts val="5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7" name="Google Shape;27;p28"/>
          <p:cNvSpPr txBox="1">
            <a:spLocks noGrp="1"/>
          </p:cNvSpPr>
          <p:nvPr>
            <p:ph type="ftr" idx="11"/>
          </p:nvPr>
        </p:nvSpPr>
        <p:spPr>
          <a:xfrm>
            <a:off x="374573" y="6356350"/>
            <a:ext cx="8482988"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r>
              <a:rPr lang="en-IN"/>
              <a:t>Computer Networks               </a:t>
            </a:r>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courses.cs.vt.edu/csonline/SE/Lessons/Qualities/index.html" TargetMode="External"/><Relationship Id="rId2" Type="http://schemas.openxmlformats.org/officeDocument/2006/relationships/hyperlink" Target="https://www.tutorialspoint.com/software_engineering/" TargetMode="External"/><Relationship Id="rId1" Type="http://schemas.openxmlformats.org/officeDocument/2006/relationships/slideLayout" Target="../slideLayouts/slideLayout2.xml"/><Relationship Id="rId6" Type="http://schemas.openxmlformats.org/officeDocument/2006/relationships/hyperlink" Target="https://www.geeksforgeeks.org/software-engineering-sdlc-v-model/" TargetMode="External"/><Relationship Id="rId5" Type="http://schemas.openxmlformats.org/officeDocument/2006/relationships/hyperlink" Target="https://www.geeksforgeeks.org/software-engineering-spiral-model/" TargetMode="External"/><Relationship Id="rId4" Type="http://schemas.openxmlformats.org/officeDocument/2006/relationships/hyperlink" Target="https://www.tutorialspoint.com/sdlc/sdlc_waterfall_model.ht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
          <p:cNvSpPr txBox="1"/>
          <p:nvPr/>
        </p:nvSpPr>
        <p:spPr>
          <a:xfrm>
            <a:off x="947786" y="2932386"/>
            <a:ext cx="7564618" cy="294051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1" i="0" u="none" strike="noStrike" cap="none" dirty="0">
              <a:solidFill>
                <a:schemeClr val="dk1"/>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lang="en-US" sz="2400" b="1"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r>
              <a:rPr lang="en-US" sz="2400" b="1" dirty="0">
                <a:solidFill>
                  <a:srgbClr val="0070C0"/>
                </a:solidFill>
                <a:latin typeface="Times New Roman"/>
                <a:ea typeface="Times New Roman"/>
                <a:cs typeface="Times New Roman"/>
                <a:sym typeface="Times New Roman"/>
              </a:rPr>
              <a:t>Software Process</a:t>
            </a:r>
          </a:p>
          <a:p>
            <a:pPr marL="0" marR="0" lvl="0" indent="0" algn="ctr" rtl="0">
              <a:lnSpc>
                <a:spcPct val="100000"/>
              </a:lnSpc>
              <a:spcBef>
                <a:spcPts val="400"/>
              </a:spcBef>
              <a:spcAft>
                <a:spcPts val="0"/>
              </a:spcAft>
              <a:buClr>
                <a:srgbClr val="000000"/>
              </a:buClr>
              <a:buSzPts val="2000"/>
              <a:buFont typeface="Arial"/>
              <a:buNone/>
            </a:pPr>
            <a:endParaRPr lang="en-US" sz="24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36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00000"/>
              </a:lnSpc>
              <a:spcBef>
                <a:spcPts val="400"/>
              </a:spcBef>
              <a:spcAft>
                <a:spcPts val="0"/>
              </a:spcAft>
              <a:buClr>
                <a:srgbClr val="000000"/>
              </a:buClr>
              <a:buSzPts val="2000"/>
              <a:buFont typeface="Arial"/>
              <a:buNone/>
            </a:pPr>
            <a:endParaRPr sz="2000" b="1" i="0" u="none" strike="noStrike" cap="none" dirty="0">
              <a:solidFill>
                <a:srgbClr val="0070C0"/>
              </a:solidFill>
              <a:latin typeface="Times New Roman"/>
              <a:ea typeface="Times New Roman"/>
              <a:cs typeface="Times New Roman"/>
              <a:sym typeface="Times New Roman"/>
            </a:endParaRPr>
          </a:p>
          <a:p>
            <a:pPr marL="0" marR="0" lvl="0" indent="0" algn="ctr" rtl="0">
              <a:lnSpc>
                <a:spcPct val="150000"/>
              </a:lnSpc>
              <a:spcBef>
                <a:spcPts val="400"/>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641"/>
              </a:spcBef>
              <a:spcAft>
                <a:spcPts val="0"/>
              </a:spcAft>
              <a:buClr>
                <a:srgbClr val="000000"/>
              </a:buClr>
              <a:buSzPts val="2000"/>
              <a:buFont typeface="Arial"/>
              <a:buNone/>
            </a:pPr>
            <a:endParaRPr sz="2000" b="0" i="0" u="none" strike="noStrike" cap="none" dirty="0">
              <a:solidFill>
                <a:srgbClr val="000000"/>
              </a:solidFill>
              <a:latin typeface="Calibri"/>
              <a:ea typeface="Calibri"/>
              <a:cs typeface="Calibri"/>
              <a:sym typeface="Calibri"/>
            </a:endParaRPr>
          </a:p>
        </p:txBody>
      </p:sp>
      <p:sp>
        <p:nvSpPr>
          <p:cNvPr id="3" name="TextBox 2">
            <a:extLst>
              <a:ext uri="{FF2B5EF4-FFF2-40B4-BE49-F238E27FC236}">
                <a16:creationId xmlns:a16="http://schemas.microsoft.com/office/drawing/2014/main" id="{C9F80F3F-71B9-9667-D443-B755FD9B5632}"/>
              </a:ext>
            </a:extLst>
          </p:cNvPr>
          <p:cNvSpPr txBox="1"/>
          <p:nvPr/>
        </p:nvSpPr>
        <p:spPr>
          <a:xfrm>
            <a:off x="1398799" y="2102069"/>
            <a:ext cx="6346401" cy="1436291"/>
          </a:xfrm>
          <a:prstGeom prst="rect">
            <a:avLst/>
          </a:prstGeom>
          <a:noFill/>
        </p:spPr>
        <p:txBody>
          <a:bodyPr wrap="square">
            <a:spAutoFit/>
          </a:bodyPr>
          <a:lstStyle/>
          <a:p>
            <a:pPr marL="0" marR="0" lvl="0" indent="0" algn="ctr" rtl="0">
              <a:lnSpc>
                <a:spcPct val="100000"/>
              </a:lnSpc>
              <a:spcBef>
                <a:spcPts val="400"/>
              </a:spcBef>
              <a:spcAft>
                <a:spcPts val="0"/>
              </a:spcAft>
              <a:buClr>
                <a:srgbClr val="000000"/>
              </a:buClr>
              <a:buSzPts val="2000"/>
              <a:buFont typeface="Arial"/>
              <a:buNone/>
            </a:pPr>
            <a:r>
              <a:rPr lang="en-US" sz="2800" b="1" dirty="0">
                <a:solidFill>
                  <a:schemeClr val="dk1"/>
                </a:solidFill>
                <a:latin typeface="Times New Roman"/>
                <a:ea typeface="Times New Roman"/>
                <a:cs typeface="Times New Roman"/>
                <a:sym typeface="Times New Roman"/>
              </a:rPr>
              <a:t>Object Oriented Software Engineering (OOSE)</a:t>
            </a:r>
          </a:p>
          <a:p>
            <a:pPr marL="0" marR="0" lvl="0" indent="0" algn="ctr" rtl="0">
              <a:lnSpc>
                <a:spcPct val="100000"/>
              </a:lnSpc>
              <a:spcBef>
                <a:spcPts val="400"/>
              </a:spcBef>
              <a:spcAft>
                <a:spcPts val="0"/>
              </a:spcAft>
              <a:buClr>
                <a:srgbClr val="000000"/>
              </a:buClr>
              <a:buSzPts val="2000"/>
              <a:buFont typeface="Arial"/>
              <a:buNone/>
            </a:pPr>
            <a:r>
              <a:rPr lang="en-US" sz="2800" b="1" i="0" u="none" strike="noStrike" cap="none" dirty="0">
                <a:solidFill>
                  <a:schemeClr val="dk1"/>
                </a:solidFill>
                <a:latin typeface="Times New Roman"/>
                <a:ea typeface="Times New Roman"/>
                <a:cs typeface="Times New Roman"/>
                <a:sym typeface="Times New Roman"/>
              </a:rPr>
              <a:t>22CS017</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408AF02-A7AC-FB5C-475D-9577E10E22F1}"/>
              </a:ext>
            </a:extLst>
          </p:cNvPr>
          <p:cNvSpPr>
            <a:spLocks noGrp="1"/>
          </p:cNvSpPr>
          <p:nvPr>
            <p:ph type="body" idx="1"/>
          </p:nvPr>
        </p:nvSpPr>
        <p:spPr>
          <a:xfrm>
            <a:off x="352540" y="1440360"/>
            <a:ext cx="8527509" cy="3977280"/>
          </a:xfrm>
        </p:spPr>
        <p:txBody>
          <a:bodyPr>
            <a:noAutofit/>
          </a:bodyPr>
          <a:lstStyle/>
          <a:p>
            <a:pPr algn="just">
              <a:lnSpc>
                <a:spcPct val="120000"/>
              </a:lnSpc>
            </a:pPr>
            <a:r>
              <a:rPr lang="en-US" b="1" i="0" dirty="0">
                <a:solidFill>
                  <a:srgbClr val="333333"/>
                </a:solidFill>
                <a:effectLst/>
                <a:latin typeface="Times" panose="02020603050405020304" pitchFamily="18" charset="0"/>
                <a:cs typeface="Times" panose="02020603050405020304" pitchFamily="18" charset="0"/>
              </a:rPr>
              <a:t> Requirements analysis and specification phase:</a:t>
            </a:r>
            <a:r>
              <a:rPr lang="en-US" b="0" i="0" dirty="0">
                <a:solidFill>
                  <a:srgbClr val="333333"/>
                </a:solidFill>
                <a:effectLst/>
                <a:latin typeface="Times" panose="02020603050405020304" pitchFamily="18" charset="0"/>
                <a:cs typeface="Times" panose="02020603050405020304" pitchFamily="18" charset="0"/>
              </a:rPr>
              <a:t> The aim of this phase is to understand the exact requirements of the customer and to document them properly. Both the customer and the software developer work together so as to document all the </a:t>
            </a:r>
            <a:r>
              <a:rPr lang="en-US" b="0" i="0" dirty="0">
                <a:solidFill>
                  <a:srgbClr val="333333"/>
                </a:solidFill>
                <a:effectLst/>
                <a:highlight>
                  <a:srgbClr val="FFFF00"/>
                </a:highlight>
                <a:latin typeface="Times" panose="02020603050405020304" pitchFamily="18" charset="0"/>
                <a:cs typeface="Times" panose="02020603050405020304" pitchFamily="18" charset="0"/>
              </a:rPr>
              <a:t>functions, performance, and interfacing requirement of the software</a:t>
            </a:r>
            <a:r>
              <a:rPr lang="en-US" b="0" i="0" dirty="0">
                <a:solidFill>
                  <a:srgbClr val="333333"/>
                </a:solidFill>
                <a:effectLst/>
                <a:latin typeface="Times" panose="02020603050405020304" pitchFamily="18" charset="0"/>
                <a:cs typeface="Times" panose="02020603050405020304" pitchFamily="18" charset="0"/>
              </a:rPr>
              <a:t>. It describes the "what" of the system to be produced and not "</a:t>
            </a:r>
            <a:r>
              <a:rPr lang="en-US" b="0" i="0" dirty="0" err="1">
                <a:solidFill>
                  <a:srgbClr val="333333"/>
                </a:solidFill>
                <a:effectLst/>
                <a:latin typeface="Times" panose="02020603050405020304" pitchFamily="18" charset="0"/>
                <a:cs typeface="Times" panose="02020603050405020304" pitchFamily="18" charset="0"/>
              </a:rPr>
              <a:t>how."In</a:t>
            </a:r>
            <a:r>
              <a:rPr lang="en-US" b="0" i="0" dirty="0">
                <a:solidFill>
                  <a:srgbClr val="333333"/>
                </a:solidFill>
                <a:effectLst/>
                <a:latin typeface="Times" panose="02020603050405020304" pitchFamily="18" charset="0"/>
                <a:cs typeface="Times" panose="02020603050405020304" pitchFamily="18" charset="0"/>
              </a:rPr>
              <a:t> this phase, a large document called </a:t>
            </a:r>
            <a:r>
              <a:rPr lang="en-US" b="1" i="0" dirty="0">
                <a:solidFill>
                  <a:srgbClr val="333333"/>
                </a:solidFill>
                <a:effectLst/>
                <a:latin typeface="Times" panose="02020603050405020304" pitchFamily="18" charset="0"/>
                <a:cs typeface="Times" panose="02020603050405020304" pitchFamily="18" charset="0"/>
              </a:rPr>
              <a:t>Software Requirement Specification (SRS)</a:t>
            </a:r>
            <a:r>
              <a:rPr lang="en-US" b="0" i="0" dirty="0">
                <a:solidFill>
                  <a:srgbClr val="333333"/>
                </a:solidFill>
                <a:effectLst/>
                <a:latin typeface="Times" panose="02020603050405020304" pitchFamily="18" charset="0"/>
                <a:cs typeface="Times" panose="02020603050405020304" pitchFamily="18" charset="0"/>
              </a:rPr>
              <a:t> document is created which contained a detailed description of what the system will do in the common language.</a:t>
            </a:r>
          </a:p>
          <a:p>
            <a:pPr algn="just">
              <a:lnSpc>
                <a:spcPct val="120000"/>
              </a:lnSpc>
            </a:pPr>
            <a:r>
              <a:rPr lang="en-US" b="1" i="0" dirty="0">
                <a:solidFill>
                  <a:srgbClr val="333333"/>
                </a:solidFill>
                <a:effectLst/>
                <a:latin typeface="Times" panose="02020603050405020304" pitchFamily="18" charset="0"/>
                <a:cs typeface="Times" panose="02020603050405020304" pitchFamily="18" charset="0"/>
              </a:rPr>
              <a:t> Design Phase:</a:t>
            </a:r>
            <a:r>
              <a:rPr lang="en-US" b="0" i="0" dirty="0">
                <a:solidFill>
                  <a:srgbClr val="333333"/>
                </a:solidFill>
                <a:effectLst/>
                <a:latin typeface="Times" panose="02020603050405020304" pitchFamily="18" charset="0"/>
                <a:cs typeface="Times" panose="02020603050405020304" pitchFamily="18" charset="0"/>
              </a:rPr>
              <a:t> This phase aims to transform the requirements gathered in the SRS into a suitable form which permits further coding in a programming language. It defines the overall software architecture together with high level and detailed design. All this work is documented as a Software Design Document (SDD).</a:t>
            </a:r>
          </a:p>
          <a:p>
            <a:pPr marL="114300" indent="0" algn="just">
              <a:lnSpc>
                <a:spcPct val="120000"/>
              </a:lnSpc>
              <a:buNone/>
            </a:pPr>
            <a:endParaRPr lang="en-US" b="0" i="0" dirty="0">
              <a:solidFill>
                <a:srgbClr val="333333"/>
              </a:solidFill>
              <a:effectLst/>
              <a:latin typeface="Times" panose="02020603050405020304" pitchFamily="18" charset="0"/>
              <a:cs typeface="Times" panose="02020603050405020304" pitchFamily="18" charset="0"/>
            </a:endParaRPr>
          </a:p>
          <a:p>
            <a:pPr marL="114300" indent="0">
              <a:lnSpc>
                <a:spcPct val="120000"/>
              </a:lnSpc>
              <a:buNone/>
            </a:pPr>
            <a:br>
              <a:rPr lang="en-US" dirty="0">
                <a:latin typeface="Times" panose="02020603050405020304" pitchFamily="18" charset="0"/>
                <a:cs typeface="Times" panose="02020603050405020304" pitchFamily="18" charset="0"/>
              </a:rPr>
            </a:br>
            <a:endParaRPr lang="en-IN"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D2E2A795-26F5-DA26-5654-449DD66F71AB}"/>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952521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87206EE-DB40-FB6C-F56C-598BB036F940}"/>
              </a:ext>
            </a:extLst>
          </p:cNvPr>
          <p:cNvSpPr>
            <a:spLocks noGrp="1"/>
          </p:cNvSpPr>
          <p:nvPr>
            <p:ph type="body" idx="1"/>
          </p:nvPr>
        </p:nvSpPr>
        <p:spPr/>
        <p:txBody>
          <a:bodyPr>
            <a:normAutofit lnSpcReduction="10000"/>
          </a:bodyPr>
          <a:lstStyle/>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Implementation and unit testing:</a:t>
            </a:r>
            <a:r>
              <a:rPr lang="en-US" sz="1800" b="0" i="0" dirty="0">
                <a:solidFill>
                  <a:srgbClr val="333333"/>
                </a:solidFill>
                <a:effectLst/>
                <a:latin typeface="Times" panose="02020603050405020304" pitchFamily="18" charset="0"/>
                <a:cs typeface="Times" panose="02020603050405020304" pitchFamily="18" charset="0"/>
              </a:rPr>
              <a:t> During this phase, design is implemented. If the SDD is complete, the implementation or coding phase proceeds smoothly, because all the information needed by software developers is contained in the SDD. During testing, the code is thoroughly examined and modified. Small modules are tested in isolation initially. After that these modules are tested by writing some overhead code to check the interaction between these modules and the flow of intermediate output.</a:t>
            </a:r>
          </a:p>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Integration and System Testing:</a:t>
            </a:r>
            <a:r>
              <a:rPr lang="en-US" sz="1800" b="0" i="0" dirty="0">
                <a:solidFill>
                  <a:srgbClr val="333333"/>
                </a:solidFill>
                <a:effectLst/>
                <a:latin typeface="Times" panose="02020603050405020304" pitchFamily="18" charset="0"/>
                <a:cs typeface="Times" panose="02020603050405020304" pitchFamily="18" charset="0"/>
              </a:rPr>
              <a:t> This phase is highly crucial as the quality of the end product is determined by the effectiveness of the testing carried out. The better output will lead to satisfied customers, lower maintenance costs, and accurate results. Unit testing determines the efficiency of individual modules. However, in this phase, the modules are tested for their interactions with each other and with the system.</a:t>
            </a:r>
          </a:p>
          <a:p>
            <a:pPr algn="just">
              <a:lnSpc>
                <a:spcPct val="100000"/>
              </a:lnSpc>
            </a:pPr>
            <a:r>
              <a:rPr lang="en-US" sz="1800" b="1" i="0" dirty="0">
                <a:solidFill>
                  <a:srgbClr val="333333"/>
                </a:solidFill>
                <a:effectLst/>
                <a:latin typeface="Times" panose="02020603050405020304" pitchFamily="18" charset="0"/>
                <a:cs typeface="Times" panose="02020603050405020304" pitchFamily="18" charset="0"/>
              </a:rPr>
              <a:t>Operation and maintenance phase:</a:t>
            </a:r>
            <a:r>
              <a:rPr lang="en-US" sz="1800" b="0" i="0" dirty="0">
                <a:solidFill>
                  <a:srgbClr val="333333"/>
                </a:solidFill>
                <a:effectLst/>
                <a:latin typeface="Times" panose="02020603050405020304" pitchFamily="18" charset="0"/>
                <a:cs typeface="Times" panose="02020603050405020304" pitchFamily="18" charset="0"/>
              </a:rPr>
              <a:t> Maintenance is the task performed by every user once the software has been delivered to the customer, installed, and operational.</a:t>
            </a:r>
          </a:p>
          <a:p>
            <a:pPr>
              <a:lnSpc>
                <a:spcPct val="100000"/>
              </a:lnSpc>
            </a:pPr>
            <a:endParaRPr lang="en-IN" sz="1800"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8D14EBE4-2057-4EBF-8EE4-20C3370FCC5B}"/>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4214156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p:cNvSpPr>
            <a:spLocks noGrp="1"/>
          </p:cNvSpPr>
          <p:nvPr>
            <p:ph idx="1"/>
          </p:nvPr>
        </p:nvSpPr>
        <p:spPr>
          <a:xfrm>
            <a:off x="141402" y="1189740"/>
            <a:ext cx="8563892" cy="3977280"/>
          </a:xfrm>
        </p:spPr>
        <p:txBody>
          <a:bodyPr>
            <a:noAutofit/>
          </a:bodyPr>
          <a:lstStyle/>
          <a:p>
            <a:pPr algn="just"/>
            <a:r>
              <a:rPr lang="en-US" sz="1800" b="1" dirty="0">
                <a:latin typeface="Times" panose="02020603050405020304" pitchFamily="18" charset="0"/>
                <a:cs typeface="Times" panose="02020603050405020304" pitchFamily="18" charset="0"/>
              </a:rPr>
              <a:t>ADVANTAGES:</a:t>
            </a:r>
          </a:p>
          <a:p>
            <a:pPr lvl="1" algn="just">
              <a:buFont typeface="Arial" panose="020B0604020202020204" pitchFamily="34" charset="0"/>
              <a:buChar char="•"/>
            </a:pPr>
            <a:r>
              <a:rPr lang="en-US" sz="1800" dirty="0">
                <a:latin typeface="Times" panose="02020603050405020304" pitchFamily="18" charset="0"/>
                <a:cs typeface="Times" panose="02020603050405020304" pitchFamily="18" charset="0"/>
              </a:rPr>
              <a:t>Waterfall model works well for smaller projects where requirements are very well understood.</a:t>
            </a:r>
            <a:r>
              <a:rPr lang="en-US" sz="1800" b="0" i="0" dirty="0">
                <a:solidFill>
                  <a:srgbClr val="000000"/>
                </a:solidFill>
                <a:effectLst/>
                <a:latin typeface="Times" panose="02020603050405020304" pitchFamily="18" charset="0"/>
                <a:cs typeface="Times" panose="02020603050405020304" pitchFamily="18" charset="0"/>
              </a:rPr>
              <a:t> This model is simple to implement also the number of resources that are required for it is minimal.</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requirements are simple and explicitly declared; they remain unchanged during the entire project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start and end points for each phase is fixed, which makes it easy to cover progress.</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The release date for the complete product, as well as its final cost, can be determined before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It gives easy to control and clarity for the customer due to a strict reporting system.</a:t>
            </a:r>
          </a:p>
          <a:p>
            <a:pPr lvl="1" algn="just">
              <a:buFont typeface="Arial" panose="020B0604020202020204" pitchFamily="34" charset="0"/>
              <a:buChar char="•"/>
            </a:pPr>
            <a:r>
              <a:rPr lang="en-US" sz="1800" dirty="0">
                <a:solidFill>
                  <a:srgbClr val="000000"/>
                </a:solidFill>
                <a:latin typeface="Times" panose="02020603050405020304" pitchFamily="18" charset="0"/>
                <a:cs typeface="Times" panose="02020603050405020304" pitchFamily="18" charset="0"/>
              </a:rPr>
              <a:t>It is easy to manage due to the rigidity of the model – each phase has specific deliverables and a review process.</a:t>
            </a:r>
          </a:p>
          <a:p>
            <a:pPr lvl="1" algn="just">
              <a:buFont typeface="Arial" panose="020B0604020202020204" pitchFamily="34" charset="0"/>
              <a:buChar char="•"/>
            </a:pPr>
            <a:r>
              <a:rPr lang="en-US" sz="1800" dirty="0">
                <a:solidFill>
                  <a:srgbClr val="000000"/>
                </a:solidFill>
                <a:latin typeface="Times" panose="02020603050405020304" pitchFamily="18" charset="0"/>
                <a:cs typeface="Times" panose="02020603050405020304" pitchFamily="18" charset="0"/>
              </a:rPr>
              <a:t>In this model phases are processed and completed one at a time. Phases do not overlap.</a:t>
            </a:r>
          </a:p>
          <a:p>
            <a:pPr lvl="1" algn="just">
              <a:buFont typeface="Arial" panose="020B0604020202020204" pitchFamily="34" charset="0"/>
              <a:buChar char="•"/>
            </a:pPr>
            <a:endParaRPr lang="en-US" sz="1800" dirty="0">
              <a:solidFill>
                <a:srgbClr val="000000"/>
              </a:solidFill>
              <a:latin typeface="Times" panose="02020603050405020304" pitchFamily="18" charset="0"/>
              <a:cs typeface="Times" panose="02020603050405020304" pitchFamily="18" charset="0"/>
            </a:endParaRPr>
          </a:p>
          <a:p>
            <a:pPr lvl="1" algn="just"/>
            <a:endParaRPr lang="en-US" sz="1800" dirty="0">
              <a:latin typeface="Times" panose="02020603050405020304" pitchFamily="18" charset="0"/>
              <a:cs typeface="Times" panose="02020603050405020304" pitchFamily="18" charset="0"/>
            </a:endParaRPr>
          </a:p>
          <a:p>
            <a:pPr algn="just"/>
            <a:endParaRPr lang="en-US" sz="1800" dirty="0">
              <a:latin typeface="Times" panose="02020603050405020304" pitchFamily="18" charset="0"/>
              <a:cs typeface="Times"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12</a:t>
            </a:fld>
            <a:endParaRPr lang="en-IN" dirty="0"/>
          </a:p>
        </p:txBody>
      </p:sp>
    </p:spTree>
    <p:extLst>
      <p:ext uri="{BB962C8B-B14F-4D97-AF65-F5344CB8AC3E}">
        <p14:creationId xmlns:p14="http://schemas.microsoft.com/office/powerpoint/2010/main" val="2501542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52D4F-A7E1-4D93-B924-4FF61DB9E338}"/>
              </a:ext>
            </a:extLst>
          </p:cNvPr>
          <p:cNvSpPr>
            <a:spLocks noGrp="1"/>
          </p:cNvSpPr>
          <p:nvPr>
            <p:ph type="title"/>
          </p:nvPr>
        </p:nvSpPr>
        <p:spPr/>
        <p:txBody>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a:extLst>
              <a:ext uri="{FF2B5EF4-FFF2-40B4-BE49-F238E27FC236}">
                <a16:creationId xmlns:a16="http://schemas.microsoft.com/office/drawing/2014/main" id="{44F2F3EE-BEDA-43DD-AA69-B95A0D3F3F2C}"/>
              </a:ext>
            </a:extLst>
          </p:cNvPr>
          <p:cNvSpPr>
            <a:spLocks noGrp="1"/>
          </p:cNvSpPr>
          <p:nvPr>
            <p:ph idx="1"/>
          </p:nvPr>
        </p:nvSpPr>
        <p:spPr>
          <a:xfrm>
            <a:off x="136689" y="1038912"/>
            <a:ext cx="8229240" cy="3977280"/>
          </a:xfrm>
        </p:spPr>
        <p:txBody>
          <a:bodyPr>
            <a:noAutofit/>
          </a:bodyPr>
          <a:lstStyle/>
          <a:p>
            <a:pPr algn="just"/>
            <a:r>
              <a:rPr lang="en-US" sz="1800" b="1" dirty="0">
                <a:latin typeface="Times New Roman" panose="02020603050405020304" pitchFamily="18" charset="0"/>
                <a:cs typeface="Times New Roman" panose="02020603050405020304" pitchFamily="18" charset="0"/>
              </a:rPr>
              <a:t>DISADVANTAGES:</a:t>
            </a:r>
            <a:r>
              <a:rPr lang="en-US" sz="1800" dirty="0">
                <a:latin typeface="Times New Roman" panose="02020603050405020304" pitchFamily="18" charset="0"/>
                <a:cs typeface="Times New Roman" panose="02020603050405020304" pitchFamily="18" charset="0"/>
              </a:rPr>
              <a:t> </a:t>
            </a:r>
          </a:p>
          <a:p>
            <a:pPr lvl="1" algn="just">
              <a:buFont typeface="Arial" panose="020B0604020202020204" pitchFamily="34" charset="0"/>
              <a:buChar char="•"/>
            </a:pPr>
            <a:r>
              <a:rPr lang="en-US" sz="1800" dirty="0">
                <a:latin typeface="Times" panose="02020603050405020304" pitchFamily="18" charset="0"/>
                <a:cs typeface="Times" panose="02020603050405020304" pitchFamily="18" charset="0"/>
              </a:rPr>
              <a:t>Very less customer interaction is involved during the development of the product.</a:t>
            </a:r>
            <a:r>
              <a:rPr lang="en-US" sz="1800" b="0" i="0" dirty="0">
                <a:solidFill>
                  <a:srgbClr val="000000"/>
                </a:solidFill>
                <a:effectLst/>
                <a:latin typeface="Times" panose="02020603050405020304" pitchFamily="18" charset="0"/>
                <a:cs typeface="Times" panose="02020603050405020304" pitchFamily="18" charset="0"/>
              </a:rPr>
              <a:t> In this model, the risk factor is higher, so this model is not suitable for more significant and complex projects.</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This model cannot accept the changes in requirements during development.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It becomes tough to go back to the phase. For example, if the application has now shifted to the coding phase, and there is a change in requirement, It becomes tough to go back and change it.</a:t>
            </a:r>
          </a:p>
          <a:p>
            <a:pPr lvl="1" algn="just">
              <a:buFont typeface="Arial" panose="020B0604020202020204" pitchFamily="34" charset="0"/>
              <a:buChar char="•"/>
            </a:pPr>
            <a:r>
              <a:rPr lang="en-US" sz="1800" b="0" i="0" dirty="0">
                <a:solidFill>
                  <a:srgbClr val="000000"/>
                </a:solidFill>
                <a:effectLst/>
                <a:latin typeface="Times" panose="02020603050405020304" pitchFamily="18" charset="0"/>
                <a:cs typeface="Times" panose="02020603050405020304" pitchFamily="18" charset="0"/>
              </a:rPr>
              <a:t>Since the testing done at a later stage, it does not allow identifying the challenges and risks in the earlier phase, so the risk reduction strategy is difficult to prepare.</a:t>
            </a:r>
            <a:r>
              <a:rPr lang="en-US" sz="1800" dirty="0">
                <a:latin typeface="Times" panose="02020603050405020304" pitchFamily="18" charset="0"/>
                <a:cs typeface="Times" panose="02020603050405020304" pitchFamily="18" charset="0"/>
              </a:rPr>
              <a:t> Once an application is in the </a:t>
            </a:r>
            <a:r>
              <a:rPr lang="en-US" sz="1800" b="1" dirty="0">
                <a:latin typeface="Times" panose="02020603050405020304" pitchFamily="18" charset="0"/>
                <a:cs typeface="Times" panose="02020603050405020304" pitchFamily="18" charset="0"/>
              </a:rPr>
              <a:t>testing</a:t>
            </a:r>
            <a:r>
              <a:rPr lang="en-US" sz="1800" dirty="0">
                <a:latin typeface="Times" panose="02020603050405020304" pitchFamily="18" charset="0"/>
                <a:cs typeface="Times" panose="02020603050405020304" pitchFamily="18" charset="0"/>
              </a:rPr>
              <a:t> stage, it is very difficult to go back and change something that was not well-thought out in the concept stage.</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 working software is produced until late during the life cycle.</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amounts of risk and uncertainty.</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Poor model for big and complex projects.</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Not suitable for the projects where requirements are at a moderate to high risk of changing.</a:t>
            </a:r>
          </a:p>
          <a:p>
            <a:pPr lvl="1" algn="just">
              <a:buFont typeface="Arial" panose="020B0604020202020204" pitchFamily="34" charset="0"/>
              <a:buChar char="•"/>
            </a:pPr>
            <a:endParaRPr lang="en-US" sz="1800" b="0" i="0" dirty="0">
              <a:solidFill>
                <a:srgbClr val="000000"/>
              </a:solidFill>
              <a:effectLst/>
              <a:latin typeface="inter-regular"/>
            </a:endParaRPr>
          </a:p>
          <a:p>
            <a:pPr lvl="1" algn="just"/>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lvl="1"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3481B41-7CFD-4DFE-AF08-777F0BFFA3A4}"/>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00B8EC6E-AE9F-486D-A253-4026FF704B3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13</a:t>
            </a:fld>
            <a:endParaRPr lang="en-IN" dirty="0"/>
          </a:p>
        </p:txBody>
      </p:sp>
    </p:spTree>
    <p:extLst>
      <p:ext uri="{BB962C8B-B14F-4D97-AF65-F5344CB8AC3E}">
        <p14:creationId xmlns:p14="http://schemas.microsoft.com/office/powerpoint/2010/main" val="3241249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EE171-E672-418A-9D49-414831391862}"/>
              </a:ext>
            </a:extLst>
          </p:cNvPr>
          <p:cNvSpPr>
            <a:spLocks noGrp="1"/>
          </p:cNvSpPr>
          <p:nvPr>
            <p:ph type="title"/>
          </p:nvPr>
        </p:nvSpPr>
        <p:spPr/>
        <p:txBody>
          <a:bodyPr/>
          <a:lstStyle/>
          <a:p>
            <a:pPr algn="ctr"/>
            <a:r>
              <a:rPr lang="en-US" b="1" dirty="0">
                <a:latin typeface="Times New Roman" pitchFamily="18" charset="0"/>
                <a:cs typeface="Times New Roman" pitchFamily="18" charset="0"/>
              </a:rPr>
              <a:t>Waterfall Model</a:t>
            </a:r>
            <a:endParaRPr lang="en-US" dirty="0"/>
          </a:p>
        </p:txBody>
      </p:sp>
      <p:sp>
        <p:nvSpPr>
          <p:cNvPr id="3" name="Content Placeholder 2">
            <a:extLst>
              <a:ext uri="{FF2B5EF4-FFF2-40B4-BE49-F238E27FC236}">
                <a16:creationId xmlns:a16="http://schemas.microsoft.com/office/drawing/2014/main" id="{F4BC90E3-3FEC-4462-9ECE-A95845FB2CFE}"/>
              </a:ext>
            </a:extLst>
          </p:cNvPr>
          <p:cNvSpPr>
            <a:spLocks noGrp="1"/>
          </p:cNvSpPr>
          <p:nvPr>
            <p:ph idx="1"/>
          </p:nvPr>
        </p:nvSpPr>
        <p:spPr>
          <a:xfrm>
            <a:off x="160256" y="1604520"/>
            <a:ext cx="8526184" cy="3977280"/>
          </a:xfrm>
        </p:spPr>
        <p:txBody>
          <a:bodyPr>
            <a:normAutofit/>
          </a:bodyPr>
          <a:lstStyle/>
          <a:p>
            <a:pPr algn="just"/>
            <a:r>
              <a:rPr lang="en-US" sz="1800" b="1" dirty="0">
                <a:latin typeface="Times New Roman" panose="02020603050405020304" pitchFamily="18" charset="0"/>
                <a:cs typeface="Times New Roman" panose="02020603050405020304" pitchFamily="18" charset="0"/>
              </a:rPr>
              <a:t>When to use the waterfall model:</a:t>
            </a:r>
            <a:endParaRPr lang="en-US" sz="1800" dirty="0">
              <a:latin typeface="Times New Roman" panose="02020603050405020304" pitchFamily="18" charset="0"/>
              <a:cs typeface="Times New Roman" panose="02020603050405020304" pitchFamily="18" charset="0"/>
            </a:endParaRPr>
          </a:p>
          <a:p>
            <a:pPr lvl="1" algn="just"/>
            <a:r>
              <a:rPr lang="en-US" sz="1800" dirty="0">
                <a:latin typeface="Times New Roman" panose="02020603050405020304" pitchFamily="18" charset="0"/>
                <a:cs typeface="Times New Roman" panose="02020603050405020304" pitchFamily="18" charset="0"/>
              </a:rPr>
              <a:t>This model is used only when the requirements are very well known, clear and fixed.</a:t>
            </a:r>
          </a:p>
          <a:p>
            <a:pPr lvl="1" algn="just"/>
            <a:r>
              <a:rPr lang="en-US" sz="1800" dirty="0">
                <a:latin typeface="Times New Roman" panose="02020603050405020304" pitchFamily="18" charset="0"/>
                <a:cs typeface="Times New Roman" panose="02020603050405020304" pitchFamily="18" charset="0"/>
              </a:rPr>
              <a:t>Technology is understood.</a:t>
            </a:r>
          </a:p>
          <a:p>
            <a:pPr lvl="1" algn="just"/>
            <a:r>
              <a:rPr lang="en-US" sz="1800" dirty="0">
                <a:latin typeface="Times New Roman" panose="02020603050405020304" pitchFamily="18" charset="0"/>
                <a:cs typeface="Times New Roman" panose="02020603050405020304" pitchFamily="18" charset="0"/>
              </a:rPr>
              <a:t>There are no ambiguous requirements</a:t>
            </a:r>
          </a:p>
          <a:p>
            <a:pPr lvl="1" algn="just"/>
            <a:r>
              <a:rPr lang="en-US" sz="1800" dirty="0">
                <a:latin typeface="Times New Roman" panose="02020603050405020304" pitchFamily="18" charset="0"/>
                <a:cs typeface="Times New Roman" panose="02020603050405020304" pitchFamily="18" charset="0"/>
              </a:rPr>
              <a:t>Ample resources with required expertise are available freely</a:t>
            </a:r>
          </a:p>
          <a:p>
            <a:pPr lvl="1" algn="just"/>
            <a:r>
              <a:rPr lang="en-US" sz="1800" dirty="0">
                <a:latin typeface="Times New Roman" panose="02020603050405020304" pitchFamily="18" charset="0"/>
                <a:cs typeface="Times New Roman" panose="02020603050405020304" pitchFamily="18" charset="0"/>
              </a:rPr>
              <a:t>The project is short.</a:t>
            </a:r>
          </a:p>
          <a:p>
            <a:pPr algn="just"/>
            <a:endParaRPr lang="en-US" sz="1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476B754D-1E12-4EE0-8379-115643954395}"/>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F1A70129-AC60-4E46-83CF-CD4B574FB15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14</a:t>
            </a:fld>
            <a:endParaRPr lang="en-IN" dirty="0"/>
          </a:p>
        </p:txBody>
      </p:sp>
    </p:spTree>
    <p:extLst>
      <p:ext uri="{BB962C8B-B14F-4D97-AF65-F5344CB8AC3E}">
        <p14:creationId xmlns:p14="http://schemas.microsoft.com/office/powerpoint/2010/main" val="2641627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319E3-F2DF-42F0-BA5D-9C48260B835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FAQ</a:t>
            </a:r>
          </a:p>
        </p:txBody>
      </p:sp>
      <p:sp>
        <p:nvSpPr>
          <p:cNvPr id="3" name="Content Placeholder 2">
            <a:extLst>
              <a:ext uri="{FF2B5EF4-FFF2-40B4-BE49-F238E27FC236}">
                <a16:creationId xmlns:a16="http://schemas.microsoft.com/office/drawing/2014/main" id="{5287EEF6-5943-489B-9CB6-409AB4EADC66}"/>
              </a:ext>
            </a:extLst>
          </p:cNvPr>
          <p:cNvSpPr>
            <a:spLocks noGrp="1"/>
          </p:cNvSpPr>
          <p:nvPr>
            <p:ph idx="1"/>
          </p:nvPr>
        </p:nvSpPr>
        <p:spPr/>
        <p:txBody>
          <a:bodyPr/>
          <a:lstStyle/>
          <a:p>
            <a:r>
              <a:rPr lang="en-GB" sz="1500" dirty="0">
                <a:latin typeface="Times New Roman" panose="02020603050405020304" pitchFamily="18" charset="0"/>
                <a:cs typeface="Times New Roman" panose="02020603050405020304" pitchFamily="18" charset="0"/>
              </a:rPr>
              <a:t>Q.1 Changes made to an information system to add the desired but not necessarily the required features is called</a:t>
            </a:r>
          </a:p>
          <a:p>
            <a:pPr lvl="1"/>
            <a:r>
              <a:rPr lang="en-GB" sz="1500" dirty="0">
                <a:latin typeface="Times New Roman" panose="02020603050405020304" pitchFamily="18" charset="0"/>
                <a:cs typeface="Times New Roman" panose="02020603050405020304" pitchFamily="18" charset="0"/>
              </a:rPr>
              <a:t>(A) Preventative maintenance.</a:t>
            </a:r>
          </a:p>
          <a:p>
            <a:pPr lvl="1"/>
            <a:r>
              <a:rPr lang="en-GB" sz="1500" dirty="0">
                <a:latin typeface="Times New Roman" panose="02020603050405020304" pitchFamily="18" charset="0"/>
                <a:cs typeface="Times New Roman" panose="02020603050405020304" pitchFamily="18" charset="0"/>
              </a:rPr>
              <a:t>(B) Adaptive maintenance.</a:t>
            </a:r>
          </a:p>
          <a:p>
            <a:pPr lvl="1"/>
            <a:r>
              <a:rPr lang="en-GB" sz="1500" dirty="0">
                <a:latin typeface="Times New Roman" panose="02020603050405020304" pitchFamily="18" charset="0"/>
                <a:cs typeface="Times New Roman" panose="02020603050405020304" pitchFamily="18" charset="0"/>
              </a:rPr>
              <a:t>(C) Corrective maintenance.</a:t>
            </a:r>
          </a:p>
          <a:p>
            <a:pPr lvl="1"/>
            <a:r>
              <a:rPr lang="en-GB" sz="1500" dirty="0">
                <a:latin typeface="Times New Roman" panose="02020603050405020304" pitchFamily="18" charset="0"/>
                <a:cs typeface="Times New Roman" panose="02020603050405020304" pitchFamily="18" charset="0"/>
              </a:rPr>
              <a:t>(D) Perfective maintenance</a:t>
            </a:r>
          </a:p>
          <a:p>
            <a:pPr lvl="1"/>
            <a:endParaRPr lang="en-GB" sz="1500" dirty="0">
              <a:latin typeface="Times New Roman" panose="02020603050405020304" pitchFamily="18" charset="0"/>
              <a:cs typeface="Times New Roman" panose="02020603050405020304" pitchFamily="18" charset="0"/>
            </a:endParaRPr>
          </a:p>
          <a:p>
            <a:r>
              <a:rPr lang="en-GB" sz="1500" dirty="0">
                <a:latin typeface="Times New Roman" panose="02020603050405020304" pitchFamily="18" charset="0"/>
                <a:cs typeface="Times New Roman" panose="02020603050405020304" pitchFamily="18" charset="0"/>
              </a:rPr>
              <a:t>Q.2 The most important feature of spiral model is</a:t>
            </a:r>
          </a:p>
          <a:p>
            <a:pPr lvl="1"/>
            <a:r>
              <a:rPr lang="en-GB" sz="1500" dirty="0">
                <a:latin typeface="Times New Roman" panose="02020603050405020304" pitchFamily="18" charset="0"/>
                <a:cs typeface="Times New Roman" panose="02020603050405020304" pitchFamily="18" charset="0"/>
              </a:rPr>
              <a:t>(A) requirement analysis. </a:t>
            </a:r>
          </a:p>
          <a:p>
            <a:pPr lvl="1"/>
            <a:r>
              <a:rPr lang="en-GB" sz="1500" dirty="0">
                <a:latin typeface="Times New Roman" panose="02020603050405020304" pitchFamily="18" charset="0"/>
                <a:cs typeface="Times New Roman" panose="02020603050405020304" pitchFamily="18" charset="0"/>
              </a:rPr>
              <a:t>(B) risk management.</a:t>
            </a:r>
          </a:p>
          <a:p>
            <a:pPr lvl="1"/>
            <a:r>
              <a:rPr lang="en-GB" sz="1500" dirty="0">
                <a:latin typeface="Times New Roman" panose="02020603050405020304" pitchFamily="18" charset="0"/>
                <a:cs typeface="Times New Roman" panose="02020603050405020304" pitchFamily="18" charset="0"/>
              </a:rPr>
              <a:t>(C) quality management.</a:t>
            </a:r>
          </a:p>
          <a:p>
            <a:pPr lvl="1"/>
            <a:r>
              <a:rPr lang="en-GB" sz="1500" dirty="0">
                <a:latin typeface="Times New Roman" panose="02020603050405020304" pitchFamily="18" charset="0"/>
                <a:cs typeface="Times New Roman" panose="02020603050405020304" pitchFamily="18" charset="0"/>
              </a:rPr>
              <a:t> (D) configuration management.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6980E74-764C-46AF-BF14-1A189CDDB0C0}"/>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025978F6-61CD-49B5-99F6-44BAF0640BB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15</a:t>
            </a:fld>
            <a:endParaRPr lang="en-IN" dirty="0"/>
          </a:p>
        </p:txBody>
      </p:sp>
    </p:spTree>
    <p:extLst>
      <p:ext uri="{BB962C8B-B14F-4D97-AF65-F5344CB8AC3E}">
        <p14:creationId xmlns:p14="http://schemas.microsoft.com/office/powerpoint/2010/main" val="973123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A3942-02EB-4DE6-A36E-B590A836E703}"/>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FAQ</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A62B2B-B600-4C9F-B101-0940E66BEEB6}"/>
              </a:ext>
            </a:extLst>
          </p:cNvPr>
          <p:cNvSpPr>
            <a:spLocks noGrp="1"/>
          </p:cNvSpPr>
          <p:nvPr>
            <p:ph idx="1"/>
          </p:nvPr>
        </p:nvSpPr>
        <p:spPr>
          <a:xfrm>
            <a:off x="628650" y="2226469"/>
            <a:ext cx="7886700" cy="3263504"/>
          </a:xfrm>
        </p:spPr>
        <p:txBody>
          <a:bodyPr>
            <a:normAutofit lnSpcReduction="10000"/>
          </a:bodyPr>
          <a:lstStyle/>
          <a:p>
            <a:pPr algn="just"/>
            <a:r>
              <a:rPr lang="en-GB" sz="1500" dirty="0">
                <a:latin typeface="Times New Roman" panose="02020603050405020304" pitchFamily="18" charset="0"/>
                <a:cs typeface="Times New Roman" panose="02020603050405020304" pitchFamily="18" charset="0"/>
              </a:rPr>
              <a:t>Q.3 For a well understood data processing application it is best to use</a:t>
            </a:r>
          </a:p>
          <a:p>
            <a:pPr lvl="1" algn="just"/>
            <a:r>
              <a:rPr lang="en-GB" sz="1500" dirty="0">
                <a:latin typeface="Times New Roman" panose="02020603050405020304" pitchFamily="18" charset="0"/>
                <a:cs typeface="Times New Roman" panose="02020603050405020304" pitchFamily="18" charset="0"/>
              </a:rPr>
              <a:t>(A) The waterfall model         (B) prototyping model</a:t>
            </a:r>
          </a:p>
          <a:p>
            <a:pPr lvl="1" algn="just"/>
            <a:r>
              <a:rPr lang="en-GB" sz="1500" dirty="0">
                <a:latin typeface="Times New Roman" panose="02020603050405020304" pitchFamily="18" charset="0"/>
                <a:cs typeface="Times New Roman" panose="02020603050405020304" pitchFamily="18" charset="0"/>
              </a:rPr>
              <a:t>(C) the incremental model     (D) the spiral model </a:t>
            </a:r>
          </a:p>
          <a:p>
            <a:pPr lvl="1" algn="just"/>
            <a:endParaRPr lang="en-GB" sz="1275" dirty="0">
              <a:latin typeface="Times New Roman" panose="02020603050405020304" pitchFamily="18" charset="0"/>
              <a:cs typeface="Times New Roman" panose="02020603050405020304" pitchFamily="18" charset="0"/>
            </a:endParaRPr>
          </a:p>
          <a:p>
            <a:r>
              <a:rPr lang="en-GB" sz="1500" dirty="0">
                <a:latin typeface="Times New Roman" panose="02020603050405020304" pitchFamily="18" charset="0"/>
                <a:cs typeface="Times New Roman" panose="02020603050405020304" pitchFamily="18" charset="0"/>
              </a:rPr>
              <a:t>Q.4 If every requirement stated in the Software Requirement Specification (SRS) has only one interpretation, SRS is said to be</a:t>
            </a:r>
          </a:p>
          <a:p>
            <a:pPr lvl="1"/>
            <a:r>
              <a:rPr lang="en-GB" sz="1500" dirty="0">
                <a:latin typeface="Times New Roman" panose="02020603050405020304" pitchFamily="18" charset="0"/>
                <a:cs typeface="Times New Roman" panose="02020603050405020304" pitchFamily="18" charset="0"/>
              </a:rPr>
              <a:t>(A) correct.               (B) unambiguous.</a:t>
            </a:r>
          </a:p>
          <a:p>
            <a:pPr lvl="1"/>
            <a:r>
              <a:rPr lang="en-GB" sz="1500" dirty="0">
                <a:latin typeface="Times New Roman" panose="02020603050405020304" pitchFamily="18" charset="0"/>
                <a:cs typeface="Times New Roman" panose="02020603050405020304" pitchFamily="18" charset="0"/>
              </a:rPr>
              <a:t>(C) consistent.         (D) verifiable.</a:t>
            </a:r>
          </a:p>
          <a:p>
            <a:endParaRPr lang="en-GB" sz="1500" dirty="0">
              <a:latin typeface="Times New Roman" panose="02020603050405020304" pitchFamily="18" charset="0"/>
              <a:cs typeface="Times New Roman" panose="02020603050405020304" pitchFamily="18" charset="0"/>
            </a:endParaRPr>
          </a:p>
          <a:p>
            <a:r>
              <a:rPr lang="en-GB" sz="1500" dirty="0">
                <a:latin typeface="Times New Roman" panose="02020603050405020304" pitchFamily="18" charset="0"/>
                <a:cs typeface="Times New Roman" panose="02020603050405020304" pitchFamily="18" charset="0"/>
              </a:rPr>
              <a:t>Q.5 In the spiral model ‘risk analysis’ is performed :</a:t>
            </a:r>
          </a:p>
          <a:p>
            <a:pPr lvl="1"/>
            <a:r>
              <a:rPr lang="en-GB" sz="1500" dirty="0">
                <a:latin typeface="Times New Roman" panose="02020603050405020304" pitchFamily="18" charset="0"/>
                <a:cs typeface="Times New Roman" panose="02020603050405020304" pitchFamily="18" charset="0"/>
              </a:rPr>
              <a:t>(A) In the first loop     (B) in the first and second loop</a:t>
            </a:r>
          </a:p>
          <a:p>
            <a:pPr lvl="1"/>
            <a:r>
              <a:rPr lang="en-GB" sz="1500" dirty="0">
                <a:latin typeface="Times New Roman" panose="02020603050405020304" pitchFamily="18" charset="0"/>
                <a:cs typeface="Times New Roman" panose="02020603050405020304" pitchFamily="18" charset="0"/>
              </a:rPr>
              <a:t>(C) In every loop          (D) before using spiral model</a:t>
            </a:r>
            <a:endParaRPr lang="en-IN" sz="15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EF857073-C239-47E1-BD66-2717379AA162}"/>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1A7EA382-0E68-45B4-BCF9-A84C1A4BF2D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16</a:t>
            </a:fld>
            <a:endParaRPr lang="en-IN" dirty="0"/>
          </a:p>
        </p:txBody>
      </p:sp>
    </p:spTree>
    <p:extLst>
      <p:ext uri="{BB962C8B-B14F-4D97-AF65-F5344CB8AC3E}">
        <p14:creationId xmlns:p14="http://schemas.microsoft.com/office/powerpoint/2010/main" val="17429823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9CE98-5135-4F6B-A055-5D2A0EE477B8}"/>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FAQ</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306424-EB34-45A8-AD1B-379CE6C8D34F}"/>
              </a:ext>
            </a:extLst>
          </p:cNvPr>
          <p:cNvSpPr>
            <a:spLocks noGrp="1"/>
          </p:cNvSpPr>
          <p:nvPr>
            <p:ph idx="1"/>
          </p:nvPr>
        </p:nvSpPr>
        <p:spPr/>
        <p:txBody>
          <a:bodyPr/>
          <a:lstStyle/>
          <a:p>
            <a:pPr algn="just"/>
            <a:r>
              <a:rPr lang="en-GB" sz="1500" dirty="0">
                <a:latin typeface="Times New Roman" panose="02020603050405020304" pitchFamily="18" charset="0"/>
                <a:cs typeface="Times New Roman" panose="02020603050405020304" pitchFamily="18" charset="0"/>
              </a:rPr>
              <a:t>Q.6 Modifying the software to match changes in the ever changing environment is called</a:t>
            </a:r>
          </a:p>
          <a:p>
            <a:pPr lvl="1" algn="just"/>
            <a:r>
              <a:rPr lang="en-GB" sz="1500" dirty="0">
                <a:latin typeface="Times New Roman" panose="02020603050405020304" pitchFamily="18" charset="0"/>
                <a:cs typeface="Times New Roman" panose="02020603050405020304" pitchFamily="18" charset="0"/>
              </a:rPr>
              <a:t>(A) adaptive maintenance (B) corrective maintenance</a:t>
            </a:r>
          </a:p>
          <a:p>
            <a:pPr lvl="1" algn="just"/>
            <a:r>
              <a:rPr lang="en-GB" sz="1500" dirty="0">
                <a:latin typeface="Times New Roman" panose="02020603050405020304" pitchFamily="18" charset="0"/>
                <a:cs typeface="Times New Roman" panose="02020603050405020304" pitchFamily="18" charset="0"/>
              </a:rPr>
              <a:t>(C) perfective maintenance (D) preventive maintenance</a:t>
            </a:r>
          </a:p>
          <a:p>
            <a:pPr lvl="1" algn="just"/>
            <a:endParaRPr lang="en-GB" sz="1500" dirty="0">
              <a:latin typeface="Times New Roman" panose="02020603050405020304" pitchFamily="18" charset="0"/>
              <a:cs typeface="Times New Roman" panose="02020603050405020304" pitchFamily="18" charset="0"/>
            </a:endParaRPr>
          </a:p>
          <a:p>
            <a:pPr algn="just"/>
            <a:r>
              <a:rPr lang="en-GB" sz="1500" dirty="0">
                <a:latin typeface="Times New Roman" panose="02020603050405020304" pitchFamily="18" charset="0"/>
                <a:cs typeface="Times New Roman" panose="02020603050405020304" pitchFamily="18" charset="0"/>
              </a:rPr>
              <a:t>Q.7 Changes made to the system to reduce the future system failure chances is called</a:t>
            </a:r>
          </a:p>
          <a:p>
            <a:pPr lvl="1" algn="just"/>
            <a:r>
              <a:rPr lang="en-GB" sz="1500" dirty="0">
                <a:latin typeface="Times New Roman" panose="02020603050405020304" pitchFamily="18" charset="0"/>
                <a:cs typeface="Times New Roman" panose="02020603050405020304" pitchFamily="18" charset="0"/>
              </a:rPr>
              <a:t>(A) Preventive Maintenance (B) Adaptive Maintenance</a:t>
            </a:r>
          </a:p>
          <a:p>
            <a:pPr lvl="1" algn="just"/>
            <a:r>
              <a:rPr lang="en-GB" sz="1500" dirty="0">
                <a:latin typeface="Times New Roman" panose="02020603050405020304" pitchFamily="18" charset="0"/>
                <a:cs typeface="Times New Roman" panose="02020603050405020304" pitchFamily="18" charset="0"/>
              </a:rPr>
              <a:t>(C) Corrective Maintenance (D) Perfective Maintenance</a:t>
            </a:r>
            <a:endParaRPr lang="en-IN" sz="15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21C9581F-52EE-4DEE-9F9E-DD727FDE88BC}"/>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2AB2091E-059A-4557-A831-D6825D25E6D4}"/>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17</a:t>
            </a:fld>
            <a:endParaRPr lang="en-IN" dirty="0"/>
          </a:p>
        </p:txBody>
      </p:sp>
    </p:spTree>
    <p:extLst>
      <p:ext uri="{BB962C8B-B14F-4D97-AF65-F5344CB8AC3E}">
        <p14:creationId xmlns:p14="http://schemas.microsoft.com/office/powerpoint/2010/main" val="365670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48DBF-2461-43E4-95EB-EB537BF5BE90}"/>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Review </a:t>
            </a:r>
          </a:p>
        </p:txBody>
      </p:sp>
      <p:sp>
        <p:nvSpPr>
          <p:cNvPr id="3" name="Content Placeholder 2">
            <a:extLst>
              <a:ext uri="{FF2B5EF4-FFF2-40B4-BE49-F238E27FC236}">
                <a16:creationId xmlns:a16="http://schemas.microsoft.com/office/drawing/2014/main" id="{D5BD27EF-8E4A-4635-A643-C0F9E044234F}"/>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Explain the use of different software model.</a:t>
            </a:r>
          </a:p>
          <a:p>
            <a:r>
              <a:rPr lang="en-IN" dirty="0">
                <a:latin typeface="Times New Roman" panose="02020603050405020304" pitchFamily="18" charset="0"/>
                <a:cs typeface="Times New Roman" panose="02020603050405020304" pitchFamily="18" charset="0"/>
              </a:rPr>
              <a:t>Differentiate between increment and iterative model.</a:t>
            </a:r>
          </a:p>
          <a:p>
            <a:r>
              <a:rPr lang="en-IN" dirty="0">
                <a:latin typeface="Times New Roman" panose="02020603050405020304" pitchFamily="18" charset="0"/>
                <a:cs typeface="Times New Roman" panose="02020603050405020304" pitchFamily="18" charset="0"/>
              </a:rPr>
              <a:t>What is V model.</a:t>
            </a:r>
          </a:p>
          <a:p>
            <a:r>
              <a:rPr lang="en-IN" dirty="0">
                <a:latin typeface="Times New Roman" panose="02020603050405020304" pitchFamily="18" charset="0"/>
                <a:cs typeface="Times New Roman" panose="02020603050405020304" pitchFamily="18" charset="0"/>
              </a:rPr>
              <a:t>Explain the applications of prototype model.</a:t>
            </a:r>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A19255B2-0EBE-4DF3-B447-E1B1ACF3761F}"/>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6C091ADF-D056-4441-A41D-155C88E153C6}"/>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18</a:t>
            </a:fld>
            <a:endParaRPr lang="en-IN" dirty="0"/>
          </a:p>
        </p:txBody>
      </p:sp>
    </p:spTree>
    <p:extLst>
      <p:ext uri="{BB962C8B-B14F-4D97-AF65-F5344CB8AC3E}">
        <p14:creationId xmlns:p14="http://schemas.microsoft.com/office/powerpoint/2010/main" val="233475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2965-524D-4C3C-9EDD-883899E7AE9A}"/>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Task of the day</a:t>
            </a:r>
          </a:p>
        </p:txBody>
      </p:sp>
      <p:sp>
        <p:nvSpPr>
          <p:cNvPr id="3" name="Content Placeholder 2">
            <a:extLst>
              <a:ext uri="{FF2B5EF4-FFF2-40B4-BE49-F238E27FC236}">
                <a16:creationId xmlns:a16="http://schemas.microsoft.com/office/drawing/2014/main" id="{76271856-35C7-4F79-B5A6-0BB500575059}"/>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Design a SRS document for Restaurant Management System.</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Scenario: </a:t>
            </a:r>
            <a:r>
              <a:rPr lang="en-US" dirty="0">
                <a:latin typeface="Times New Roman" panose="02020603050405020304" pitchFamily="18" charset="0"/>
                <a:cs typeface="Times New Roman" panose="02020603050405020304" pitchFamily="18" charset="0"/>
              </a:rPr>
              <a:t>The system helps to manage the restaurant more effectively and efficiently by computerizing meal ordering, billing and inventory control. The system processes transaction and stores the resulting data. Reports will be generated from these data which help the manager to make appropriate business decisions for the restaurant.</a:t>
            </a:r>
          </a:p>
          <a:p>
            <a:endParaRPr lang="en-US"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6A0D2BB-2331-4F1B-9243-481EBC07B611}"/>
              </a:ext>
            </a:extLst>
          </p:cNvPr>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a:extLst>
              <a:ext uri="{FF2B5EF4-FFF2-40B4-BE49-F238E27FC236}">
                <a16:creationId xmlns:a16="http://schemas.microsoft.com/office/drawing/2014/main" id="{3C7EE288-BD10-4C8E-B40A-C2A8197CBF9A}"/>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19</a:t>
            </a:fld>
            <a:endParaRPr lang="en-IN" dirty="0"/>
          </a:p>
        </p:txBody>
      </p:sp>
    </p:spTree>
    <p:extLst>
      <p:ext uri="{BB962C8B-B14F-4D97-AF65-F5344CB8AC3E}">
        <p14:creationId xmlns:p14="http://schemas.microsoft.com/office/powerpoint/2010/main" val="20086230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
          <p:cNvSpPr txBox="1"/>
          <p:nvPr/>
        </p:nvSpPr>
        <p:spPr>
          <a:xfrm>
            <a:off x="381786" y="292407"/>
            <a:ext cx="6019560" cy="897645"/>
          </a:xfrm>
          <a:prstGeom prst="rect">
            <a:avLst/>
          </a:prstGeom>
          <a:noFill/>
          <a:ln>
            <a:noFill/>
          </a:ln>
        </p:spPr>
        <p:txBody>
          <a:bodyPr spcFirstLastPara="1" wrap="square" lIns="91425" tIns="45700" rIns="91425" bIns="45700" anchor="ctr" anchorCtr="0">
            <a:noAutofit/>
          </a:bodyPr>
          <a:lstStyle/>
          <a:p>
            <a:pPr marL="0" marR="0" lvl="0" indent="0" rtl="0">
              <a:lnSpc>
                <a:spcPct val="100000"/>
              </a:lnSpc>
              <a:spcBef>
                <a:spcPts val="0"/>
              </a:spcBef>
              <a:spcAft>
                <a:spcPts val="0"/>
              </a:spcAft>
              <a:buClr>
                <a:srgbClr val="000000"/>
              </a:buClr>
              <a:buSzPts val="3000"/>
              <a:buFont typeface="Arial"/>
              <a:buNone/>
            </a:pPr>
            <a:r>
              <a:rPr lang="en-US" sz="3200" b="1" i="0" u="none" strike="noStrike" cap="none" dirty="0">
                <a:solidFill>
                  <a:srgbClr val="000000"/>
                </a:solidFill>
                <a:latin typeface="Times New Roman"/>
                <a:ea typeface="Times New Roman"/>
                <a:cs typeface="Times New Roman"/>
                <a:sym typeface="Times New Roman"/>
              </a:rPr>
              <a:t>Index</a:t>
            </a:r>
          </a:p>
          <a:p>
            <a:pPr marL="0" marR="0" lvl="0" indent="0" rtl="0">
              <a:lnSpc>
                <a:spcPct val="100000"/>
              </a:lnSpc>
              <a:spcBef>
                <a:spcPts val="0"/>
              </a:spcBef>
              <a:spcAft>
                <a:spcPts val="0"/>
              </a:spcAft>
              <a:buClr>
                <a:srgbClr val="000000"/>
              </a:buClr>
              <a:buSzPts val="3000"/>
              <a:buFont typeface="Arial"/>
              <a:buNone/>
            </a:pPr>
            <a:endParaRPr sz="3200" b="0" i="0" u="none" strike="noStrike" cap="none" dirty="0">
              <a:solidFill>
                <a:srgbClr val="000000"/>
              </a:solidFill>
              <a:latin typeface="Arial"/>
              <a:ea typeface="Arial"/>
              <a:cs typeface="Arial"/>
              <a:sym typeface="Arial"/>
            </a:endParaRPr>
          </a:p>
        </p:txBody>
      </p:sp>
      <p:sp>
        <p:nvSpPr>
          <p:cNvPr id="104" name="Google Shape;104;p2"/>
          <p:cNvSpPr txBox="1"/>
          <p:nvPr/>
        </p:nvSpPr>
        <p:spPr>
          <a:xfrm>
            <a:off x="168990" y="963516"/>
            <a:ext cx="8838720" cy="4945966"/>
          </a:xfrm>
          <a:prstGeom prst="rect">
            <a:avLst/>
          </a:prstGeom>
          <a:noFill/>
          <a:ln>
            <a:noFill/>
          </a:ln>
        </p:spPr>
        <p:txBody>
          <a:bodyPr spcFirstLastPara="1" wrap="square" lIns="91425" tIns="45700" rIns="91425" bIns="45700" anchor="t" anchorCtr="0">
            <a:noAutofit/>
          </a:bodyPr>
          <a:lstStyle/>
          <a:p>
            <a:pPr marL="342900" marR="0" lvl="0" indent="-222250" algn="l" rtl="0">
              <a:lnSpc>
                <a:spcPct val="150000"/>
              </a:lnSpc>
              <a:spcBef>
                <a:spcPts val="0"/>
              </a:spcBef>
              <a:spcAft>
                <a:spcPts val="0"/>
              </a:spcAft>
              <a:buClr>
                <a:schemeClr val="dk1"/>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5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400"/>
              </a:spcBef>
              <a:spcAft>
                <a:spcPts val="0"/>
              </a:spcAft>
              <a:buClr>
                <a:srgbClr val="000000"/>
              </a:buClr>
              <a:buSzPts val="1900"/>
              <a:buFont typeface="Arial"/>
              <a:buNone/>
            </a:pPr>
            <a:endParaRPr sz="1900" b="0" i="0" u="none" strike="noStrike" cap="none" dirty="0">
              <a:solidFill>
                <a:srgbClr val="000000"/>
              </a:solidFill>
              <a:latin typeface="Calibri"/>
              <a:ea typeface="Calibri"/>
              <a:cs typeface="Calibri"/>
              <a:sym typeface="Calibri"/>
            </a:endParaRPr>
          </a:p>
        </p:txBody>
      </p:sp>
      <p:sp>
        <p:nvSpPr>
          <p:cNvPr id="105" name="Google Shape;105;p2"/>
          <p:cNvSpPr txBox="1">
            <a:spLocks noGrp="1"/>
          </p:cNvSpPr>
          <p:nvPr>
            <p:ph type="body" idx="1"/>
          </p:nvPr>
        </p:nvSpPr>
        <p:spPr>
          <a:xfrm>
            <a:off x="675349" y="1633111"/>
            <a:ext cx="7826002" cy="4039737"/>
          </a:xfrm>
          <a:prstGeom prst="rect">
            <a:avLst/>
          </a:prstGeom>
          <a:noFill/>
          <a:ln>
            <a:noFill/>
          </a:ln>
        </p:spPr>
        <p:txBody>
          <a:bodyPr spcFirstLastPara="1" wrap="square" lIns="0" tIns="0" rIns="0" bIns="0" anchor="t" anchorCtr="0">
            <a:noAutofit/>
          </a:bodyPr>
          <a:lstStyle/>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Software Process</a:t>
            </a: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Software Process </a:t>
            </a:r>
            <a:r>
              <a:rPr lang="en-IN" sz="2000" b="1" dirty="0">
                <a:latin typeface="Times" panose="02020603050405020304" pitchFamily="18" charset="0"/>
                <a:ea typeface="Times New Roman"/>
                <a:cs typeface="Times" panose="02020603050405020304" pitchFamily="18" charset="0"/>
                <a:sym typeface="Times New Roman"/>
              </a:rPr>
              <a:t>M</a:t>
            </a: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odel</a:t>
            </a:r>
          </a:p>
          <a:p>
            <a:pPr marL="342900">
              <a:lnSpc>
                <a:spcPct val="150000"/>
              </a:lnSpc>
              <a:spcBef>
                <a:spcPts val="0"/>
              </a:spcBef>
              <a:buSzPts val="2800"/>
            </a:pP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Need of Software Process </a:t>
            </a:r>
            <a:r>
              <a:rPr lang="en-IN" sz="2000" b="1" dirty="0">
                <a:latin typeface="Times" panose="02020603050405020304" pitchFamily="18" charset="0"/>
                <a:ea typeface="Times New Roman"/>
                <a:cs typeface="Times" panose="02020603050405020304" pitchFamily="18" charset="0"/>
                <a:sym typeface="Times New Roman"/>
              </a:rPr>
              <a:t>M</a:t>
            </a:r>
            <a:r>
              <a:rPr lang="en-IN" sz="2000" b="1" i="0" u="none" strike="noStrike" cap="none" dirty="0">
                <a:solidFill>
                  <a:schemeClr val="dk1"/>
                </a:solidFill>
                <a:latin typeface="Times" panose="02020603050405020304" pitchFamily="18" charset="0"/>
                <a:ea typeface="Times New Roman"/>
                <a:cs typeface="Times" panose="02020603050405020304" pitchFamily="18" charset="0"/>
                <a:sym typeface="Times New Roman"/>
              </a:rPr>
              <a:t>odel</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SDLC Model</a:t>
            </a:r>
          </a:p>
          <a:p>
            <a:pPr marL="342900">
              <a:lnSpc>
                <a:spcPct val="150000"/>
              </a:lnSpc>
              <a:spcBef>
                <a:spcPts val="0"/>
              </a:spcBef>
              <a:buSzPts val="2800"/>
            </a:pPr>
            <a:r>
              <a:rPr lang="en-US" sz="2000" b="1" i="0" dirty="0">
                <a:solidFill>
                  <a:schemeClr val="tx1"/>
                </a:solidFill>
                <a:effectLst/>
                <a:latin typeface="Times" panose="02020603050405020304" pitchFamily="18" charset="0"/>
                <a:cs typeface="Times" panose="02020603050405020304" pitchFamily="18" charset="0"/>
              </a:rPr>
              <a:t>Types of SDLC Models</a:t>
            </a:r>
          </a:p>
          <a:p>
            <a:pPr marL="342900">
              <a:lnSpc>
                <a:spcPct val="150000"/>
              </a:lnSpc>
              <a:spcBef>
                <a:spcPts val="0"/>
              </a:spcBef>
              <a:buSzPts val="2800"/>
            </a:pPr>
            <a:r>
              <a:rPr lang="en-IN" sz="2000" b="1" i="0" dirty="0">
                <a:solidFill>
                  <a:schemeClr val="tx1"/>
                </a:solidFill>
                <a:effectLst/>
                <a:latin typeface="Times" panose="02020603050405020304" pitchFamily="18" charset="0"/>
                <a:cs typeface="Times" panose="02020603050405020304" pitchFamily="18" charset="0"/>
              </a:rPr>
              <a:t>Water Fall Model</a:t>
            </a:r>
          </a:p>
          <a:p>
            <a:pPr marL="342900">
              <a:lnSpc>
                <a:spcPct val="150000"/>
              </a:lnSpc>
              <a:spcBef>
                <a:spcPts val="0"/>
              </a:spcBef>
              <a:buSzPts val="2800"/>
            </a:pPr>
            <a:r>
              <a:rPr lang="en-IN" sz="2000" b="1" dirty="0">
                <a:solidFill>
                  <a:schemeClr val="tx1"/>
                </a:solidFill>
                <a:latin typeface="Times" panose="02020603050405020304" pitchFamily="18" charset="0"/>
                <a:cs typeface="Times" panose="02020603050405020304" pitchFamily="18" charset="0"/>
              </a:rPr>
              <a:t>Practice Questions</a:t>
            </a:r>
          </a:p>
          <a:p>
            <a:pPr marL="0" indent="0">
              <a:lnSpc>
                <a:spcPct val="150000"/>
              </a:lnSpc>
              <a:spcBef>
                <a:spcPts val="0"/>
              </a:spcBef>
              <a:buSzPts val="2800"/>
              <a:buNone/>
            </a:pPr>
            <a:r>
              <a:rPr lang="en-US" sz="2000" b="1" i="0" dirty="0">
                <a:solidFill>
                  <a:schemeClr val="tx1"/>
                </a:solidFill>
                <a:effectLst/>
                <a:latin typeface="Times" panose="02020603050405020304" pitchFamily="18" charset="0"/>
                <a:cs typeface="Times" panose="02020603050405020304" pitchFamily="18" charset="0"/>
              </a:rPr>
              <a:t> </a:t>
            </a:r>
            <a:endParaRPr lang="en-US" altLang="en-US" sz="2000" b="1" baseline="0" dirty="0">
              <a:solidFill>
                <a:schemeClr val="tx1"/>
              </a:solidFill>
              <a:latin typeface="Times" panose="02020603050405020304" pitchFamily="18" charset="0"/>
              <a:cs typeface="Times" panose="02020603050405020304" pitchFamily="18" charset="0"/>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IN" sz="1800" dirty="0">
              <a:latin typeface="Times New Roman"/>
              <a:ea typeface="Times New Roman"/>
              <a:cs typeface="Times New Roman"/>
              <a:sym typeface="Times New Roman"/>
            </a:endParaRPr>
          </a:p>
          <a:p>
            <a:pPr marL="342900" marR="0" lvl="0" algn="l" rtl="0">
              <a:lnSpc>
                <a:spcPct val="150000"/>
              </a:lnSpc>
              <a:spcBef>
                <a:spcPts val="0"/>
              </a:spcBef>
              <a:spcAft>
                <a:spcPts val="0"/>
              </a:spcAft>
              <a:buClr>
                <a:schemeClr val="dk1"/>
              </a:buClr>
              <a:buSzPts val="2800"/>
              <a:buAutoNum type="arabicPeriod"/>
            </a:pPr>
            <a:endParaRPr lang="en-US" sz="1600" dirty="0">
              <a:latin typeface="Times" panose="02020603050405020304" pitchFamily="18" charset="0"/>
              <a:ea typeface="Times New Roman"/>
              <a:cs typeface="Times" panose="02020603050405020304" pitchFamily="18" charset="0"/>
              <a:sym typeface="Times New Roman"/>
            </a:endParaRPr>
          </a:p>
          <a:p>
            <a:pPr marL="342900" marR="0" lvl="0" indent="-342900" algn="l" rtl="0">
              <a:lnSpc>
                <a:spcPct val="150000"/>
              </a:lnSpc>
              <a:spcBef>
                <a:spcPts val="0"/>
              </a:spcBef>
              <a:spcAft>
                <a:spcPts val="0"/>
              </a:spcAft>
              <a:buClr>
                <a:schemeClr val="dk1"/>
              </a:buClr>
              <a:buSzPts val="2800"/>
              <a:buFont typeface="Times New Roman"/>
              <a:buAutoNum type="arabicPeriod"/>
            </a:pPr>
            <a:endParaRPr sz="1800" dirty="0"/>
          </a:p>
        </p:txBody>
      </p:sp>
    </p:spTree>
    <p:extLst>
      <p:ext uri="{BB962C8B-B14F-4D97-AF65-F5344CB8AC3E}">
        <p14:creationId xmlns:p14="http://schemas.microsoft.com/office/powerpoint/2010/main" val="3147372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Bibliography</a:t>
            </a:r>
            <a:endParaRPr lang="en-US" dirty="0"/>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hlinkClick r:id="rId2"/>
              </a:rPr>
              <a:t>https://www.tutorialspoint.com/software_engineering/</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3"/>
              </a:rPr>
              <a:t>https://courses.cs.vt.edu/csonline/SE/Lessons/Qualities/index.html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4"/>
              </a:rPr>
              <a:t>https://www.tutorialspoint.com/sdlc/sdlc_waterfall_model.htm</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5"/>
              </a:rPr>
              <a:t>https://www.geeksforgeeks.org/software-engineering-spiral-model/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hlinkClick r:id="rId6"/>
              </a:rPr>
              <a:t>https://www.geeksforgeeks.org/</a:t>
            </a:r>
            <a:r>
              <a:rPr lang="en-US">
                <a:latin typeface="Times New Roman" panose="02020603050405020304" pitchFamily="18" charset="0"/>
                <a:cs typeface="Times New Roman" panose="02020603050405020304" pitchFamily="18" charset="0"/>
                <a:hlinkClick r:id="rId6"/>
              </a:rPr>
              <a:t>software-engineering-sdlc-v-model/</a:t>
            </a:r>
            <a:endParaRPr lang="en-US">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20</a:t>
            </a:fld>
            <a:endParaRPr lang="en-IN" dirty="0"/>
          </a:p>
        </p:txBody>
      </p:sp>
    </p:spTree>
    <p:extLst>
      <p:ext uri="{BB962C8B-B14F-4D97-AF65-F5344CB8AC3E}">
        <p14:creationId xmlns:p14="http://schemas.microsoft.com/office/powerpoint/2010/main" val="858364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27"/>
          <p:cNvSpPr txBox="1">
            <a:spLocks noGrp="1"/>
          </p:cNvSpPr>
          <p:nvPr>
            <p:ph type="title"/>
          </p:nvPr>
        </p:nvSpPr>
        <p:spPr>
          <a:xfrm>
            <a:off x="0" y="0"/>
            <a:ext cx="5486040" cy="91404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chemeClr val="dk1"/>
              </a:buClr>
              <a:buSzPts val="2800"/>
              <a:buFont typeface="Times New Roman"/>
              <a:buNone/>
            </a:pPr>
            <a:endParaRPr/>
          </a:p>
        </p:txBody>
      </p:sp>
      <p:sp>
        <p:nvSpPr>
          <p:cNvPr id="503" name="Google Shape;503;p27"/>
          <p:cNvSpPr txBox="1">
            <a:spLocks noGrp="1"/>
          </p:cNvSpPr>
          <p:nvPr>
            <p:ph type="ftr" idx="11"/>
          </p:nvPr>
        </p:nvSpPr>
        <p:spPr>
          <a:xfrm>
            <a:off x="352540" y="6356520"/>
            <a:ext cx="8333900" cy="36468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latin typeface="Times New Roman"/>
                <a:ea typeface="Times New Roman"/>
                <a:cs typeface="Times New Roman"/>
                <a:sym typeface="Times New Roman"/>
              </a:rPr>
              <a:t>Computer Networks               </a:t>
            </a:r>
            <a:endParaRPr>
              <a:latin typeface="Times New Roman"/>
              <a:ea typeface="Times New Roman"/>
              <a:cs typeface="Times New Roman"/>
              <a:sym typeface="Times New Roman"/>
            </a:endParaRPr>
          </a:p>
        </p:txBody>
      </p:sp>
      <p:pic>
        <p:nvPicPr>
          <p:cNvPr id="504" name="Google Shape;504;p27" descr="See the source image"/>
          <p:cNvPicPr preferRelativeResize="0"/>
          <p:nvPr/>
        </p:nvPicPr>
        <p:blipFill rotWithShape="1">
          <a:blip r:embed="rId3">
            <a:alphaModFix/>
          </a:blip>
          <a:srcRect/>
          <a:stretch/>
        </p:blipFill>
        <p:spPr>
          <a:xfrm>
            <a:off x="0" y="163513"/>
            <a:ext cx="9144000" cy="653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3AF99-92C2-FC9B-4C09-1CD5D9BE1E48}"/>
              </a:ext>
            </a:extLst>
          </p:cNvPr>
          <p:cNvSpPr>
            <a:spLocks noGrp="1"/>
          </p:cNvSpPr>
          <p:nvPr>
            <p:ph type="title"/>
          </p:nvPr>
        </p:nvSpPr>
        <p:spPr>
          <a:xfrm>
            <a:off x="457200" y="0"/>
            <a:ext cx="5486040" cy="914040"/>
          </a:xfrm>
        </p:spPr>
        <p:txBody>
          <a:bodyPr/>
          <a:lstStyle/>
          <a:p>
            <a:r>
              <a:rPr lang="en-IN" sz="3600" b="1" dirty="0"/>
              <a:t>Software Process</a:t>
            </a:r>
          </a:p>
        </p:txBody>
      </p:sp>
      <p:sp>
        <p:nvSpPr>
          <p:cNvPr id="3" name="Text Placeholder 2">
            <a:extLst>
              <a:ext uri="{FF2B5EF4-FFF2-40B4-BE49-F238E27FC236}">
                <a16:creationId xmlns:a16="http://schemas.microsoft.com/office/drawing/2014/main" id="{4811F9B7-DB33-36EC-9BA1-A292B37DE4A1}"/>
              </a:ext>
            </a:extLst>
          </p:cNvPr>
          <p:cNvSpPr>
            <a:spLocks noGrp="1"/>
          </p:cNvSpPr>
          <p:nvPr>
            <p:ph type="body" idx="1"/>
          </p:nvPr>
        </p:nvSpPr>
        <p:spPr/>
        <p:txBody>
          <a:bodyPr>
            <a:normAutofit/>
          </a:bodyPr>
          <a:lstStyle/>
          <a:p>
            <a:pPr marL="114300" indent="0" algn="just">
              <a:buNone/>
            </a:pPr>
            <a:r>
              <a:rPr lang="en-US" sz="1800" b="0" i="0" dirty="0">
                <a:solidFill>
                  <a:srgbClr val="333333"/>
                </a:solidFill>
                <a:effectLst/>
                <a:latin typeface="Times" panose="02020603050405020304" pitchFamily="18" charset="0"/>
                <a:cs typeface="Times" panose="02020603050405020304" pitchFamily="18" charset="0"/>
              </a:rPr>
              <a:t>A software process is the set of activities and associated outcome that produce a software product. Software engineers mostly carry out these activities. These are four key process activities, which are common to all software processes. These activities are:</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specifications:</a:t>
            </a:r>
            <a:r>
              <a:rPr lang="en-US" sz="1800" b="0" i="0" dirty="0">
                <a:solidFill>
                  <a:srgbClr val="000000"/>
                </a:solidFill>
                <a:effectLst/>
                <a:latin typeface="Times" panose="02020603050405020304" pitchFamily="18" charset="0"/>
                <a:cs typeface="Times" panose="02020603050405020304" pitchFamily="18" charset="0"/>
              </a:rPr>
              <a:t> The functionality of the software and constraints on its operation must be defined.</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development:</a:t>
            </a:r>
            <a:r>
              <a:rPr lang="en-US" sz="1800" b="0" i="0" dirty="0">
                <a:solidFill>
                  <a:srgbClr val="000000"/>
                </a:solidFill>
                <a:effectLst/>
                <a:latin typeface="Times" panose="02020603050405020304" pitchFamily="18" charset="0"/>
                <a:cs typeface="Times" panose="02020603050405020304" pitchFamily="18" charset="0"/>
              </a:rPr>
              <a:t> The software to meet the requirement must be produced.</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validation:</a:t>
            </a:r>
            <a:r>
              <a:rPr lang="en-US" sz="1800" b="0" i="0" dirty="0">
                <a:solidFill>
                  <a:srgbClr val="000000"/>
                </a:solidFill>
                <a:effectLst/>
                <a:latin typeface="Times" panose="02020603050405020304" pitchFamily="18" charset="0"/>
                <a:cs typeface="Times" panose="02020603050405020304" pitchFamily="18" charset="0"/>
              </a:rPr>
              <a:t> The software must be validated to ensure that it does what the customer wants.</a:t>
            </a:r>
          </a:p>
          <a:p>
            <a:pPr algn="just">
              <a:buFont typeface="+mj-lt"/>
              <a:buAutoNum type="arabicPeriod"/>
            </a:pPr>
            <a:r>
              <a:rPr lang="en-US" sz="1800" b="1" i="0" dirty="0">
                <a:solidFill>
                  <a:srgbClr val="000000"/>
                </a:solidFill>
                <a:effectLst/>
                <a:latin typeface="Times" panose="02020603050405020304" pitchFamily="18" charset="0"/>
                <a:cs typeface="Times" panose="02020603050405020304" pitchFamily="18" charset="0"/>
              </a:rPr>
              <a:t>Software evolution:</a:t>
            </a:r>
            <a:r>
              <a:rPr lang="en-US" sz="1800" b="0" i="0" dirty="0">
                <a:solidFill>
                  <a:srgbClr val="000000"/>
                </a:solidFill>
                <a:effectLst/>
                <a:latin typeface="Times" panose="02020603050405020304" pitchFamily="18" charset="0"/>
                <a:cs typeface="Times" panose="02020603050405020304" pitchFamily="18" charset="0"/>
              </a:rPr>
              <a:t> The software must evolve to meet changing client needs.</a:t>
            </a:r>
          </a:p>
          <a:p>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30843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latin typeface="Times New Roman" panose="02020603050405020304" pitchFamily="18" charset="0"/>
                <a:cs typeface="Times New Roman" pitchFamily="18" charset="0"/>
              </a:rPr>
              <a:t>Software Process Models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9540" y="1029264"/>
            <a:ext cx="8014795" cy="4551404"/>
          </a:xfrm>
        </p:spPr>
        <p:txBody>
          <a:bodyPr>
            <a:normAutofit fontScale="25000" lnSpcReduction="20000"/>
          </a:bodyPr>
          <a:lstStyle/>
          <a:p>
            <a:pPr marL="114300" indent="0" algn="just">
              <a:lnSpc>
                <a:spcPct val="120000"/>
              </a:lnSpc>
              <a:buNone/>
            </a:pPr>
            <a:r>
              <a:rPr lang="en-US" sz="7200" b="0" i="0" dirty="0">
                <a:solidFill>
                  <a:srgbClr val="333333"/>
                </a:solidFill>
                <a:effectLst/>
                <a:latin typeface="Times" panose="02020603050405020304" pitchFamily="18" charset="0"/>
                <a:cs typeface="Times" panose="02020603050405020304" pitchFamily="18" charset="0"/>
              </a:rPr>
              <a:t>A software process model is a specified definition of a software process, which is presented from a particular perspective. Models, by their nature, are a simplification, so a software process model is an abstraction of the actual process, which is being described. Process models may contain activities, which are part of the software process, software product, and the roles of people involved in software engineering. </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workflow model:</a:t>
            </a:r>
            <a:r>
              <a:rPr lang="en-US" sz="7200" b="0" i="0" dirty="0">
                <a:solidFill>
                  <a:srgbClr val="000000"/>
                </a:solidFill>
                <a:effectLst/>
                <a:latin typeface="Times" panose="02020603050405020304" pitchFamily="18" charset="0"/>
                <a:cs typeface="Times" panose="02020603050405020304" pitchFamily="18" charset="0"/>
              </a:rPr>
              <a:t> This shows the series of activities in the process along with their inputs, outputs and dependencies. The activities in this model perform human actions.</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dataflow or activity model:</a:t>
            </a:r>
            <a:r>
              <a:rPr lang="en-US" sz="7200" b="0" i="0" dirty="0">
                <a:solidFill>
                  <a:srgbClr val="000000"/>
                </a:solidFill>
                <a:effectLst/>
                <a:latin typeface="Times" panose="02020603050405020304" pitchFamily="18" charset="0"/>
                <a:cs typeface="Times" panose="02020603050405020304" pitchFamily="18" charset="0"/>
              </a:rPr>
              <a:t> This represents the process as a set of activities, each of which carries out some data transformations. It shows how the input to the process, such as a specification is converted to an output such as a design. The activities here may be at a lower level than activities in a workflow model. They may perform transformations carried out by people or by computers.</a:t>
            </a:r>
          </a:p>
          <a:p>
            <a:pPr algn="just">
              <a:lnSpc>
                <a:spcPct val="120000"/>
              </a:lnSpc>
              <a:buFont typeface="+mj-lt"/>
              <a:buAutoNum type="arabicPeriod"/>
            </a:pPr>
            <a:r>
              <a:rPr lang="en-US" sz="7200" b="1" i="0" dirty="0">
                <a:solidFill>
                  <a:srgbClr val="000000"/>
                </a:solidFill>
                <a:effectLst/>
                <a:latin typeface="Times" panose="02020603050405020304" pitchFamily="18" charset="0"/>
                <a:cs typeface="Times" panose="02020603050405020304" pitchFamily="18" charset="0"/>
              </a:rPr>
              <a:t>A role/action model:</a:t>
            </a:r>
            <a:r>
              <a:rPr lang="en-US" sz="7200" b="0" i="0" dirty="0">
                <a:solidFill>
                  <a:srgbClr val="000000"/>
                </a:solidFill>
                <a:effectLst/>
                <a:latin typeface="Times" panose="02020603050405020304" pitchFamily="18" charset="0"/>
                <a:cs typeface="Times" panose="02020603050405020304" pitchFamily="18" charset="0"/>
              </a:rPr>
              <a:t> This means the roles of the people involved in the software process and the activities for which they are responsible</a:t>
            </a:r>
            <a:endParaRPr lang="en-US" sz="7200" dirty="0">
              <a:latin typeface="Times" panose="02020603050405020304" pitchFamily="18" charset="0"/>
              <a:cs typeface="Times" panose="02020603050405020304" pitchFamily="18" charset="0"/>
            </a:endParaRPr>
          </a:p>
          <a:p>
            <a:pPr marL="114300" indent="0" algn="just">
              <a:lnSpc>
                <a:spcPct val="120000"/>
              </a:lnSpc>
              <a:buNone/>
            </a:pPr>
            <a:endParaRPr lang="en-US" sz="7200" b="0" i="0" dirty="0">
              <a:solidFill>
                <a:srgbClr val="333333"/>
              </a:solidFill>
              <a:effectLst/>
              <a:latin typeface="Times" panose="02020603050405020304" pitchFamily="18" charset="0"/>
              <a:cs typeface="Times" panose="02020603050405020304" pitchFamily="18" charset="0"/>
            </a:endParaRPr>
          </a:p>
          <a:p>
            <a:pPr marL="114300" indent="0" algn="just">
              <a:lnSpc>
                <a:spcPct val="120000"/>
              </a:lnSpc>
              <a:buNone/>
            </a:pPr>
            <a:endParaRPr lang="en-US" sz="7200" b="0" i="0" dirty="0">
              <a:solidFill>
                <a:srgbClr val="000000"/>
              </a:solidFill>
              <a:effectLst/>
              <a:latin typeface="Times" panose="02020603050405020304" pitchFamily="18" charset="0"/>
              <a:cs typeface="Times" panose="02020603050405020304" pitchFamily="18" charset="0"/>
            </a:endParaRP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4</a:t>
            </a:fld>
            <a:endParaRPr lang="en-IN" dirty="0"/>
          </a:p>
        </p:txBody>
      </p:sp>
    </p:spTree>
    <p:extLst>
      <p:ext uri="{BB962C8B-B14F-4D97-AF65-F5344CB8AC3E}">
        <p14:creationId xmlns:p14="http://schemas.microsoft.com/office/powerpoint/2010/main" val="303803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i="0" dirty="0">
                <a:solidFill>
                  <a:schemeClr val="tx1"/>
                </a:solidFill>
                <a:effectLst/>
                <a:latin typeface="Times" panose="02020603050405020304" pitchFamily="18" charset="0"/>
                <a:cs typeface="Times" panose="02020603050405020304" pitchFamily="18" charset="0"/>
              </a:rPr>
              <a:t>Need for Process Model</a:t>
            </a:r>
            <a:endParaRPr lang="en-US" sz="3600"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259237" y="1123753"/>
            <a:ext cx="8573677" cy="3977280"/>
          </a:xfrm>
        </p:spPr>
        <p:txBody>
          <a:bodyPr>
            <a:noAutofit/>
          </a:bodyPr>
          <a:lstStyle/>
          <a:p>
            <a:pPr algn="just" fontAlgn="base">
              <a:lnSpc>
                <a:spcPct val="150000"/>
              </a:lnSpc>
            </a:pPr>
            <a:r>
              <a:rPr lang="en-US" sz="1800" b="0" i="0" dirty="0">
                <a:solidFill>
                  <a:schemeClr val="tx1"/>
                </a:solidFill>
                <a:effectLst/>
                <a:latin typeface="Times" panose="02020603050405020304" pitchFamily="18" charset="0"/>
                <a:cs typeface="Times" panose="02020603050405020304" pitchFamily="18" charset="0"/>
              </a:rPr>
              <a:t>The software development team must decide the process model that is to be used for software product development and then the entire team must adhere to it. This is necessary because the software product development can then be done systematically. Each team member will understand what is the next activity and how to do it. Thus process model will bring the definiteness and discipline in overall development process.  Every process model consists of definite entry and exit criteria for each phase. Hence the transition of the product through various phases is definite.</a:t>
            </a:r>
          </a:p>
          <a:p>
            <a:pPr algn="just" fontAlgn="base">
              <a:lnSpc>
                <a:spcPct val="150000"/>
              </a:lnSpc>
            </a:pPr>
            <a:r>
              <a:rPr lang="en-US" sz="1800" b="0" i="0" dirty="0">
                <a:solidFill>
                  <a:schemeClr val="tx1"/>
                </a:solidFill>
                <a:effectLst/>
                <a:latin typeface="Times" panose="02020603050405020304" pitchFamily="18" charset="0"/>
                <a:cs typeface="Times" panose="02020603050405020304" pitchFamily="18" charset="0"/>
              </a:rPr>
              <a:t> If the process model is not followed for software development then any team member can perform any software development activity, this will ultimately cause a chaos and software project will definitely fail without using process model, it is difficult to monitor the progress of software product. Thus process model plays an important rule in software engineering.</a:t>
            </a:r>
          </a:p>
        </p:txBody>
      </p:sp>
      <p:sp>
        <p:nvSpPr>
          <p:cNvPr id="4" name="Date Placeholder 3"/>
          <p:cNvSpPr>
            <a:spLocks noGrp="1"/>
          </p:cNvSpPr>
          <p:nvPr>
            <p:ph type="dt" sz="half" idx="10"/>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8C26EC8-54BA-4A3E-B1AE-45C0D842F2A9}" type="datetime1">
              <a:rPr lang="en-IN" smtClean="0"/>
              <a:pPr/>
              <a:t>17-01-2024</a:t>
            </a:fld>
            <a:endParaRPr lang="en-IN"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5</a:t>
            </a:fld>
            <a:endParaRPr lang="en-IN" dirty="0"/>
          </a:p>
        </p:txBody>
      </p:sp>
    </p:spTree>
    <p:extLst>
      <p:ext uri="{BB962C8B-B14F-4D97-AF65-F5344CB8AC3E}">
        <p14:creationId xmlns:p14="http://schemas.microsoft.com/office/powerpoint/2010/main" val="2494498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FCB16-108D-D2FF-B69F-687FF2A6C6C6}"/>
              </a:ext>
            </a:extLst>
          </p:cNvPr>
          <p:cNvSpPr>
            <a:spLocks noGrp="1"/>
          </p:cNvSpPr>
          <p:nvPr>
            <p:ph type="title"/>
          </p:nvPr>
        </p:nvSpPr>
        <p:spPr>
          <a:xfrm>
            <a:off x="0" y="339364"/>
            <a:ext cx="5486040" cy="574675"/>
          </a:xfrm>
        </p:spPr>
        <p:txBody>
          <a:bodyPr/>
          <a:lstStyle/>
          <a:p>
            <a:pPr algn="ctr"/>
            <a:r>
              <a:rPr lang="en-US" sz="3600" b="1" i="0" dirty="0">
                <a:solidFill>
                  <a:srgbClr val="610B38"/>
                </a:solidFill>
                <a:effectLst/>
                <a:latin typeface="Times" panose="02020603050405020304" pitchFamily="18" charset="0"/>
                <a:cs typeface="Times" panose="02020603050405020304" pitchFamily="18" charset="0"/>
              </a:rPr>
              <a:t>SDLC Models</a:t>
            </a:r>
            <a:br>
              <a:rPr lang="en-US" sz="3600" b="1" i="0" dirty="0">
                <a:solidFill>
                  <a:srgbClr val="610B38"/>
                </a:solidFill>
                <a:effectLst/>
                <a:latin typeface="Times" panose="02020603050405020304" pitchFamily="18" charset="0"/>
                <a:cs typeface="Times" panose="02020603050405020304" pitchFamily="18" charset="0"/>
              </a:rPr>
            </a:br>
            <a:endParaRPr lang="en-IN" sz="3600" b="1" dirty="0">
              <a:latin typeface="Times" panose="02020603050405020304" pitchFamily="18" charset="0"/>
              <a:cs typeface="Times" panose="02020603050405020304" pitchFamily="18" charset="0"/>
            </a:endParaRPr>
          </a:p>
        </p:txBody>
      </p:sp>
      <p:sp>
        <p:nvSpPr>
          <p:cNvPr id="3" name="Text Placeholder 2">
            <a:extLst>
              <a:ext uri="{FF2B5EF4-FFF2-40B4-BE49-F238E27FC236}">
                <a16:creationId xmlns:a16="http://schemas.microsoft.com/office/drawing/2014/main" id="{79A888B9-CB93-127B-92ED-C9B76796978E}"/>
              </a:ext>
            </a:extLst>
          </p:cNvPr>
          <p:cNvSpPr>
            <a:spLocks noGrp="1"/>
          </p:cNvSpPr>
          <p:nvPr>
            <p:ph type="body" idx="1"/>
          </p:nvPr>
        </p:nvSpPr>
        <p:spPr/>
        <p:txBody>
          <a:bodyPr>
            <a:normAutofit/>
          </a:bodyPr>
          <a:lstStyle/>
          <a:p>
            <a:pPr algn="just"/>
            <a:r>
              <a:rPr lang="en-US" sz="1800" b="0" i="0" dirty="0">
                <a:solidFill>
                  <a:srgbClr val="333333"/>
                </a:solidFill>
                <a:effectLst/>
                <a:latin typeface="Times" panose="02020603050405020304" pitchFamily="18" charset="0"/>
                <a:cs typeface="Times" panose="02020603050405020304" pitchFamily="18" charset="0"/>
              </a:rPr>
              <a:t>Software Development life cycle (SDLC) is a spiritual model used in project management that defines the stages include in an information system development project, from an initial feasibility study to the maintenance of the completed application.</a:t>
            </a:r>
          </a:p>
          <a:p>
            <a:pPr algn="just"/>
            <a:r>
              <a:rPr lang="en-US" sz="1800" b="0" i="0" dirty="0">
                <a:solidFill>
                  <a:srgbClr val="333333"/>
                </a:solidFill>
                <a:effectLst/>
                <a:latin typeface="Times" panose="02020603050405020304" pitchFamily="18" charset="0"/>
                <a:cs typeface="Times" panose="02020603050405020304" pitchFamily="18" charset="0"/>
              </a:rPr>
              <a:t>There are different software development life cycle models specify and design, which are followed during the software development phase. These models are also called "</a:t>
            </a:r>
            <a:r>
              <a:rPr lang="en-US" sz="1800" b="1" i="0" dirty="0">
                <a:solidFill>
                  <a:srgbClr val="333333"/>
                </a:solidFill>
                <a:effectLst/>
                <a:latin typeface="Times" panose="02020603050405020304" pitchFamily="18" charset="0"/>
                <a:cs typeface="Times" panose="02020603050405020304" pitchFamily="18" charset="0"/>
              </a:rPr>
              <a:t>Software Development Process Models</a:t>
            </a:r>
            <a:r>
              <a:rPr lang="en-US" sz="1800" b="0" i="0" dirty="0">
                <a:solidFill>
                  <a:srgbClr val="333333"/>
                </a:solidFill>
                <a:effectLst/>
                <a:latin typeface="Times" panose="02020603050405020304" pitchFamily="18" charset="0"/>
                <a:cs typeface="Times" panose="02020603050405020304" pitchFamily="18" charset="0"/>
              </a:rPr>
              <a:t>." Each process model follows a series of phase unique to its type to ensure success in the step of software development.</a:t>
            </a:r>
          </a:p>
          <a:p>
            <a:pPr algn="just"/>
            <a:r>
              <a:rPr lang="en-US" sz="1800" b="1" i="0" dirty="0">
                <a:solidFill>
                  <a:srgbClr val="333333"/>
                </a:solidFill>
                <a:effectLst/>
                <a:latin typeface="Times" panose="02020603050405020304" pitchFamily="18" charset="0"/>
                <a:cs typeface="Times" panose="02020603050405020304" pitchFamily="18" charset="0"/>
              </a:rPr>
              <a:t>Here, are some important phases of SDLC life cycle:</a:t>
            </a:r>
            <a:endParaRPr lang="en-US" sz="1800" b="0" i="0" dirty="0">
              <a:solidFill>
                <a:srgbClr val="333333"/>
              </a:solidFill>
              <a:effectLst/>
              <a:latin typeface="Times" panose="02020603050405020304" pitchFamily="18" charset="0"/>
              <a:cs typeface="Times" panose="02020603050405020304" pitchFamily="18" charset="0"/>
            </a:endParaRPr>
          </a:p>
          <a:p>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49801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Software Engineering SDLC Models">
            <a:extLst>
              <a:ext uri="{FF2B5EF4-FFF2-40B4-BE49-F238E27FC236}">
                <a16:creationId xmlns:a16="http://schemas.microsoft.com/office/drawing/2014/main" id="{6A8ACABC-BFFD-E80E-2C76-39735005CA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961" y="1081220"/>
            <a:ext cx="7164077" cy="4695560"/>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894E8FA5-581A-25FD-B4A9-600D888DEE06}"/>
              </a:ext>
            </a:extLst>
          </p:cNvPr>
          <p:cNvSpPr>
            <a:spLocks noGrp="1"/>
          </p:cNvSpPr>
          <p:nvPr>
            <p:ph type="title"/>
          </p:nvPr>
        </p:nvSpPr>
        <p:spPr>
          <a:xfrm>
            <a:off x="0" y="339364"/>
            <a:ext cx="5486040" cy="574675"/>
          </a:xfrm>
        </p:spPr>
        <p:txBody>
          <a:bodyPr/>
          <a:lstStyle/>
          <a:p>
            <a:pPr algn="ctr"/>
            <a:r>
              <a:rPr lang="en-US" sz="3600" b="1" i="0" dirty="0">
                <a:solidFill>
                  <a:srgbClr val="610B38"/>
                </a:solidFill>
                <a:effectLst/>
                <a:latin typeface="Times" panose="02020603050405020304" pitchFamily="18" charset="0"/>
                <a:cs typeface="Times" panose="02020603050405020304" pitchFamily="18" charset="0"/>
              </a:rPr>
              <a:t>SDLC Models</a:t>
            </a:r>
            <a:br>
              <a:rPr lang="en-US" sz="3600" b="1" i="0" dirty="0">
                <a:solidFill>
                  <a:srgbClr val="610B38"/>
                </a:solidFill>
                <a:effectLst/>
                <a:latin typeface="Times" panose="02020603050405020304" pitchFamily="18" charset="0"/>
                <a:cs typeface="Times" panose="02020603050405020304" pitchFamily="18" charset="0"/>
              </a:rPr>
            </a:br>
            <a:endParaRPr lang="en-IN" sz="3600" b="1" dirty="0">
              <a:latin typeface="Times" panose="02020603050405020304" pitchFamily="18" charset="0"/>
              <a:cs typeface="Times" panose="02020603050405020304" pitchFamily="18" charset="0"/>
            </a:endParaRPr>
          </a:p>
        </p:txBody>
      </p:sp>
      <p:sp>
        <p:nvSpPr>
          <p:cNvPr id="6" name="Title 1">
            <a:extLst>
              <a:ext uri="{FF2B5EF4-FFF2-40B4-BE49-F238E27FC236}">
                <a16:creationId xmlns:a16="http://schemas.microsoft.com/office/drawing/2014/main" id="{4A03BB60-F9EA-16BD-7C8B-3D3A8885B453}"/>
              </a:ext>
            </a:extLst>
          </p:cNvPr>
          <p:cNvSpPr txBox="1">
            <a:spLocks/>
          </p:cNvSpPr>
          <p:nvPr/>
        </p:nvSpPr>
        <p:spPr>
          <a:xfrm>
            <a:off x="2028333" y="5715867"/>
            <a:ext cx="5486040" cy="574675"/>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Times New Roman"/>
              <a:buNone/>
              <a:defRPr sz="28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sz="1600" b="1" dirty="0">
                <a:solidFill>
                  <a:schemeClr val="tx1"/>
                </a:solidFill>
                <a:latin typeface="Times" panose="02020603050405020304" pitchFamily="18" charset="0"/>
                <a:cs typeface="Times" panose="02020603050405020304" pitchFamily="18" charset="0"/>
              </a:rPr>
              <a:t>Figure 1: -SDLC Models</a:t>
            </a:r>
            <a:br>
              <a:rPr lang="en-US" sz="1600" b="1" dirty="0">
                <a:solidFill>
                  <a:schemeClr val="tx1"/>
                </a:solidFill>
                <a:latin typeface="Times" panose="02020603050405020304" pitchFamily="18" charset="0"/>
                <a:cs typeface="Times" panose="02020603050405020304" pitchFamily="18" charset="0"/>
              </a:rPr>
            </a:br>
            <a:endParaRPr lang="en-IN" sz="1600" b="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02079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14F4185-B829-F80F-B4B5-DDACC48C31E6}"/>
              </a:ext>
            </a:extLst>
          </p:cNvPr>
          <p:cNvSpPr>
            <a:spLocks noGrp="1"/>
          </p:cNvSpPr>
          <p:nvPr>
            <p:ph type="body" idx="1"/>
          </p:nvPr>
        </p:nvSpPr>
        <p:spPr>
          <a:xfrm>
            <a:off x="551468" y="1284009"/>
            <a:ext cx="8229240" cy="3977280"/>
          </a:xfrm>
        </p:spPr>
        <p:txBody>
          <a:bodyPr>
            <a:normAutofit/>
          </a:bodyPr>
          <a:lstStyle/>
          <a:p>
            <a:pPr marL="114300" indent="0">
              <a:buNone/>
            </a:pPr>
            <a:r>
              <a:rPr lang="en-US" sz="2000" b="0" i="0" dirty="0">
                <a:solidFill>
                  <a:srgbClr val="333333"/>
                </a:solidFill>
                <a:effectLst/>
                <a:latin typeface="Times" panose="02020603050405020304" pitchFamily="18" charset="0"/>
                <a:cs typeface="Times" panose="02020603050405020304" pitchFamily="18" charset="0"/>
              </a:rPr>
              <a:t>Winston Royce introduced the Waterfall Model in 1970.This model has five phases: </a:t>
            </a:r>
          </a:p>
          <a:p>
            <a:pPr lvl="1"/>
            <a:r>
              <a:rPr lang="en-US" sz="2000" b="0" i="0" dirty="0">
                <a:solidFill>
                  <a:srgbClr val="333333"/>
                </a:solidFill>
                <a:effectLst/>
                <a:latin typeface="Times" panose="02020603050405020304" pitchFamily="18" charset="0"/>
                <a:cs typeface="Times" panose="02020603050405020304" pitchFamily="18" charset="0"/>
              </a:rPr>
              <a:t>Requirements analysis and specification, </a:t>
            </a:r>
          </a:p>
          <a:p>
            <a:pPr lvl="1"/>
            <a:r>
              <a:rPr lang="en-US" sz="2000" b="0" i="0" dirty="0">
                <a:solidFill>
                  <a:srgbClr val="333333"/>
                </a:solidFill>
                <a:effectLst/>
                <a:latin typeface="Times" panose="02020603050405020304" pitchFamily="18" charset="0"/>
                <a:cs typeface="Times" panose="02020603050405020304" pitchFamily="18" charset="0"/>
              </a:rPr>
              <a:t>Design </a:t>
            </a:r>
          </a:p>
          <a:p>
            <a:pPr lvl="1"/>
            <a:r>
              <a:rPr lang="en-US" sz="2000" b="0" i="0" dirty="0">
                <a:solidFill>
                  <a:srgbClr val="333333"/>
                </a:solidFill>
                <a:effectLst/>
                <a:latin typeface="Times" panose="02020603050405020304" pitchFamily="18" charset="0"/>
                <a:cs typeface="Times" panose="02020603050405020304" pitchFamily="18" charset="0"/>
              </a:rPr>
              <a:t>Implementation, and </a:t>
            </a:r>
          </a:p>
          <a:p>
            <a:pPr lvl="1"/>
            <a:r>
              <a:rPr lang="en-US" sz="2000" dirty="0">
                <a:solidFill>
                  <a:srgbClr val="333333"/>
                </a:solidFill>
                <a:latin typeface="Times" panose="02020603050405020304" pitchFamily="18" charset="0"/>
                <a:cs typeface="Times" panose="02020603050405020304" pitchFamily="18" charset="0"/>
              </a:rPr>
              <a:t>U</a:t>
            </a:r>
            <a:r>
              <a:rPr lang="en-US" sz="2000" b="0" i="0" dirty="0">
                <a:solidFill>
                  <a:srgbClr val="333333"/>
                </a:solidFill>
                <a:effectLst/>
                <a:latin typeface="Times" panose="02020603050405020304" pitchFamily="18" charset="0"/>
                <a:cs typeface="Times" panose="02020603050405020304" pitchFamily="18" charset="0"/>
              </a:rPr>
              <a:t>nit testing,</a:t>
            </a:r>
          </a:p>
          <a:p>
            <a:pPr lvl="1"/>
            <a:r>
              <a:rPr lang="en-US" sz="2000" b="0" i="0" dirty="0">
                <a:solidFill>
                  <a:srgbClr val="333333"/>
                </a:solidFill>
                <a:effectLst/>
                <a:latin typeface="Times" panose="02020603050405020304" pitchFamily="18" charset="0"/>
                <a:cs typeface="Times" panose="02020603050405020304" pitchFamily="18" charset="0"/>
              </a:rPr>
              <a:t> Integration and system testing, and</a:t>
            </a:r>
          </a:p>
          <a:p>
            <a:pPr lvl="1"/>
            <a:r>
              <a:rPr lang="en-US" sz="2000" b="0" i="0" dirty="0">
                <a:solidFill>
                  <a:srgbClr val="333333"/>
                </a:solidFill>
                <a:effectLst/>
                <a:latin typeface="Times" panose="02020603050405020304" pitchFamily="18" charset="0"/>
                <a:cs typeface="Times" panose="02020603050405020304" pitchFamily="18" charset="0"/>
              </a:rPr>
              <a:t> Operation and maintenance.</a:t>
            </a:r>
          </a:p>
          <a:p>
            <a:r>
              <a:rPr lang="en-US" sz="2000" b="0" i="0" dirty="0">
                <a:solidFill>
                  <a:srgbClr val="333333"/>
                </a:solidFill>
                <a:effectLst/>
                <a:latin typeface="Times" panose="02020603050405020304" pitchFamily="18" charset="0"/>
                <a:cs typeface="Times" panose="02020603050405020304" pitchFamily="18" charset="0"/>
              </a:rPr>
              <a:t>The steps always follow in this order and do not overlap. The developer must complete every phase before the next phase begins. This model is named "</a:t>
            </a:r>
            <a:r>
              <a:rPr lang="en-US" sz="2000" b="1" i="0" dirty="0">
                <a:solidFill>
                  <a:srgbClr val="333333"/>
                </a:solidFill>
                <a:effectLst/>
                <a:latin typeface="Times" panose="02020603050405020304" pitchFamily="18" charset="0"/>
                <a:cs typeface="Times" panose="02020603050405020304" pitchFamily="18" charset="0"/>
              </a:rPr>
              <a:t>Waterfall Model</a:t>
            </a:r>
            <a:r>
              <a:rPr lang="en-US" sz="2000" b="0" i="0" dirty="0">
                <a:solidFill>
                  <a:srgbClr val="333333"/>
                </a:solidFill>
                <a:effectLst/>
                <a:latin typeface="Times" panose="02020603050405020304" pitchFamily="18" charset="0"/>
                <a:cs typeface="Times" panose="02020603050405020304" pitchFamily="18" charset="0"/>
              </a:rPr>
              <a:t>", because its diagrammatic representation resembles a cascade of waterfalls.</a:t>
            </a:r>
            <a:endParaRPr lang="en-IN" sz="2000" dirty="0">
              <a:latin typeface="Times" panose="02020603050405020304" pitchFamily="18" charset="0"/>
              <a:cs typeface="Times" panose="02020603050405020304" pitchFamily="18" charset="0"/>
            </a:endParaRPr>
          </a:p>
        </p:txBody>
      </p:sp>
      <p:sp>
        <p:nvSpPr>
          <p:cNvPr id="5" name="Title 1">
            <a:extLst>
              <a:ext uri="{FF2B5EF4-FFF2-40B4-BE49-F238E27FC236}">
                <a16:creationId xmlns:a16="http://schemas.microsoft.com/office/drawing/2014/main" id="{F1242E86-43A6-299E-B6C8-EFEE4CC9AAA6}"/>
              </a:ext>
            </a:extLst>
          </p:cNvPr>
          <p:cNvSpPr>
            <a:spLocks noGrp="1"/>
          </p:cNvSpPr>
          <p:nvPr>
            <p:ph type="title"/>
          </p:nvPr>
        </p:nvSpPr>
        <p:spPr>
          <a:xfrm>
            <a:off x="0" y="0"/>
            <a:ext cx="5486040" cy="914040"/>
          </a:xfrm>
        </p:spPr>
        <p:txBody>
          <a:bodyPr>
            <a:normAutofit/>
          </a:bodyPr>
          <a:lstStyle/>
          <a:p>
            <a:pPr algn="ctr"/>
            <a:r>
              <a:rPr lang="en-US" b="1" dirty="0">
                <a:latin typeface="Times New Roman" pitchFamily="18" charset="0"/>
                <a:cs typeface="Times New Roman" pitchFamily="18" charset="0"/>
              </a:rPr>
              <a:t>Waterfall Model</a:t>
            </a:r>
            <a:endParaRPr lang="en-US" dirty="0"/>
          </a:p>
        </p:txBody>
      </p:sp>
    </p:spTree>
    <p:extLst>
      <p:ext uri="{BB962C8B-B14F-4D97-AF65-F5344CB8AC3E}">
        <p14:creationId xmlns:p14="http://schemas.microsoft.com/office/powerpoint/2010/main" val="362210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latin typeface="Times New Roman" pitchFamily="18" charset="0"/>
                <a:cs typeface="Times New Roman" pitchFamily="18" charset="0"/>
              </a:rPr>
              <a:t>Waterfall Model</a:t>
            </a:r>
            <a:endParaRPr lang="en-US" dirty="0"/>
          </a:p>
        </p:txBody>
      </p:sp>
      <p:sp>
        <p:nvSpPr>
          <p:cNvPr id="5" name="Slide Number Placeholder 4"/>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0ACE207-8893-440E-B420-229E26CA706E}" type="slidenum">
              <a:rPr lang="en-IN" smtClean="0"/>
              <a:pPr/>
              <a:t>9</a:t>
            </a:fld>
            <a:endParaRPr lang="en-IN" dirty="0"/>
          </a:p>
        </p:txBody>
      </p:sp>
      <p:pic>
        <p:nvPicPr>
          <p:cNvPr id="1028" name="Picture 4" descr="Waterfall model">
            <a:extLst>
              <a:ext uri="{FF2B5EF4-FFF2-40B4-BE49-F238E27FC236}">
                <a16:creationId xmlns:a16="http://schemas.microsoft.com/office/drawing/2014/main" id="{7CB1133C-31DC-999B-E903-9FE76840C3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3954" y="1299229"/>
            <a:ext cx="7136091" cy="45700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5FAFB65-DA45-2CB6-D045-6A1D73CA0FCA}"/>
              </a:ext>
            </a:extLst>
          </p:cNvPr>
          <p:cNvSpPr txBox="1"/>
          <p:nvPr/>
        </p:nvSpPr>
        <p:spPr>
          <a:xfrm>
            <a:off x="1859437" y="6334780"/>
            <a:ext cx="5679648" cy="523220"/>
          </a:xfrm>
          <a:prstGeom prst="rect">
            <a:avLst/>
          </a:prstGeom>
          <a:noFill/>
        </p:spPr>
        <p:txBody>
          <a:bodyPr wrap="square">
            <a:spAutoFit/>
          </a:bodyPr>
          <a:lstStyle/>
          <a:p>
            <a:pPr algn="ctr"/>
            <a:r>
              <a:rPr lang="en-US" sz="1400" b="1" dirty="0">
                <a:solidFill>
                  <a:schemeClr val="tx1"/>
                </a:solidFill>
                <a:latin typeface="Times" panose="02020603050405020304" pitchFamily="18" charset="0"/>
                <a:cs typeface="Times" panose="02020603050405020304" pitchFamily="18" charset="0"/>
              </a:rPr>
              <a:t>Figure 2: -Water Fall Model</a:t>
            </a:r>
            <a:br>
              <a:rPr lang="en-US" sz="1400" b="1" dirty="0">
                <a:solidFill>
                  <a:schemeClr val="tx1"/>
                </a:solidFill>
                <a:latin typeface="Times" panose="02020603050405020304" pitchFamily="18" charset="0"/>
                <a:cs typeface="Times" panose="02020603050405020304" pitchFamily="18" charset="0"/>
              </a:rPr>
            </a:br>
            <a:endParaRPr lang="en-IN" sz="1400" b="1" dirty="0">
              <a:solidFill>
                <a:schemeClr val="tx1"/>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27467610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193</TotalTime>
  <Words>2005</Words>
  <Application>Microsoft Office PowerPoint</Application>
  <PresentationFormat>On-screen Show (4:3)</PresentationFormat>
  <Paragraphs>173</Paragraphs>
  <Slides>21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Times New Roman</vt:lpstr>
      <vt:lpstr>Arial</vt:lpstr>
      <vt:lpstr>Calibri</vt:lpstr>
      <vt:lpstr>Times</vt:lpstr>
      <vt:lpstr>inter-regular</vt:lpstr>
      <vt:lpstr>Office Theme</vt:lpstr>
      <vt:lpstr>PowerPoint Presentation</vt:lpstr>
      <vt:lpstr>PowerPoint Presentation</vt:lpstr>
      <vt:lpstr>Software Process</vt:lpstr>
      <vt:lpstr>Software Process Models</vt:lpstr>
      <vt:lpstr>Need for Process Model</vt:lpstr>
      <vt:lpstr>SDLC Models </vt:lpstr>
      <vt:lpstr>SDLC Models </vt:lpstr>
      <vt:lpstr>Waterfall Model</vt:lpstr>
      <vt:lpstr>Waterfall Model</vt:lpstr>
      <vt:lpstr>Waterfall Model</vt:lpstr>
      <vt:lpstr>Waterfall Model</vt:lpstr>
      <vt:lpstr>Waterfall Model</vt:lpstr>
      <vt:lpstr>Waterfall Model</vt:lpstr>
      <vt:lpstr>Waterfall Model</vt:lpstr>
      <vt:lpstr>FAQ</vt:lpstr>
      <vt:lpstr>FAQ</vt:lpstr>
      <vt:lpstr>FAQ</vt:lpstr>
      <vt:lpstr>Review </vt:lpstr>
      <vt:lpstr>Task of the day</vt:lpstr>
      <vt:lpstr>Bibliography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ABC</dc:creator>
  <cp:lastModifiedBy>harish kumar</cp:lastModifiedBy>
  <cp:revision>22</cp:revision>
  <dcterms:created xsi:type="dcterms:W3CDTF">2010-04-09T07:36:15Z</dcterms:created>
  <dcterms:modified xsi:type="dcterms:W3CDTF">2024-01-17T06:12:42Z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ies>
</file>