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81" r:id="rId7"/>
    <p:sldId id="261" r:id="rId8"/>
    <p:sldId id="262" r:id="rId9"/>
    <p:sldId id="263" r:id="rId10"/>
    <p:sldId id="264" r:id="rId11"/>
    <p:sldId id="265" r:id="rId12"/>
    <p:sldId id="282" r:id="rId13"/>
    <p:sldId id="283" r:id="rId14"/>
    <p:sldId id="284" r:id="rId15"/>
    <p:sldId id="285" r:id="rId16"/>
    <p:sldId id="266" r:id="rId17"/>
    <p:sldId id="286" r:id="rId18"/>
    <p:sldId id="287" r:id="rId19"/>
    <p:sldId id="288" r:id="rId20"/>
    <p:sldId id="267" r:id="rId21"/>
    <p:sldId id="290" r:id="rId22"/>
    <p:sldId id="268" r:id="rId23"/>
    <p:sldId id="289" r:id="rId24"/>
    <p:sldId id="269" r:id="rId25"/>
    <p:sldId id="270" r:id="rId26"/>
    <p:sldId id="271" r:id="rId27"/>
    <p:sldId id="272" r:id="rId28"/>
    <p:sldId id="273" r:id="rId29"/>
    <p:sldId id="274" r:id="rId30"/>
    <p:sldId id="275" r:id="rId31"/>
    <p:sldId id="276" r:id="rId32"/>
    <p:sldId id="277" r:id="rId33"/>
    <p:sldId id="279" r:id="rId34"/>
    <p:sldId id="280" r:id="rId35"/>
  </p:sldIdLst>
  <p:sldSz cx="9144000" cy="6858000" type="screen4x3"/>
  <p:notesSz cx="7559675" cy="10691813"/>
  <p:embeddedFontLst>
    <p:embeddedFont>
      <p:font typeface="Nunito" pitchFamily="2" charset="0"/>
      <p:regular r:id="rId37"/>
      <p:bold r:id="rId38"/>
      <p:italic r:id="rId39"/>
      <p:boldItalic r:id="rId40"/>
    </p:embeddedFont>
    <p:embeddedFont>
      <p:font typeface="Times" panose="02020603050405020304" pitchFamily="18"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bit71KizxLBpmMNA4Vdb1/O9o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Reference: https://www.google.co.in/search?q=increment+model+in+software+engineering&amp;tbm=isch&amp;tbs=rimg:Cdx-dh58pyBGIjiFvz1sAo88Al2matF9om2bQ9Zi31d_1a7xNiBskWc10EmWBnGYo8ANK0BS_1tzN8xDASuBPv19KKyyoSCYW_1PWwCjzwCEYi8lkpryUF8KhIJXaZq0X2ibZsRpEKhfKrq6wMqEglD1mLfV39rvBGBO-8vFo_1weyoSCU2IGyRZzXQSEdBMqXF2cYPvKhIJZYGcZijwA0oRRNAHgVRFfGQqEgnQFL-3M3zEMBEdT7eZLRoosioSCRK4E-_1X0orLEZUfBPa_15T4s&amp;tbo=u&amp;sa=X&amp;ved=2ahUKEwiItcq1pOfeAhWTTX0KHWrQBWMQ9C96BAgBEBs&amp;biw=1366&amp;bih=657&amp;dpr=1#imgrc=_</a:t>
            </a:r>
            <a:endParaRPr/>
          </a:p>
        </p:txBody>
      </p:sp>
      <p:sp>
        <p:nvSpPr>
          <p:cNvPr id="154" name="Google Shape;154;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Reference: https://www.google.co.in/search?biw=1366&amp;bih=657&amp;tbm=isch&amp;sa=1&amp;ei=2j_2W_yNOsTorQHrvb34Dg&amp;q=spiral+model+in+software+engineering&amp;oq=spiral+in+software+engineering&amp;gs_l=img.3.0.0i8i30l5j0i24.6823.11162..12670...1.0..0.181.1067.0j6......1....1..gws-wiz-img.mSTq4kMqgZA#imgrc=qYKnbmLpSi0nKM:</a:t>
            </a:r>
            <a:endParaRPr/>
          </a:p>
        </p:txBody>
      </p:sp>
      <p:sp>
        <p:nvSpPr>
          <p:cNvPr id="181" name="Google Shape;181;p1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2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Reference: https://www.google.co.in/search?biw=1366&amp;bih=657&amp;tbm=isch&amp;sa=1&amp;ei=6D_2W8HRMdPd9QPu-4vACA&amp;q=prototype+model+in+software+engineering&amp;oq=pro+in+software+engineering&amp;gs_l=img.3.0.0i7i30l10.58309.59318..60800...0.0..0.194.557.0j3......1....1..gws-wiz-img.4fiAQtwSn1w#imgrc=28DguFXRubHWGM:</a:t>
            </a:r>
            <a:endParaRPr/>
          </a:p>
        </p:txBody>
      </p:sp>
      <p:sp>
        <p:nvSpPr>
          <p:cNvPr id="219" name="Google Shape;219;p2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9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9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0"/>
        <p:cNvGrpSpPr/>
        <p:nvPr/>
      </p:nvGrpSpPr>
      <p:grpSpPr>
        <a:xfrm>
          <a:off x="0" y="0"/>
          <a:ext cx="0" cy="0"/>
          <a:chOff x="0" y="0"/>
          <a:chExt cx="0" cy="0"/>
        </a:xfrm>
      </p:grpSpPr>
      <p:sp>
        <p:nvSpPr>
          <p:cNvPr id="71" name="Google Shape;71;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7"/>
        <p:cNvGrpSpPr/>
        <p:nvPr/>
      </p:nvGrpSpPr>
      <p:grpSpPr>
        <a:xfrm>
          <a:off x="0" y="0"/>
          <a:ext cx="0" cy="0"/>
          <a:chOff x="0" y="0"/>
          <a:chExt cx="0" cy="0"/>
        </a:xfrm>
      </p:grpSpPr>
      <p:sp>
        <p:nvSpPr>
          <p:cNvPr id="78" name="Google Shape;78;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0" name="Google Shape;40;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4"/>
        <p:cNvGrpSpPr/>
        <p:nvPr/>
      </p:nvGrpSpPr>
      <p:grpSpPr>
        <a:xfrm>
          <a:off x="0" y="0"/>
          <a:ext cx="0" cy="0"/>
          <a:chOff x="0" y="0"/>
          <a:chExt cx="0" cy="0"/>
        </a:xfrm>
      </p:grpSpPr>
      <p:sp>
        <p:nvSpPr>
          <p:cNvPr id="45" name="Google Shape;45;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utorialspoint.com/software_engineering/" TargetMode="External"/><Relationship Id="rId7" Type="http://schemas.openxmlformats.org/officeDocument/2006/relationships/hyperlink" Target="https://www.geeksforgeeks.org/software-engineering-sdlc-v-mode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geeksforgeeks.org/software-engineering-spiral-model/" TargetMode="External"/><Relationship Id="rId5" Type="http://schemas.openxmlformats.org/officeDocument/2006/relationships/hyperlink" Target="https://www.tutorialspoint.com/sdlc/sdlc_waterfall_model.htm" TargetMode="External"/><Relationship Id="rId4" Type="http://schemas.openxmlformats.org/officeDocument/2006/relationships/hyperlink" Target="https://courses.cs.vt.edu/csonline/SE/Lessons/Qualities/index.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a:solidFill>
                  <a:srgbClr val="0070C0"/>
                </a:solidFill>
                <a:latin typeface="Times New Roman"/>
                <a:ea typeface="Times New Roman"/>
                <a:cs typeface="Times New Roman"/>
                <a:sym typeface="Times New Roman"/>
              </a:rPr>
              <a:t>SDLC Models</a:t>
            </a:r>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91" name="Google Shape;91;p4"/>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575034" y="146227"/>
            <a:ext cx="6155703"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600" b="1" i="0">
                <a:solidFill>
                  <a:schemeClr val="dk1"/>
                </a:solidFill>
                <a:latin typeface="Times"/>
                <a:ea typeface="Times"/>
                <a:cs typeface="Times"/>
                <a:sym typeface="Times"/>
              </a:rPr>
              <a:t>Incremental Process </a:t>
            </a:r>
            <a:r>
              <a:rPr lang="en-US" sz="3600" b="1">
                <a:solidFill>
                  <a:schemeClr val="dk1"/>
                </a:solidFill>
                <a:latin typeface="Times"/>
                <a:ea typeface="Times"/>
                <a:cs typeface="Times"/>
                <a:sym typeface="Times"/>
              </a:rPr>
              <a:t>M</a:t>
            </a:r>
            <a:r>
              <a:rPr lang="en-US" sz="3600" b="1" i="0">
                <a:solidFill>
                  <a:schemeClr val="dk1"/>
                </a:solidFill>
                <a:latin typeface="Times"/>
                <a:ea typeface="Times"/>
                <a:cs typeface="Times"/>
                <a:sym typeface="Times"/>
              </a:rPr>
              <a:t>odel</a:t>
            </a:r>
            <a:br>
              <a:rPr lang="en-US" sz="3600" b="1" i="0">
                <a:solidFill>
                  <a:schemeClr val="dk1"/>
                </a:solidFill>
                <a:latin typeface="Times"/>
                <a:ea typeface="Times"/>
                <a:cs typeface="Times"/>
                <a:sym typeface="Times"/>
              </a:rPr>
            </a:br>
            <a:endParaRPr sz="3600">
              <a:solidFill>
                <a:schemeClr val="dk1"/>
              </a:solidFill>
              <a:latin typeface="Times"/>
              <a:ea typeface="Times"/>
              <a:cs typeface="Times"/>
              <a:sym typeface="Times"/>
            </a:endParaRPr>
          </a:p>
        </p:txBody>
      </p:sp>
      <p:sp>
        <p:nvSpPr>
          <p:cNvPr id="143" name="Google Shape;143;p13"/>
          <p:cNvSpPr txBox="1">
            <a:spLocks noGrp="1"/>
          </p:cNvSpPr>
          <p:nvPr>
            <p:ph type="body" idx="1"/>
          </p:nvPr>
        </p:nvSpPr>
        <p:spPr>
          <a:xfrm>
            <a:off x="384048" y="1060267"/>
            <a:ext cx="8229240" cy="5505125"/>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400" b="1" i="0" dirty="0">
                <a:solidFill>
                  <a:schemeClr val="dk1"/>
                </a:solidFill>
                <a:latin typeface="Times"/>
                <a:ea typeface="Times"/>
                <a:cs typeface="Times"/>
                <a:sym typeface="Times"/>
              </a:rPr>
              <a:t>The incremental process model is also known as the Successive version model. </a:t>
            </a:r>
            <a:endParaRPr sz="2400" b="1" dirty="0"/>
          </a:p>
          <a:p>
            <a:pPr marL="457200" lvl="0" indent="-342900" algn="just" rtl="0">
              <a:lnSpc>
                <a:spcPct val="90000"/>
              </a:lnSpc>
              <a:spcBef>
                <a:spcPts val="1000"/>
              </a:spcBef>
              <a:spcAft>
                <a:spcPts val="0"/>
              </a:spcAft>
              <a:buSzPts val="1800"/>
              <a:buChar char="•"/>
            </a:pPr>
            <a:r>
              <a:rPr lang="en-US" sz="2000" b="0" i="0" dirty="0">
                <a:solidFill>
                  <a:schemeClr val="dk1"/>
                </a:solidFill>
                <a:latin typeface="Times"/>
                <a:ea typeface="Times"/>
                <a:cs typeface="Times"/>
                <a:sym typeface="Times"/>
              </a:rPr>
              <a:t>First, a simple working system implementing only a few basic features is built and then that is delivered to the customer. Then thereafter many successive iterations/ versions are implemented and delivered to the customer until the desired system is released. A, B, and C are modules of Software Products that are incrementally developed and delivered. </a:t>
            </a:r>
            <a:endParaRPr sz="2000" dirty="0"/>
          </a:p>
          <a:p>
            <a:pPr marL="457200" lvl="0" indent="-342900" algn="just" rtl="0">
              <a:lnSpc>
                <a:spcPct val="90000"/>
              </a:lnSpc>
              <a:spcBef>
                <a:spcPts val="1000"/>
              </a:spcBef>
              <a:spcAft>
                <a:spcPts val="0"/>
              </a:spcAft>
              <a:buSzPts val="1800"/>
              <a:buChar char="•"/>
            </a:pPr>
            <a:r>
              <a:rPr lang="en-US" sz="2000" b="1" i="0" dirty="0">
                <a:solidFill>
                  <a:schemeClr val="dk1"/>
                </a:solidFill>
                <a:latin typeface="Times"/>
                <a:ea typeface="Times"/>
                <a:cs typeface="Times"/>
                <a:sym typeface="Times"/>
              </a:rPr>
              <a:t>Life cycle activities:</a:t>
            </a:r>
          </a:p>
          <a:p>
            <a:pPr algn="just"/>
            <a:r>
              <a:rPr lang="en-US" sz="1700" dirty="0">
                <a:latin typeface="Times"/>
                <a:ea typeface="Times"/>
                <a:cs typeface="Times"/>
                <a:sym typeface="Times"/>
              </a:rPr>
              <a:t>Requirements of Software are first broken down into several modules that can be incrementally constructed and delivered. At any time, the plan is made just for the next increment and not for any kind of long-term plan. Therefore, it is easier to modify the version as per the need of the customer. The Development Team first undertakes to develop core features (these do not need services from other features) of the system. </a:t>
            </a:r>
            <a:endParaRPr lang="en-US" sz="1800" dirty="0">
              <a:ea typeface="Times"/>
            </a:endParaRPr>
          </a:p>
          <a:p>
            <a:pPr marL="114300" indent="0" algn="just">
              <a:buNone/>
            </a:pPr>
            <a:br>
              <a:rPr lang="en-US" sz="1700" b="0" i="0" dirty="0">
                <a:solidFill>
                  <a:schemeClr val="dk1"/>
                </a:solidFill>
                <a:latin typeface="Times"/>
                <a:ea typeface="Times"/>
                <a:cs typeface="Times"/>
                <a:sym typeface="Times"/>
              </a:rPr>
            </a:br>
            <a:r>
              <a:rPr lang="en-US" sz="1700" b="0" i="0" dirty="0">
                <a:solidFill>
                  <a:schemeClr val="dk1"/>
                </a:solidFill>
                <a:latin typeface="Times"/>
                <a:ea typeface="Times"/>
                <a:cs typeface="Times"/>
                <a:sym typeface="Times"/>
              </a:rPr>
              <a:t>Once the core features are fully developed, then these are refined to increase levels of capabilities by adding new functions in Successive versions. Each incremental version is usually developed using an iterative waterfall model of development. </a:t>
            </a:r>
            <a:endParaRPr dirty="0"/>
          </a:p>
          <a:p>
            <a:pPr marL="457200" lvl="0" indent="-228600" algn="just" rtl="0">
              <a:lnSpc>
                <a:spcPct val="90000"/>
              </a:lnSpc>
              <a:spcBef>
                <a:spcPts val="1000"/>
              </a:spcBef>
              <a:spcAft>
                <a:spcPts val="0"/>
              </a:spcAft>
              <a:buSzPts val="1800"/>
              <a:buNone/>
            </a:pPr>
            <a:endParaRPr sz="1700" b="0" i="0" dirty="0">
              <a:solidFill>
                <a:schemeClr val="dk1"/>
              </a:solidFill>
              <a:latin typeface="Times"/>
              <a:ea typeface="Times"/>
              <a:cs typeface="Times"/>
              <a:sym typeface="Times"/>
            </a:endParaRPr>
          </a:p>
          <a:p>
            <a:pPr marL="457200" lvl="0" indent="-228600" algn="just" rtl="0">
              <a:lnSpc>
                <a:spcPct val="90000"/>
              </a:lnSpc>
              <a:spcBef>
                <a:spcPts val="1000"/>
              </a:spcBef>
              <a:spcAft>
                <a:spcPts val="0"/>
              </a:spcAft>
              <a:buSzPts val="1800"/>
              <a:buNone/>
            </a:pPr>
            <a:endParaRPr sz="1700" dirty="0">
              <a:solidFill>
                <a:schemeClr val="dk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575034" y="146227"/>
            <a:ext cx="6155703"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600" b="1" i="0">
                <a:solidFill>
                  <a:schemeClr val="dk1"/>
                </a:solidFill>
                <a:latin typeface="Times"/>
                <a:ea typeface="Times"/>
                <a:cs typeface="Times"/>
                <a:sym typeface="Times"/>
              </a:rPr>
              <a:t>Incremental Process </a:t>
            </a:r>
            <a:r>
              <a:rPr lang="en-US" sz="3600" b="1">
                <a:solidFill>
                  <a:schemeClr val="dk1"/>
                </a:solidFill>
                <a:latin typeface="Times"/>
                <a:ea typeface="Times"/>
                <a:cs typeface="Times"/>
                <a:sym typeface="Times"/>
              </a:rPr>
              <a:t>M</a:t>
            </a:r>
            <a:r>
              <a:rPr lang="en-US" sz="3600" b="1" i="0">
                <a:solidFill>
                  <a:schemeClr val="dk1"/>
                </a:solidFill>
                <a:latin typeface="Times"/>
                <a:ea typeface="Times"/>
                <a:cs typeface="Times"/>
                <a:sym typeface="Times"/>
              </a:rPr>
              <a:t>odel</a:t>
            </a:r>
            <a:br>
              <a:rPr lang="en-US" sz="3600" b="1" i="0">
                <a:solidFill>
                  <a:schemeClr val="dk1"/>
                </a:solidFill>
                <a:latin typeface="Times"/>
                <a:ea typeface="Times"/>
                <a:cs typeface="Times"/>
                <a:sym typeface="Times"/>
              </a:rPr>
            </a:br>
            <a:endParaRPr sz="3600">
              <a:solidFill>
                <a:schemeClr val="dk1"/>
              </a:solidFill>
              <a:latin typeface="Times"/>
              <a:ea typeface="Times"/>
              <a:cs typeface="Times"/>
              <a:sym typeface="Times"/>
            </a:endParaRPr>
          </a:p>
        </p:txBody>
      </p:sp>
      <p:sp>
        <p:nvSpPr>
          <p:cNvPr id="149" name="Google Shape;149;p14"/>
          <p:cNvSpPr txBox="1">
            <a:spLocks noGrp="1"/>
          </p:cNvSpPr>
          <p:nvPr>
            <p:ph type="ftr" idx="11"/>
          </p:nvPr>
        </p:nvSpPr>
        <p:spPr>
          <a:xfrm>
            <a:off x="272413" y="6257539"/>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solidFill>
                  <a:schemeClr val="dk1"/>
                </a:solidFill>
              </a:rPr>
              <a:t>Figure 3 : - Incremental Process Model</a:t>
            </a:r>
            <a:endParaRPr dirty="0"/>
          </a:p>
        </p:txBody>
      </p:sp>
      <p:pic>
        <p:nvPicPr>
          <p:cNvPr id="150" name="Google Shape;150;p14"/>
          <p:cNvPicPr preferRelativeResize="0"/>
          <p:nvPr/>
        </p:nvPicPr>
        <p:blipFill rotWithShape="1">
          <a:blip r:embed="rId3">
            <a:alphaModFix/>
          </a:blip>
          <a:srcRect/>
          <a:stretch/>
        </p:blipFill>
        <p:spPr>
          <a:xfrm>
            <a:off x="669204" y="2166983"/>
            <a:ext cx="7805592" cy="2983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36836A-A8EC-6601-CD48-5C62AFD31420}"/>
              </a:ext>
            </a:extLst>
          </p:cNvPr>
          <p:cNvPicPr>
            <a:picLocks noChangeAspect="1"/>
          </p:cNvPicPr>
          <p:nvPr/>
        </p:nvPicPr>
        <p:blipFill>
          <a:blip r:embed="rId2"/>
          <a:stretch>
            <a:fillRect/>
          </a:stretch>
        </p:blipFill>
        <p:spPr>
          <a:xfrm>
            <a:off x="956463" y="1700784"/>
            <a:ext cx="7231073" cy="4179958"/>
          </a:xfrm>
          <a:prstGeom prst="rect">
            <a:avLst/>
          </a:prstGeom>
        </p:spPr>
      </p:pic>
    </p:spTree>
    <p:extLst>
      <p:ext uri="{BB962C8B-B14F-4D97-AF65-F5344CB8AC3E}">
        <p14:creationId xmlns:p14="http://schemas.microsoft.com/office/powerpoint/2010/main" val="110989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E01AC-3447-4B60-3A43-FFD84E6FE0D4}"/>
              </a:ext>
            </a:extLst>
          </p:cNvPr>
          <p:cNvSpPr txBox="1"/>
          <p:nvPr/>
        </p:nvSpPr>
        <p:spPr>
          <a:xfrm>
            <a:off x="1444752" y="2738512"/>
            <a:ext cx="4572000" cy="1246495"/>
          </a:xfrm>
          <a:prstGeom prst="rect">
            <a:avLst/>
          </a:prstGeom>
          <a:noFill/>
        </p:spPr>
        <p:txBody>
          <a:bodyPr wrap="square">
            <a:spAutoFit/>
          </a:bodyPr>
          <a:lstStyle/>
          <a:p>
            <a:pPr algn="l" fontAlgn="base"/>
            <a:r>
              <a:rPr lang="en-US" sz="2000" b="1" i="0" dirty="0">
                <a:solidFill>
                  <a:srgbClr val="FFFFFF"/>
                </a:solidFill>
                <a:effectLst/>
                <a:latin typeface="Nunito" pitchFamily="2" charset="0"/>
              </a:rPr>
              <a:t>Types of Incremental Model</a:t>
            </a:r>
          </a:p>
          <a:p>
            <a:pPr algn="l" fontAlgn="base">
              <a:spcAft>
                <a:spcPts val="1800"/>
              </a:spcAft>
              <a:buFont typeface="+mj-lt"/>
              <a:buAutoNum type="arabicPeriod"/>
            </a:pPr>
            <a:r>
              <a:rPr lang="en-US" sz="2000" b="1" i="0" dirty="0">
                <a:solidFill>
                  <a:schemeClr val="tx1"/>
                </a:solidFill>
                <a:effectLst/>
                <a:latin typeface="Nunito" pitchFamily="2" charset="0"/>
              </a:rPr>
              <a:t>Staged Delivery Model</a:t>
            </a:r>
          </a:p>
          <a:p>
            <a:pPr algn="l" fontAlgn="base">
              <a:spcAft>
                <a:spcPts val="1800"/>
              </a:spcAft>
              <a:buFont typeface="+mj-lt"/>
              <a:buAutoNum type="arabicPeriod" startAt="2"/>
            </a:pPr>
            <a:r>
              <a:rPr lang="en-US" sz="2000" b="1" i="0" dirty="0">
                <a:solidFill>
                  <a:schemeClr val="tx1"/>
                </a:solidFill>
                <a:effectLst/>
                <a:latin typeface="Nunito" pitchFamily="2" charset="0"/>
              </a:rPr>
              <a:t>Parallel Development Model</a:t>
            </a:r>
          </a:p>
        </p:txBody>
      </p:sp>
      <p:sp>
        <p:nvSpPr>
          <p:cNvPr id="7" name="TextBox 6">
            <a:extLst>
              <a:ext uri="{FF2B5EF4-FFF2-40B4-BE49-F238E27FC236}">
                <a16:creationId xmlns:a16="http://schemas.microsoft.com/office/drawing/2014/main" id="{6B40C6CB-CF3E-F38A-08C0-B0F988662751}"/>
              </a:ext>
            </a:extLst>
          </p:cNvPr>
          <p:cNvSpPr txBox="1"/>
          <p:nvPr/>
        </p:nvSpPr>
        <p:spPr>
          <a:xfrm>
            <a:off x="1444752" y="1889796"/>
            <a:ext cx="4572000" cy="461665"/>
          </a:xfrm>
          <a:prstGeom prst="rect">
            <a:avLst/>
          </a:prstGeom>
          <a:noFill/>
        </p:spPr>
        <p:txBody>
          <a:bodyPr wrap="square">
            <a:spAutoFit/>
          </a:bodyPr>
          <a:lstStyle/>
          <a:p>
            <a:pPr algn="l" fontAlgn="base"/>
            <a:r>
              <a:rPr lang="en-IN" sz="2400" b="1" i="0" dirty="0">
                <a:solidFill>
                  <a:schemeClr val="tx1"/>
                </a:solidFill>
                <a:effectLst/>
                <a:latin typeface="Nunito" pitchFamily="2" charset="0"/>
              </a:rPr>
              <a:t>Types of Incremental Model</a:t>
            </a:r>
          </a:p>
        </p:txBody>
      </p:sp>
      <p:sp>
        <p:nvSpPr>
          <p:cNvPr id="11" name="TextBox 10">
            <a:extLst>
              <a:ext uri="{FF2B5EF4-FFF2-40B4-BE49-F238E27FC236}">
                <a16:creationId xmlns:a16="http://schemas.microsoft.com/office/drawing/2014/main" id="{0CD98C93-8FE2-2072-105F-1E3152BB7BF8}"/>
              </a:ext>
            </a:extLst>
          </p:cNvPr>
          <p:cNvSpPr txBox="1"/>
          <p:nvPr/>
        </p:nvSpPr>
        <p:spPr>
          <a:xfrm>
            <a:off x="484632" y="353604"/>
            <a:ext cx="4572000" cy="369332"/>
          </a:xfrm>
          <a:prstGeom prst="rect">
            <a:avLst/>
          </a:prstGeom>
          <a:noFill/>
        </p:spPr>
        <p:txBody>
          <a:bodyPr wrap="square">
            <a:spAutoFit/>
          </a:bodyPr>
          <a:lstStyle/>
          <a:p>
            <a:r>
              <a:rPr lang="en-IN" sz="1800" b="1" dirty="0"/>
              <a:t>Incremental Model</a:t>
            </a:r>
          </a:p>
        </p:txBody>
      </p:sp>
    </p:spTree>
    <p:extLst>
      <p:ext uri="{BB962C8B-B14F-4D97-AF65-F5344CB8AC3E}">
        <p14:creationId xmlns:p14="http://schemas.microsoft.com/office/powerpoint/2010/main" val="369158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58D599E-370B-A2BD-ED39-1BF622A743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28405" y="2491796"/>
            <a:ext cx="7994581" cy="3703320"/>
          </a:xfrm>
          <a:prstGeom prst="rect">
            <a:avLst/>
          </a:prstGeom>
        </p:spPr>
      </p:pic>
      <p:sp>
        <p:nvSpPr>
          <p:cNvPr id="5" name="TextBox 4">
            <a:extLst>
              <a:ext uri="{FF2B5EF4-FFF2-40B4-BE49-F238E27FC236}">
                <a16:creationId xmlns:a16="http://schemas.microsoft.com/office/drawing/2014/main" id="{B324F144-F95B-F3D5-9916-42B0EB3A7742}"/>
              </a:ext>
            </a:extLst>
          </p:cNvPr>
          <p:cNvSpPr txBox="1"/>
          <p:nvPr/>
        </p:nvSpPr>
        <p:spPr>
          <a:xfrm>
            <a:off x="585216" y="1281720"/>
            <a:ext cx="4681728" cy="400110"/>
          </a:xfrm>
          <a:prstGeom prst="rect">
            <a:avLst/>
          </a:prstGeom>
          <a:noFill/>
        </p:spPr>
        <p:txBody>
          <a:bodyPr wrap="square">
            <a:spAutoFit/>
          </a:bodyPr>
          <a:lstStyle/>
          <a:p>
            <a:pPr algn="l" fontAlgn="base">
              <a:spcAft>
                <a:spcPts val="1800"/>
              </a:spcAft>
              <a:buFont typeface="+mj-lt"/>
              <a:buAutoNum type="arabicPeriod"/>
            </a:pPr>
            <a:r>
              <a:rPr lang="en-US" sz="2000" b="1" i="0" dirty="0">
                <a:solidFill>
                  <a:schemeClr val="tx1"/>
                </a:solidFill>
                <a:effectLst/>
                <a:latin typeface="Nunito" pitchFamily="2" charset="0"/>
              </a:rPr>
              <a:t>Staged Delivery Model</a:t>
            </a:r>
          </a:p>
        </p:txBody>
      </p:sp>
      <p:sp>
        <p:nvSpPr>
          <p:cNvPr id="7" name="TextBox 6">
            <a:extLst>
              <a:ext uri="{FF2B5EF4-FFF2-40B4-BE49-F238E27FC236}">
                <a16:creationId xmlns:a16="http://schemas.microsoft.com/office/drawing/2014/main" id="{2949FA40-7E5C-017C-DD29-E1E7CB04DE30}"/>
              </a:ext>
            </a:extLst>
          </p:cNvPr>
          <p:cNvSpPr txBox="1"/>
          <p:nvPr/>
        </p:nvSpPr>
        <p:spPr>
          <a:xfrm>
            <a:off x="585216" y="1825173"/>
            <a:ext cx="7412090" cy="369332"/>
          </a:xfrm>
          <a:prstGeom prst="rect">
            <a:avLst/>
          </a:prstGeom>
          <a:noFill/>
        </p:spPr>
        <p:txBody>
          <a:bodyPr wrap="square">
            <a:spAutoFit/>
          </a:bodyPr>
          <a:lstStyle/>
          <a:p>
            <a:r>
              <a:rPr lang="en-US" sz="1800" b="1" i="0" dirty="0">
                <a:solidFill>
                  <a:schemeClr val="tx1"/>
                </a:solidFill>
                <a:effectLst/>
                <a:latin typeface="Nunito" pitchFamily="2" charset="0"/>
              </a:rPr>
              <a:t>Construction of only one part of the project at a time</a:t>
            </a:r>
            <a:r>
              <a:rPr lang="en-US" sz="1800" b="0" i="0" dirty="0">
                <a:solidFill>
                  <a:srgbClr val="FFFFFF"/>
                </a:solidFill>
                <a:effectLst/>
                <a:latin typeface="Nunito" pitchFamily="2" charset="0"/>
              </a:rPr>
              <a:t>. </a:t>
            </a:r>
            <a:endParaRPr lang="en-IN" sz="1800" dirty="0"/>
          </a:p>
        </p:txBody>
      </p:sp>
      <p:sp>
        <p:nvSpPr>
          <p:cNvPr id="8" name="Title 7">
            <a:extLst>
              <a:ext uri="{FF2B5EF4-FFF2-40B4-BE49-F238E27FC236}">
                <a16:creationId xmlns:a16="http://schemas.microsoft.com/office/drawing/2014/main" id="{2AD35530-8168-7E03-7460-F99613EAFBFB}"/>
              </a:ext>
            </a:extLst>
          </p:cNvPr>
          <p:cNvSpPr txBox="1">
            <a:spLocks noGrp="1"/>
          </p:cNvSpPr>
          <p:nvPr>
            <p:ph type="title"/>
          </p:nvPr>
        </p:nvSpPr>
        <p:spPr>
          <a:xfrm>
            <a:off x="338328" y="339590"/>
            <a:ext cx="5486400" cy="332399"/>
          </a:xfrm>
          <a:prstGeom prst="rect">
            <a:avLst/>
          </a:prstGeom>
          <a:noFill/>
        </p:spPr>
        <p:txBody>
          <a:bodyPr wrap="square">
            <a:spAutoFit/>
          </a:bodyPr>
          <a:lstStyle/>
          <a:p>
            <a:r>
              <a:rPr lang="en-IN" sz="2400" b="1" dirty="0"/>
              <a:t>Incremental Model</a:t>
            </a:r>
          </a:p>
        </p:txBody>
      </p:sp>
    </p:spTree>
    <p:extLst>
      <p:ext uri="{BB962C8B-B14F-4D97-AF65-F5344CB8AC3E}">
        <p14:creationId xmlns:p14="http://schemas.microsoft.com/office/powerpoint/2010/main" val="343458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F2CB-66C1-31BB-623A-6F36218D2B3F}"/>
              </a:ext>
            </a:extLst>
          </p:cNvPr>
          <p:cNvSpPr>
            <a:spLocks noGrp="1"/>
          </p:cNvSpPr>
          <p:nvPr>
            <p:ph type="title"/>
          </p:nvPr>
        </p:nvSpPr>
        <p:spPr>
          <a:xfrm>
            <a:off x="270760" y="0"/>
            <a:ext cx="5486040" cy="914040"/>
          </a:xfrm>
        </p:spPr>
        <p:txBody>
          <a:bodyPr/>
          <a:lstStyle/>
          <a:p>
            <a:r>
              <a:rPr lang="en-IN" sz="2800" b="1" dirty="0"/>
              <a:t>Incremental Model</a:t>
            </a:r>
            <a:endParaRPr lang="en-IN" dirty="0"/>
          </a:p>
        </p:txBody>
      </p:sp>
      <p:pic>
        <p:nvPicPr>
          <p:cNvPr id="5" name="Picture 4">
            <a:extLst>
              <a:ext uri="{FF2B5EF4-FFF2-40B4-BE49-F238E27FC236}">
                <a16:creationId xmlns:a16="http://schemas.microsoft.com/office/drawing/2014/main" id="{D4BB6BB1-3D4A-CAF2-81DA-C518E36D530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0760" y="2771200"/>
            <a:ext cx="8291584" cy="3593023"/>
          </a:xfrm>
          <a:prstGeom prst="rect">
            <a:avLst/>
          </a:prstGeom>
        </p:spPr>
      </p:pic>
      <p:sp>
        <p:nvSpPr>
          <p:cNvPr id="7" name="TextBox 6">
            <a:extLst>
              <a:ext uri="{FF2B5EF4-FFF2-40B4-BE49-F238E27FC236}">
                <a16:creationId xmlns:a16="http://schemas.microsoft.com/office/drawing/2014/main" id="{215E8646-036F-5A2B-CA83-E96DFC5E57AA}"/>
              </a:ext>
            </a:extLst>
          </p:cNvPr>
          <p:cNvSpPr txBox="1"/>
          <p:nvPr/>
        </p:nvSpPr>
        <p:spPr>
          <a:xfrm>
            <a:off x="270760" y="1155151"/>
            <a:ext cx="7913120" cy="1015663"/>
          </a:xfrm>
          <a:prstGeom prst="rect">
            <a:avLst/>
          </a:prstGeom>
          <a:noFill/>
        </p:spPr>
        <p:txBody>
          <a:bodyPr wrap="square">
            <a:spAutoFit/>
          </a:bodyPr>
          <a:lstStyle/>
          <a:p>
            <a:r>
              <a:rPr lang="en-US" sz="2000" b="0" i="0" dirty="0">
                <a:solidFill>
                  <a:schemeClr val="tx2">
                    <a:lumMod val="10000"/>
                  </a:schemeClr>
                </a:solidFill>
                <a:effectLst/>
                <a:latin typeface="Nunito" pitchFamily="2" charset="0"/>
              </a:rPr>
              <a:t>Different subsystems are developed at the same time. It can decrease the calendar time needed for the development, i.e. TTM (Time to Market) if enough resources are available. </a:t>
            </a:r>
            <a:endParaRPr lang="en-IN" sz="2000" dirty="0">
              <a:solidFill>
                <a:schemeClr val="tx2">
                  <a:lumMod val="10000"/>
                </a:schemeClr>
              </a:solidFill>
            </a:endParaRPr>
          </a:p>
        </p:txBody>
      </p:sp>
    </p:spTree>
    <p:extLst>
      <p:ext uri="{BB962C8B-B14F-4D97-AF65-F5344CB8AC3E}">
        <p14:creationId xmlns:p14="http://schemas.microsoft.com/office/powerpoint/2010/main" val="173545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rm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Increment &amp; iterative model</a:t>
            </a:r>
            <a:endParaRPr>
              <a:latin typeface="Times New Roman"/>
              <a:ea typeface="Times New Roman"/>
              <a:cs typeface="Times New Roman"/>
              <a:sym typeface="Times New Roman"/>
            </a:endParaRPr>
          </a:p>
        </p:txBody>
      </p:sp>
      <p:sp>
        <p:nvSpPr>
          <p:cNvPr id="157" name="Google Shape;15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158" name="Google Shape;15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16</a:t>
            </a:fld>
            <a:endParaRPr sz="1200" b="0" i="0" u="none" strike="noStrike" cap="none">
              <a:solidFill>
                <a:schemeClr val="lt1"/>
              </a:solidFill>
              <a:latin typeface="Arial"/>
              <a:ea typeface="Arial"/>
              <a:cs typeface="Arial"/>
              <a:sym typeface="Arial"/>
            </a:endParaRPr>
          </a:p>
        </p:txBody>
      </p:sp>
      <p:pic>
        <p:nvPicPr>
          <p:cNvPr id="159" name="Google Shape;159;p15" descr="incrementing.jpg"/>
          <p:cNvPicPr preferRelativeResize="0">
            <a:picLocks noGrp="1"/>
          </p:cNvPicPr>
          <p:nvPr>
            <p:ph type="body" idx="1"/>
          </p:nvPr>
        </p:nvPicPr>
        <p:blipFill rotWithShape="1">
          <a:blip r:embed="rId3">
            <a:alphaModFix/>
          </a:blip>
          <a:srcRect/>
          <a:stretch/>
        </p:blipFill>
        <p:spPr>
          <a:xfrm>
            <a:off x="1152023" y="2160173"/>
            <a:ext cx="5543550" cy="1500188"/>
          </a:xfrm>
          <a:prstGeom prst="rect">
            <a:avLst/>
          </a:prstGeom>
          <a:noFill/>
          <a:ln>
            <a:noFill/>
          </a:ln>
        </p:spPr>
      </p:pic>
      <p:pic>
        <p:nvPicPr>
          <p:cNvPr id="160" name="Google Shape;160;p15" descr="iterating1.jpg"/>
          <p:cNvPicPr preferRelativeResize="0"/>
          <p:nvPr/>
        </p:nvPicPr>
        <p:blipFill rotWithShape="1">
          <a:blip r:embed="rId4">
            <a:alphaModFix/>
          </a:blip>
          <a:srcRect/>
          <a:stretch/>
        </p:blipFill>
        <p:spPr>
          <a:xfrm>
            <a:off x="1194134" y="3901741"/>
            <a:ext cx="5372100" cy="1614488"/>
          </a:xfrm>
          <a:prstGeom prst="rect">
            <a:avLst/>
          </a:prstGeom>
          <a:noFill/>
          <a:ln>
            <a:noFill/>
          </a:ln>
        </p:spPr>
      </p:pic>
      <p:sp>
        <p:nvSpPr>
          <p:cNvPr id="161" name="Google Shape;161;p15"/>
          <p:cNvSpPr txBox="1"/>
          <p:nvPr/>
        </p:nvSpPr>
        <p:spPr>
          <a:xfrm>
            <a:off x="2457450" y="3600450"/>
            <a:ext cx="240030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none" strike="noStrike" cap="none">
                <a:solidFill>
                  <a:srgbClr val="000000"/>
                </a:solidFill>
                <a:latin typeface="Arial"/>
                <a:ea typeface="Arial"/>
                <a:cs typeface="Arial"/>
                <a:sym typeface="Arial"/>
              </a:rPr>
              <a:t>Increment development</a:t>
            </a:r>
            <a:endParaRPr/>
          </a:p>
        </p:txBody>
      </p:sp>
      <p:sp>
        <p:nvSpPr>
          <p:cNvPr id="162" name="Google Shape;162;p15"/>
          <p:cNvSpPr txBox="1"/>
          <p:nvPr/>
        </p:nvSpPr>
        <p:spPr>
          <a:xfrm>
            <a:off x="2514600" y="5429250"/>
            <a:ext cx="240030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none" strike="noStrike" cap="none">
                <a:solidFill>
                  <a:srgbClr val="000000"/>
                </a:solidFill>
                <a:latin typeface="Arial"/>
                <a:ea typeface="Arial"/>
                <a:cs typeface="Arial"/>
                <a:sym typeface="Arial"/>
              </a:rPr>
              <a:t>Iterative development</a:t>
            </a:r>
            <a:endParaRPr/>
          </a:p>
        </p:txBody>
      </p:sp>
      <p:sp>
        <p:nvSpPr>
          <p:cNvPr id="163" name="Google Shape;163;p15"/>
          <p:cNvSpPr txBox="1">
            <a:spLocks noGrp="1"/>
          </p:cNvSpPr>
          <p:nvPr>
            <p:ph type="ftr" idx="11"/>
          </p:nvPr>
        </p:nvSpPr>
        <p:spPr>
          <a:xfrm>
            <a:off x="276700" y="599167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dk1"/>
                </a:solidFill>
              </a:rPr>
              <a:t>Figure 4 : - Comparison Iterative and Incremental Process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FB4DE-CFCE-E9EC-FB31-29C2432D0029}"/>
              </a:ext>
            </a:extLst>
          </p:cNvPr>
          <p:cNvSpPr txBox="1"/>
          <p:nvPr/>
        </p:nvSpPr>
        <p:spPr>
          <a:xfrm>
            <a:off x="484632" y="879363"/>
            <a:ext cx="8458200" cy="5401479"/>
          </a:xfrm>
          <a:prstGeom prst="rect">
            <a:avLst/>
          </a:prstGeom>
          <a:noFill/>
        </p:spPr>
        <p:txBody>
          <a:bodyPr wrap="square">
            <a:spAutoFit/>
          </a:bodyPr>
          <a:lstStyle/>
          <a:p>
            <a:pPr algn="l" fontAlgn="base"/>
            <a:r>
              <a:rPr lang="en-US" sz="2000" b="1" i="0" dirty="0">
                <a:solidFill>
                  <a:schemeClr val="tx1"/>
                </a:solidFill>
                <a:effectLst/>
                <a:latin typeface="Nunito" pitchFamily="2" charset="0"/>
              </a:rPr>
              <a:t>When to use the Incremental Process Model</a:t>
            </a:r>
          </a:p>
          <a:p>
            <a:pPr algn="l" fontAlgn="base"/>
            <a:endParaRPr lang="en-US" sz="2000" b="1" i="0" dirty="0">
              <a:solidFill>
                <a:schemeClr val="tx1"/>
              </a:solidFill>
              <a:effectLst/>
              <a:latin typeface="Nunito" pitchFamily="2" charset="0"/>
            </a:endParaRPr>
          </a:p>
          <a:p>
            <a:pPr algn="l" fontAlgn="base">
              <a:spcAft>
                <a:spcPts val="1800"/>
              </a:spcAft>
              <a:buFont typeface="+mj-lt"/>
              <a:buAutoNum type="arabicPeriod"/>
            </a:pPr>
            <a:r>
              <a:rPr lang="en-US" sz="2000" i="0" dirty="0">
                <a:solidFill>
                  <a:schemeClr val="tx1"/>
                </a:solidFill>
                <a:effectLst/>
                <a:latin typeface="Nunito" pitchFamily="2" charset="0"/>
              </a:rPr>
              <a:t>Funding Schedule, Risk, Program Complexity, or need for early realization of benefits. </a:t>
            </a:r>
          </a:p>
          <a:p>
            <a:pPr algn="l" fontAlgn="base">
              <a:spcAft>
                <a:spcPts val="1800"/>
              </a:spcAft>
              <a:buFont typeface="+mj-lt"/>
              <a:buAutoNum type="arabicPeriod" startAt="2"/>
            </a:pPr>
            <a:r>
              <a:rPr lang="en-US" sz="2000" i="0" dirty="0">
                <a:solidFill>
                  <a:schemeClr val="tx1"/>
                </a:solidFill>
                <a:effectLst/>
                <a:latin typeface="Nunito" pitchFamily="2" charset="0"/>
              </a:rPr>
              <a:t>When Requirements are known up-front. </a:t>
            </a:r>
          </a:p>
          <a:p>
            <a:pPr algn="l" fontAlgn="base">
              <a:spcAft>
                <a:spcPts val="1800"/>
              </a:spcAft>
              <a:buFont typeface="+mj-lt"/>
              <a:buAutoNum type="arabicPeriod" startAt="3"/>
            </a:pPr>
            <a:r>
              <a:rPr lang="en-US" sz="2000" i="0" dirty="0">
                <a:solidFill>
                  <a:schemeClr val="tx1"/>
                </a:solidFill>
                <a:effectLst/>
                <a:latin typeface="Nunito" pitchFamily="2" charset="0"/>
              </a:rPr>
              <a:t>When Projects have lengthy development schedules. </a:t>
            </a:r>
          </a:p>
          <a:p>
            <a:pPr algn="l" fontAlgn="base">
              <a:spcAft>
                <a:spcPts val="1800"/>
              </a:spcAft>
              <a:buFont typeface="+mj-lt"/>
              <a:buAutoNum type="arabicPeriod" startAt="4"/>
            </a:pPr>
            <a:r>
              <a:rPr lang="en-US" sz="2000" i="0" dirty="0">
                <a:solidFill>
                  <a:schemeClr val="tx1"/>
                </a:solidFill>
                <a:effectLst/>
                <a:latin typeface="Nunito" pitchFamily="2" charset="0"/>
              </a:rPr>
              <a:t>Projects with new Technology. </a:t>
            </a:r>
          </a:p>
          <a:p>
            <a:pPr marL="800100" lvl="1" indent="-342900" algn="l" fontAlgn="base">
              <a:spcAft>
                <a:spcPts val="1800"/>
              </a:spcAft>
              <a:buFont typeface="Arial" panose="020B0604020202020204" pitchFamily="34" charset="0"/>
              <a:buChar char="•"/>
            </a:pPr>
            <a:r>
              <a:rPr lang="en-US" sz="2000" i="0" dirty="0">
                <a:solidFill>
                  <a:schemeClr val="tx1"/>
                </a:solidFill>
                <a:effectLst/>
                <a:latin typeface="Nunito" pitchFamily="2" charset="0"/>
              </a:rPr>
              <a:t>Error Reduction (core modules are used by the customer from the beginning of the phase and then these are tested thoroughly).</a:t>
            </a:r>
          </a:p>
          <a:p>
            <a:pPr marL="800100" lvl="1" indent="-342900" algn="l" fontAlgn="base">
              <a:spcAft>
                <a:spcPts val="1800"/>
              </a:spcAft>
              <a:buFont typeface="Arial" panose="020B0604020202020204" pitchFamily="34" charset="0"/>
              <a:buChar char="•"/>
            </a:pPr>
            <a:r>
              <a:rPr lang="en-US" sz="2000" i="0" dirty="0">
                <a:solidFill>
                  <a:schemeClr val="tx1"/>
                </a:solidFill>
                <a:effectLst/>
                <a:latin typeface="Nunito" pitchFamily="2" charset="0"/>
              </a:rPr>
              <a:t>Uses divide and conquer for a breakdown of tasks. </a:t>
            </a:r>
          </a:p>
          <a:p>
            <a:pPr marL="800100" lvl="1" indent="-342900" algn="l" fontAlgn="base">
              <a:spcAft>
                <a:spcPts val="1800"/>
              </a:spcAft>
              <a:buFont typeface="Arial" panose="020B0604020202020204" pitchFamily="34" charset="0"/>
              <a:buChar char="•"/>
            </a:pPr>
            <a:r>
              <a:rPr lang="en-US" sz="2000" i="0" dirty="0">
                <a:solidFill>
                  <a:schemeClr val="tx1"/>
                </a:solidFill>
                <a:effectLst/>
                <a:latin typeface="Nunito" pitchFamily="2" charset="0"/>
              </a:rPr>
              <a:t>Lowers initial delivery cost. </a:t>
            </a:r>
          </a:p>
          <a:p>
            <a:pPr marL="800100" lvl="1" indent="-342900" algn="l" fontAlgn="base">
              <a:spcAft>
                <a:spcPts val="1800"/>
              </a:spcAft>
              <a:buFont typeface="Arial" panose="020B0604020202020204" pitchFamily="34" charset="0"/>
              <a:buChar char="•"/>
            </a:pPr>
            <a:r>
              <a:rPr lang="en-US" sz="2000" i="0" dirty="0">
                <a:solidFill>
                  <a:schemeClr val="tx1"/>
                </a:solidFill>
                <a:effectLst/>
                <a:latin typeface="Nunito" pitchFamily="2" charset="0"/>
              </a:rPr>
              <a:t>Incremental Resource Deployment</a:t>
            </a:r>
            <a:r>
              <a:rPr lang="en-US" sz="2000" i="0" dirty="0">
                <a:solidFill>
                  <a:srgbClr val="FFFFFF"/>
                </a:solidFill>
                <a:effectLst/>
                <a:latin typeface="Nunito" pitchFamily="2" charset="0"/>
              </a:rPr>
              <a:t>.  </a:t>
            </a:r>
          </a:p>
        </p:txBody>
      </p:sp>
    </p:spTree>
    <p:extLst>
      <p:ext uri="{BB962C8B-B14F-4D97-AF65-F5344CB8AC3E}">
        <p14:creationId xmlns:p14="http://schemas.microsoft.com/office/powerpoint/2010/main" val="8622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CE53B-6B1C-0376-44A7-E02086BB6FC6}"/>
              </a:ext>
            </a:extLst>
          </p:cNvPr>
          <p:cNvSpPr txBox="1"/>
          <p:nvPr/>
        </p:nvSpPr>
        <p:spPr>
          <a:xfrm>
            <a:off x="841248" y="1909864"/>
            <a:ext cx="6592824" cy="1384995"/>
          </a:xfrm>
          <a:prstGeom prst="rect">
            <a:avLst/>
          </a:prstGeom>
          <a:noFill/>
        </p:spPr>
        <p:txBody>
          <a:bodyPr wrap="square">
            <a:spAutoFit/>
          </a:bodyPr>
          <a:lstStyle/>
          <a:p>
            <a:pPr algn="l" fontAlgn="base">
              <a:spcAft>
                <a:spcPts val="1800"/>
              </a:spcAft>
              <a:buFont typeface="+mj-lt"/>
              <a:buAutoNum type="arabicPeriod" startAt="5"/>
            </a:pPr>
            <a:r>
              <a:rPr lang="en-US" sz="1800" b="0" i="0" dirty="0">
                <a:solidFill>
                  <a:schemeClr val="tx1"/>
                </a:solidFill>
                <a:effectLst/>
                <a:latin typeface="Nunito" pitchFamily="2" charset="0"/>
              </a:rPr>
              <a:t>Requires good planning and design. </a:t>
            </a:r>
          </a:p>
          <a:p>
            <a:pPr algn="l" fontAlgn="base">
              <a:spcAft>
                <a:spcPts val="1800"/>
              </a:spcAft>
              <a:buFont typeface="+mj-lt"/>
              <a:buAutoNum type="arabicPeriod" startAt="6"/>
            </a:pPr>
            <a:r>
              <a:rPr lang="en-US" sz="1800" b="0" i="0" dirty="0">
                <a:solidFill>
                  <a:schemeClr val="tx1"/>
                </a:solidFill>
                <a:effectLst/>
                <a:latin typeface="Nunito" pitchFamily="2" charset="0"/>
              </a:rPr>
              <a:t>The total cost is not lower. </a:t>
            </a:r>
          </a:p>
          <a:p>
            <a:pPr algn="l" fontAlgn="base">
              <a:spcAft>
                <a:spcPts val="1800"/>
              </a:spcAft>
              <a:buFont typeface="+mj-lt"/>
              <a:buAutoNum type="arabicPeriod" startAt="7"/>
            </a:pPr>
            <a:r>
              <a:rPr lang="en-US" sz="1800" b="0" i="0" dirty="0">
                <a:solidFill>
                  <a:schemeClr val="tx1"/>
                </a:solidFill>
                <a:effectLst/>
                <a:latin typeface="Nunito" pitchFamily="2" charset="0"/>
              </a:rPr>
              <a:t>Well-defined module interfaces are required. </a:t>
            </a:r>
          </a:p>
        </p:txBody>
      </p:sp>
    </p:spTree>
    <p:extLst>
      <p:ext uri="{BB962C8B-B14F-4D97-AF65-F5344CB8AC3E}">
        <p14:creationId xmlns:p14="http://schemas.microsoft.com/office/powerpoint/2010/main" val="108311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11EEC4-FC34-90EA-48A1-6354E81261D8}"/>
              </a:ext>
            </a:extLst>
          </p:cNvPr>
          <p:cNvSpPr txBox="1"/>
          <p:nvPr/>
        </p:nvSpPr>
        <p:spPr>
          <a:xfrm>
            <a:off x="594360" y="1219263"/>
            <a:ext cx="7470648" cy="2662267"/>
          </a:xfrm>
          <a:prstGeom prst="rect">
            <a:avLst/>
          </a:prstGeom>
          <a:noFill/>
        </p:spPr>
        <p:txBody>
          <a:bodyPr wrap="square">
            <a:spAutoFit/>
          </a:bodyPr>
          <a:lstStyle/>
          <a:p>
            <a:pPr algn="l" fontAlgn="base"/>
            <a:r>
              <a:rPr lang="en-US" b="1" i="0" dirty="0">
                <a:solidFill>
                  <a:srgbClr val="FFFFFF"/>
                </a:solidFill>
                <a:effectLst/>
                <a:latin typeface="Nunito" pitchFamily="2" charset="0"/>
              </a:rPr>
              <a:t>Characteristics of Incremental Process Model</a:t>
            </a:r>
          </a:p>
          <a:p>
            <a:pPr algn="just" fontAlgn="base">
              <a:spcAft>
                <a:spcPts val="1800"/>
              </a:spcAft>
              <a:buFont typeface="+mj-lt"/>
              <a:buAutoNum type="arabicPeriod"/>
            </a:pPr>
            <a:r>
              <a:rPr lang="en-US" sz="1800" b="1" i="0" dirty="0">
                <a:solidFill>
                  <a:schemeClr val="tx1"/>
                </a:solidFill>
                <a:effectLst/>
                <a:latin typeface="Nunito" pitchFamily="2" charset="0"/>
              </a:rPr>
              <a:t>System development is divided into several smaller projects.</a:t>
            </a:r>
          </a:p>
          <a:p>
            <a:pPr algn="just" fontAlgn="base">
              <a:spcAft>
                <a:spcPts val="1800"/>
              </a:spcAft>
              <a:buFont typeface="+mj-lt"/>
              <a:buAutoNum type="arabicPeriod" startAt="2"/>
            </a:pPr>
            <a:r>
              <a:rPr lang="en-US" sz="1800" b="0" i="0" dirty="0">
                <a:solidFill>
                  <a:schemeClr val="tx1"/>
                </a:solidFill>
                <a:effectLst/>
                <a:latin typeface="Nunito" pitchFamily="2" charset="0"/>
              </a:rPr>
              <a:t>To create a final complete system, partial systems are constructed one after the other.</a:t>
            </a:r>
          </a:p>
          <a:p>
            <a:pPr algn="just" fontAlgn="base">
              <a:spcAft>
                <a:spcPts val="1800"/>
              </a:spcAft>
              <a:buFont typeface="+mj-lt"/>
              <a:buAutoNum type="arabicPeriod" startAt="3"/>
            </a:pPr>
            <a:r>
              <a:rPr lang="en-US" sz="1800" b="1" i="0" dirty="0">
                <a:solidFill>
                  <a:srgbClr val="FF0000"/>
                </a:solidFill>
                <a:effectLst/>
                <a:latin typeface="Nunito" pitchFamily="2" charset="0"/>
              </a:rPr>
              <a:t> Priority requirements are addressed first.</a:t>
            </a:r>
          </a:p>
          <a:p>
            <a:pPr algn="just" fontAlgn="base">
              <a:spcAft>
                <a:spcPts val="1800"/>
              </a:spcAft>
              <a:buFont typeface="+mj-lt"/>
              <a:buAutoNum type="arabicPeriod" startAt="4"/>
            </a:pPr>
            <a:r>
              <a:rPr lang="en-US" sz="1800" b="0" i="0" dirty="0">
                <a:solidFill>
                  <a:schemeClr val="tx1"/>
                </a:solidFill>
                <a:effectLst/>
                <a:latin typeface="Nunito" pitchFamily="2" charset="0"/>
              </a:rPr>
              <a:t> The requirements for that increment are frozen once they are created.</a:t>
            </a:r>
          </a:p>
        </p:txBody>
      </p:sp>
      <p:sp>
        <p:nvSpPr>
          <p:cNvPr id="5" name="TextBox 4">
            <a:extLst>
              <a:ext uri="{FF2B5EF4-FFF2-40B4-BE49-F238E27FC236}">
                <a16:creationId xmlns:a16="http://schemas.microsoft.com/office/drawing/2014/main" id="{34B69ECF-B22A-41DB-4804-660A7D5FB8D0}"/>
              </a:ext>
            </a:extLst>
          </p:cNvPr>
          <p:cNvSpPr txBox="1"/>
          <p:nvPr/>
        </p:nvSpPr>
        <p:spPr>
          <a:xfrm>
            <a:off x="0" y="326172"/>
            <a:ext cx="7132320" cy="461665"/>
          </a:xfrm>
          <a:prstGeom prst="rect">
            <a:avLst/>
          </a:prstGeom>
          <a:noFill/>
        </p:spPr>
        <p:txBody>
          <a:bodyPr wrap="square">
            <a:spAutoFit/>
          </a:bodyPr>
          <a:lstStyle/>
          <a:p>
            <a:pPr algn="l" fontAlgn="base"/>
            <a:r>
              <a:rPr lang="en-US" sz="2400" b="1" i="0" dirty="0">
                <a:solidFill>
                  <a:schemeClr val="tx1"/>
                </a:solidFill>
                <a:effectLst/>
                <a:latin typeface="Nunito" pitchFamily="2" charset="0"/>
              </a:rPr>
              <a:t>Characteristics of Incremental Process Model</a:t>
            </a:r>
          </a:p>
        </p:txBody>
      </p:sp>
    </p:spTree>
    <p:extLst>
      <p:ext uri="{BB962C8B-B14F-4D97-AF65-F5344CB8AC3E}">
        <p14:creationId xmlns:p14="http://schemas.microsoft.com/office/powerpoint/2010/main" val="236566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7" name="Google Shape;97;p6"/>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98" name="Google Shape;98;p6"/>
          <p:cNvSpPr txBox="1">
            <a:spLocks noGrp="1"/>
          </p:cNvSpPr>
          <p:nvPr>
            <p:ph type="body" idx="1"/>
          </p:nvPr>
        </p:nvSpPr>
        <p:spPr>
          <a:xfrm>
            <a:off x="675349" y="1633111"/>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Evolutionary Model</a:t>
            </a:r>
            <a:r>
              <a:rPr lang="en-US" sz="2000" b="0" i="0">
                <a:solidFill>
                  <a:schemeClr val="dk1"/>
                </a:solidFill>
                <a:latin typeface="Times"/>
                <a:ea typeface="Times"/>
                <a:cs typeface="Times"/>
                <a:sym typeface="Times"/>
              </a:rPr>
              <a:t> </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Applications of Evolutionary Model</a:t>
            </a:r>
            <a:r>
              <a:rPr lang="en-US" sz="2000" b="0" i="0">
                <a:solidFill>
                  <a:schemeClr val="dk1"/>
                </a:solidFill>
                <a:latin typeface="Times"/>
                <a:ea typeface="Times"/>
                <a:cs typeface="Times"/>
                <a:sym typeface="Times"/>
              </a:rPr>
              <a:t> </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Iterative (Water Fall)Model</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Incremental Process </a:t>
            </a:r>
            <a:r>
              <a:rPr lang="en-US" sz="2000" b="1">
                <a:solidFill>
                  <a:schemeClr val="dk1"/>
                </a:solidFill>
                <a:latin typeface="Times"/>
                <a:ea typeface="Times"/>
                <a:cs typeface="Times"/>
                <a:sym typeface="Times"/>
              </a:rPr>
              <a:t>M</a:t>
            </a:r>
            <a:r>
              <a:rPr lang="en-US" sz="2000" b="1" i="0">
                <a:solidFill>
                  <a:schemeClr val="dk1"/>
                </a:solidFill>
                <a:latin typeface="Times"/>
                <a:ea typeface="Times"/>
                <a:cs typeface="Times"/>
                <a:sym typeface="Times"/>
              </a:rPr>
              <a:t>odel </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The Spiral Model</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Prototype Model</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Steps to build Prototype Model</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Practice Questions</a:t>
            </a:r>
            <a:endParaRPr/>
          </a:p>
          <a:p>
            <a:pPr marL="0" lvl="0" indent="0" algn="l" rtl="0">
              <a:lnSpc>
                <a:spcPct val="150000"/>
              </a:lnSpc>
              <a:spcBef>
                <a:spcPts val="0"/>
              </a:spcBef>
              <a:spcAft>
                <a:spcPts val="0"/>
              </a:spcAft>
              <a:buSzPts val="2800"/>
              <a:buNone/>
            </a:pPr>
            <a:r>
              <a:rPr lang="en-US" sz="2000" b="1" i="0">
                <a:solidFill>
                  <a:schemeClr val="dk1"/>
                </a:solidFill>
                <a:latin typeface="Times"/>
                <a:ea typeface="Times"/>
                <a:cs typeface="Times"/>
                <a:sym typeface="Times"/>
              </a:rPr>
              <a:t> </a:t>
            </a:r>
            <a:endParaRPr sz="2000" b="1">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rmAutofit/>
          </a:bodyPr>
          <a:lstStyle/>
          <a:p>
            <a:pPr marL="0" lvl="0" indent="0" algn="ctr" rtl="0">
              <a:lnSpc>
                <a:spcPct val="90000"/>
              </a:lnSpc>
              <a:spcBef>
                <a:spcPts val="0"/>
              </a:spcBef>
              <a:spcAft>
                <a:spcPts val="0"/>
              </a:spcAft>
              <a:buSzPts val="1800"/>
              <a:buNone/>
            </a:pPr>
            <a:r>
              <a:rPr lang="en-US" b="1" cap="small" dirty="0">
                <a:latin typeface="Times New Roman"/>
                <a:ea typeface="Times New Roman"/>
                <a:cs typeface="Times New Roman"/>
                <a:sym typeface="Times New Roman"/>
              </a:rPr>
              <a:t>Incremental model</a:t>
            </a:r>
            <a:endParaRPr dirty="0">
              <a:latin typeface="Times New Roman"/>
              <a:ea typeface="Times New Roman"/>
              <a:cs typeface="Times New Roman"/>
              <a:sym typeface="Times New Roman"/>
            </a:endParaRPr>
          </a:p>
        </p:txBody>
      </p:sp>
      <p:sp>
        <p:nvSpPr>
          <p:cNvPr id="170" name="Google Shape;17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171" name="Google Shape;1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20</a:t>
            </a:fld>
            <a:endParaRPr sz="1200" b="0" i="0" u="none" strike="noStrike" cap="none">
              <a:solidFill>
                <a:schemeClr val="lt1"/>
              </a:solidFill>
              <a:latin typeface="Arial"/>
              <a:ea typeface="Arial"/>
              <a:cs typeface="Arial"/>
              <a:sym typeface="Arial"/>
            </a:endParaRPr>
          </a:p>
        </p:txBody>
      </p:sp>
      <p:sp>
        <p:nvSpPr>
          <p:cNvPr id="5" name="TextBox 4">
            <a:extLst>
              <a:ext uri="{FF2B5EF4-FFF2-40B4-BE49-F238E27FC236}">
                <a16:creationId xmlns:a16="http://schemas.microsoft.com/office/drawing/2014/main" id="{3E3EFAEA-2094-34CE-9FA4-3520654E651B}"/>
              </a:ext>
            </a:extLst>
          </p:cNvPr>
          <p:cNvSpPr txBox="1"/>
          <p:nvPr/>
        </p:nvSpPr>
        <p:spPr>
          <a:xfrm>
            <a:off x="673608" y="1305341"/>
            <a:ext cx="8232648" cy="4247317"/>
          </a:xfrm>
          <a:prstGeom prst="rect">
            <a:avLst/>
          </a:prstGeom>
          <a:noFill/>
        </p:spPr>
        <p:txBody>
          <a:bodyPr wrap="square">
            <a:spAutoFit/>
          </a:bodyPr>
          <a:lstStyle/>
          <a:p>
            <a:pPr algn="l" fontAlgn="base"/>
            <a:r>
              <a:rPr lang="en-US" sz="2000" b="1" i="0" dirty="0">
                <a:solidFill>
                  <a:schemeClr val="tx1"/>
                </a:solidFill>
                <a:effectLst/>
                <a:latin typeface="Nunito" pitchFamily="2" charset="0"/>
              </a:rPr>
              <a:t>Advantages of the Incremental Process Model</a:t>
            </a:r>
          </a:p>
          <a:p>
            <a:pPr algn="l" fontAlgn="base"/>
            <a:endParaRPr lang="en-US" sz="2000" b="1" i="0" dirty="0">
              <a:solidFill>
                <a:schemeClr val="tx1"/>
              </a:solidFill>
              <a:effectLst/>
              <a:latin typeface="Nunito" pitchFamily="2" charset="0"/>
            </a:endParaRPr>
          </a:p>
          <a:p>
            <a:pPr algn="l" fontAlgn="base">
              <a:spcAft>
                <a:spcPts val="1800"/>
              </a:spcAft>
              <a:buFont typeface="+mj-lt"/>
              <a:buAutoNum type="arabicPeriod"/>
            </a:pPr>
            <a:r>
              <a:rPr lang="en-US" sz="2000" b="0" i="0" dirty="0">
                <a:solidFill>
                  <a:schemeClr val="tx1"/>
                </a:solidFill>
                <a:effectLst/>
                <a:latin typeface="Nunito" pitchFamily="2" charset="0"/>
              </a:rPr>
              <a:t>Prepares the software fast.</a:t>
            </a:r>
          </a:p>
          <a:p>
            <a:pPr algn="l" fontAlgn="base">
              <a:spcAft>
                <a:spcPts val="1800"/>
              </a:spcAft>
              <a:buFont typeface="+mj-lt"/>
              <a:buAutoNum type="arabicPeriod" startAt="2"/>
            </a:pPr>
            <a:r>
              <a:rPr lang="en-US" sz="2000" b="0" i="0" dirty="0">
                <a:solidFill>
                  <a:schemeClr val="tx1"/>
                </a:solidFill>
                <a:effectLst/>
                <a:latin typeface="Nunito" pitchFamily="2" charset="0"/>
              </a:rPr>
              <a:t>Clients have a clear idea of the project.</a:t>
            </a:r>
          </a:p>
          <a:p>
            <a:pPr algn="l" fontAlgn="base">
              <a:spcAft>
                <a:spcPts val="1800"/>
              </a:spcAft>
              <a:buFont typeface="+mj-lt"/>
              <a:buAutoNum type="arabicPeriod" startAt="3"/>
            </a:pPr>
            <a:r>
              <a:rPr lang="en-US" sz="2000" b="0" i="0" dirty="0">
                <a:solidFill>
                  <a:schemeClr val="tx1"/>
                </a:solidFill>
                <a:effectLst/>
                <a:latin typeface="Nunito" pitchFamily="2" charset="0"/>
              </a:rPr>
              <a:t>Changes are easy to implement.</a:t>
            </a:r>
          </a:p>
          <a:p>
            <a:pPr algn="l" fontAlgn="base">
              <a:spcAft>
                <a:spcPts val="1800"/>
              </a:spcAft>
              <a:buFont typeface="+mj-lt"/>
              <a:buAutoNum type="arabicPeriod" startAt="4"/>
            </a:pPr>
            <a:r>
              <a:rPr lang="en-US" sz="2000" b="0" i="0" dirty="0">
                <a:solidFill>
                  <a:schemeClr val="tx1"/>
                </a:solidFill>
                <a:effectLst/>
                <a:latin typeface="Nunito" pitchFamily="2" charset="0"/>
              </a:rPr>
              <a:t>Provides risk handling support, because of its iterations.</a:t>
            </a:r>
          </a:p>
          <a:p>
            <a:pPr algn="l" fontAlgn="base">
              <a:spcAft>
                <a:spcPts val="1800"/>
              </a:spcAft>
              <a:buFont typeface="+mj-lt"/>
              <a:buAutoNum type="arabicPeriod" startAt="5"/>
            </a:pPr>
            <a:r>
              <a:rPr lang="en-US" sz="2000" b="0" i="0" dirty="0">
                <a:solidFill>
                  <a:schemeClr val="tx1"/>
                </a:solidFill>
                <a:effectLst/>
                <a:latin typeface="Nunito" pitchFamily="2" charset="0"/>
              </a:rPr>
              <a:t>Adjusting the criteria and scope is flexible and less costly.</a:t>
            </a:r>
          </a:p>
          <a:p>
            <a:pPr algn="l" fontAlgn="base">
              <a:spcAft>
                <a:spcPts val="1800"/>
              </a:spcAft>
              <a:buFont typeface="+mj-lt"/>
              <a:buAutoNum type="arabicPeriod" startAt="6"/>
            </a:pPr>
            <a:r>
              <a:rPr lang="en-US" sz="2000" b="0" i="0" dirty="0">
                <a:solidFill>
                  <a:schemeClr val="tx1"/>
                </a:solidFill>
                <a:effectLst/>
                <a:latin typeface="Nunito" pitchFamily="2" charset="0"/>
              </a:rPr>
              <a:t>Comparing this model to others, it is less expensive.</a:t>
            </a:r>
          </a:p>
          <a:p>
            <a:pPr algn="l" fontAlgn="base">
              <a:spcAft>
                <a:spcPts val="1800"/>
              </a:spcAft>
              <a:buFont typeface="+mj-lt"/>
              <a:buAutoNum type="arabicPeriod" startAt="7"/>
            </a:pPr>
            <a:r>
              <a:rPr lang="en-US" sz="2000" b="0" i="0" dirty="0">
                <a:solidFill>
                  <a:schemeClr val="tx1"/>
                </a:solidFill>
                <a:effectLst/>
                <a:latin typeface="Nunito" pitchFamily="2" charset="0"/>
              </a:rPr>
              <a:t>The identification of errors is simple.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0813-F4B6-929E-7167-189D6A5ED5F9}"/>
              </a:ext>
            </a:extLst>
          </p:cNvPr>
          <p:cNvSpPr>
            <a:spLocks noGrp="1"/>
          </p:cNvSpPr>
          <p:nvPr>
            <p:ph type="title"/>
          </p:nvPr>
        </p:nvSpPr>
        <p:spPr>
          <a:xfrm>
            <a:off x="210312" y="691088"/>
            <a:ext cx="7370064" cy="914040"/>
          </a:xfrm>
        </p:spPr>
        <p:txBody>
          <a:bodyPr/>
          <a:lstStyle/>
          <a:p>
            <a:r>
              <a:rPr lang="en-US" sz="2400" b="1" i="0" dirty="0">
                <a:solidFill>
                  <a:schemeClr val="tx2">
                    <a:lumMod val="10000"/>
                  </a:schemeClr>
                </a:solidFill>
                <a:effectLst/>
                <a:latin typeface="Nunito" pitchFamily="2" charset="0"/>
              </a:rPr>
              <a:t>Disadvantages of the Incremental Process Model</a:t>
            </a:r>
            <a:br>
              <a:rPr lang="en-US" sz="1800" b="1" i="0" dirty="0">
                <a:solidFill>
                  <a:srgbClr val="FFFFFF"/>
                </a:solidFill>
                <a:effectLst/>
                <a:latin typeface="Nunito" pitchFamily="2" charset="0"/>
              </a:rPr>
            </a:br>
            <a:endParaRPr lang="en-IN" sz="1800" dirty="0"/>
          </a:p>
        </p:txBody>
      </p:sp>
      <p:sp>
        <p:nvSpPr>
          <p:cNvPr id="5" name="TextBox 4">
            <a:extLst>
              <a:ext uri="{FF2B5EF4-FFF2-40B4-BE49-F238E27FC236}">
                <a16:creationId xmlns:a16="http://schemas.microsoft.com/office/drawing/2014/main" id="{24B1169C-89AA-7E6A-92E5-6E24E49CC8A4}"/>
              </a:ext>
            </a:extLst>
          </p:cNvPr>
          <p:cNvSpPr txBox="1"/>
          <p:nvPr/>
        </p:nvSpPr>
        <p:spPr>
          <a:xfrm>
            <a:off x="786384" y="1708797"/>
            <a:ext cx="6793992" cy="4001095"/>
          </a:xfrm>
          <a:prstGeom prst="rect">
            <a:avLst/>
          </a:prstGeom>
          <a:noFill/>
        </p:spPr>
        <p:txBody>
          <a:bodyPr wrap="square">
            <a:spAutoFit/>
          </a:bodyPr>
          <a:lstStyle/>
          <a:p>
            <a:pPr algn="l" fontAlgn="base"/>
            <a:r>
              <a:rPr lang="en-US" b="1" i="0" dirty="0">
                <a:solidFill>
                  <a:srgbClr val="FFFFFF"/>
                </a:solidFill>
                <a:effectLst/>
                <a:latin typeface="Nunito" pitchFamily="2" charset="0"/>
              </a:rPr>
              <a:t>Disadvantages of the Incremental Process Model</a:t>
            </a:r>
          </a:p>
          <a:p>
            <a:pPr algn="l" fontAlgn="base">
              <a:spcAft>
                <a:spcPts val="1800"/>
              </a:spcAft>
              <a:buFont typeface="+mj-lt"/>
              <a:buAutoNum type="arabicPeriod"/>
            </a:pPr>
            <a:r>
              <a:rPr lang="en-US" sz="2000" b="0" i="0" dirty="0">
                <a:solidFill>
                  <a:schemeClr val="tx1"/>
                </a:solidFill>
                <a:effectLst/>
                <a:latin typeface="Nunito" pitchFamily="2" charset="0"/>
              </a:rPr>
              <a:t>A good team and proper planned execution are required.</a:t>
            </a:r>
          </a:p>
          <a:p>
            <a:pPr algn="l" fontAlgn="base">
              <a:spcAft>
                <a:spcPts val="1800"/>
              </a:spcAft>
              <a:buFont typeface="+mj-lt"/>
              <a:buAutoNum type="arabicPeriod" startAt="2"/>
            </a:pPr>
            <a:r>
              <a:rPr lang="en-US" sz="2000" b="0" i="0" dirty="0">
                <a:solidFill>
                  <a:schemeClr val="tx1"/>
                </a:solidFill>
                <a:effectLst/>
                <a:latin typeface="Nunito" pitchFamily="2" charset="0"/>
              </a:rPr>
              <a:t>Because of its continuous iterations the cost increases.</a:t>
            </a:r>
          </a:p>
          <a:p>
            <a:pPr algn="l" fontAlgn="base">
              <a:spcAft>
                <a:spcPts val="1800"/>
              </a:spcAft>
              <a:buFont typeface="+mj-lt"/>
              <a:buAutoNum type="arabicPeriod" startAt="3"/>
            </a:pPr>
            <a:r>
              <a:rPr lang="en-US" sz="2000" b="0" i="0" dirty="0">
                <a:solidFill>
                  <a:schemeClr val="tx1"/>
                </a:solidFill>
                <a:effectLst/>
                <a:latin typeface="Nunito" pitchFamily="2" charset="0"/>
              </a:rPr>
              <a:t>Issues may arise from the system design if all needs are not gathered upfront throughout the program lifecycle.</a:t>
            </a:r>
          </a:p>
          <a:p>
            <a:pPr algn="l" fontAlgn="base">
              <a:spcAft>
                <a:spcPts val="1800"/>
              </a:spcAft>
              <a:buFont typeface="+mj-lt"/>
              <a:buAutoNum type="arabicPeriod" startAt="4"/>
            </a:pPr>
            <a:r>
              <a:rPr lang="en-US" sz="2000" b="0" i="0" dirty="0">
                <a:solidFill>
                  <a:schemeClr val="tx1"/>
                </a:solidFill>
                <a:effectLst/>
                <a:latin typeface="Nunito" pitchFamily="2" charset="0"/>
              </a:rPr>
              <a:t>Every iteration step is distinct and does not flow into the next.</a:t>
            </a:r>
          </a:p>
          <a:p>
            <a:pPr algn="l" fontAlgn="base">
              <a:spcAft>
                <a:spcPts val="1800"/>
              </a:spcAft>
              <a:buFont typeface="+mj-lt"/>
              <a:buAutoNum type="arabicPeriod" startAt="5"/>
            </a:pPr>
            <a:r>
              <a:rPr lang="en-US" sz="2000" b="0" i="0" dirty="0">
                <a:solidFill>
                  <a:schemeClr val="tx1"/>
                </a:solidFill>
                <a:effectLst/>
                <a:latin typeface="Nunito" pitchFamily="2" charset="0"/>
              </a:rPr>
              <a:t>It takes a lot of time and effort to fix an issue in one unit if it needs to be corrected in all the units.</a:t>
            </a:r>
          </a:p>
        </p:txBody>
      </p:sp>
    </p:spTree>
    <p:extLst>
      <p:ext uri="{BB962C8B-B14F-4D97-AF65-F5344CB8AC3E}">
        <p14:creationId xmlns:p14="http://schemas.microsoft.com/office/powerpoint/2010/main" val="87146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body" idx="1"/>
          </p:nvPr>
        </p:nvSpPr>
        <p:spPr>
          <a:xfrm>
            <a:off x="532886" y="221760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700" b="0" i="0" dirty="0">
                <a:solidFill>
                  <a:schemeClr val="dk1"/>
                </a:solidFill>
                <a:latin typeface="Times"/>
                <a:ea typeface="Times"/>
                <a:cs typeface="Times"/>
                <a:sym typeface="Times"/>
              </a:rPr>
              <a:t>The Spiral Model is a </a:t>
            </a:r>
            <a:r>
              <a:rPr lang="en-US" sz="1700" b="1" i="0" dirty="0">
                <a:solidFill>
                  <a:schemeClr val="dk1"/>
                </a:solidFill>
                <a:latin typeface="Times"/>
                <a:ea typeface="Times"/>
                <a:cs typeface="Times"/>
                <a:sym typeface="Times"/>
              </a:rPr>
              <a:t>Software Development Life Cycle (SDLC)</a:t>
            </a:r>
            <a:r>
              <a:rPr lang="en-US" sz="1700" b="0" i="0" dirty="0">
                <a:solidFill>
                  <a:schemeClr val="dk1"/>
                </a:solidFill>
                <a:latin typeface="Times"/>
                <a:ea typeface="Times"/>
                <a:cs typeface="Times"/>
                <a:sym typeface="Times"/>
              </a:rPr>
              <a:t> model that provides a systematic and iterative approach to software development. In its diagrammatic representation, looks like a spiral with many loops. The exact number of loops of the spiral is unknown and can vary from project to project. </a:t>
            </a:r>
            <a:endParaRPr dirty="0"/>
          </a:p>
          <a:p>
            <a:pPr marL="457200" lvl="0" indent="-342900" algn="just" rtl="0">
              <a:lnSpc>
                <a:spcPct val="90000"/>
              </a:lnSpc>
              <a:spcBef>
                <a:spcPts val="1000"/>
              </a:spcBef>
              <a:spcAft>
                <a:spcPts val="0"/>
              </a:spcAft>
              <a:buSzPts val="1800"/>
              <a:buChar char="•"/>
            </a:pPr>
            <a:r>
              <a:rPr lang="en-US" sz="1700" b="0" i="0" dirty="0">
                <a:solidFill>
                  <a:schemeClr val="dk1"/>
                </a:solidFill>
                <a:latin typeface="Times"/>
                <a:ea typeface="Times"/>
                <a:cs typeface="Times"/>
                <a:sym typeface="Times"/>
              </a:rPr>
              <a:t>Each loop of the spiral is called a </a:t>
            </a:r>
            <a:r>
              <a:rPr lang="en-US" sz="1700" b="1" i="0" dirty="0">
                <a:solidFill>
                  <a:schemeClr val="dk1"/>
                </a:solidFill>
                <a:latin typeface="Times"/>
                <a:ea typeface="Times"/>
                <a:cs typeface="Times"/>
                <a:sym typeface="Times"/>
              </a:rPr>
              <a:t>Phase of the </a:t>
            </a:r>
            <a:r>
              <a:rPr lang="en-US" sz="1700" b="0" i="0" dirty="0">
                <a:solidFill>
                  <a:schemeClr val="dk1"/>
                </a:solidFill>
                <a:latin typeface="Times"/>
                <a:ea typeface="Times"/>
                <a:cs typeface="Times"/>
                <a:sym typeface="Times"/>
              </a:rPr>
              <a:t>software development process.</a:t>
            </a:r>
            <a:endParaRPr dirty="0"/>
          </a:p>
          <a:p>
            <a:pPr marL="914400" lvl="1" indent="-342900" algn="just" rtl="0">
              <a:lnSpc>
                <a:spcPct val="90000"/>
              </a:lnSpc>
              <a:spcBef>
                <a:spcPts val="500"/>
              </a:spcBef>
              <a:spcAft>
                <a:spcPts val="0"/>
              </a:spcAft>
              <a:buSzPts val="1800"/>
              <a:buFont typeface="Arial"/>
              <a:buAutoNum type="arabicPeriod"/>
            </a:pPr>
            <a:r>
              <a:rPr lang="en-US" sz="1700" b="0" i="0" dirty="0">
                <a:solidFill>
                  <a:schemeClr val="dk1"/>
                </a:solidFill>
                <a:latin typeface="Times"/>
                <a:ea typeface="Times"/>
                <a:cs typeface="Times"/>
                <a:sym typeface="Times"/>
              </a:rPr>
              <a:t>The exact number of phases needed to develop the product can be varied by the project manager depending upon the project risks.</a:t>
            </a:r>
            <a:endParaRPr dirty="0"/>
          </a:p>
          <a:p>
            <a:pPr marL="914400" lvl="1" indent="-342900" algn="just" rtl="0">
              <a:lnSpc>
                <a:spcPct val="90000"/>
              </a:lnSpc>
              <a:spcBef>
                <a:spcPts val="500"/>
              </a:spcBef>
              <a:spcAft>
                <a:spcPts val="0"/>
              </a:spcAft>
              <a:buSzPts val="1800"/>
              <a:buFont typeface="Arial"/>
              <a:buAutoNum type="arabicPeriod"/>
            </a:pPr>
            <a:r>
              <a:rPr lang="en-US" sz="1700" b="0" i="0" dirty="0">
                <a:solidFill>
                  <a:schemeClr val="dk1"/>
                </a:solidFill>
                <a:latin typeface="Times"/>
                <a:ea typeface="Times"/>
                <a:cs typeface="Times"/>
                <a:sym typeface="Times"/>
              </a:rPr>
              <a:t>As the project manager dynamically determines the number of phases, the project manager has an important role in developing a product using the spiral model. </a:t>
            </a:r>
            <a:endParaRPr dirty="0"/>
          </a:p>
          <a:p>
            <a:pPr marL="914400" lvl="1" indent="-342900" algn="just" rtl="0">
              <a:lnSpc>
                <a:spcPct val="90000"/>
              </a:lnSpc>
              <a:spcBef>
                <a:spcPts val="500"/>
              </a:spcBef>
              <a:spcAft>
                <a:spcPts val="0"/>
              </a:spcAft>
              <a:buSzPts val="1800"/>
              <a:buFont typeface="Arial"/>
              <a:buAutoNum type="arabicPeriod"/>
            </a:pPr>
            <a:r>
              <a:rPr lang="en-US" sz="1700" b="0" i="0" dirty="0">
                <a:solidFill>
                  <a:schemeClr val="dk1"/>
                </a:solidFill>
                <a:latin typeface="Times"/>
                <a:ea typeface="Times"/>
                <a:cs typeface="Times"/>
                <a:sym typeface="Times"/>
              </a:rPr>
              <a:t>It is based on the idea of a spiral, with each iteration of the spiral representing a complete software development cycle, from requirements gathering and analysis to design, implementation, testing, and maintenance.</a:t>
            </a:r>
            <a:endParaRPr dirty="0"/>
          </a:p>
          <a:p>
            <a:pPr marL="457200" lvl="0" indent="-228600" algn="just" rtl="0">
              <a:lnSpc>
                <a:spcPct val="90000"/>
              </a:lnSpc>
              <a:spcBef>
                <a:spcPts val="1000"/>
              </a:spcBef>
              <a:spcAft>
                <a:spcPts val="0"/>
              </a:spcAft>
              <a:buSzPts val="1800"/>
              <a:buNone/>
            </a:pPr>
            <a:endParaRPr sz="1700" dirty="0">
              <a:solidFill>
                <a:schemeClr val="dk1"/>
              </a:solidFill>
              <a:latin typeface="Times"/>
              <a:ea typeface="Times"/>
              <a:cs typeface="Times"/>
              <a:sym typeface="Times"/>
            </a:endParaRPr>
          </a:p>
        </p:txBody>
      </p:sp>
      <p:sp>
        <p:nvSpPr>
          <p:cNvPr id="177" name="Google Shape;177;p17"/>
          <p:cNvSpPr txBox="1">
            <a:spLocks noGrp="1"/>
          </p:cNvSpPr>
          <p:nvPr>
            <p:ph type="title"/>
          </p:nvPr>
        </p:nvSpPr>
        <p:spPr>
          <a:xfrm>
            <a:off x="0" y="0"/>
            <a:ext cx="5486400" cy="9144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D89DD-78AD-723B-3B8F-2EDEF1FA0207}"/>
              </a:ext>
            </a:extLst>
          </p:cNvPr>
          <p:cNvSpPr txBox="1"/>
          <p:nvPr/>
        </p:nvSpPr>
        <p:spPr>
          <a:xfrm>
            <a:off x="617220" y="1907399"/>
            <a:ext cx="7909560" cy="3385542"/>
          </a:xfrm>
          <a:prstGeom prst="rect">
            <a:avLst/>
          </a:prstGeom>
          <a:noFill/>
        </p:spPr>
        <p:txBody>
          <a:bodyPr wrap="square">
            <a:spAutoFit/>
          </a:bodyPr>
          <a:lstStyle/>
          <a:p>
            <a:pPr algn="l" fontAlgn="base"/>
            <a:r>
              <a:rPr lang="en-US" b="1" i="0" dirty="0">
                <a:solidFill>
                  <a:srgbClr val="FFFFFF"/>
                </a:solidFill>
                <a:effectLst/>
                <a:latin typeface="Nunito" pitchFamily="2" charset="0"/>
              </a:rPr>
              <a:t>Disadvantages of the Incremental Process Model</a:t>
            </a:r>
          </a:p>
          <a:p>
            <a:pPr algn="l" fontAlgn="base">
              <a:spcAft>
                <a:spcPts val="1800"/>
              </a:spcAft>
              <a:buFont typeface="+mj-lt"/>
              <a:buAutoNum type="arabicPeriod"/>
            </a:pPr>
            <a:r>
              <a:rPr lang="en-US" sz="2000" b="0" i="0" dirty="0">
                <a:solidFill>
                  <a:srgbClr val="FFFFFF"/>
                </a:solidFill>
                <a:effectLst/>
                <a:latin typeface="Nunito" pitchFamily="2" charset="0"/>
              </a:rPr>
              <a:t>A </a:t>
            </a:r>
            <a:r>
              <a:rPr lang="en-US" sz="2000" b="0" i="0" dirty="0">
                <a:solidFill>
                  <a:schemeClr val="tx1"/>
                </a:solidFill>
                <a:effectLst/>
                <a:latin typeface="Nunito" pitchFamily="2" charset="0"/>
              </a:rPr>
              <a:t>good team and proper planned execution are required.</a:t>
            </a:r>
          </a:p>
          <a:p>
            <a:pPr algn="l" fontAlgn="base">
              <a:spcAft>
                <a:spcPts val="1800"/>
              </a:spcAft>
              <a:buFont typeface="+mj-lt"/>
              <a:buAutoNum type="arabicPeriod" startAt="2"/>
            </a:pPr>
            <a:r>
              <a:rPr lang="en-US" sz="2000" b="0" i="0" dirty="0">
                <a:solidFill>
                  <a:schemeClr val="tx1"/>
                </a:solidFill>
                <a:effectLst/>
                <a:latin typeface="Nunito" pitchFamily="2" charset="0"/>
              </a:rPr>
              <a:t>Because of its continuous iterations the cost increases.</a:t>
            </a:r>
          </a:p>
          <a:p>
            <a:pPr algn="l" fontAlgn="base">
              <a:spcAft>
                <a:spcPts val="1800"/>
              </a:spcAft>
              <a:buFont typeface="+mj-lt"/>
              <a:buAutoNum type="arabicPeriod" startAt="3"/>
            </a:pPr>
            <a:r>
              <a:rPr lang="en-US" sz="2000" b="0" i="0" dirty="0">
                <a:solidFill>
                  <a:schemeClr val="tx1"/>
                </a:solidFill>
                <a:effectLst/>
                <a:latin typeface="Nunito" pitchFamily="2" charset="0"/>
              </a:rPr>
              <a:t>Issues may arise from the system design if all needs are not gathered upfront throughout the program lifecycle.</a:t>
            </a:r>
          </a:p>
          <a:p>
            <a:pPr algn="l" fontAlgn="base">
              <a:spcAft>
                <a:spcPts val="1800"/>
              </a:spcAft>
              <a:buFont typeface="+mj-lt"/>
              <a:buAutoNum type="arabicPeriod" startAt="4"/>
            </a:pPr>
            <a:r>
              <a:rPr lang="en-US" sz="2000" b="0" i="0" dirty="0">
                <a:solidFill>
                  <a:schemeClr val="tx1"/>
                </a:solidFill>
                <a:effectLst/>
                <a:latin typeface="Nunito" pitchFamily="2" charset="0"/>
              </a:rPr>
              <a:t>Every iteration step is distinct and does not flow into the next.</a:t>
            </a:r>
          </a:p>
          <a:p>
            <a:pPr algn="l" fontAlgn="base">
              <a:spcAft>
                <a:spcPts val="1800"/>
              </a:spcAft>
              <a:buFont typeface="+mj-lt"/>
              <a:buAutoNum type="arabicPeriod" startAt="5"/>
            </a:pPr>
            <a:r>
              <a:rPr lang="en-US" sz="2000" b="0" i="0" dirty="0">
                <a:solidFill>
                  <a:schemeClr val="tx1"/>
                </a:solidFill>
                <a:effectLst/>
                <a:latin typeface="Nunito" pitchFamily="2" charset="0"/>
              </a:rPr>
              <a:t>It takes a lot of time and effort to fix an issue in one unit if it needs to be corrected in all the units.</a:t>
            </a:r>
          </a:p>
        </p:txBody>
      </p:sp>
      <p:sp>
        <p:nvSpPr>
          <p:cNvPr id="5" name="TextBox 4">
            <a:extLst>
              <a:ext uri="{FF2B5EF4-FFF2-40B4-BE49-F238E27FC236}">
                <a16:creationId xmlns:a16="http://schemas.microsoft.com/office/drawing/2014/main" id="{686CEF2C-E8AF-0BCF-300C-FF6FDC21B9BB}"/>
              </a:ext>
            </a:extLst>
          </p:cNvPr>
          <p:cNvSpPr txBox="1"/>
          <p:nvPr/>
        </p:nvSpPr>
        <p:spPr>
          <a:xfrm>
            <a:off x="617220" y="1213140"/>
            <a:ext cx="6986016" cy="400110"/>
          </a:xfrm>
          <a:prstGeom prst="rect">
            <a:avLst/>
          </a:prstGeom>
          <a:noFill/>
        </p:spPr>
        <p:txBody>
          <a:bodyPr wrap="square">
            <a:spAutoFit/>
          </a:bodyPr>
          <a:lstStyle/>
          <a:p>
            <a:pPr algn="l" fontAlgn="base"/>
            <a:r>
              <a:rPr lang="en-US" sz="2000" b="1" i="0" dirty="0">
                <a:solidFill>
                  <a:schemeClr val="tx1"/>
                </a:solidFill>
                <a:effectLst/>
                <a:latin typeface="Nunito" pitchFamily="2" charset="0"/>
              </a:rPr>
              <a:t>Disadvantages of the Incremental Process Model</a:t>
            </a:r>
          </a:p>
        </p:txBody>
      </p:sp>
    </p:spTree>
    <p:extLst>
      <p:ext uri="{BB962C8B-B14F-4D97-AF65-F5344CB8AC3E}">
        <p14:creationId xmlns:p14="http://schemas.microsoft.com/office/powerpoint/2010/main" val="260986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
        <p:nvSpPr>
          <p:cNvPr id="184" name="Google Shape;18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185" name="Google Shape;18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24</a:t>
            </a:fld>
            <a:endParaRPr sz="1200" b="0" i="0" u="none" strike="noStrike" cap="none">
              <a:solidFill>
                <a:schemeClr val="lt1"/>
              </a:solidFill>
              <a:latin typeface="Arial"/>
              <a:ea typeface="Arial"/>
              <a:cs typeface="Arial"/>
              <a:sym typeface="Arial"/>
            </a:endParaRPr>
          </a:p>
        </p:txBody>
      </p:sp>
      <p:pic>
        <p:nvPicPr>
          <p:cNvPr id="186" name="Google Shape;186;p18" descr="spiralmodel.png"/>
          <p:cNvPicPr preferRelativeResize="0">
            <a:picLocks noGrp="1"/>
          </p:cNvPicPr>
          <p:nvPr>
            <p:ph type="body" idx="1"/>
          </p:nvPr>
        </p:nvPicPr>
        <p:blipFill rotWithShape="1">
          <a:blip r:embed="rId3">
            <a:alphaModFix/>
          </a:blip>
          <a:srcRect/>
          <a:stretch/>
        </p:blipFill>
        <p:spPr>
          <a:xfrm>
            <a:off x="248194" y="1213766"/>
            <a:ext cx="8362406" cy="4068228"/>
          </a:xfrm>
          <a:prstGeom prst="rect">
            <a:avLst/>
          </a:prstGeom>
          <a:noFill/>
          <a:ln>
            <a:noFill/>
          </a:ln>
        </p:spPr>
      </p:pic>
      <p:sp>
        <p:nvSpPr>
          <p:cNvPr id="187" name="Google Shape;187;p18"/>
          <p:cNvSpPr txBox="1">
            <a:spLocks noGrp="1"/>
          </p:cNvSpPr>
          <p:nvPr>
            <p:ph type="ftr" idx="11"/>
          </p:nvPr>
        </p:nvSpPr>
        <p:spPr>
          <a:xfrm>
            <a:off x="1847502" y="5581720"/>
            <a:ext cx="5448995"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dk1"/>
                </a:solidFill>
              </a:rPr>
              <a:t>Figure 5 : The Spiral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What Are the Phases of Spiral Model?</a:t>
            </a:r>
            <a:endParaRPr/>
          </a:p>
          <a:p>
            <a:pPr marL="114300" lvl="0" indent="0" algn="just" rtl="0">
              <a:lnSpc>
                <a:spcPct val="90000"/>
              </a:lnSpc>
              <a:spcBef>
                <a:spcPts val="1000"/>
              </a:spcBef>
              <a:spcAft>
                <a:spcPts val="0"/>
              </a:spcAft>
              <a:buSzPts val="1800"/>
              <a:buNone/>
            </a:pPr>
            <a:r>
              <a:rPr lang="en-US" b="0" i="0">
                <a:solidFill>
                  <a:schemeClr val="dk1"/>
                </a:solidFill>
                <a:latin typeface="Times"/>
                <a:ea typeface="Times"/>
                <a:cs typeface="Times"/>
                <a:sym typeface="Times"/>
              </a:rPr>
              <a:t>The Spiral Model is a risk-driven model, meaning that the focus is on managing risk through multiple iterations of the software development process. It consists of the following phases:</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1. Planning</a:t>
            </a:r>
            <a:endParaRPr/>
          </a:p>
          <a:p>
            <a:pPr marL="114300" lvl="0" indent="0" algn="just" rtl="0">
              <a:lnSpc>
                <a:spcPct val="90000"/>
              </a:lnSpc>
              <a:spcBef>
                <a:spcPts val="1000"/>
              </a:spcBef>
              <a:spcAft>
                <a:spcPts val="0"/>
              </a:spcAft>
              <a:buSzPts val="1800"/>
              <a:buNone/>
            </a:pPr>
            <a:r>
              <a:rPr lang="en-US" b="0" i="0">
                <a:solidFill>
                  <a:schemeClr val="dk1"/>
                </a:solidFill>
                <a:latin typeface="Times"/>
                <a:ea typeface="Times"/>
                <a:cs typeface="Times"/>
                <a:sym typeface="Times"/>
              </a:rPr>
              <a:t>The first phase of the Spiral Model is the planning phase, where the scope of the project is determined and a plan is created for the next iteration of the spiral.</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2. Risk Analysis</a:t>
            </a:r>
            <a:endParaRPr/>
          </a:p>
          <a:p>
            <a:pPr marL="114300" lvl="0" indent="0" algn="just" rtl="0">
              <a:lnSpc>
                <a:spcPct val="90000"/>
              </a:lnSpc>
              <a:spcBef>
                <a:spcPts val="1000"/>
              </a:spcBef>
              <a:spcAft>
                <a:spcPts val="0"/>
              </a:spcAft>
              <a:buSzPts val="1800"/>
              <a:buNone/>
            </a:pPr>
            <a:r>
              <a:rPr lang="en-US" b="0" i="0">
                <a:solidFill>
                  <a:schemeClr val="dk1"/>
                </a:solidFill>
                <a:latin typeface="Times"/>
                <a:ea typeface="Times"/>
                <a:cs typeface="Times"/>
                <a:sym typeface="Times"/>
              </a:rPr>
              <a:t>In the risk analysis phase, the risks associated with the project are identified and evaluated.</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3. Engineering</a:t>
            </a:r>
            <a:endParaRPr/>
          </a:p>
          <a:p>
            <a:pPr marL="114300" lvl="0" indent="0" algn="just" rtl="0">
              <a:lnSpc>
                <a:spcPct val="90000"/>
              </a:lnSpc>
              <a:spcBef>
                <a:spcPts val="1000"/>
              </a:spcBef>
              <a:spcAft>
                <a:spcPts val="0"/>
              </a:spcAft>
              <a:buSzPts val="1800"/>
              <a:buNone/>
            </a:pPr>
            <a:r>
              <a:rPr lang="en-US" b="0" i="0">
                <a:solidFill>
                  <a:schemeClr val="dk1"/>
                </a:solidFill>
                <a:latin typeface="Times"/>
                <a:ea typeface="Times"/>
                <a:cs typeface="Times"/>
                <a:sym typeface="Times"/>
              </a:rPr>
              <a:t>In the engineering phase, the software is developed based on the requirements gathered in the previous iteration.</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4. Evaluation</a:t>
            </a:r>
            <a:endParaRPr/>
          </a:p>
          <a:p>
            <a:pPr marL="114300" lvl="0" indent="0" algn="just" rtl="0">
              <a:lnSpc>
                <a:spcPct val="90000"/>
              </a:lnSpc>
              <a:spcBef>
                <a:spcPts val="1000"/>
              </a:spcBef>
              <a:spcAft>
                <a:spcPts val="0"/>
              </a:spcAft>
              <a:buSzPts val="1800"/>
              <a:buNone/>
            </a:pPr>
            <a:r>
              <a:rPr lang="en-US" b="0" i="0">
                <a:solidFill>
                  <a:schemeClr val="dk1"/>
                </a:solidFill>
                <a:latin typeface="Times"/>
                <a:ea typeface="Times"/>
                <a:cs typeface="Times"/>
                <a:sym typeface="Times"/>
              </a:rPr>
              <a:t>In the evaluation phase, the software is evaluated to determine if it meets the customer’s requirements and if it is of high quality.</a:t>
            </a:r>
            <a:endParaRPr/>
          </a:p>
          <a:p>
            <a:pPr marL="114300" lvl="0" indent="0" algn="just" rtl="0">
              <a:lnSpc>
                <a:spcPct val="90000"/>
              </a:lnSpc>
              <a:spcBef>
                <a:spcPts val="1000"/>
              </a:spcBef>
              <a:spcAft>
                <a:spcPts val="0"/>
              </a:spcAft>
              <a:buSzPts val="1800"/>
              <a:buNone/>
            </a:pPr>
            <a:br>
              <a:rPr lang="en-US" b="0" i="0">
                <a:solidFill>
                  <a:schemeClr val="dk1"/>
                </a:solidFill>
                <a:latin typeface="Times"/>
                <a:ea typeface="Times"/>
                <a:cs typeface="Times"/>
                <a:sym typeface="Times"/>
              </a:rPr>
            </a:br>
            <a:endParaRPr>
              <a:solidFill>
                <a:schemeClr val="dk1"/>
              </a:solidFill>
              <a:latin typeface="Times"/>
              <a:ea typeface="Times"/>
              <a:cs typeface="Times"/>
              <a:sym typeface="Times"/>
            </a:endParaRPr>
          </a:p>
        </p:txBody>
      </p:sp>
      <p:sp>
        <p:nvSpPr>
          <p:cNvPr id="193" name="Google Shape;193;p1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
        <p:nvSpPr>
          <p:cNvPr id="199" name="Google Shape;199;p20"/>
          <p:cNvSpPr txBox="1">
            <a:spLocks noGrp="1"/>
          </p:cNvSpPr>
          <p:nvPr>
            <p:ph type="body" idx="1"/>
          </p:nvPr>
        </p:nvSpPr>
        <p:spPr>
          <a:xfrm>
            <a:off x="457380" y="1239395"/>
            <a:ext cx="8229240" cy="4494622"/>
          </a:xfrm>
          <a:prstGeom prst="rect">
            <a:avLst/>
          </a:prstGeom>
          <a:noFill/>
          <a:ln>
            <a:noFill/>
          </a:ln>
        </p:spPr>
        <p:txBody>
          <a:bodyPr spcFirstLastPara="1" wrap="square" lIns="0" tIns="0" rIns="0" bIns="0" anchor="t" anchorCtr="0">
            <a:normAutofit fontScale="92500" lnSpcReduction="10000"/>
          </a:bodyPr>
          <a:lstStyle/>
          <a:p>
            <a:pPr marL="114300" lvl="0" indent="0" algn="just" rtl="0">
              <a:lnSpc>
                <a:spcPct val="90000"/>
              </a:lnSpc>
              <a:spcBef>
                <a:spcPts val="1000"/>
              </a:spcBef>
              <a:spcAft>
                <a:spcPts val="0"/>
              </a:spcAft>
              <a:buSzPct val="121621"/>
              <a:buNone/>
            </a:pPr>
            <a:r>
              <a:rPr lang="en-US" b="1">
                <a:solidFill>
                  <a:schemeClr val="dk1"/>
                </a:solidFill>
                <a:latin typeface="Times"/>
                <a:ea typeface="Times"/>
                <a:cs typeface="Times"/>
                <a:sym typeface="Times"/>
              </a:rPr>
              <a:t>ADVANTAGES:</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Risk Handling:</a:t>
            </a:r>
            <a:r>
              <a:rPr lang="en-US" sz="1600" b="0" i="0">
                <a:solidFill>
                  <a:schemeClr val="dk1"/>
                </a:solidFill>
                <a:latin typeface="Times"/>
                <a:ea typeface="Times"/>
                <a:cs typeface="Times"/>
                <a:sym typeface="Times"/>
              </a:rPr>
              <a:t> The projects with many unknown risks that occur as the development proceeds, in that case, Spiral Model is the best development model to follow due to the risk analysis and risk handling at every phase.</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Good for large projects:</a:t>
            </a:r>
            <a:r>
              <a:rPr lang="en-US" sz="1600" b="0" i="0">
                <a:solidFill>
                  <a:schemeClr val="dk1"/>
                </a:solidFill>
                <a:latin typeface="Times"/>
                <a:ea typeface="Times"/>
                <a:cs typeface="Times"/>
                <a:sym typeface="Times"/>
              </a:rPr>
              <a:t> It is recommended to use the Spiral Model in large and complex projects.</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Flexibility in Requirements:</a:t>
            </a:r>
            <a:r>
              <a:rPr lang="en-US" sz="1600" b="0" i="0">
                <a:solidFill>
                  <a:schemeClr val="dk1"/>
                </a:solidFill>
                <a:latin typeface="Times"/>
                <a:ea typeface="Times"/>
                <a:cs typeface="Times"/>
                <a:sym typeface="Times"/>
              </a:rPr>
              <a:t> Change requests in the Requirements at a later phase can be incorporated accurately by using this model.</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Customer Satisfaction:</a:t>
            </a:r>
            <a:r>
              <a:rPr lang="en-US" sz="1600" b="0" i="0">
                <a:solidFill>
                  <a:schemeClr val="dk1"/>
                </a:solidFill>
                <a:latin typeface="Times"/>
                <a:ea typeface="Times"/>
                <a:cs typeface="Times"/>
                <a:sym typeface="Times"/>
              </a:rPr>
              <a:t> Customers can see the development of the product at the early phase of the software development and thus, they habituated with the system by using it before completion of the total product.</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Iterative and Incremental Approach:</a:t>
            </a:r>
            <a:r>
              <a:rPr lang="en-US" sz="1600" b="0" i="0">
                <a:solidFill>
                  <a:schemeClr val="dk1"/>
                </a:solidFill>
                <a:latin typeface="Times"/>
                <a:ea typeface="Times"/>
                <a:cs typeface="Times"/>
                <a:sym typeface="Times"/>
              </a:rPr>
              <a:t> The Spiral Model provides an iterative and incremental approach to software development, allowing for flexibility and adaptability in response to changing requirements or unexpected events.</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Emphasis on Risk Management:</a:t>
            </a:r>
            <a:r>
              <a:rPr lang="en-US" sz="1600" b="0" i="0">
                <a:solidFill>
                  <a:schemeClr val="dk1"/>
                </a:solidFill>
                <a:latin typeface="Times"/>
                <a:ea typeface="Times"/>
                <a:cs typeface="Times"/>
                <a:sym typeface="Times"/>
              </a:rPr>
              <a:t> The Spiral Model places a strong emphasis on risk management, which helps to minimize the impact of uncertainty and risk on the software development process.</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Improved Communication:</a:t>
            </a:r>
            <a:r>
              <a:rPr lang="en-US" sz="1600" b="0" i="0">
                <a:solidFill>
                  <a:schemeClr val="dk1"/>
                </a:solidFill>
                <a:latin typeface="Times"/>
                <a:ea typeface="Times"/>
                <a:cs typeface="Times"/>
                <a:sym typeface="Times"/>
              </a:rPr>
              <a:t> The Spiral Model provides for regular evaluations and reviews, which can improve communication between the customer and the development team.</a:t>
            </a:r>
            <a:endParaRPr/>
          </a:p>
          <a:p>
            <a:pPr marL="914400" lvl="1" indent="-342900" algn="just" rtl="0">
              <a:lnSpc>
                <a:spcPct val="90000"/>
              </a:lnSpc>
              <a:spcBef>
                <a:spcPts val="500"/>
              </a:spcBef>
              <a:spcAft>
                <a:spcPts val="0"/>
              </a:spcAft>
              <a:buSzPct val="121621"/>
              <a:buChar char="•"/>
            </a:pPr>
            <a:r>
              <a:rPr lang="en-US" sz="1600" b="1" i="0">
                <a:solidFill>
                  <a:schemeClr val="dk1"/>
                </a:solidFill>
                <a:latin typeface="Times"/>
                <a:ea typeface="Times"/>
                <a:cs typeface="Times"/>
                <a:sym typeface="Times"/>
              </a:rPr>
              <a:t>Improved Quality</a:t>
            </a:r>
            <a:r>
              <a:rPr lang="en-US" b="1" i="0">
                <a:solidFill>
                  <a:schemeClr val="dk1"/>
                </a:solidFill>
                <a:latin typeface="Times"/>
                <a:ea typeface="Times"/>
                <a:cs typeface="Times"/>
                <a:sym typeface="Times"/>
              </a:rPr>
              <a:t>: </a:t>
            </a:r>
            <a:r>
              <a:rPr lang="en-US" b="0" i="0">
                <a:solidFill>
                  <a:schemeClr val="dk1"/>
                </a:solidFill>
                <a:latin typeface="Times"/>
                <a:ea typeface="Times"/>
                <a:cs typeface="Times"/>
                <a:sym typeface="Times"/>
              </a:rPr>
              <a:t>The Spiral Model allows for multiple iterations of the software development process, which can result in improved </a:t>
            </a:r>
            <a:r>
              <a:rPr lang="en-US" b="0" i="0">
                <a:solidFill>
                  <a:schemeClr val="dk1"/>
                </a:solidFill>
                <a:latin typeface="Nunito"/>
                <a:ea typeface="Nunito"/>
                <a:cs typeface="Nunito"/>
                <a:sym typeface="Nunito"/>
              </a:rPr>
              <a:t>software quality and reliability.</a:t>
            </a:r>
            <a:endParaRPr/>
          </a:p>
          <a:p>
            <a:pPr marL="914400" lvl="1" indent="-228600" algn="just" rtl="0">
              <a:lnSpc>
                <a:spcPct val="90000"/>
              </a:lnSpc>
              <a:spcBef>
                <a:spcPts val="500"/>
              </a:spcBef>
              <a:spcAft>
                <a:spcPts val="0"/>
              </a:spcAft>
              <a:buSzPct val="138996"/>
              <a:buNone/>
            </a:pPr>
            <a:endParaRPr b="1">
              <a:solidFill>
                <a:schemeClr val="dk1"/>
              </a:solidFill>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ct val="121621"/>
              <a:buNone/>
            </a:pPr>
            <a:endParaRPr>
              <a:solidFill>
                <a:schemeClr val="dk1"/>
              </a:solidFill>
              <a:latin typeface="Times New Roman"/>
              <a:ea typeface="Times New Roman"/>
              <a:cs typeface="Times New Roman"/>
              <a:sym typeface="Times New Roman"/>
            </a:endParaRPr>
          </a:p>
        </p:txBody>
      </p:sp>
      <p:sp>
        <p:nvSpPr>
          <p:cNvPr id="200" name="Google Shape;20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201" name="Google Shape;20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26</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The Spiral Model</a:t>
            </a:r>
            <a:endParaRPr>
              <a:latin typeface="Times New Roman"/>
              <a:ea typeface="Times New Roman"/>
              <a:cs typeface="Times New Roman"/>
              <a:sym typeface="Times New Roman"/>
            </a:endParaRPr>
          </a:p>
        </p:txBody>
      </p:sp>
      <p:sp>
        <p:nvSpPr>
          <p:cNvPr id="207" name="Google Shape;207;p21"/>
          <p:cNvSpPr txBox="1">
            <a:spLocks noGrp="1"/>
          </p:cNvSpPr>
          <p:nvPr>
            <p:ph type="body" idx="1"/>
          </p:nvPr>
        </p:nvSpPr>
        <p:spPr>
          <a:xfrm>
            <a:off x="457200" y="1253766"/>
            <a:ext cx="8229240" cy="4242062"/>
          </a:xfrm>
          <a:prstGeom prst="rect">
            <a:avLst/>
          </a:prstGeom>
          <a:noFill/>
          <a:ln>
            <a:noFill/>
          </a:ln>
        </p:spPr>
        <p:txBody>
          <a:bodyPr spcFirstLastPara="1" wrap="square" lIns="0" tIns="0" rIns="0" bIns="0" anchor="t" anchorCtr="0">
            <a:normAutofit/>
          </a:bodyPr>
          <a:lstStyle/>
          <a:p>
            <a:pPr marL="114300" lvl="0" indent="0" algn="just" rtl="0">
              <a:lnSpc>
                <a:spcPct val="90000"/>
              </a:lnSpc>
              <a:spcBef>
                <a:spcPts val="1000"/>
              </a:spcBef>
              <a:spcAft>
                <a:spcPts val="0"/>
              </a:spcAft>
              <a:buSzPts val="1800"/>
              <a:buNone/>
            </a:pPr>
            <a:r>
              <a:rPr lang="en-US" b="1">
                <a:solidFill>
                  <a:schemeClr val="dk1"/>
                </a:solidFill>
                <a:latin typeface="Times"/>
                <a:ea typeface="Times"/>
                <a:cs typeface="Times"/>
                <a:sym typeface="Times"/>
              </a:rPr>
              <a:t>DISADVANTAGES:</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Complex:</a:t>
            </a:r>
            <a:r>
              <a:rPr lang="en-US" b="0" i="0">
                <a:solidFill>
                  <a:schemeClr val="dk1"/>
                </a:solidFill>
                <a:latin typeface="Times"/>
                <a:ea typeface="Times"/>
                <a:cs typeface="Times"/>
                <a:sym typeface="Times"/>
              </a:rPr>
              <a:t> The Spiral Model is much more complex than other SDLC models.</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Expensive:</a:t>
            </a:r>
            <a:r>
              <a:rPr lang="en-US" b="0" i="0">
                <a:solidFill>
                  <a:schemeClr val="dk1"/>
                </a:solidFill>
                <a:latin typeface="Times"/>
                <a:ea typeface="Times"/>
                <a:cs typeface="Times"/>
                <a:sym typeface="Times"/>
              </a:rPr>
              <a:t> Spiral Model is not suitable for small projects as it is expensive.</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Too much dependability on Risk Analysis:</a:t>
            </a:r>
            <a:r>
              <a:rPr lang="en-US" b="0" i="0">
                <a:solidFill>
                  <a:schemeClr val="dk1"/>
                </a:solidFill>
                <a:latin typeface="Times"/>
                <a:ea typeface="Times"/>
                <a:cs typeface="Times"/>
                <a:sym typeface="Times"/>
              </a:rPr>
              <a:t> The successful completion of the project is very much dependent on Risk Analysis. Without very highly experienced experts, it is going to be a failure to develop a project using this model.</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Difficulty in time management:</a:t>
            </a:r>
            <a:r>
              <a:rPr lang="en-US" b="0" i="0">
                <a:solidFill>
                  <a:schemeClr val="dk1"/>
                </a:solidFill>
                <a:latin typeface="Times"/>
                <a:ea typeface="Times"/>
                <a:cs typeface="Times"/>
                <a:sym typeface="Times"/>
              </a:rPr>
              <a:t> As the number of phases is unknown at the start of the project, time estimation is very difficult.</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Complexity:</a:t>
            </a:r>
            <a:r>
              <a:rPr lang="en-US" b="0" i="0">
                <a:solidFill>
                  <a:schemeClr val="dk1"/>
                </a:solidFill>
                <a:latin typeface="Times"/>
                <a:ea typeface="Times"/>
                <a:cs typeface="Times"/>
                <a:sym typeface="Times"/>
              </a:rPr>
              <a:t> The Spiral Model can be complex, as it involves multiple iterations of the software development process.</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Time-Consuming: </a:t>
            </a:r>
            <a:r>
              <a:rPr lang="en-US" b="0" i="0">
                <a:solidFill>
                  <a:schemeClr val="dk1"/>
                </a:solidFill>
                <a:latin typeface="Times"/>
                <a:ea typeface="Times"/>
                <a:cs typeface="Times"/>
                <a:sym typeface="Times"/>
              </a:rPr>
              <a:t>The Spiral Model can be time-consuming, as it requires multiple evaluations and reviews.</a:t>
            </a:r>
            <a:endParaRPr/>
          </a:p>
          <a:p>
            <a:pPr marL="914400" lvl="1" indent="-342900" algn="l" rtl="0">
              <a:lnSpc>
                <a:spcPct val="90000"/>
              </a:lnSpc>
              <a:spcBef>
                <a:spcPts val="500"/>
              </a:spcBef>
              <a:spcAft>
                <a:spcPts val="0"/>
              </a:spcAft>
              <a:buSzPts val="1800"/>
              <a:buChar char="•"/>
            </a:pPr>
            <a:r>
              <a:rPr lang="en-US" b="1" i="0">
                <a:solidFill>
                  <a:schemeClr val="dk1"/>
                </a:solidFill>
                <a:latin typeface="Times"/>
                <a:ea typeface="Times"/>
                <a:cs typeface="Times"/>
                <a:sym typeface="Times"/>
              </a:rPr>
              <a:t>Resource Intensive: </a:t>
            </a:r>
            <a:r>
              <a:rPr lang="en-US" b="0" i="0">
                <a:solidFill>
                  <a:schemeClr val="dk1"/>
                </a:solidFill>
                <a:latin typeface="Times"/>
                <a:ea typeface="Times"/>
                <a:cs typeface="Times"/>
                <a:sym typeface="Times"/>
              </a:rPr>
              <a:t>The Spiral Model can be resource-intensive, as it requires a significant investment in planning, risk analysis, and evaluations.</a:t>
            </a:r>
            <a:endParaRPr/>
          </a:p>
          <a:p>
            <a:pPr marL="114300" lvl="0" indent="0" algn="l" rtl="0">
              <a:lnSpc>
                <a:spcPct val="90000"/>
              </a:lnSpc>
              <a:spcBef>
                <a:spcPts val="1000"/>
              </a:spcBef>
              <a:spcAft>
                <a:spcPts val="0"/>
              </a:spcAft>
              <a:buSzPts val="1800"/>
              <a:buNone/>
            </a:pPr>
            <a:endParaRPr>
              <a:solidFill>
                <a:schemeClr val="dk1"/>
              </a:solidFill>
              <a:latin typeface="Times"/>
              <a:ea typeface="Times"/>
              <a:cs typeface="Times"/>
              <a:sym typeface="Times"/>
            </a:endParaRPr>
          </a:p>
        </p:txBody>
      </p:sp>
      <p:sp>
        <p:nvSpPr>
          <p:cNvPr id="208" name="Google Shape;20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209" name="Google Shape;20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27</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body" idx="1"/>
          </p:nvPr>
        </p:nvSpPr>
        <p:spPr>
          <a:xfrm>
            <a:off x="457380" y="1485900"/>
            <a:ext cx="8229240" cy="4180741"/>
          </a:xfrm>
          <a:prstGeom prst="rect">
            <a:avLst/>
          </a:prstGeom>
          <a:noFill/>
          <a:ln>
            <a:noFill/>
          </a:ln>
        </p:spPr>
        <p:txBody>
          <a:bodyPr spcFirstLastPara="1" wrap="square" lIns="0" tIns="0" rIns="0" bIns="0" anchor="t" anchorCtr="0">
            <a:noAutofit/>
          </a:bodyPr>
          <a:lstStyle/>
          <a:p>
            <a:pPr marL="457200" lvl="0" indent="-342900" algn="just" rtl="0">
              <a:lnSpc>
                <a:spcPct val="100000"/>
              </a:lnSpc>
              <a:spcBef>
                <a:spcPts val="1000"/>
              </a:spcBef>
              <a:spcAft>
                <a:spcPts val="0"/>
              </a:spcAft>
              <a:buSzPts val="1800"/>
              <a:buChar char="•"/>
            </a:pPr>
            <a:r>
              <a:rPr lang="en-US" sz="1400" b="0" i="0" dirty="0">
                <a:solidFill>
                  <a:schemeClr val="dk1"/>
                </a:solidFill>
                <a:latin typeface="Times"/>
                <a:ea typeface="Times"/>
                <a:cs typeface="Times"/>
                <a:sym typeface="Times"/>
              </a:rPr>
              <a:t>Prototyping is defined as the process of developing a working replication of a product or system that has to be engineered. It offers a small-scale facsimile of the end product and is used for obtaining customer feedback. The Prototyping concept is described below: </a:t>
            </a:r>
            <a:endParaRPr dirty="0"/>
          </a:p>
          <a:p>
            <a:pPr marL="457200" lvl="0" indent="-342900" algn="just" rtl="0">
              <a:lnSpc>
                <a:spcPct val="100000"/>
              </a:lnSpc>
              <a:spcBef>
                <a:spcPts val="1000"/>
              </a:spcBef>
              <a:spcAft>
                <a:spcPts val="0"/>
              </a:spcAft>
              <a:buSzPts val="1800"/>
              <a:buChar char="•"/>
            </a:pPr>
            <a:r>
              <a:rPr lang="en-US" sz="1400" b="0" i="0" dirty="0">
                <a:solidFill>
                  <a:schemeClr val="dk1"/>
                </a:solidFill>
                <a:latin typeface="Times"/>
                <a:ea typeface="Times"/>
                <a:cs typeface="Times"/>
                <a:sym typeface="Times"/>
              </a:rPr>
              <a:t>The Prototyping Model is one of the most popularly used Software Development Life Cycle Models (SDLC models). 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 </a:t>
            </a:r>
            <a:endParaRPr dirty="0"/>
          </a:p>
          <a:p>
            <a:pPr marL="457200" lvl="0" indent="-342900" algn="just" rtl="0">
              <a:lnSpc>
                <a:spcPct val="100000"/>
              </a:lnSpc>
              <a:spcBef>
                <a:spcPts val="1000"/>
              </a:spcBef>
              <a:spcAft>
                <a:spcPts val="0"/>
              </a:spcAft>
              <a:buSzPts val="1800"/>
              <a:buChar char="•"/>
            </a:pPr>
            <a:r>
              <a:rPr lang="en-US" sz="1400" b="0" i="0" dirty="0">
                <a:solidFill>
                  <a:schemeClr val="dk1"/>
                </a:solidFill>
                <a:latin typeface="Times"/>
                <a:ea typeface="Times"/>
                <a:cs typeface="Times"/>
                <a:sym typeface="Times"/>
              </a:rPr>
              <a:t>In this process model, the system is partially implemented before or during the analysis phase thereby giving the customers an opportunity to see the product early in the life cycle. The process starts by interviewing the customers and developing the incomplete high-level paper model.</a:t>
            </a:r>
            <a:endParaRPr dirty="0"/>
          </a:p>
          <a:p>
            <a:pPr marL="457200" lvl="0" indent="-342900" algn="just" rtl="0">
              <a:lnSpc>
                <a:spcPct val="100000"/>
              </a:lnSpc>
              <a:spcBef>
                <a:spcPts val="1000"/>
              </a:spcBef>
              <a:spcAft>
                <a:spcPts val="0"/>
              </a:spcAft>
              <a:buSzPts val="1800"/>
              <a:buChar char="•"/>
            </a:pPr>
            <a:r>
              <a:rPr lang="en-US" sz="1400" b="0" i="0" dirty="0">
                <a:solidFill>
                  <a:schemeClr val="dk1"/>
                </a:solidFill>
                <a:latin typeface="Times"/>
                <a:ea typeface="Times"/>
                <a:cs typeface="Times"/>
                <a:sym typeface="Times"/>
              </a:rPr>
              <a:t> This document is used to build the initial prototype supporting only the basic functionality as desired by the customer. Once the customer figures out the problems, the prototype is further refined to eliminate them. The process continues until the user approves the prototype and finds the working model to be satisfactory. </a:t>
            </a:r>
            <a:endParaRPr dirty="0"/>
          </a:p>
          <a:p>
            <a:pPr marL="457200" lvl="0" indent="-228600" algn="l" rtl="0">
              <a:lnSpc>
                <a:spcPct val="100000"/>
              </a:lnSpc>
              <a:spcBef>
                <a:spcPts val="1000"/>
              </a:spcBef>
              <a:spcAft>
                <a:spcPts val="0"/>
              </a:spcAft>
              <a:buSzPts val="1800"/>
              <a:buNone/>
            </a:pPr>
            <a:endParaRPr sz="1400" dirty="0">
              <a:solidFill>
                <a:schemeClr val="dk1"/>
              </a:solidFill>
              <a:latin typeface="Times"/>
              <a:ea typeface="Times"/>
              <a:cs typeface="Times"/>
              <a:sym typeface="Times"/>
            </a:endParaRPr>
          </a:p>
        </p:txBody>
      </p:sp>
      <p:sp>
        <p:nvSpPr>
          <p:cNvPr id="215" name="Google Shape;215;p2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600" b="1">
                <a:latin typeface="Times New Roman"/>
                <a:ea typeface="Times New Roman"/>
                <a:cs typeface="Times New Roman"/>
                <a:sym typeface="Times New Roman"/>
              </a:rPr>
              <a:t>Prototype Model</a:t>
            </a:r>
            <a:endParaRPr sz="36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222" name="Google Shape;22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29</a:t>
            </a:fld>
            <a:endParaRPr sz="1200" b="0" i="0" u="none" strike="noStrike" cap="none">
              <a:solidFill>
                <a:schemeClr val="lt1"/>
              </a:solidFill>
              <a:latin typeface="Arial"/>
              <a:ea typeface="Arial"/>
              <a:cs typeface="Arial"/>
              <a:sym typeface="Arial"/>
            </a:endParaRPr>
          </a:p>
        </p:txBody>
      </p:sp>
      <p:sp>
        <p:nvSpPr>
          <p:cNvPr id="223" name="Google Shape;223;p2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Prototype Model</a:t>
            </a:r>
            <a:endParaRPr>
              <a:latin typeface="Times New Roman"/>
              <a:ea typeface="Times New Roman"/>
              <a:cs typeface="Times New Roman"/>
              <a:sym typeface="Times New Roman"/>
            </a:endParaRPr>
          </a:p>
        </p:txBody>
      </p:sp>
      <p:pic>
        <p:nvPicPr>
          <p:cNvPr id="224" name="Google Shape;224;p23" descr="Prototype-model.jpg"/>
          <p:cNvPicPr preferRelativeResize="0">
            <a:picLocks noGrp="1"/>
          </p:cNvPicPr>
          <p:nvPr>
            <p:ph type="body" idx="1"/>
          </p:nvPr>
        </p:nvPicPr>
        <p:blipFill rotWithShape="1">
          <a:blip r:embed="rId3">
            <a:alphaModFix/>
          </a:blip>
          <a:srcRect b="16000"/>
          <a:stretch/>
        </p:blipFill>
        <p:spPr>
          <a:xfrm>
            <a:off x="244940" y="1746254"/>
            <a:ext cx="8654120" cy="3365491"/>
          </a:xfrm>
          <a:prstGeom prst="rect">
            <a:avLst/>
          </a:prstGeom>
          <a:noFill/>
          <a:ln>
            <a:noFill/>
          </a:ln>
        </p:spPr>
      </p:pic>
      <p:sp>
        <p:nvSpPr>
          <p:cNvPr id="225" name="Google Shape;225;p23"/>
          <p:cNvSpPr txBox="1">
            <a:spLocks noGrp="1"/>
          </p:cNvSpPr>
          <p:nvPr>
            <p:ph type="ftr" idx="11"/>
          </p:nvPr>
        </p:nvSpPr>
        <p:spPr>
          <a:xfrm>
            <a:off x="1847502" y="5581720"/>
            <a:ext cx="5448995"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dk1"/>
                </a:solidFill>
              </a:rPr>
              <a:t>Figure 6 : The Prototype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title"/>
          </p:nvPr>
        </p:nvSpPr>
        <p:spPr>
          <a:xfrm>
            <a:off x="457200" y="0"/>
            <a:ext cx="50288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600" b="1" i="0">
                <a:solidFill>
                  <a:schemeClr val="dk1"/>
                </a:solidFill>
                <a:latin typeface="Times"/>
                <a:ea typeface="Times"/>
                <a:cs typeface="Times"/>
                <a:sym typeface="Times"/>
              </a:rPr>
              <a:t>Evolutionary Model</a:t>
            </a:r>
            <a:r>
              <a:rPr lang="en-US" sz="3600" b="0" i="0">
                <a:solidFill>
                  <a:schemeClr val="dk1"/>
                </a:solidFill>
                <a:latin typeface="Times"/>
                <a:ea typeface="Times"/>
                <a:cs typeface="Times"/>
                <a:sym typeface="Times"/>
              </a:rPr>
              <a:t> </a:t>
            </a:r>
            <a:endParaRPr sz="3600"/>
          </a:p>
        </p:txBody>
      </p:sp>
      <p:sp>
        <p:nvSpPr>
          <p:cNvPr id="104" name="Google Shape;104;p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b="1" i="0" dirty="0">
                <a:solidFill>
                  <a:schemeClr val="dk1"/>
                </a:solidFill>
                <a:latin typeface="Times New Roman" panose="02020603050405020304" pitchFamily="18" charset="0"/>
                <a:ea typeface="Times"/>
                <a:cs typeface="Times New Roman" panose="02020603050405020304" pitchFamily="18" charset="0"/>
                <a:sym typeface="Times"/>
              </a:rPr>
              <a:t>Evolutionary model</a:t>
            </a:r>
            <a:r>
              <a:rPr lang="en-US" b="0" i="0" dirty="0">
                <a:solidFill>
                  <a:schemeClr val="dk1"/>
                </a:solidFill>
                <a:latin typeface="Times New Roman" panose="02020603050405020304" pitchFamily="18" charset="0"/>
                <a:ea typeface="Times"/>
                <a:cs typeface="Times New Roman" panose="02020603050405020304" pitchFamily="18" charset="0"/>
                <a:sym typeface="Times"/>
              </a:rPr>
              <a:t> is a combination of </a:t>
            </a:r>
            <a:r>
              <a:rPr lang="en-US" b="1" i="0" dirty="0">
                <a:solidFill>
                  <a:srgbClr val="FF0000"/>
                </a:solidFill>
                <a:latin typeface="Times New Roman" panose="02020603050405020304" pitchFamily="18" charset="0"/>
                <a:ea typeface="Times"/>
                <a:cs typeface="Times New Roman" panose="02020603050405020304" pitchFamily="18" charset="0"/>
                <a:sym typeface="Times"/>
              </a:rPr>
              <a:t>Iterative and Incremental model </a:t>
            </a:r>
            <a:r>
              <a:rPr lang="en-US" b="0" i="0" dirty="0">
                <a:solidFill>
                  <a:schemeClr val="dk1"/>
                </a:solidFill>
                <a:latin typeface="Times New Roman" panose="02020603050405020304" pitchFamily="18" charset="0"/>
                <a:ea typeface="Times"/>
                <a:cs typeface="Times New Roman" panose="02020603050405020304" pitchFamily="18" charset="0"/>
                <a:sym typeface="Times"/>
              </a:rPr>
              <a:t>of software development life cycle. Delivering your system in a big bang release, delivering it in incremental process over time is the action done in this model. </a:t>
            </a:r>
            <a:endParaRPr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b="0" i="0" dirty="0">
                <a:solidFill>
                  <a:schemeClr val="dk1"/>
                </a:solidFill>
                <a:latin typeface="Times New Roman" panose="02020603050405020304" pitchFamily="18" charset="0"/>
                <a:ea typeface="Times"/>
                <a:cs typeface="Times New Roman" panose="02020603050405020304" pitchFamily="18" charset="0"/>
                <a:sym typeface="Times"/>
              </a:rPr>
              <a:t>Some initial requirements and architecture envisioning need to be done. It is better for software products that have their feature sets redefined during development because of user feedback and other factors.</a:t>
            </a:r>
            <a:endParaRPr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b="0" i="0" dirty="0">
                <a:solidFill>
                  <a:schemeClr val="dk1"/>
                </a:solidFill>
                <a:latin typeface="Times New Roman" panose="02020603050405020304" pitchFamily="18" charset="0"/>
                <a:ea typeface="Times"/>
                <a:cs typeface="Times New Roman" panose="02020603050405020304" pitchFamily="18" charset="0"/>
                <a:sym typeface="Times"/>
              </a:rPr>
              <a:t> The Evolutionary development model divides the </a:t>
            </a:r>
            <a:r>
              <a:rPr lang="en-US" b="1" i="0" dirty="0">
                <a:solidFill>
                  <a:srgbClr val="0070C0"/>
                </a:solidFill>
                <a:latin typeface="Times New Roman" panose="02020603050405020304" pitchFamily="18" charset="0"/>
                <a:ea typeface="Times"/>
                <a:cs typeface="Times New Roman" panose="02020603050405020304" pitchFamily="18" charset="0"/>
                <a:sym typeface="Times"/>
              </a:rPr>
              <a:t>development cycle into smaller, incremental waterfall models in which users are able to get access to the product at the end of each cycle.</a:t>
            </a:r>
            <a:endParaRPr b="1" dirty="0">
              <a:solidFill>
                <a:srgbClr val="0070C0"/>
              </a:solidFill>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b="0" i="0" dirty="0">
                <a:solidFill>
                  <a:schemeClr val="dk1"/>
                </a:solidFill>
                <a:latin typeface="Times New Roman" panose="02020603050405020304" pitchFamily="18" charset="0"/>
                <a:ea typeface="Times"/>
                <a:cs typeface="Times New Roman" panose="02020603050405020304" pitchFamily="18" charset="0"/>
                <a:sym typeface="Times"/>
              </a:rPr>
              <a:t> </a:t>
            </a:r>
            <a:r>
              <a:rPr lang="en-US" b="0" i="0" dirty="0">
                <a:solidFill>
                  <a:srgbClr val="0070C0"/>
                </a:solidFill>
                <a:latin typeface="Times New Roman" panose="02020603050405020304" pitchFamily="18" charset="0"/>
                <a:ea typeface="Times"/>
                <a:cs typeface="Times New Roman" panose="02020603050405020304" pitchFamily="18" charset="0"/>
                <a:sym typeface="Times"/>
              </a:rPr>
              <a:t>Feedback is provided by the users on the product for the planning stage of the next cycle and the development team responds, </a:t>
            </a:r>
            <a:r>
              <a:rPr lang="en-US" b="0" i="0" dirty="0">
                <a:solidFill>
                  <a:schemeClr val="dk1"/>
                </a:solidFill>
                <a:latin typeface="Times New Roman" panose="02020603050405020304" pitchFamily="18" charset="0"/>
                <a:ea typeface="Times"/>
                <a:cs typeface="Times New Roman" panose="02020603050405020304" pitchFamily="18" charset="0"/>
                <a:sym typeface="Times"/>
              </a:rPr>
              <a:t>often by changing the product, plan or process. </a:t>
            </a:r>
            <a:endParaRPr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SzPts val="1800"/>
              <a:buChar char="•"/>
            </a:pPr>
            <a:r>
              <a:rPr lang="en-US" b="1" i="0" dirty="0">
                <a:solidFill>
                  <a:schemeClr val="dk1"/>
                </a:solidFill>
                <a:latin typeface="Times New Roman" panose="02020603050405020304" pitchFamily="18" charset="0"/>
                <a:ea typeface="Times"/>
                <a:cs typeface="Times New Roman" panose="02020603050405020304" pitchFamily="18" charset="0"/>
                <a:sym typeface="Times"/>
              </a:rPr>
              <a:t>Therefore, the software product evolves with time. </a:t>
            </a:r>
            <a:r>
              <a:rPr lang="en-US" b="0" i="0" dirty="0">
                <a:solidFill>
                  <a:schemeClr val="dk1"/>
                </a:solidFill>
                <a:latin typeface="Times New Roman" panose="02020603050405020304" pitchFamily="18" charset="0"/>
                <a:ea typeface="Times"/>
                <a:cs typeface="Times New Roman" panose="02020603050405020304" pitchFamily="18" charset="0"/>
                <a:sym typeface="Times"/>
              </a:rPr>
              <a:t>All the models have the disadvantage that the duration of time from start of the project to the delivery time of a solution is very high. Evolutionary model solves this problem in a different approach. </a:t>
            </a:r>
            <a:endParaRPr dirty="0">
              <a:solidFill>
                <a:schemeClr val="dk1"/>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body" idx="1"/>
          </p:nvPr>
        </p:nvSpPr>
        <p:spPr>
          <a:xfrm>
            <a:off x="561075" y="1529105"/>
            <a:ext cx="8229240" cy="397728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b="1" i="0">
                <a:solidFill>
                  <a:schemeClr val="dk1"/>
                </a:solidFill>
                <a:latin typeface="Times"/>
                <a:ea typeface="Times"/>
                <a:cs typeface="Times"/>
                <a:sym typeface="Times"/>
              </a:rPr>
              <a:t>Step 1: Requirement Gathering and Analysis: </a:t>
            </a:r>
            <a:r>
              <a:rPr lang="en-US" b="0" i="0">
                <a:solidFill>
                  <a:schemeClr val="dk1"/>
                </a:solidFill>
                <a:latin typeface="Times"/>
                <a:ea typeface="Times"/>
                <a:cs typeface="Times"/>
                <a:sym typeface="Times"/>
              </a:rPr>
              <a:t>This is the initial step in designing a prototype model. In this phase, users are asked about what they expect or what they want from the system.</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Step 2: Quick Design: </a:t>
            </a:r>
            <a:r>
              <a:rPr lang="en-US" b="0" i="0">
                <a:solidFill>
                  <a:schemeClr val="dk1"/>
                </a:solidFill>
                <a:latin typeface="Times"/>
                <a:ea typeface="Times"/>
                <a:cs typeface="Times"/>
                <a:sym typeface="Times"/>
              </a:rPr>
              <a:t>This is the second step in Prototyping Model. This model covers the basic design of the requirement through which a quick overview can be easily described.</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Step 3: Build a Prototype: </a:t>
            </a:r>
            <a:r>
              <a:rPr lang="en-US" b="0" i="0">
                <a:solidFill>
                  <a:schemeClr val="dk1"/>
                </a:solidFill>
                <a:latin typeface="Times"/>
                <a:ea typeface="Times"/>
                <a:cs typeface="Times"/>
                <a:sym typeface="Times"/>
              </a:rPr>
              <a:t>This step helps in building an actual prototype from the knowledge gained from prototype design.</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Step 4: Initial User Evaluation: </a:t>
            </a:r>
            <a:r>
              <a:rPr lang="en-US" b="0" i="0">
                <a:solidFill>
                  <a:schemeClr val="dk1"/>
                </a:solidFill>
                <a:latin typeface="Times"/>
                <a:ea typeface="Times"/>
                <a:cs typeface="Times"/>
                <a:sym typeface="Times"/>
              </a:rPr>
              <a:t>This step describes the preliminary testing where the investigation of the performance model occurs, as the customer will tell the strength and weaknesses of the design, which was sent to the developer.</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Step 5: Refining Prototype: </a:t>
            </a:r>
            <a:r>
              <a:rPr lang="en-US" b="0" i="0">
                <a:solidFill>
                  <a:schemeClr val="dk1"/>
                </a:solidFill>
                <a:latin typeface="Times"/>
                <a:ea typeface="Times"/>
                <a:cs typeface="Times"/>
                <a:sym typeface="Times"/>
              </a:rPr>
              <a:t>If any feedback is given by the user, then improving the client’s response to feedback and suggestions, the final system is approved.</a:t>
            </a:r>
            <a:endParaRPr/>
          </a:p>
          <a:p>
            <a:pPr marL="114300" lvl="0" indent="0" algn="just" rtl="0">
              <a:lnSpc>
                <a:spcPct val="90000"/>
              </a:lnSpc>
              <a:spcBef>
                <a:spcPts val="1000"/>
              </a:spcBef>
              <a:spcAft>
                <a:spcPts val="0"/>
              </a:spcAft>
              <a:buSzPts val="1800"/>
              <a:buNone/>
            </a:pPr>
            <a:r>
              <a:rPr lang="en-US" b="1" i="0">
                <a:solidFill>
                  <a:schemeClr val="dk1"/>
                </a:solidFill>
                <a:latin typeface="Times"/>
                <a:ea typeface="Times"/>
                <a:cs typeface="Times"/>
                <a:sym typeface="Times"/>
              </a:rPr>
              <a:t>Step 6: Implement Product and Maintain: </a:t>
            </a:r>
            <a:r>
              <a:rPr lang="en-US" b="0" i="0">
                <a:solidFill>
                  <a:schemeClr val="dk1"/>
                </a:solidFill>
                <a:latin typeface="Times"/>
                <a:ea typeface="Times"/>
                <a:cs typeface="Times"/>
                <a:sym typeface="Times"/>
              </a:rPr>
              <a:t>This is the final step in the phase of the Prototyping Model where the final system is tested and distributed to production, here program is run regularly to prevent failures.</a:t>
            </a:r>
            <a:endParaRPr/>
          </a:p>
          <a:p>
            <a:pPr marL="114300" lvl="0" indent="0" algn="l" rtl="0">
              <a:lnSpc>
                <a:spcPct val="90000"/>
              </a:lnSpc>
              <a:spcBef>
                <a:spcPts val="1000"/>
              </a:spcBef>
              <a:spcAft>
                <a:spcPts val="0"/>
              </a:spcAft>
              <a:buSzPts val="1800"/>
              <a:buNone/>
            </a:pPr>
            <a:endParaRPr>
              <a:solidFill>
                <a:schemeClr val="dk1"/>
              </a:solidFill>
              <a:latin typeface="Times"/>
              <a:ea typeface="Times"/>
              <a:cs typeface="Times"/>
              <a:sym typeface="Times"/>
            </a:endParaRPr>
          </a:p>
        </p:txBody>
      </p:sp>
      <p:sp>
        <p:nvSpPr>
          <p:cNvPr id="231" name="Google Shape;231;p2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Steps to build Prototype Model</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Prototype model</a:t>
            </a:r>
            <a:endParaRPr>
              <a:latin typeface="Times New Roman"/>
              <a:ea typeface="Times New Roman"/>
              <a:cs typeface="Times New Roman"/>
              <a:sym typeface="Times New Roman"/>
            </a:endParaRPr>
          </a:p>
        </p:txBody>
      </p:sp>
      <p:sp>
        <p:nvSpPr>
          <p:cNvPr id="237" name="Google Shape;237;p25"/>
          <p:cNvSpPr txBox="1">
            <a:spLocks noGrp="1"/>
          </p:cNvSpPr>
          <p:nvPr>
            <p:ph type="body" idx="1"/>
          </p:nvPr>
        </p:nvSpPr>
        <p:spPr>
          <a:xfrm>
            <a:off x="457380" y="1095472"/>
            <a:ext cx="8229240" cy="397728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1400" b="1">
                <a:solidFill>
                  <a:schemeClr val="dk1"/>
                </a:solidFill>
                <a:latin typeface="Times"/>
                <a:ea typeface="Times"/>
                <a:cs typeface="Times"/>
                <a:sym typeface="Times"/>
              </a:rPr>
              <a:t>ADVANTAGES:</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The customers get to see the partial product early in the life cycle. This ensures a greater level of customer satisfaction and comfort.</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New requirements can be easily accommodated as there is scope for refinement.</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Missing functionalities can be easily figured out.</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Errors can be detected much earlier thereby saving a lot of effort and cost, besides enhancing the quality of the software.</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The developed prototype can be reused by the developer for more complicated projects in the future. </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Flexibility in design.</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Early feedback from customers and stakeholders can help guide the development process and ensure that the final product meets their needs and expectations.</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Prototyping can be used to test and validate design decisions, allowing for adjustments to be made before significant resources are invested in development.</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Prototyping can help reduce the risk of project failure by identifying potential issues and addressing them early in the process.</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Prototyping can facilitate communication and collaboration among team members and stakeholders, improving overall project efficiency and effectiveness.</a:t>
            </a:r>
            <a:endParaRPr/>
          </a:p>
          <a:p>
            <a:pPr marL="457200" lvl="0" indent="-342900" algn="l" rtl="0">
              <a:lnSpc>
                <a:spcPct val="90000"/>
              </a:lnSpc>
              <a:spcBef>
                <a:spcPts val="1000"/>
              </a:spcBef>
              <a:spcAft>
                <a:spcPts val="0"/>
              </a:spcAft>
              <a:buSzPts val="1800"/>
              <a:buChar char="•"/>
            </a:pPr>
            <a:r>
              <a:rPr lang="en-US" sz="1400" b="0" i="0">
                <a:solidFill>
                  <a:schemeClr val="dk1"/>
                </a:solidFill>
                <a:latin typeface="Times"/>
                <a:ea typeface="Times"/>
                <a:cs typeface="Times"/>
                <a:sym typeface="Times"/>
              </a:rPr>
              <a:t>Prototyping can help bridge the gap between technical and non-technical stakeholders by providing a tangible representation of the product.</a:t>
            </a:r>
            <a:endParaRPr/>
          </a:p>
          <a:p>
            <a:pPr marL="457200" lvl="0" indent="-228600" algn="just" rtl="0">
              <a:lnSpc>
                <a:spcPct val="90000"/>
              </a:lnSpc>
              <a:spcBef>
                <a:spcPts val="1000"/>
              </a:spcBef>
              <a:spcAft>
                <a:spcPts val="0"/>
              </a:spcAft>
              <a:buSzPts val="1800"/>
              <a:buNone/>
            </a:pPr>
            <a:endParaRPr sz="1400">
              <a:solidFill>
                <a:schemeClr val="dk1"/>
              </a:solidFill>
              <a:latin typeface="Times"/>
              <a:ea typeface="Times"/>
              <a:cs typeface="Times"/>
              <a:sym typeface="Times"/>
            </a:endParaRPr>
          </a:p>
        </p:txBody>
      </p:sp>
      <p:sp>
        <p:nvSpPr>
          <p:cNvPr id="238" name="Google Shape;23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239" name="Google Shape;2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31</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a:latin typeface="Times New Roman"/>
                <a:ea typeface="Times New Roman"/>
                <a:cs typeface="Times New Roman"/>
                <a:sym typeface="Times New Roman"/>
              </a:rPr>
              <a:t>Prototype model</a:t>
            </a:r>
            <a:endParaRPr>
              <a:latin typeface="Times New Roman"/>
              <a:ea typeface="Times New Roman"/>
              <a:cs typeface="Times New Roman"/>
              <a:sym typeface="Times New Roman"/>
            </a:endParaRPr>
          </a:p>
        </p:txBody>
      </p:sp>
      <p:sp>
        <p:nvSpPr>
          <p:cNvPr id="245" name="Google Shape;245;p26"/>
          <p:cNvSpPr txBox="1">
            <a:spLocks noGrp="1"/>
          </p:cNvSpPr>
          <p:nvPr>
            <p:ph type="body" idx="1"/>
          </p:nvPr>
        </p:nvSpPr>
        <p:spPr>
          <a:xfrm>
            <a:off x="381360" y="982350"/>
            <a:ext cx="8229240" cy="3977280"/>
          </a:xfrm>
          <a:prstGeom prst="rect">
            <a:avLst/>
          </a:prstGeom>
          <a:noFill/>
          <a:ln>
            <a:noFill/>
          </a:ln>
        </p:spPr>
        <p:txBody>
          <a:bodyPr spcFirstLastPara="1" wrap="square" lIns="0" tIns="0" rIns="0" bIns="0" anchor="t" anchorCtr="0">
            <a:noAutofit/>
          </a:bodyPr>
          <a:lstStyle/>
          <a:p>
            <a:pPr marL="114300" lvl="0" indent="0" algn="just" rtl="0">
              <a:lnSpc>
                <a:spcPct val="90000"/>
              </a:lnSpc>
              <a:spcBef>
                <a:spcPts val="1000"/>
              </a:spcBef>
              <a:spcAft>
                <a:spcPts val="0"/>
              </a:spcAft>
              <a:buSzPts val="1800"/>
              <a:buNone/>
            </a:pPr>
            <a:r>
              <a:rPr lang="en-US" sz="1400" b="1">
                <a:solidFill>
                  <a:schemeClr val="dk1"/>
                </a:solidFill>
                <a:latin typeface="Times"/>
                <a:ea typeface="Times"/>
                <a:cs typeface="Times"/>
                <a:sym typeface="Times"/>
              </a:rPr>
              <a:t>DISADVANTAGES:</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Costly with respect to time as well as money.</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There may be too much variation in requirements each time the prototype is evaluated by the customer.</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Poor Documentation due to continuously changing customer requirements.</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It is very difficult for developers to accommodate all the changes demanded by the customer.</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There is uncertainty in determining the number of iterations that would be required before the prototype is finally accepted by the customer.</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After seeing an early prototype, the customers sometimes demand the actual product to be delivered soon.</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Developers in a hurry to build prototypes may end up with sub-optimal solutions.</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 customer might lose interest in the product if he/she is not satisfied with the initial prototype.</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 focus on prototype development may shift the focus away from the final product, leading to delays in the development process.</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 prototype may give a false sense of completion, leading to the premature release of the product.</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 prototype may not consider technical feasibility and scalability issues that can arise during the final product development.</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 prototype may be developed using different tools and technologies, leading to additional training and maintenance costs.</a:t>
            </a:r>
            <a:endParaRPr/>
          </a:p>
          <a:p>
            <a:pPr marL="457200" lvl="0" indent="-342900" algn="l" rtl="0">
              <a:lnSpc>
                <a:spcPct val="90000"/>
              </a:lnSpc>
              <a:spcBef>
                <a:spcPts val="1000"/>
              </a:spcBef>
              <a:spcAft>
                <a:spcPts val="0"/>
              </a:spcAft>
              <a:buSzPts val="1800"/>
              <a:buFont typeface="Arial"/>
              <a:buChar char="•"/>
            </a:pPr>
            <a:r>
              <a:rPr lang="en-US" sz="1400" b="0" i="0">
                <a:solidFill>
                  <a:schemeClr val="dk1"/>
                </a:solidFill>
                <a:latin typeface="Times"/>
                <a:ea typeface="Times"/>
                <a:cs typeface="Times"/>
                <a:sym typeface="Times"/>
              </a:rPr>
              <a:t>The prototype may not reflect the actual business requirements of the customer, leading to dissatisfaction with the final product.</a:t>
            </a:r>
            <a:endParaRPr/>
          </a:p>
          <a:p>
            <a:pPr marL="457200" lvl="0" indent="-228600" algn="just" rtl="0">
              <a:lnSpc>
                <a:spcPct val="90000"/>
              </a:lnSpc>
              <a:spcBef>
                <a:spcPts val="1000"/>
              </a:spcBef>
              <a:spcAft>
                <a:spcPts val="0"/>
              </a:spcAft>
              <a:buSzPts val="1800"/>
              <a:buNone/>
            </a:pPr>
            <a:endParaRPr sz="1400">
              <a:solidFill>
                <a:schemeClr val="dk1"/>
              </a:solidFill>
              <a:latin typeface="Times"/>
              <a:ea typeface="Times"/>
              <a:cs typeface="Times"/>
              <a:sym typeface="Times"/>
            </a:endParaRPr>
          </a:p>
        </p:txBody>
      </p:sp>
      <p:sp>
        <p:nvSpPr>
          <p:cNvPr id="246" name="Google Shape;2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247" name="Google Shape;24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32</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9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latin typeface="Times New Roman"/>
                <a:ea typeface="Times New Roman"/>
                <a:cs typeface="Times New Roman"/>
                <a:sym typeface="Times New Roman"/>
              </a:rPr>
              <a:t>Bibliography</a:t>
            </a:r>
            <a:endParaRPr/>
          </a:p>
        </p:txBody>
      </p:sp>
      <p:sp>
        <p:nvSpPr>
          <p:cNvPr id="259" name="Google Shape;259;p9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3"/>
              </a:rPr>
              <a:t>https://www.tutorialspoint.com/software_engineering/</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4"/>
              </a:rPr>
              <a:t>https://courses.cs.vt.edu/csonline/SE/Lessons/Qualities/index.html</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5"/>
              </a:rPr>
              <a:t>https://www.tutorialspoint.com/sdlc/sdlc_waterfall_model.htm</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6"/>
              </a:rPr>
              <a:t>https://www.geeksforgeeks.org/software-engineering-spiral-model/</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Clr>
                <a:schemeClr val="dk1"/>
              </a:buClr>
              <a:buSzPts val="1800"/>
              <a:buChar char="•"/>
            </a:pPr>
            <a:r>
              <a:rPr lang="en-US" u="sng">
                <a:solidFill>
                  <a:schemeClr val="hlink"/>
                </a:solidFill>
                <a:latin typeface="Times New Roman"/>
                <a:ea typeface="Times New Roman"/>
                <a:cs typeface="Times New Roman"/>
                <a:sym typeface="Times New Roman"/>
                <a:hlinkClick r:id="rId7"/>
              </a:rPr>
              <a:t>https://www.geeksforgeeks.org/software-engineering-sdlc-v-model/</a:t>
            </a:r>
            <a:endParaRPr>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a:latin typeface="Times New Roman"/>
              <a:ea typeface="Times New Roman"/>
              <a:cs typeface="Times New Roman"/>
              <a:sym typeface="Times New Roman"/>
            </a:endParaRPr>
          </a:p>
        </p:txBody>
      </p:sp>
      <p:sp>
        <p:nvSpPr>
          <p:cNvPr id="260" name="Google Shape;260;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04-01-2024</a:t>
            </a:r>
            <a:endParaRPr sz="1200" b="0" i="0" u="none" strike="noStrike" cap="none">
              <a:solidFill>
                <a:schemeClr val="lt1"/>
              </a:solidFill>
              <a:latin typeface="Arial"/>
              <a:ea typeface="Arial"/>
              <a:cs typeface="Arial"/>
              <a:sym typeface="Arial"/>
            </a:endParaRPr>
          </a:p>
        </p:txBody>
      </p:sp>
      <p:sp>
        <p:nvSpPr>
          <p:cNvPr id="261" name="Google Shape;261;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lt1"/>
                </a:solidFill>
                <a:latin typeface="Arial"/>
                <a:ea typeface="Arial"/>
                <a:cs typeface="Arial"/>
                <a:sym typeface="Arial"/>
              </a:rPr>
              <a:t>33</a:t>
            </a:fld>
            <a:endParaRPr sz="1200" b="0" i="0" u="none" strike="noStrike" cap="non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67" name="Google Shape;267;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68" name="Google Shape;268;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457200" y="0"/>
            <a:ext cx="50288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2800" b="1" i="0">
                <a:solidFill>
                  <a:schemeClr val="dk1"/>
                </a:solidFill>
                <a:latin typeface="Times"/>
                <a:ea typeface="Times"/>
                <a:cs typeface="Times"/>
                <a:sym typeface="Times"/>
              </a:rPr>
              <a:t>Evolutionary Model</a:t>
            </a:r>
            <a:r>
              <a:rPr lang="en-US" sz="2800" b="0" i="0">
                <a:solidFill>
                  <a:schemeClr val="dk1"/>
                </a:solidFill>
                <a:latin typeface="Times"/>
                <a:ea typeface="Times"/>
                <a:cs typeface="Times"/>
                <a:sym typeface="Times"/>
              </a:rPr>
              <a:t> </a:t>
            </a:r>
            <a:endParaRPr/>
          </a:p>
        </p:txBody>
      </p:sp>
      <p:sp>
        <p:nvSpPr>
          <p:cNvPr id="110" name="Google Shape;110;p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Clr>
                <a:schemeClr val="dk1"/>
              </a:buClr>
              <a:buSzPts val="1800"/>
              <a:buChar char="•"/>
            </a:pPr>
            <a:r>
              <a:rPr lang="en-US" sz="2400" b="0" i="0" dirty="0">
                <a:solidFill>
                  <a:schemeClr val="dk1"/>
                </a:solidFill>
                <a:latin typeface="Times"/>
                <a:ea typeface="Times"/>
                <a:cs typeface="Times"/>
                <a:sym typeface="Times"/>
              </a:rPr>
              <a:t>Evolutionary model suggests breaking down of work into smaller chunks, prioritizing them and then delivering those chunks to the customer one by one. </a:t>
            </a:r>
            <a:endParaRPr sz="2400" dirty="0"/>
          </a:p>
          <a:p>
            <a:pPr marL="457200" lvl="0" indent="-342900" algn="l" rtl="0">
              <a:lnSpc>
                <a:spcPct val="90000"/>
              </a:lnSpc>
              <a:spcBef>
                <a:spcPts val="1000"/>
              </a:spcBef>
              <a:spcAft>
                <a:spcPts val="0"/>
              </a:spcAft>
              <a:buClr>
                <a:schemeClr val="dk1"/>
              </a:buClr>
              <a:buSzPts val="1800"/>
              <a:buChar char="•"/>
            </a:pPr>
            <a:r>
              <a:rPr lang="en-US" sz="2400" b="0" i="0" dirty="0">
                <a:solidFill>
                  <a:schemeClr val="dk1"/>
                </a:solidFill>
                <a:latin typeface="Times"/>
                <a:ea typeface="Times"/>
                <a:cs typeface="Times"/>
                <a:sym typeface="Times"/>
              </a:rPr>
              <a:t>The number of chunks is huge and is the number of deliveries made to the customer. The main advantage is that the customer’s confidence increases as he constantly gets quantifiable goods or services from the beginning of the project to verify and validate his requirements.</a:t>
            </a:r>
            <a:endParaRPr sz="2400" dirty="0"/>
          </a:p>
          <a:p>
            <a:pPr marL="457200" lvl="0" indent="-342900" algn="l" rtl="0">
              <a:lnSpc>
                <a:spcPct val="90000"/>
              </a:lnSpc>
              <a:spcBef>
                <a:spcPts val="1000"/>
              </a:spcBef>
              <a:spcAft>
                <a:spcPts val="0"/>
              </a:spcAft>
              <a:buClr>
                <a:schemeClr val="dk1"/>
              </a:buClr>
              <a:buSzPts val="1800"/>
              <a:buChar char="•"/>
            </a:pPr>
            <a:r>
              <a:rPr lang="en-US" sz="2400" b="0" i="0" dirty="0">
                <a:solidFill>
                  <a:schemeClr val="dk1"/>
                </a:solidFill>
                <a:latin typeface="Times"/>
                <a:ea typeface="Times"/>
                <a:cs typeface="Times"/>
                <a:sym typeface="Times"/>
              </a:rPr>
              <a:t> The model allows for changing requirements as well as all work is broken down into maintainable work chunks. </a:t>
            </a:r>
            <a:endParaRPr sz="2400" dirty="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 y="0"/>
            <a:ext cx="6551629"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i="0" dirty="0">
                <a:solidFill>
                  <a:schemeClr val="dk1"/>
                </a:solidFill>
                <a:latin typeface="Times"/>
                <a:ea typeface="Times"/>
                <a:cs typeface="Times"/>
                <a:sym typeface="Times"/>
              </a:rPr>
              <a:t>Application of Evolutionary Model</a:t>
            </a:r>
            <a:endParaRPr sz="3200" dirty="0">
              <a:solidFill>
                <a:schemeClr val="dk1"/>
              </a:solidFill>
              <a:latin typeface="Times"/>
              <a:ea typeface="Times"/>
              <a:cs typeface="Times"/>
              <a:sym typeface="Times"/>
            </a:endParaRPr>
          </a:p>
        </p:txBody>
      </p:sp>
      <p:sp>
        <p:nvSpPr>
          <p:cNvPr id="116" name="Google Shape;116;p9"/>
          <p:cNvSpPr txBox="1">
            <a:spLocks noGrp="1"/>
          </p:cNvSpPr>
          <p:nvPr>
            <p:ph type="body" idx="1"/>
          </p:nvPr>
        </p:nvSpPr>
        <p:spPr>
          <a:xfrm>
            <a:off x="279056" y="1018094"/>
            <a:ext cx="8229240" cy="3130831"/>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Font typeface="Arial"/>
              <a:buAutoNum type="arabicPeriod"/>
            </a:pPr>
            <a:r>
              <a:rPr lang="en-US" b="0" i="0" dirty="0">
                <a:solidFill>
                  <a:schemeClr val="dk1"/>
                </a:solidFill>
                <a:latin typeface="Times"/>
                <a:ea typeface="Times"/>
                <a:cs typeface="Times"/>
                <a:sym typeface="Times"/>
              </a:rPr>
              <a:t>It is used in large projects where you can easily find modules for </a:t>
            </a:r>
            <a:r>
              <a:rPr lang="en-US" b="1" i="0" dirty="0">
                <a:solidFill>
                  <a:schemeClr val="dk1"/>
                </a:solidFill>
                <a:latin typeface="Times"/>
                <a:ea typeface="Times"/>
                <a:cs typeface="Times"/>
                <a:sym typeface="Times"/>
              </a:rPr>
              <a:t>incremental implementation</a:t>
            </a:r>
            <a:r>
              <a:rPr lang="en-US" b="0" i="0" dirty="0">
                <a:solidFill>
                  <a:schemeClr val="dk1"/>
                </a:solidFill>
                <a:latin typeface="Times"/>
                <a:ea typeface="Times"/>
                <a:cs typeface="Times"/>
                <a:sym typeface="Times"/>
              </a:rPr>
              <a:t>. </a:t>
            </a:r>
            <a:r>
              <a:rPr lang="en-US" b="1" i="0" dirty="0">
                <a:solidFill>
                  <a:schemeClr val="dk1"/>
                </a:solidFill>
                <a:latin typeface="Times"/>
                <a:ea typeface="Times"/>
                <a:cs typeface="Times"/>
                <a:sym typeface="Times"/>
              </a:rPr>
              <a:t>Evolutionary model is commonly used when the customer wants to start using the core features instead of waiting for the full software.</a:t>
            </a:r>
            <a:endParaRPr b="1" dirty="0"/>
          </a:p>
          <a:p>
            <a:pPr marL="457200" lvl="0" indent="-342900" algn="l" rtl="0">
              <a:lnSpc>
                <a:spcPct val="90000"/>
              </a:lnSpc>
              <a:spcBef>
                <a:spcPts val="1000"/>
              </a:spcBef>
              <a:spcAft>
                <a:spcPts val="0"/>
              </a:spcAft>
              <a:buSzPts val="1800"/>
              <a:buFont typeface="Arial"/>
              <a:buAutoNum type="arabicPeriod"/>
            </a:pPr>
            <a:r>
              <a:rPr lang="en-US" b="0" i="0" dirty="0">
                <a:solidFill>
                  <a:schemeClr val="dk1"/>
                </a:solidFill>
                <a:latin typeface="Times"/>
                <a:ea typeface="Times"/>
                <a:cs typeface="Times"/>
                <a:sym typeface="Times"/>
              </a:rPr>
              <a:t>Evolutionary model is also used in object-oriented software development because the system can be easily portioned into units in terms of objects.</a:t>
            </a:r>
            <a:endParaRPr dirty="0"/>
          </a:p>
          <a:p>
            <a:pPr marL="457200" lvl="0" indent="-228600" algn="l" rtl="0">
              <a:lnSpc>
                <a:spcPct val="90000"/>
              </a:lnSpc>
              <a:spcBef>
                <a:spcPts val="1000"/>
              </a:spcBef>
              <a:spcAft>
                <a:spcPts val="0"/>
              </a:spcAft>
              <a:buClr>
                <a:schemeClr val="dk1"/>
              </a:buClr>
              <a:buSzPts val="1800"/>
              <a:buNone/>
            </a:pPr>
            <a:endParaRPr dirty="0">
              <a:solidFill>
                <a:schemeClr val="dk1"/>
              </a:solidFill>
              <a:latin typeface="Times"/>
              <a:ea typeface="Times"/>
              <a:cs typeface="Times"/>
              <a:sym typeface="Times"/>
            </a:endParaRPr>
          </a:p>
        </p:txBody>
      </p:sp>
      <p:pic>
        <p:nvPicPr>
          <p:cNvPr id="117" name="Google Shape;117;p9"/>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Lst>
          </a:blip>
          <a:srcRect/>
          <a:stretch/>
        </p:blipFill>
        <p:spPr>
          <a:xfrm>
            <a:off x="635704" y="2441449"/>
            <a:ext cx="7872591" cy="3861562"/>
          </a:xfrm>
          <a:prstGeom prst="rect">
            <a:avLst/>
          </a:prstGeom>
          <a:noFill/>
          <a:ln>
            <a:noFill/>
          </a:ln>
        </p:spPr>
      </p:pic>
      <p:sp>
        <p:nvSpPr>
          <p:cNvPr id="118" name="Google Shape;118;p9"/>
          <p:cNvSpPr txBox="1">
            <a:spLocks noGrp="1"/>
          </p:cNvSpPr>
          <p:nvPr>
            <p:ph type="ftr" idx="11"/>
          </p:nvPr>
        </p:nvSpPr>
        <p:spPr>
          <a:xfrm>
            <a:off x="2400967" y="6303010"/>
            <a:ext cx="4553449"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chemeClr val="dk1"/>
                </a:solidFill>
              </a:rPr>
              <a:t>Figure 1: - Evolutionary Model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837A0B-5906-B2EC-BC29-5427CF65D4FE}"/>
              </a:ext>
            </a:extLst>
          </p:cNvPr>
          <p:cNvPicPr>
            <a:picLocks noChangeAspect="1"/>
          </p:cNvPicPr>
          <p:nvPr/>
        </p:nvPicPr>
        <p:blipFill>
          <a:blip r:embed="rId2"/>
          <a:stretch>
            <a:fillRect/>
          </a:stretch>
        </p:blipFill>
        <p:spPr>
          <a:xfrm>
            <a:off x="458511" y="1353092"/>
            <a:ext cx="8226978" cy="5175724"/>
          </a:xfrm>
          <a:prstGeom prst="rect">
            <a:avLst/>
          </a:prstGeom>
        </p:spPr>
      </p:pic>
    </p:spTree>
    <p:extLst>
      <p:ext uri="{BB962C8B-B14F-4D97-AF65-F5344CB8AC3E}">
        <p14:creationId xmlns:p14="http://schemas.microsoft.com/office/powerpoint/2010/main" val="18662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886119" y="0"/>
            <a:ext cx="5712643"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600" b="1" i="0">
                <a:solidFill>
                  <a:schemeClr val="dk1"/>
                </a:solidFill>
                <a:latin typeface="Times"/>
                <a:ea typeface="Times"/>
                <a:cs typeface="Times"/>
                <a:sym typeface="Times"/>
              </a:rPr>
              <a:t>Iterative (Water Fall)Model</a:t>
            </a:r>
            <a:endParaRPr sz="3600"/>
          </a:p>
        </p:txBody>
      </p:sp>
      <p:sp>
        <p:nvSpPr>
          <p:cNvPr id="124" name="Google Shape;124;p10"/>
          <p:cNvSpPr txBox="1"/>
          <p:nvPr/>
        </p:nvSpPr>
        <p:spPr>
          <a:xfrm>
            <a:off x="419493" y="1567267"/>
            <a:ext cx="8305014" cy="489360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1800" b="0" i="0" u="none" strike="noStrike" cap="none" dirty="0">
                <a:solidFill>
                  <a:schemeClr val="dk1"/>
                </a:solidFill>
                <a:latin typeface="Times"/>
                <a:ea typeface="Times"/>
                <a:cs typeface="Times"/>
                <a:sym typeface="Times"/>
              </a:rPr>
              <a:t>The </a:t>
            </a:r>
            <a:r>
              <a:rPr lang="en-US" sz="1800" b="1" i="0" u="none" strike="noStrike" cap="none" dirty="0">
                <a:solidFill>
                  <a:srgbClr val="FF0000"/>
                </a:solidFill>
                <a:latin typeface="Times"/>
                <a:ea typeface="Times"/>
                <a:cs typeface="Times"/>
                <a:sym typeface="Times"/>
              </a:rPr>
              <a:t>classical waterfall </a:t>
            </a:r>
            <a:r>
              <a:rPr lang="en-US" sz="1800" b="0" i="0" u="none" strike="noStrike" cap="none" dirty="0">
                <a:solidFill>
                  <a:schemeClr val="dk1"/>
                </a:solidFill>
                <a:latin typeface="Times"/>
                <a:ea typeface="Times"/>
                <a:cs typeface="Times"/>
                <a:sym typeface="Times"/>
              </a:rPr>
              <a:t>model is </a:t>
            </a:r>
            <a:r>
              <a:rPr lang="en-US" sz="1800" b="1" i="0" u="none" strike="noStrike" cap="none" dirty="0">
                <a:solidFill>
                  <a:srgbClr val="FF0000"/>
                </a:solidFill>
                <a:latin typeface="Times"/>
                <a:ea typeface="Times"/>
                <a:cs typeface="Times"/>
                <a:sym typeface="Times"/>
              </a:rPr>
              <a:t>hard to use</a:t>
            </a:r>
            <a:r>
              <a:rPr lang="en-US" sz="1800" b="0" i="0" u="none" strike="noStrike" cap="none" dirty="0">
                <a:solidFill>
                  <a:schemeClr val="dk1"/>
                </a:solidFill>
                <a:latin typeface="Times"/>
                <a:ea typeface="Times"/>
                <a:cs typeface="Times"/>
                <a:sym typeface="Times"/>
              </a:rPr>
              <a:t>. So, the Iterative waterfall model can be thought of as incorporating the necessary changes to the classical waterfall model to make it usable in practical software development projects. It is almost the same as the classical waterfall model except some changes are made to increase the efficiency of the software development. </a:t>
            </a:r>
            <a:endParaRPr sz="1800" dirty="0"/>
          </a:p>
          <a:p>
            <a:pPr marL="285750" marR="0" lvl="0" indent="-184150" algn="just" rtl="0">
              <a:lnSpc>
                <a:spcPct val="150000"/>
              </a:lnSpc>
              <a:spcBef>
                <a:spcPts val="0"/>
              </a:spcBef>
              <a:spcAft>
                <a:spcPts val="0"/>
              </a:spcAft>
              <a:buClr>
                <a:srgbClr val="000000"/>
              </a:buClr>
              <a:buSzPts val="1600"/>
              <a:buFont typeface="Arial"/>
              <a:buNone/>
            </a:pPr>
            <a:endParaRPr sz="18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800" b="0" i="0" u="none" strike="noStrike" cap="none" dirty="0">
                <a:solidFill>
                  <a:schemeClr val="dk1"/>
                </a:solidFill>
                <a:latin typeface="Times"/>
                <a:ea typeface="Times"/>
                <a:cs typeface="Times"/>
                <a:sym typeface="Times"/>
              </a:rPr>
              <a:t>The </a:t>
            </a:r>
            <a:r>
              <a:rPr lang="en-US" sz="1800" b="1" i="0" u="none" strike="noStrike" cap="none" dirty="0">
                <a:solidFill>
                  <a:schemeClr val="dk1"/>
                </a:solidFill>
                <a:latin typeface="Times"/>
                <a:ea typeface="Times"/>
                <a:cs typeface="Times"/>
                <a:sym typeface="Times"/>
              </a:rPr>
              <a:t>iterative waterfall model provides feedback paths from every phase to its preceding phases,</a:t>
            </a:r>
            <a:r>
              <a:rPr lang="en-US" sz="1800" b="0" i="0" u="none" strike="noStrike" cap="none" dirty="0">
                <a:solidFill>
                  <a:schemeClr val="dk1"/>
                </a:solidFill>
                <a:latin typeface="Times"/>
                <a:ea typeface="Times"/>
                <a:cs typeface="Times"/>
                <a:sym typeface="Times"/>
              </a:rPr>
              <a:t> which is the main difference from the classical waterfall model. </a:t>
            </a:r>
            <a:r>
              <a:rPr lang="en-US" sz="1800" b="1" i="0" u="none" strike="noStrike" cap="none" dirty="0">
                <a:solidFill>
                  <a:srgbClr val="0070C0"/>
                </a:solidFill>
                <a:latin typeface="Times"/>
                <a:ea typeface="Times"/>
                <a:cs typeface="Times"/>
                <a:sym typeface="Times"/>
              </a:rPr>
              <a:t>When errors are detected at some later phase, these feedback paths allow for correcting errors committed by programmers during some phase. </a:t>
            </a:r>
            <a:endParaRPr sz="1800" b="1" dirty="0">
              <a:solidFill>
                <a:srgbClr val="0070C0"/>
              </a:solidFill>
            </a:endParaRPr>
          </a:p>
          <a:p>
            <a:pPr marL="285750" marR="0" lvl="0" indent="-184150" algn="just" rtl="0">
              <a:lnSpc>
                <a:spcPct val="150000"/>
              </a:lnSpc>
              <a:spcBef>
                <a:spcPts val="0"/>
              </a:spcBef>
              <a:spcAft>
                <a:spcPts val="0"/>
              </a:spcAft>
              <a:buClr>
                <a:srgbClr val="000000"/>
              </a:buClr>
              <a:buSzPts val="1600"/>
              <a:buFont typeface="Arial"/>
              <a:buNone/>
            </a:pPr>
            <a:endParaRPr sz="1800" b="1" i="0" u="none" strike="noStrike" cap="none" dirty="0">
              <a:solidFill>
                <a:srgbClr val="0070C0"/>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800" b="0" i="0" u="none" strike="noStrike" cap="none" dirty="0">
                <a:solidFill>
                  <a:schemeClr val="dk1"/>
                </a:solidFill>
                <a:latin typeface="Times"/>
                <a:ea typeface="Times"/>
                <a:cs typeface="Times"/>
                <a:sym typeface="Times"/>
              </a:rPr>
              <a:t>The </a:t>
            </a:r>
            <a:r>
              <a:rPr lang="en-US" sz="1800" b="1" i="0" u="none" strike="noStrike" cap="none" dirty="0">
                <a:solidFill>
                  <a:schemeClr val="dk1"/>
                </a:solidFill>
                <a:latin typeface="Times"/>
                <a:ea typeface="Times"/>
                <a:cs typeface="Times"/>
                <a:sym typeface="Times"/>
              </a:rPr>
              <a:t>feedback paths allow the phase to be reworked in which errors are committed </a:t>
            </a:r>
            <a:r>
              <a:rPr lang="en-US" sz="1800" b="0" i="0" u="none" strike="noStrike" cap="none" dirty="0">
                <a:solidFill>
                  <a:schemeClr val="dk1"/>
                </a:solidFill>
                <a:latin typeface="Times"/>
                <a:ea typeface="Times"/>
                <a:cs typeface="Times"/>
                <a:sym typeface="Times"/>
              </a:rPr>
              <a:t>and these changes are reflected in the later phases. </a:t>
            </a:r>
            <a:r>
              <a:rPr lang="en-US" sz="1800" b="1" i="0" u="none" strike="noStrike" cap="none" dirty="0">
                <a:solidFill>
                  <a:srgbClr val="FF0000"/>
                </a:solidFill>
                <a:latin typeface="Times"/>
                <a:ea typeface="Times"/>
                <a:cs typeface="Times"/>
                <a:sym typeface="Times"/>
              </a:rPr>
              <a:t>But there is no feedback path to the stage – feasibility study, because once a project has been taken, does not give up the project easily. </a:t>
            </a:r>
            <a:endParaRPr sz="1800" b="1" dirty="0">
              <a:solidFill>
                <a:srgbClr val="FF0000"/>
              </a:solidFill>
            </a:endParaRPr>
          </a:p>
          <a:p>
            <a:pPr marL="0" marR="0" lvl="0" indent="0" algn="just" rtl="0">
              <a:lnSpc>
                <a:spcPct val="150000"/>
              </a:lnSpc>
              <a:spcBef>
                <a:spcPts val="0"/>
              </a:spcBef>
              <a:spcAft>
                <a:spcPts val="0"/>
              </a:spcAft>
              <a:buNone/>
            </a:pPr>
            <a:endParaRPr sz="1600" b="0" i="0" u="none" strike="noStrike" cap="none" dirty="0">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1"/>
          <p:cNvSpPr txBox="1">
            <a:spLocks noGrp="1"/>
          </p:cNvSpPr>
          <p:nvPr>
            <p:ph type="title"/>
          </p:nvPr>
        </p:nvSpPr>
        <p:spPr>
          <a:xfrm>
            <a:off x="886119" y="0"/>
            <a:ext cx="5712643"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600" b="1" i="0">
                <a:solidFill>
                  <a:schemeClr val="dk1"/>
                </a:solidFill>
                <a:latin typeface="Times"/>
                <a:ea typeface="Times"/>
                <a:cs typeface="Times"/>
                <a:sym typeface="Times"/>
              </a:rPr>
              <a:t>Iterative (Water Fall)Model</a:t>
            </a:r>
            <a:endParaRPr sz="3600"/>
          </a:p>
        </p:txBody>
      </p:sp>
      <p:sp>
        <p:nvSpPr>
          <p:cNvPr id="130" name="Google Shape;130;p11"/>
          <p:cNvSpPr txBox="1"/>
          <p:nvPr/>
        </p:nvSpPr>
        <p:spPr>
          <a:xfrm>
            <a:off x="311085" y="1998260"/>
            <a:ext cx="8305014" cy="304698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rgbClr val="FF0000"/>
                </a:solidFill>
                <a:latin typeface="Times"/>
                <a:ea typeface="Times"/>
                <a:cs typeface="Times"/>
                <a:sym typeface="Times"/>
              </a:rPr>
              <a:t>It is good to detect errors in the same phase in which they are committed</a:t>
            </a:r>
            <a:r>
              <a:rPr lang="en-US" sz="1600" b="0" i="0" u="none" strike="noStrike" cap="none" dirty="0">
                <a:solidFill>
                  <a:schemeClr val="dk1"/>
                </a:solidFill>
                <a:latin typeface="Times"/>
                <a:ea typeface="Times"/>
                <a:cs typeface="Times"/>
                <a:sym typeface="Times"/>
              </a:rPr>
              <a:t>. It reduces the effort and time required to correct the errors. </a:t>
            </a:r>
            <a:endParaRPr dirty="0"/>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bg2">
                    <a:lumMod val="60000"/>
                    <a:lumOff val="40000"/>
                  </a:schemeClr>
                </a:solidFill>
                <a:latin typeface="Times"/>
                <a:ea typeface="Times"/>
                <a:cs typeface="Times"/>
                <a:sym typeface="Times"/>
              </a:rPr>
              <a:t>The Iterative Waterfall Model is a software development approach that combines the sequential steps of the traditional Waterfall Model with the flexibility of iterative design. </a:t>
            </a:r>
            <a:r>
              <a:rPr lang="en-US" sz="1600" b="0" i="0" u="none" strike="noStrike" cap="none" dirty="0">
                <a:solidFill>
                  <a:schemeClr val="dk1"/>
                </a:solidFill>
                <a:latin typeface="Times"/>
                <a:ea typeface="Times"/>
                <a:cs typeface="Times"/>
                <a:sym typeface="Times"/>
              </a:rPr>
              <a:t>It allows for improvements and changes to be made at each stage of the development process, instead of waiting until the end of the project.</a:t>
            </a:r>
            <a:endParaRPr dirty="0"/>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a:ea typeface="Times"/>
              <a:cs typeface="Times"/>
              <a:sym typeface="Times"/>
            </a:endParaRPr>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600" b="1" i="0" u="sng" strike="noStrike" cap="none" dirty="0">
                <a:solidFill>
                  <a:schemeClr val="dk1"/>
                </a:solidFill>
                <a:latin typeface="Times"/>
                <a:ea typeface="Times"/>
                <a:cs typeface="Times"/>
                <a:sym typeface="Times"/>
              </a:rPr>
              <a:t>Real-life example:</a:t>
            </a:r>
            <a:r>
              <a:rPr lang="en-US" sz="1600" b="0" i="0" u="none" strike="noStrike" cap="none" dirty="0">
                <a:solidFill>
                  <a:schemeClr val="dk1"/>
                </a:solidFill>
                <a:latin typeface="Times"/>
                <a:ea typeface="Times"/>
                <a:cs typeface="Times"/>
                <a:sym typeface="Times"/>
              </a:rPr>
              <a:t> Iterative Waterfall Model could be building a new website for a small business. The process might look like this:</a:t>
            </a:r>
            <a:endParaRPr dirty="0"/>
          </a:p>
          <a:p>
            <a:pPr marL="0" marR="0" lvl="0" indent="0" algn="just" rtl="0">
              <a:lnSpc>
                <a:spcPct val="100000"/>
              </a:lnSpc>
              <a:spcBef>
                <a:spcPts val="0"/>
              </a:spcBef>
              <a:spcAft>
                <a:spcPts val="0"/>
              </a:spcAft>
              <a:buNone/>
            </a:pPr>
            <a:endParaRPr sz="1600" b="0" i="0" u="none" strike="noStrike" cap="none" dirty="0">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xfrm>
            <a:off x="886119" y="0"/>
            <a:ext cx="5712643"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3600" b="1" i="0">
                <a:solidFill>
                  <a:schemeClr val="dk1"/>
                </a:solidFill>
                <a:latin typeface="Times"/>
                <a:ea typeface="Times"/>
                <a:cs typeface="Times"/>
                <a:sym typeface="Times"/>
              </a:rPr>
              <a:t>Iterative (Water Fall)Model</a:t>
            </a:r>
            <a:endParaRPr sz="3600"/>
          </a:p>
        </p:txBody>
      </p:sp>
      <p:sp>
        <p:nvSpPr>
          <p:cNvPr id="136" name="Google Shape;136;p12"/>
          <p:cNvSpPr txBox="1">
            <a:spLocks noGrp="1"/>
          </p:cNvSpPr>
          <p:nvPr>
            <p:ph type="ftr" idx="11"/>
          </p:nvPr>
        </p:nvSpPr>
        <p:spPr>
          <a:xfrm>
            <a:off x="2545236" y="5578314"/>
            <a:ext cx="4553449"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solidFill>
                  <a:schemeClr val="dk1"/>
                </a:solidFill>
              </a:rPr>
              <a:t>Figure 2: - Iterative(Water Fall ) Model</a:t>
            </a:r>
            <a:endParaRPr/>
          </a:p>
        </p:txBody>
      </p:sp>
      <p:pic>
        <p:nvPicPr>
          <p:cNvPr id="137" name="Google Shape;137;p12"/>
          <p:cNvPicPr preferRelativeResize="0"/>
          <p:nvPr/>
        </p:nvPicPr>
        <p:blipFill rotWithShape="1">
          <a:blip r:embed="rId3">
            <a:alphaModFix/>
          </a:blip>
          <a:srcRect r="3504"/>
          <a:stretch/>
        </p:blipFill>
        <p:spPr>
          <a:xfrm>
            <a:off x="577455" y="1545996"/>
            <a:ext cx="7341060" cy="403231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3341</Words>
  <Application>Microsoft Office PowerPoint</Application>
  <PresentationFormat>On-screen Show (4:3)</PresentationFormat>
  <Paragraphs>237</Paragraphs>
  <Slides>34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Arial</vt:lpstr>
      <vt:lpstr>Nunito</vt:lpstr>
      <vt:lpstr>Times</vt:lpstr>
      <vt:lpstr>Times New Roman</vt:lpstr>
      <vt:lpstr>Office Theme</vt:lpstr>
      <vt:lpstr>PowerPoint Presentation</vt:lpstr>
      <vt:lpstr>PowerPoint Presentation</vt:lpstr>
      <vt:lpstr>Evolutionary Model </vt:lpstr>
      <vt:lpstr>Evolutionary Model </vt:lpstr>
      <vt:lpstr>Application of Evolutionary Model</vt:lpstr>
      <vt:lpstr>PowerPoint Presentation</vt:lpstr>
      <vt:lpstr>Iterative (Water Fall)Model</vt:lpstr>
      <vt:lpstr>Iterative (Water Fall)Model</vt:lpstr>
      <vt:lpstr>Iterative (Water Fall)Model</vt:lpstr>
      <vt:lpstr>Incremental Process Model </vt:lpstr>
      <vt:lpstr>Incremental Process Model </vt:lpstr>
      <vt:lpstr>PowerPoint Presentation</vt:lpstr>
      <vt:lpstr>PowerPoint Presentation</vt:lpstr>
      <vt:lpstr>Incremental Model</vt:lpstr>
      <vt:lpstr>Incremental Model</vt:lpstr>
      <vt:lpstr>Increment &amp; iterative model</vt:lpstr>
      <vt:lpstr>PowerPoint Presentation</vt:lpstr>
      <vt:lpstr>PowerPoint Presentation</vt:lpstr>
      <vt:lpstr>PowerPoint Presentation</vt:lpstr>
      <vt:lpstr>Incremental model</vt:lpstr>
      <vt:lpstr>Disadvantages of the Incremental Process Model </vt:lpstr>
      <vt:lpstr>The Spiral Model</vt:lpstr>
      <vt:lpstr>PowerPoint Presentation</vt:lpstr>
      <vt:lpstr>The Spiral Model</vt:lpstr>
      <vt:lpstr>The Spiral Model</vt:lpstr>
      <vt:lpstr>The Spiral Model</vt:lpstr>
      <vt:lpstr>The Spiral Model</vt:lpstr>
      <vt:lpstr>Prototype Model</vt:lpstr>
      <vt:lpstr>Prototype Model</vt:lpstr>
      <vt:lpstr>Steps to build Prototype Model</vt:lpstr>
      <vt:lpstr>Prototype model</vt:lpstr>
      <vt:lpstr>Prototype model</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Sanjoy Kumar Debnath</cp:lastModifiedBy>
  <cp:revision>8</cp:revision>
  <dcterms:created xsi:type="dcterms:W3CDTF">2010-04-09T07:36:15Z</dcterms:created>
  <dcterms:modified xsi:type="dcterms:W3CDTF">2024-12-11T12:23:53Z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