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hgjeiwO1Wchy+VBoy2o7DYpw2m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7" name="Google Shape;27;p33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33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9" name="Google Shape;29;p33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30" name="Google Shape;30;p33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31;p33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2" name="Google Shape;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68300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68300" lvl="4" marL="22860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0" type="dt"/>
          </p:nvPr>
        </p:nvSpPr>
        <p:spPr>
          <a:xfrm>
            <a:off x="152400" y="6629400"/>
            <a:ext cx="2286000" cy="178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3124200" y="6629400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4"/>
          <p:cNvSpPr txBox="1"/>
          <p:nvPr>
            <p:ph idx="10" type="dt"/>
          </p:nvPr>
        </p:nvSpPr>
        <p:spPr>
          <a:xfrm>
            <a:off x="152400" y="6629400"/>
            <a:ext cx="2286000" cy="1789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1" type="ftr"/>
          </p:nvPr>
        </p:nvSpPr>
        <p:spPr>
          <a:xfrm>
            <a:off x="3124200" y="6629400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2"/>
          <p:cNvSpPr/>
          <p:nvPr/>
        </p:nvSpPr>
        <p:spPr>
          <a:xfrm flipH="1" rot="10800000">
            <a:off x="0" y="6583684"/>
            <a:ext cx="9144000" cy="2743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4" name="Google Shape;14;p32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5" name="Google Shape;15;p32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3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7" name="Google Shape;17;p3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18" name="Google Shape;18;p32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3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0" name="Google Shape;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2"/>
          <p:cNvSpPr txBox="1"/>
          <p:nvPr>
            <p:ph idx="10" type="dt"/>
          </p:nvPr>
        </p:nvSpPr>
        <p:spPr>
          <a:xfrm>
            <a:off x="76200" y="6594307"/>
            <a:ext cx="2362200" cy="26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2"/>
          <p:cNvSpPr txBox="1"/>
          <p:nvPr>
            <p:ph idx="11" type="ftr"/>
          </p:nvPr>
        </p:nvSpPr>
        <p:spPr>
          <a:xfrm>
            <a:off x="3086100" y="6596246"/>
            <a:ext cx="2895600" cy="26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6553200" y="6583684"/>
            <a:ext cx="2133600" cy="274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/>
        </p:nvSpPr>
        <p:spPr>
          <a:xfrm>
            <a:off x="729128" y="2932386"/>
            <a:ext cx="7564618" cy="294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Modelling Language (UML)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(Theory)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Dr. Dinesh Vij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b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6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5"/>
          <p:cNvSpPr txBox="1"/>
          <p:nvPr/>
        </p:nvSpPr>
        <p:spPr>
          <a:xfrm>
            <a:off x="1338236" y="1301969"/>
            <a:ext cx="6346401" cy="1436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Software Engineering (OOSE)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22CS017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L-Building Blocks"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438" y="2005412"/>
            <a:ext cx="2732723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-Building Blocks" id="121" name="Google Shape;1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5010865"/>
            <a:ext cx="1827848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/>
          <p:nvPr/>
        </p:nvSpPr>
        <p:spPr>
          <a:xfrm>
            <a:off x="152400" y="944583"/>
            <a:ext cx="8686800" cy="1289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Collaboration: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represents the interaction between things that is done to meet the goal. It is symbolized as a dotted ellipse with its name written inside it.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52400" y="3892529"/>
            <a:ext cx="8686800" cy="1289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case: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Use case is the core concept of object-oriented modeling. It portrays a set of actions executed by a system to achieve the goal.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ML-Building Blocks"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752600"/>
            <a:ext cx="986790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-Building Blocks" id="131" name="Google Shape;1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723" y="4442721"/>
            <a:ext cx="1867853" cy="1932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-Building Blocks" id="132" name="Google Shape;13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76654" y="4343400"/>
            <a:ext cx="1867853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/>
          <p:nvPr/>
        </p:nvSpPr>
        <p:spPr>
          <a:xfrm>
            <a:off x="102312" y="975562"/>
            <a:ext cx="8736887" cy="873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Actor: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comes under the use case diagrams. It is an object that interacts with the system, for example, a user.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114300" y="3124200"/>
            <a:ext cx="3238500" cy="1289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Component: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represents the physical part of the system that reside on the node.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5715000" y="2971800"/>
            <a:ext cx="3048000" cy="1289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Node: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 physical element that exists. E.g., server, printer, etc.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201630" y="1482298"/>
            <a:ext cx="8740739" cy="3346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253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Behavioral Things: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things are the dynamic parts of UML models.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all, there are three primary kinds of behavioral things: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3" marL="1771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3" marL="1771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3" marL="1771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romanLcPeriod"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125002" y="1544569"/>
            <a:ext cx="8740739" cy="4088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25375">
            <a:spAutoFit/>
          </a:bodyPr>
          <a:lstStyle/>
          <a:p>
            <a:pPr indent="-4000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romanLcPeriod"/>
            </a:pPr>
            <a:r>
              <a:rPr b="1" i="1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behavior that comprises a set of messages exchanged among a set of objects or roles within a particular context to accomplish a specific purpose.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interaction involves a number of other elements, including messages, actions, and connectors (the connection between objects).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a message is rendered as a directed line, almost always including the name of its operation, as shown below</a:t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28581" l="0" r="0" t="0"/>
          <a:stretch/>
        </p:blipFill>
        <p:spPr>
          <a:xfrm>
            <a:off x="3352800" y="5562600"/>
            <a:ext cx="3376613" cy="67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128426" y="859051"/>
            <a:ext cx="5815173" cy="5423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25375">
            <a:spAutoFit/>
          </a:bodyPr>
          <a:lstStyle/>
          <a:p>
            <a:pPr indent="-4000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romanLcPeriod" startAt="2"/>
            </a:pPr>
            <a:r>
              <a:rPr b="1" i="1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Machine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behavior that specifies the sequences of states an object or an interaction goes through during its lifetime in response to events, together with its responses to those events.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state machine involves a number of other elements, including states, transitions (the flow from state to state), events (things that trigger a transition), and activities (the response to a transition).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a state is rendered as a rounded rectangle, usually including its name and its substates, if 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433" y="1837266"/>
            <a:ext cx="2651160" cy="3467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15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128426" y="901072"/>
            <a:ext cx="5815173" cy="5423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25375">
            <a:spAutoFit/>
          </a:bodyPr>
          <a:lstStyle/>
          <a:p>
            <a:pPr indent="-4000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AutoNum type="romanLcPeriod" startAt="3"/>
            </a:pPr>
            <a:r>
              <a:rPr b="1" i="1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behavior that specifies the sequence of steps a computational process performs.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</a:t>
            </a:r>
            <a:r>
              <a:rPr b="0" i="1" lang="en-US" sz="1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focus is on the set of objects that interact. In a </a:t>
            </a:r>
            <a:r>
              <a:rPr b="0" i="1" lang="en-US" sz="1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machine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focus is on the life cycle of one object at a time. In an </a:t>
            </a:r>
            <a:r>
              <a:rPr b="0" i="1" lang="en-US" sz="1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focus is on the flows among steps without regard to which object performs each step.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step of an activity is called an </a:t>
            </a:r>
            <a:r>
              <a:rPr b="0" i="1" lang="en-US" sz="1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an action is rendered as a rounded rectangle with a name indicating its purpose.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and actions are distinguished by their different contexts.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2685" y="1819670"/>
            <a:ext cx="2438400" cy="3218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6200" y="914400"/>
            <a:ext cx="8740739" cy="41770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253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Grouping Things:</a:t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method that together binds the elements of the UML model</a:t>
            </a:r>
            <a:endParaRPr b="0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one primary kind of grouping thing, namely, </a:t>
            </a:r>
            <a:r>
              <a:rPr b="0" i="1" lang="en-US" sz="1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packages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1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general-purpose mechanism for organizing the design itself, as opposed to classes, which organize implementation constructs. Structural things, behavioral things, and even other grouping things may be placed in a package.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components (which exist at run time), a package is purely conceptual (meaning that it exists only at development time).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a package is rendered as a tabbed folder, usually including only its name and, sometimes, its contents</a:t>
            </a:r>
            <a:endParaRPr b="0" i="0" sz="18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4800600"/>
            <a:ext cx="1981200" cy="155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152400" y="995191"/>
            <a:ext cx="8740739" cy="4015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253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Annotational Things: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Annotational things are the explanatory parts of UML models.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the comments you may apply to describe, illuminate, and remark about any element in a model.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one primary kind of annotational thing, called a </a:t>
            </a:r>
            <a:r>
              <a:rPr b="0" i="1" lang="en-US" sz="1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1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simply a symbol for rendering constraints and comments attached to an element or a collection of elements.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a note is rendered as a rectangle with a dog-eared corner, together with a textual or graphical comment.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4953000"/>
            <a:ext cx="204395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Relationships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76200" y="1178071"/>
            <a:ext cx="8740739" cy="48695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25375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illustrates the meaningful connections between things. There are four types of relationships given below: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6" marL="3028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6" marL="3028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6" marL="3028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6" marL="3028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Dependency: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semantic relationship between two model elements in which a change to one element (the independent one) may affect the semantics of the other element (the dependent one). Graphically, a dependency is rendered as a dashed line, possibly directed, and occasionally including a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886" y="5791200"/>
            <a:ext cx="2849366" cy="456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Relationships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152400" y="914400"/>
            <a:ext cx="8534399" cy="41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Association: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structural relationship among classes that describes a set of links, a link being a connection among objects that are instances of the classes.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E.g.: city bus and riders.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Aggregation is a special kind of association, representing a structural relationship between a whole and its parts. E.g., shirt and pockets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an association is rendered as a solid line or it is denoted by a dotted line with arrowheads on both sides to describe the relationship with the element on both sides.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5086350"/>
            <a:ext cx="45434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-Building Blocks" id="206" name="Google Shape;2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3125" y="5656616"/>
            <a:ext cx="3803875" cy="36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Index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457200" y="1752600"/>
            <a:ext cx="82296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/>
              <a:t>Introduction to UML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/>
              <a:t>Goals of UML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/>
              <a:t>Characteristics of UML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/>
              <a:t>UML Building Blocks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/>
              <a:t>UML Modelling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/>
              <a:t>Introduction to Use Case Diagram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/>
              <a:t>Practice Questions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/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Relationships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152400" y="914400"/>
            <a:ext cx="8534399" cy="41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Generalization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specialization/generalization relationship in which the specialized element (the child) builds on the specification of the generalized element (the parent).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child shares the structure and the behavior of the parent.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vehicle is a bus, car, truck.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a generalization relationship is rendered as a solid line with a hollow arrowhead pointing to the parent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b="0" l="0" r="0" t="22036"/>
          <a:stretch/>
        </p:blipFill>
        <p:spPr>
          <a:xfrm>
            <a:off x="2225853" y="5232302"/>
            <a:ext cx="4286250" cy="48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Relationships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152400" y="914400"/>
            <a:ext cx="8534399" cy="5028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semantic relationship between classifiers, wherein one classifier specifies a contract that another classifier guarantees to carry out.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You'll encounter realization relationships in these places: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interfaces and the classes or components that realize them,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use cases and the collaborations that realize them.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Graphically, a realization relationship is rendered as a cross between a generalization and a dependency 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7" y="5257800"/>
            <a:ext cx="42767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UML Modelling Software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152400" y="914400"/>
            <a:ext cx="85344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"UML Modelling Software" refers to a computer program that allows users to create visual diagrams using the Unified Modeling Language (UML), a standardized way to represent the structure and behavior of a software system.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Essentially acting like a "blueprint" for designing software applications by visually depicting different components and their relationships through various types of diagrams.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itself is not a programming language but a standardized notation, meaning different UML modeling tools can interpret and display the diagrams in a consistent manner.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popular UML modeling software: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Paradigm, Microsoft Visio, Lucidchart, StarUML, and Enterprise Architect.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Diagrams in UML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2743200" y="6088734"/>
            <a:ext cx="3581400" cy="2872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253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Types of Diagrams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L-Diagrams"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36129"/>
            <a:ext cx="7467600" cy="492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Introduction to Use Case Diagram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152400" y="955675"/>
            <a:ext cx="85344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What are Use Cases?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software and systems engineering, a use case is a list of actions or event steps, typically defining the interactions between a role (known in the Unified Modeling Language as an actor) and a system, to achieve a goal.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actor can be a human or an external system.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use case describes a way in which a real-world actor interacts with the system. </a:t>
            </a:r>
            <a:endParaRPr/>
          </a:p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Importance of Use Case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152400" y="1066800"/>
            <a:ext cx="88392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cases have been used extensively over the past few decades. 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advantages of Use cases include: 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The list of goal names provides the shortest summary of what the system will offer.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It gives an overview of the roles of each and every component in the system. It will help us in defining the role of users, administrators, etc. </a:t>
            </a:r>
            <a:endParaRPr/>
          </a:p>
        </p:txBody>
      </p:sp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Contd…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955675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features of the system depends on the users of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General use case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eneral.JPG" id="262" name="Google Shape;2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752600"/>
            <a:ext cx="5419725" cy="38334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1143000" y="5638800"/>
            <a:ext cx="7010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General Use case diagram of Hospital Management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Contd…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457200" y="955675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Monitor and Manage Patients’ Information and Status</a:t>
            </a:r>
            <a:endParaRPr/>
          </a:p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762000" y="5410200"/>
            <a:ext cx="7772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 Use case diagram of Monitor and Manage Patients’ Information and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uu.JPG" id="272" name="Google Shape;2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1" y="1484761"/>
            <a:ext cx="5791200" cy="392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Contd…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457200" y="955675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Manage Hospital Rooms and Physicians’ Info and Status</a:t>
            </a:r>
            <a:endParaRPr/>
          </a:p>
        </p:txBody>
      </p:sp>
      <p:sp>
        <p:nvSpPr>
          <p:cNvPr id="279" name="Google Shape;279;p28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762000" y="5410200"/>
            <a:ext cx="7772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4. Use case diagram of Manage Hospital Rooms and Physicians’ Info and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Case.JPG" id="281" name="Google Shape;2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438275"/>
            <a:ext cx="72009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Contd…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457200" y="955675"/>
            <a:ext cx="8229600" cy="521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   Monitor Hospital Transaction Records</a:t>
            </a:r>
            <a:endParaRPr/>
          </a:p>
        </p:txBody>
      </p:sp>
      <p:sp>
        <p:nvSpPr>
          <p:cNvPr id="288" name="Google Shape;288;p29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1143000" y="5334000"/>
            <a:ext cx="7010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 Use case diagram of Monitor Hospital Transaction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E.JPG" id="290" name="Google Shape;2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95400"/>
            <a:ext cx="4719638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Introduction to UML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52400" y="1143000"/>
            <a:ext cx="8534400" cy="465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(Unified Modeling Language) is a general-purpose, graphical modeling language in the field of Software Engineering.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diagrams serve to describe, analyze, and test a system’s characteristics, behaviors, and other features.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initially developed by Grady Booch, Ivar Jacobson, and James Rumbaugh in 1994-95 at Rational software.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1997, it got adopted as a standard by the Object Management Group.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Practice Questions</a:t>
            </a:r>
            <a:endParaRPr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464270" y="18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0A0B"/>
              </a:buClr>
              <a:buSzPts val="2200"/>
              <a:buChar char="•"/>
            </a:pPr>
            <a:r>
              <a:rPr b="1" i="0" lang="en-US">
                <a:solidFill>
                  <a:srgbClr val="090A0B"/>
                </a:solidFill>
              </a:rPr>
              <a:t>What is a UML diagram </a:t>
            </a:r>
            <a:r>
              <a:rPr b="1" lang="en-US">
                <a:solidFill>
                  <a:srgbClr val="090A0B"/>
                </a:solidFill>
              </a:rPr>
              <a:t>stereotype,</a:t>
            </a:r>
            <a:r>
              <a:rPr b="1" i="0" lang="en-US">
                <a:solidFill>
                  <a:srgbClr val="090A0B"/>
                </a:solidFill>
              </a:rPr>
              <a:t> and how is it used?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90A0B"/>
              </a:buClr>
              <a:buSzPts val="2200"/>
              <a:buChar char="•"/>
            </a:pPr>
            <a:r>
              <a:rPr b="1" i="0" lang="en-US">
                <a:solidFill>
                  <a:srgbClr val="090A0B"/>
                </a:solidFill>
              </a:rPr>
              <a:t>How is inheritance represented in UML?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12121"/>
              </a:buClr>
              <a:buSzPts val="2200"/>
              <a:buChar char="•"/>
            </a:pPr>
            <a:r>
              <a:rPr b="1" i="0" lang="en-US">
                <a:solidFill>
                  <a:srgbClr val="212121"/>
                </a:solidFill>
              </a:rPr>
              <a:t>Can you explain use case diagrams?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12121"/>
              </a:buClr>
              <a:buSzPts val="2200"/>
              <a:buChar char="•"/>
            </a:pPr>
            <a:r>
              <a:rPr b="1" i="0" lang="en-US">
                <a:solidFill>
                  <a:srgbClr val="212121"/>
                </a:solidFill>
              </a:rPr>
              <a:t>Can you explain 'Extend' and 'Include' in use cases?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12121"/>
              </a:buClr>
              <a:buSzPts val="2200"/>
              <a:buChar char="•"/>
            </a:pPr>
            <a:r>
              <a:rPr b="1" i="0" lang="en-US">
                <a:solidFill>
                  <a:srgbClr val="212121"/>
                </a:solidFill>
              </a:rPr>
              <a:t>What do you mean by </a:t>
            </a:r>
            <a:r>
              <a:rPr b="1" lang="en-US">
                <a:solidFill>
                  <a:srgbClr val="212121"/>
                </a:solidFill>
              </a:rPr>
              <a:t>structure</a:t>
            </a:r>
            <a:r>
              <a:rPr b="1" i="0" lang="en-US">
                <a:solidFill>
                  <a:srgbClr val="212121"/>
                </a:solidFill>
              </a:rPr>
              <a:t> diagram?</a:t>
            </a:r>
            <a:endParaRPr/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i="0">
              <a:solidFill>
                <a:srgbClr val="090A0B"/>
              </a:solidFill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/>
          </a:p>
        </p:txBody>
      </p:sp>
      <p:sp>
        <p:nvSpPr>
          <p:cNvPr id="297" name="Google Shape;297;p30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-63500" lvl="0" marL="34290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THANKS</a:t>
            </a:r>
            <a:endParaRPr/>
          </a:p>
        </p:txBody>
      </p:sp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Goals of UML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152400" y="1143000"/>
            <a:ext cx="8763000" cy="3730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users with a ready-to-use, expressive visual modeling language so they can develop and exchange meaningful models.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extensibility and specialization mechanisms to extend the core concepts.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independent of particular programming languages and development processes.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formal basis for understanding the modeling language.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higher-level development concepts such as collaborations, frameworks, patterns and components.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Characteristics of UML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52400" y="1283148"/>
            <a:ext cx="8035636" cy="234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generalized modeling language.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distinct from other programming languages like C++, Python,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interrelated to object-oriented analysis and design.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to visualize the workflow of the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pictorial language, used to generate powerful modeling artifacts.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UML Building Blocks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3" name="Google Shape;83;p6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6"/>
          <p:cNvSpPr/>
          <p:nvPr/>
        </p:nvSpPr>
        <p:spPr>
          <a:xfrm>
            <a:off x="304800" y="990600"/>
            <a:ext cx="8382000" cy="465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 is composed of three main building blocks, i.e.,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blocks generate one complete UML model diagram by rotating around several different blocks.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UML building blocks are enlisted below: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5" marL="2628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5" marL="2628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5" marL="2628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609600" y="1259175"/>
            <a:ext cx="7543800" cy="234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 are the most important building blocks of UML. Things can be 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4" marL="2114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Annotational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52400" y="975408"/>
            <a:ext cx="8740739" cy="3672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253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Structural Things:</a:t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depict the static behavior of a model and display the physical and conceptual components.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include class, object, interface, node, collaboration, component, and a use case.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 Class is a set of identical things that outlines the functionality and properties of an object. It also represents the abstract class whose functionalities are not defined. Its notation is as follows;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UML-Building Blocks" id="99" name="Google Shape;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4170362"/>
            <a:ext cx="23177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Things (contd.)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L-Building Blocks"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8163" y="2286000"/>
            <a:ext cx="1964437" cy="19867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L-Building Blocks" id="109" name="Google Shape;10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5059323"/>
            <a:ext cx="1330008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/>
          <p:nvPr/>
        </p:nvSpPr>
        <p:spPr>
          <a:xfrm>
            <a:off x="-7706" y="895507"/>
            <a:ext cx="9144000" cy="1289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Object: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individual that describes the behavior and the functions of a system. The notation of the object is similar to that of the class; the only difference is that the object name is always underlined and its notation is given below;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-7706" y="4627394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Interface:</a:t>
            </a:r>
            <a:r>
              <a:rPr b="0" i="0" lang="en-US" sz="18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 set of operations that describes the functionality of a class.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-7706" y="5366266"/>
            <a:ext cx="899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2021-07-05T10:09:00Z</dcterms:created>
  <dc:creator>ABC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C66E8A929365439D9183C5235316B3C9</vt:lpwstr>
  </property>
</Properties>
</file>