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6858000" cx="9144000"/>
  <p:notesSz cx="6858000" cy="9144000"/>
  <p:embeddedFontLst>
    <p:embeddedFont>
      <p:font typeface="Nuni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7" roundtripDataSignature="AMtx7mi64xg/7l6VqRnw7MH1J2Pxek0n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customschemas.google.com/relationships/presentationmetadata" Target="meta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 name="Google Shape;4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 name="Google Shape;4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2" name="Google Shape;11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9" name="Google Shape;11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6" name="Google Shape;12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33" name="Google Shape;13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0" name="Google Shape;14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47" name="Google Shape;14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4" name="Google Shape;15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61" name="Google Shape;16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b1dbd57ae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b1dbd57ae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9" name="Google Shape;169;g31b1dbd57ae_0_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1b1dbd57ae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1b1dbd57ae_0_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8" name="Google Shape;178;g31b1dbd57ae_0_2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2" name="Google Shape;5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b1dbd57ae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b1dbd57ae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6" name="Google Shape;186;g31b1dbd57ae_0_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b1dbd57ae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b1dbd57ae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g31b1dbd57ae_0_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02" name="Google Shape;202;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08" name="Google Shape;20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15" name="Google Shape;215;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23" name="Google Shape;22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0" name="Google Shape;230;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37" name="Google Shape;23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44" name="Google Shape;24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1" name="Google Shape;251;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59" name="Google Shape;5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58" name="Google Shape;2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65" name="Google Shape;26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2" name="Google Shape;27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79" name="Google Shape;279;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86" name="Google Shape;28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293" name="Google Shape;29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1b1dbd57ae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1b1dbd57ae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1" name="Google Shape;301;g31b1dbd57ae_0_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308" name="Google Shape;308;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1b1dbd57ae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1b1dbd57ae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7" name="Google Shape;67;g31b1dbd57ae_0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75" name="Google Shape;7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2" name="Google Shape;8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89" name="Google Shape;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b1dbd57ae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b1dbd57ae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7" name="Google Shape;97;g31b1dbd57ae_0_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05" name="Google Shape;10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pic>
        <p:nvPicPr>
          <p:cNvPr descr="LOGO.gif" id="25" name="Google Shape;25;p32"/>
          <p:cNvPicPr preferRelativeResize="0"/>
          <p:nvPr/>
        </p:nvPicPr>
        <p:blipFill rotWithShape="1">
          <a:blip r:embed="rId2">
            <a:alphaModFix/>
          </a:blip>
          <a:srcRect b="10713" l="0" r="0" t="0"/>
          <a:stretch/>
        </p:blipFill>
        <p:spPr>
          <a:xfrm>
            <a:off x="6553200" y="228600"/>
            <a:ext cx="2057400" cy="635000"/>
          </a:xfrm>
          <a:prstGeom prst="rect">
            <a:avLst/>
          </a:prstGeom>
          <a:noFill/>
          <a:ln>
            <a:noFill/>
          </a:ln>
        </p:spPr>
      </p:pic>
      <p:grpSp>
        <p:nvGrpSpPr>
          <p:cNvPr id="26" name="Google Shape;26;p32"/>
          <p:cNvGrpSpPr/>
          <p:nvPr/>
        </p:nvGrpSpPr>
        <p:grpSpPr>
          <a:xfrm>
            <a:off x="6146800" y="0"/>
            <a:ext cx="2997200" cy="876300"/>
            <a:chOff x="6096000" y="3924300"/>
            <a:chExt cx="2997200" cy="876300"/>
          </a:xfrm>
        </p:grpSpPr>
        <p:sp>
          <p:nvSpPr>
            <p:cNvPr id="27" name="Google Shape;27;p32"/>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28" name="Google Shape;28;p32"/>
            <p:cNvPicPr preferRelativeResize="0"/>
            <p:nvPr/>
          </p:nvPicPr>
          <p:blipFill rotWithShape="1">
            <a:blip r:embed="rId2">
              <a:alphaModFix/>
            </a:blip>
            <a:srcRect b="10713" l="0" r="0" t="0"/>
            <a:stretch/>
          </p:blipFill>
          <p:spPr>
            <a:xfrm>
              <a:off x="6502400" y="4152900"/>
              <a:ext cx="2057400" cy="635000"/>
            </a:xfrm>
            <a:prstGeom prst="rect">
              <a:avLst/>
            </a:prstGeom>
            <a:noFill/>
            <a:ln>
              <a:noFill/>
            </a:ln>
          </p:spPr>
        </p:pic>
        <p:sp>
          <p:nvSpPr>
            <p:cNvPr id="29" name="Google Shape;29;p32"/>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30" name="Google Shape;30;p32"/>
          <p:cNvPicPr preferRelativeResize="0"/>
          <p:nvPr/>
        </p:nvPicPr>
        <p:blipFill rotWithShape="1">
          <a:blip r:embed="rId3">
            <a:alphaModFix/>
          </a:blip>
          <a:srcRect b="0" l="0" r="0" t="0"/>
          <a:stretch/>
        </p:blipFill>
        <p:spPr>
          <a:xfrm>
            <a:off x="6553200" y="228600"/>
            <a:ext cx="1920875" cy="609600"/>
          </a:xfrm>
          <a:prstGeom prst="rect">
            <a:avLst/>
          </a:prstGeom>
          <a:noFill/>
          <a:ln>
            <a:noFill/>
          </a:ln>
        </p:spPr>
      </p:pic>
      <p:sp>
        <p:nvSpPr>
          <p:cNvPr id="31" name="Google Shape;31;p3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 name="Google Shape;32;p3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368300" lvl="0" marL="4572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1pPr>
            <a:lvl2pPr indent="-368300" lvl="1" marL="9144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2pPr>
            <a:lvl3pPr indent="-368300" lvl="2" marL="13716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3pPr>
            <a:lvl4pPr indent="-368300" lvl="3" marL="18288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4pPr>
            <a:lvl5pPr indent="-368300" lvl="4" marL="2286000" algn="l">
              <a:lnSpc>
                <a:spcPct val="100000"/>
              </a:lnSpc>
              <a:spcBef>
                <a:spcPts val="440"/>
              </a:spcBef>
              <a:spcAft>
                <a:spcPts val="0"/>
              </a:spcAft>
              <a:buClr>
                <a:schemeClr val="dk1"/>
              </a:buClr>
              <a:buSzPts val="2200"/>
              <a:buChar char="»"/>
              <a:defRPr sz="2200">
                <a:latin typeface="Times New Roman"/>
                <a:ea typeface="Times New Roman"/>
                <a:cs typeface="Times New Roman"/>
                <a:sym typeface="Times New Roman"/>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33" name="Google Shape;33;p32"/>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2"/>
          <p:cNvSpPr txBox="1"/>
          <p:nvPr>
            <p:ph idx="11" type="ftr"/>
          </p:nvPr>
        </p:nvSpPr>
        <p:spPr>
          <a:xfrm>
            <a:off x="3124200" y="6629400"/>
            <a:ext cx="2895600" cy="1968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6" name="Shape 36"/>
        <p:cNvGrpSpPr/>
        <p:nvPr/>
      </p:nvGrpSpPr>
      <p:grpSpPr>
        <a:xfrm>
          <a:off x="0" y="0"/>
          <a:ext cx="0" cy="0"/>
          <a:chOff x="0" y="0"/>
          <a:chExt cx="0" cy="0"/>
        </a:xfrm>
      </p:grpSpPr>
      <p:sp>
        <p:nvSpPr>
          <p:cNvPr id="37" name="Google Shape;37;p33"/>
          <p:cNvSpPr txBox="1"/>
          <p:nvPr>
            <p:ph type="ctrTitle"/>
          </p:nvPr>
        </p:nvSpPr>
        <p:spPr>
          <a:xfrm>
            <a:off x="0" y="1"/>
            <a:ext cx="5486400" cy="914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b="1" sz="3200">
                <a:latin typeface="Times New Roman"/>
                <a:ea typeface="Times New Roman"/>
                <a:cs typeface="Times New Roman"/>
                <a:sym typeface="Times New Roman"/>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33"/>
          <p:cNvSpPr txBox="1"/>
          <p:nvPr>
            <p:ph idx="1" type="subTitle"/>
          </p:nvPr>
        </p:nvSpPr>
        <p:spPr>
          <a:xfrm>
            <a:off x="533400" y="1371600"/>
            <a:ext cx="8153400" cy="47244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39" name="Google Shape;39;p33"/>
          <p:cNvSpPr txBox="1"/>
          <p:nvPr>
            <p:ph idx="10" type="dt"/>
          </p:nvPr>
        </p:nvSpPr>
        <p:spPr>
          <a:xfrm>
            <a:off x="152400" y="6629400"/>
            <a:ext cx="2286000" cy="17895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3"/>
          <p:cNvSpPr txBox="1"/>
          <p:nvPr>
            <p:ph idx="11" type="ftr"/>
          </p:nvPr>
        </p:nvSpPr>
        <p:spPr>
          <a:xfrm>
            <a:off x="3124200" y="6629400"/>
            <a:ext cx="2895600" cy="1968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jp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3000" u="none" cap="none" strike="noStrike">
                <a:solidFill>
                  <a:schemeClr val="dk1"/>
                </a:solidFill>
                <a:latin typeface="Calibri"/>
                <a:ea typeface="Calibri"/>
                <a:cs typeface="Calibri"/>
                <a:sym typeface="Calibri"/>
              </a:defRPr>
            </a:lvl9pPr>
          </a:lstStyle>
          <a:p/>
        </p:txBody>
      </p:sp>
      <p:sp>
        <p:nvSpPr>
          <p:cNvPr id="11" name="Google Shape;11;p31"/>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p:nvPr/>
        </p:nvSpPr>
        <p:spPr>
          <a:xfrm>
            <a:off x="0" y="0"/>
            <a:ext cx="91440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31"/>
          <p:cNvSpPr/>
          <p:nvPr/>
        </p:nvSpPr>
        <p:spPr>
          <a:xfrm flipH="1" rot="10800000">
            <a:off x="0" y="6583684"/>
            <a:ext cx="9144000" cy="274316"/>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4" name="Google Shape;14;p3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pic>
        <p:nvPicPr>
          <p:cNvPr descr="LOGO.gif" id="15" name="Google Shape;15;p31"/>
          <p:cNvPicPr preferRelativeResize="0"/>
          <p:nvPr/>
        </p:nvPicPr>
        <p:blipFill rotWithShape="1">
          <a:blip r:embed="rId1">
            <a:alphaModFix/>
          </a:blip>
          <a:srcRect b="10713" l="0" r="0" t="0"/>
          <a:stretch/>
        </p:blipFill>
        <p:spPr>
          <a:xfrm>
            <a:off x="6553200" y="228600"/>
            <a:ext cx="2057400" cy="635000"/>
          </a:xfrm>
          <a:prstGeom prst="rect">
            <a:avLst/>
          </a:prstGeom>
          <a:noFill/>
          <a:ln>
            <a:noFill/>
          </a:ln>
        </p:spPr>
      </p:pic>
      <p:grpSp>
        <p:nvGrpSpPr>
          <p:cNvPr id="16" name="Google Shape;16;p31"/>
          <p:cNvGrpSpPr/>
          <p:nvPr/>
        </p:nvGrpSpPr>
        <p:grpSpPr>
          <a:xfrm>
            <a:off x="6146800" y="0"/>
            <a:ext cx="2997200" cy="876300"/>
            <a:chOff x="6096000" y="3924300"/>
            <a:chExt cx="2997200" cy="876300"/>
          </a:xfrm>
        </p:grpSpPr>
        <p:sp>
          <p:nvSpPr>
            <p:cNvPr id="17" name="Google Shape;17;p31"/>
            <p:cNvSpPr/>
            <p:nvPr/>
          </p:nvSpPr>
          <p:spPr>
            <a:xfrm>
              <a:off x="6096000" y="3924300"/>
              <a:ext cx="2997200" cy="838200"/>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LOGO.gif" id="18" name="Google Shape;18;p31"/>
            <p:cNvPicPr preferRelativeResize="0"/>
            <p:nvPr/>
          </p:nvPicPr>
          <p:blipFill rotWithShape="1">
            <a:blip r:embed="rId1">
              <a:alphaModFix/>
            </a:blip>
            <a:srcRect b="10713" l="0" r="0" t="0"/>
            <a:stretch/>
          </p:blipFill>
          <p:spPr>
            <a:xfrm>
              <a:off x="6502400" y="4152900"/>
              <a:ext cx="2057400" cy="635000"/>
            </a:xfrm>
            <a:prstGeom prst="rect">
              <a:avLst/>
            </a:prstGeom>
            <a:noFill/>
            <a:ln>
              <a:noFill/>
            </a:ln>
          </p:spPr>
        </p:pic>
        <p:sp>
          <p:nvSpPr>
            <p:cNvPr id="19" name="Google Shape;19;p31"/>
            <p:cNvSpPr/>
            <p:nvPr/>
          </p:nvSpPr>
          <p:spPr>
            <a:xfrm>
              <a:off x="6477000" y="4114800"/>
              <a:ext cx="2076450" cy="685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pic>
        <p:nvPicPr>
          <p:cNvPr descr="logo.jpg" id="20" name="Google Shape;20;p31"/>
          <p:cNvPicPr preferRelativeResize="0"/>
          <p:nvPr/>
        </p:nvPicPr>
        <p:blipFill rotWithShape="1">
          <a:blip r:embed="rId2">
            <a:alphaModFix/>
          </a:blip>
          <a:srcRect b="0" l="0" r="0" t="0"/>
          <a:stretch/>
        </p:blipFill>
        <p:spPr>
          <a:xfrm>
            <a:off x="6553200" y="228600"/>
            <a:ext cx="1920875" cy="609600"/>
          </a:xfrm>
          <a:prstGeom prst="rect">
            <a:avLst/>
          </a:prstGeom>
          <a:noFill/>
          <a:ln>
            <a:noFill/>
          </a:ln>
        </p:spPr>
      </p:pic>
      <p:sp>
        <p:nvSpPr>
          <p:cNvPr id="21" name="Google Shape;21;p31"/>
          <p:cNvSpPr txBox="1"/>
          <p:nvPr>
            <p:ph idx="10" type="dt"/>
          </p:nvPr>
        </p:nvSpPr>
        <p:spPr>
          <a:xfrm>
            <a:off x="76200" y="6594307"/>
            <a:ext cx="2362200" cy="263693"/>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2" name="Google Shape;22;p31"/>
          <p:cNvSpPr txBox="1"/>
          <p:nvPr>
            <p:ph idx="11" type="ftr"/>
          </p:nvPr>
        </p:nvSpPr>
        <p:spPr>
          <a:xfrm>
            <a:off x="3086100" y="6596246"/>
            <a:ext cx="2895600" cy="26175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1200" u="none" cap="none" strike="noStrike">
                <a:solidFill>
                  <a:schemeClr val="lt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3" name="Google Shape;23;p31"/>
          <p:cNvSpPr txBox="1"/>
          <p:nvPr>
            <p:ph idx="12" type="sldNum"/>
          </p:nvPr>
        </p:nvSpPr>
        <p:spPr>
          <a:xfrm>
            <a:off x="6553200" y="6583684"/>
            <a:ext cx="2133600" cy="27431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 name="Shape 46"/>
        <p:cNvGrpSpPr/>
        <p:nvPr/>
      </p:nvGrpSpPr>
      <p:grpSpPr>
        <a:xfrm>
          <a:off x="0" y="0"/>
          <a:ext cx="0" cy="0"/>
          <a:chOff x="0" y="0"/>
          <a:chExt cx="0" cy="0"/>
        </a:xfrm>
      </p:grpSpPr>
      <p:sp>
        <p:nvSpPr>
          <p:cNvPr id="47" name="Google Shape;47;p1"/>
          <p:cNvSpPr txBox="1"/>
          <p:nvPr/>
        </p:nvSpPr>
        <p:spPr>
          <a:xfrm>
            <a:off x="190500" y="3627825"/>
            <a:ext cx="8763000" cy="23907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3A30FA"/>
                </a:solidFill>
                <a:latin typeface="Times New Roman"/>
                <a:ea typeface="Times New Roman"/>
                <a:cs typeface="Times New Roman"/>
                <a:sym typeface="Times New Roman"/>
              </a:rPr>
              <a:t>Requirement Engineering Process</a:t>
            </a:r>
            <a:endParaRPr b="1" i="0" sz="3600" u="none" cap="none" strike="noStrike">
              <a:solidFill>
                <a:srgbClr val="3A30FA"/>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3A30FA"/>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3A30FA"/>
                </a:solidFill>
                <a:latin typeface="Times New Roman"/>
                <a:ea typeface="Times New Roman"/>
                <a:cs typeface="Times New Roman"/>
                <a:sym typeface="Times New Roman"/>
              </a:rPr>
              <a:t>Prepared By:</a:t>
            </a:r>
            <a:endParaRPr b="1" i="0" sz="3600" u="none" cap="none" strike="noStrike">
              <a:solidFill>
                <a:srgbClr val="3A30FA"/>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3A30FA"/>
                </a:solidFill>
                <a:latin typeface="Times New Roman"/>
                <a:ea typeface="Times New Roman"/>
                <a:cs typeface="Times New Roman"/>
                <a:sym typeface="Times New Roman"/>
              </a:rPr>
              <a:t>Dr. Shveta Bansa</a:t>
            </a:r>
            <a:r>
              <a:rPr b="1" i="0" lang="en-US" sz="3200" u="none" cap="none" strike="noStrike">
                <a:solidFill>
                  <a:srgbClr val="3A30FA"/>
                </a:solidFill>
                <a:latin typeface="Times New Roman"/>
                <a:ea typeface="Times New Roman"/>
                <a:cs typeface="Times New Roman"/>
                <a:sym typeface="Times New Roman"/>
              </a:rPr>
              <a:t>l</a:t>
            </a:r>
            <a:endParaRPr b="1" i="0" sz="3200" u="none" cap="none" strike="noStrike">
              <a:solidFill>
                <a:srgbClr val="3A30FA"/>
              </a:solidFill>
              <a:latin typeface="Times New Roman"/>
              <a:ea typeface="Times New Roman"/>
              <a:cs typeface="Times New Roman"/>
              <a:sym typeface="Times New Roman"/>
            </a:endParaRPr>
          </a:p>
        </p:txBody>
      </p:sp>
      <p:sp>
        <p:nvSpPr>
          <p:cNvPr id="48" name="Google Shape;48;p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49" name="Google Shape;49;p1"/>
          <p:cNvSpPr txBox="1"/>
          <p:nvPr/>
        </p:nvSpPr>
        <p:spPr>
          <a:xfrm>
            <a:off x="234885" y="1524000"/>
            <a:ext cx="8756700" cy="180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Object Oriented Software Engineering (OOSE)</a:t>
            </a:r>
            <a:endParaRPr b="0" i="0" sz="3600" u="none" cap="none" strike="noStrike">
              <a:solidFill>
                <a:srgbClr val="000000"/>
              </a:solidFill>
              <a:latin typeface="Arial"/>
              <a:ea typeface="Arial"/>
              <a:cs typeface="Arial"/>
              <a:sym typeface="Arial"/>
            </a:endParaRPr>
          </a:p>
          <a:p>
            <a:pPr indent="0" lvl="0" marL="0" marR="0" rtl="0" algn="ctr">
              <a:lnSpc>
                <a:spcPct val="100000"/>
              </a:lnSpc>
              <a:spcBef>
                <a:spcPts val="400"/>
              </a:spcBef>
              <a:spcAft>
                <a:spcPts val="0"/>
              </a:spcAft>
              <a:buClr>
                <a:srgbClr val="000000"/>
              </a:buClr>
              <a:buSzPts val="2000"/>
              <a:buFont typeface="Arial"/>
              <a:buNone/>
            </a:pPr>
            <a:r>
              <a:rPr b="1" i="0" lang="en-US" sz="3600" u="none" cap="none" strike="noStrike">
                <a:solidFill>
                  <a:schemeClr val="dk1"/>
                </a:solidFill>
                <a:latin typeface="Times New Roman"/>
                <a:ea typeface="Times New Roman"/>
                <a:cs typeface="Times New Roman"/>
                <a:sym typeface="Times New Roman"/>
              </a:rPr>
              <a:t>22CS017</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Specification (SRS</a:t>
            </a:r>
            <a:r>
              <a:rPr b="1" lang="en-US" sz="2400">
                <a:latin typeface="Times"/>
                <a:ea typeface="Times"/>
                <a:cs typeface="Times"/>
                <a:sym typeface="Times"/>
              </a:rPr>
              <a:t>)</a:t>
            </a:r>
            <a:endParaRPr/>
          </a:p>
        </p:txBody>
      </p:sp>
      <p:sp>
        <p:nvSpPr>
          <p:cNvPr id="115" name="Google Shape;115;p8"/>
          <p:cNvSpPr txBox="1"/>
          <p:nvPr>
            <p:ph idx="1" type="body"/>
          </p:nvPr>
        </p:nvSpPr>
        <p:spPr>
          <a:xfrm>
            <a:off x="152400" y="1260475"/>
            <a:ext cx="8839200" cy="5216525"/>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C00000"/>
              </a:buClr>
              <a:buSzPts val="2000"/>
              <a:buChar char="•"/>
            </a:pPr>
            <a:r>
              <a:rPr b="0" i="1" lang="en-US" sz="2000">
                <a:solidFill>
                  <a:srgbClr val="C00000"/>
                </a:solidFill>
              </a:rPr>
              <a:t>Software requirement specification </a:t>
            </a:r>
            <a:r>
              <a:rPr b="0" i="0" lang="en-US" sz="2000"/>
              <a:t>is a kind of document which is created by a software analyst after the requirements are collected from the various sources - the requirement received by the customer written in ordinary language. </a:t>
            </a:r>
            <a:endParaRPr sz="2000"/>
          </a:p>
          <a:p>
            <a:pPr indent="-342900" lvl="0" marL="342900" rtl="0" algn="just">
              <a:lnSpc>
                <a:spcPct val="150000"/>
              </a:lnSpc>
              <a:spcBef>
                <a:spcPts val="400"/>
              </a:spcBef>
              <a:spcAft>
                <a:spcPts val="0"/>
              </a:spcAft>
              <a:buSzPts val="2000"/>
              <a:buChar char="•"/>
            </a:pPr>
            <a:r>
              <a:rPr b="0" i="0" lang="en-US" sz="2000"/>
              <a:t>It is the job of the analyst to write the requirement in technical language so that they can be understood and beneficial by the development team.</a:t>
            </a:r>
            <a:endParaRPr sz="2000"/>
          </a:p>
          <a:p>
            <a:pPr indent="-342900" lvl="0" marL="342900" rtl="0" algn="just">
              <a:lnSpc>
                <a:spcPct val="150000"/>
              </a:lnSpc>
              <a:spcBef>
                <a:spcPts val="400"/>
              </a:spcBef>
              <a:spcAft>
                <a:spcPts val="0"/>
              </a:spcAft>
              <a:buClr>
                <a:srgbClr val="333333"/>
              </a:buClr>
              <a:buSzPts val="2000"/>
              <a:buChar char="•"/>
            </a:pPr>
            <a:r>
              <a:rPr b="0" i="0" lang="en-US" sz="2000"/>
              <a:t>The models used at this stage include Entity-Relationship (ER) diagrams, data flow diagrams (DFDs), function decomposition diagrams (FDDs), data dictionaries</a:t>
            </a:r>
            <a:r>
              <a:rPr b="0" i="0" lang="en-US" sz="2000">
                <a:solidFill>
                  <a:srgbClr val="333333"/>
                </a:solidFill>
              </a:rPr>
              <a:t>.</a:t>
            </a:r>
            <a:endParaRPr sz="2000">
              <a:solidFill>
                <a:srgbClr val="333333"/>
              </a:solidFill>
            </a:endParaRPr>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p:txBody>
      </p:sp>
      <p:sp>
        <p:nvSpPr>
          <p:cNvPr id="116" name="Google Shape;116;p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Specification (SRS</a:t>
            </a:r>
            <a:r>
              <a:rPr b="1" lang="en-US" sz="2400">
                <a:latin typeface="Times"/>
                <a:ea typeface="Times"/>
                <a:cs typeface="Times"/>
                <a:sym typeface="Times"/>
              </a:rPr>
              <a:t>)</a:t>
            </a:r>
            <a:endParaRPr/>
          </a:p>
        </p:txBody>
      </p:sp>
      <p:sp>
        <p:nvSpPr>
          <p:cNvPr id="122" name="Google Shape;122;p9"/>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1. Data Flow Diagrams (DFDs):</a:t>
            </a:r>
            <a:r>
              <a:rPr b="0" i="0" lang="en-US" sz="2000">
                <a:solidFill>
                  <a:srgbClr val="C00000"/>
                </a:solidFill>
              </a:rPr>
              <a:t> </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They are used widely for modeling the requirements. </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DFD shows the flow of data through a system. </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The system may be a company, an organization, a set of procedures, a computer hardware system, a software system, or any combination of the preceding. </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The DFD is also known as a data flow graph or bubble chart.</a:t>
            </a:r>
            <a:endParaRPr sz="2000"/>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123" name="Google Shape;123;p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Specification (SRS)</a:t>
            </a:r>
            <a:endParaRPr/>
          </a:p>
        </p:txBody>
      </p:sp>
      <p:sp>
        <p:nvSpPr>
          <p:cNvPr id="129" name="Google Shape;129;p10"/>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2. Data Dictionaries:</a:t>
            </a:r>
            <a:r>
              <a:rPr b="0" i="0" lang="en-US" sz="2000">
                <a:solidFill>
                  <a:srgbClr val="C00000"/>
                </a:solidFill>
              </a:rPr>
              <a:t> </a:t>
            </a:r>
            <a:endParaRPr sz="2000"/>
          </a:p>
          <a:p>
            <a:pPr indent="-342900" lvl="0" marL="342900" rtl="0" algn="just">
              <a:lnSpc>
                <a:spcPct val="150000"/>
              </a:lnSpc>
              <a:spcBef>
                <a:spcPts val="400"/>
              </a:spcBef>
              <a:spcAft>
                <a:spcPts val="0"/>
              </a:spcAft>
              <a:buClr>
                <a:srgbClr val="000000"/>
              </a:buClr>
              <a:buSzPts val="2000"/>
              <a:buChar char="•"/>
            </a:pPr>
            <a:r>
              <a:rPr b="0" i="0" lang="en-US" sz="2000">
                <a:solidFill>
                  <a:srgbClr val="000000"/>
                </a:solidFill>
              </a:rPr>
              <a:t>They are simply repositories to store information about all data items defined in DFDs. </a:t>
            </a:r>
            <a:endParaRPr sz="2000"/>
          </a:p>
          <a:p>
            <a:pPr indent="-342900" lvl="0" marL="342900" rtl="0" algn="just">
              <a:lnSpc>
                <a:spcPct val="150000"/>
              </a:lnSpc>
              <a:spcBef>
                <a:spcPts val="400"/>
              </a:spcBef>
              <a:spcAft>
                <a:spcPts val="0"/>
              </a:spcAft>
              <a:buClr>
                <a:srgbClr val="000000"/>
              </a:buClr>
              <a:buSzPts val="2000"/>
              <a:buChar char="•"/>
            </a:pPr>
            <a:r>
              <a:rPr b="0" i="0" lang="en-US" sz="2000">
                <a:solidFill>
                  <a:srgbClr val="000000"/>
                </a:solidFill>
              </a:rPr>
              <a:t>At the requirements stage, the data dictionary should at least define customer data items, to ensure that the customer and developers use the same definition and terminologies.</a:t>
            </a:r>
            <a:endParaRPr sz="2000"/>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130" name="Google Shape;130;p1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Specification (SRS</a:t>
            </a:r>
            <a:r>
              <a:rPr b="1" lang="en-US" sz="2400">
                <a:latin typeface="Times"/>
                <a:ea typeface="Times"/>
                <a:cs typeface="Times"/>
                <a:sym typeface="Times"/>
              </a:rPr>
              <a:t>)</a:t>
            </a:r>
            <a:endParaRPr/>
          </a:p>
        </p:txBody>
      </p:sp>
      <p:sp>
        <p:nvSpPr>
          <p:cNvPr id="136" name="Google Shape;136;p11"/>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lang="en-US" sz="2000">
                <a:solidFill>
                  <a:srgbClr val="C00000"/>
                </a:solidFill>
              </a:rPr>
              <a:t>3. </a:t>
            </a:r>
            <a:r>
              <a:rPr b="1" i="0" lang="en-US" sz="2000">
                <a:solidFill>
                  <a:srgbClr val="C00000"/>
                </a:solidFill>
              </a:rPr>
              <a:t>Entity-Relationship Diagrams: </a:t>
            </a:r>
            <a:endParaRPr sz="2000"/>
          </a:p>
          <a:p>
            <a:pPr indent="-342900" lvl="0" marL="342900" rtl="0" algn="just">
              <a:lnSpc>
                <a:spcPct val="150000"/>
              </a:lnSpc>
              <a:spcBef>
                <a:spcPts val="400"/>
              </a:spcBef>
              <a:spcAft>
                <a:spcPts val="0"/>
              </a:spcAft>
              <a:buClr>
                <a:srgbClr val="000000"/>
              </a:buClr>
              <a:buSzPts val="2000"/>
              <a:buChar char="•"/>
            </a:pPr>
            <a:r>
              <a:rPr b="0" i="0" lang="en-US" sz="2000">
                <a:solidFill>
                  <a:srgbClr val="000000"/>
                </a:solidFill>
              </a:rPr>
              <a:t>Another tool for requirement specification is the entity-relationship diagram, often called an "</a:t>
            </a:r>
            <a:r>
              <a:rPr b="1" i="1" lang="en-US" sz="2000">
                <a:solidFill>
                  <a:srgbClr val="000000"/>
                </a:solidFill>
              </a:rPr>
              <a:t>E-R diagram</a:t>
            </a:r>
            <a:r>
              <a:rPr b="0" i="0" lang="en-US" sz="2000">
                <a:solidFill>
                  <a:srgbClr val="000000"/>
                </a:solidFill>
              </a:rPr>
              <a:t>." </a:t>
            </a:r>
            <a:endParaRPr sz="2000"/>
          </a:p>
          <a:p>
            <a:pPr indent="-342900" lvl="0" marL="342900" rtl="0" algn="just">
              <a:lnSpc>
                <a:spcPct val="150000"/>
              </a:lnSpc>
              <a:spcBef>
                <a:spcPts val="400"/>
              </a:spcBef>
              <a:spcAft>
                <a:spcPts val="0"/>
              </a:spcAft>
              <a:buClr>
                <a:srgbClr val="000000"/>
              </a:buClr>
              <a:buSzPts val="2000"/>
              <a:buChar char="•"/>
            </a:pPr>
            <a:r>
              <a:rPr b="0" i="0" lang="en-US" sz="2000">
                <a:solidFill>
                  <a:srgbClr val="000000"/>
                </a:solidFill>
              </a:rPr>
              <a:t>It is a detailed logical representation of the data for the organization and uses three main constructs i.e. data entities, relationships, and their associated attributes.</a:t>
            </a:r>
            <a:endParaRPr sz="2000"/>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137" name="Google Shape;137;p1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Features of SRS</a:t>
            </a:r>
            <a:endParaRPr/>
          </a:p>
        </p:txBody>
      </p:sp>
      <p:sp>
        <p:nvSpPr>
          <p:cNvPr id="143" name="Google Shape;143;p12"/>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600"/>
              <a:buNone/>
            </a:pPr>
            <a:r>
              <a:t/>
            </a:r>
            <a:endParaRPr b="0" i="0" sz="600">
              <a:solidFill>
                <a:srgbClr val="000000"/>
              </a:solidFill>
            </a:endParaRPr>
          </a:p>
          <a:p>
            <a:pPr indent="-342900" lvl="0" marL="342900" rtl="0" algn="l">
              <a:lnSpc>
                <a:spcPct val="150000"/>
              </a:lnSpc>
              <a:spcBef>
                <a:spcPts val="400"/>
              </a:spcBef>
              <a:spcAft>
                <a:spcPts val="0"/>
              </a:spcAft>
              <a:buClr>
                <a:srgbClr val="000000"/>
              </a:buClr>
              <a:buSzPts val="2000"/>
              <a:buFont typeface="Arial"/>
              <a:buChar char="•"/>
            </a:pPr>
            <a:r>
              <a:rPr b="0" i="0" lang="en-US" sz="2000">
                <a:solidFill>
                  <a:srgbClr val="000000"/>
                </a:solidFill>
              </a:rPr>
              <a:t>User Requirements are expressed in natural language.</a:t>
            </a:r>
            <a:endParaRPr sz="2000"/>
          </a:p>
          <a:p>
            <a:pPr indent="-342900" lvl="0" marL="342900" rtl="0" algn="l">
              <a:lnSpc>
                <a:spcPct val="150000"/>
              </a:lnSpc>
              <a:spcBef>
                <a:spcPts val="400"/>
              </a:spcBef>
              <a:spcAft>
                <a:spcPts val="0"/>
              </a:spcAft>
              <a:buClr>
                <a:srgbClr val="000000"/>
              </a:buClr>
              <a:buSzPts val="2000"/>
              <a:buFont typeface="Arial"/>
              <a:buChar char="•"/>
            </a:pPr>
            <a:r>
              <a:rPr b="0" i="0" lang="en-US" sz="2000">
                <a:solidFill>
                  <a:srgbClr val="000000"/>
                </a:solidFill>
              </a:rPr>
              <a:t>Technical requirements are expressed in structured language, which is used inside the organization.</a:t>
            </a:r>
            <a:endParaRPr sz="2000"/>
          </a:p>
          <a:p>
            <a:pPr indent="-342900" lvl="0" marL="342900" rtl="0" algn="l">
              <a:lnSpc>
                <a:spcPct val="150000"/>
              </a:lnSpc>
              <a:spcBef>
                <a:spcPts val="400"/>
              </a:spcBef>
              <a:spcAft>
                <a:spcPts val="0"/>
              </a:spcAft>
              <a:buClr>
                <a:srgbClr val="000000"/>
              </a:buClr>
              <a:buSzPts val="2000"/>
              <a:buFont typeface="Arial"/>
              <a:buChar char="•"/>
            </a:pPr>
            <a:r>
              <a:rPr b="0" i="0" lang="en-US" sz="2000">
                <a:solidFill>
                  <a:srgbClr val="000000"/>
                </a:solidFill>
              </a:rPr>
              <a:t>Design description should be written in Pseudo code.</a:t>
            </a:r>
            <a:endParaRPr sz="2000"/>
          </a:p>
          <a:p>
            <a:pPr indent="-342900" lvl="0" marL="342900" rtl="0" algn="l">
              <a:lnSpc>
                <a:spcPct val="150000"/>
              </a:lnSpc>
              <a:spcBef>
                <a:spcPts val="400"/>
              </a:spcBef>
              <a:spcAft>
                <a:spcPts val="0"/>
              </a:spcAft>
              <a:buClr>
                <a:srgbClr val="000000"/>
              </a:buClr>
              <a:buSzPts val="2000"/>
              <a:buFont typeface="Arial"/>
              <a:buChar char="•"/>
            </a:pPr>
            <a:r>
              <a:rPr b="0" i="0" lang="en-US" sz="2000">
                <a:solidFill>
                  <a:srgbClr val="000000"/>
                </a:solidFill>
              </a:rPr>
              <a:t>Format of Forms and GUI screen prints.</a:t>
            </a:r>
            <a:endParaRPr sz="2000"/>
          </a:p>
          <a:p>
            <a:pPr indent="-342900" lvl="0" marL="342900" rtl="0" algn="l">
              <a:lnSpc>
                <a:spcPct val="150000"/>
              </a:lnSpc>
              <a:spcBef>
                <a:spcPts val="400"/>
              </a:spcBef>
              <a:spcAft>
                <a:spcPts val="0"/>
              </a:spcAft>
              <a:buClr>
                <a:srgbClr val="000000"/>
              </a:buClr>
              <a:buSzPts val="2000"/>
              <a:buFont typeface="Arial"/>
              <a:buChar char="•"/>
            </a:pPr>
            <a:r>
              <a:rPr b="0" i="0" lang="en-US" sz="2000">
                <a:solidFill>
                  <a:srgbClr val="000000"/>
                </a:solidFill>
              </a:rPr>
              <a:t>Conditional and mathematical notations for DFDs etc.</a:t>
            </a:r>
            <a:endParaRPr sz="2000"/>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144" name="Google Shape;144;p1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Validation</a:t>
            </a:r>
            <a:endParaRPr/>
          </a:p>
        </p:txBody>
      </p:sp>
      <p:sp>
        <p:nvSpPr>
          <p:cNvPr id="150" name="Google Shape;150;p13"/>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000000"/>
              </a:buClr>
              <a:buSzPts val="2000"/>
              <a:buChar char="•"/>
            </a:pPr>
            <a:r>
              <a:rPr b="0" i="0" lang="en-US" sz="2000">
                <a:solidFill>
                  <a:srgbClr val="000000"/>
                </a:solidFill>
              </a:rPr>
              <a:t>After requirement specifications are developed, the requirements mentioned in this document are validated. </a:t>
            </a:r>
            <a:endParaRPr sz="2000"/>
          </a:p>
          <a:p>
            <a:pPr indent="-342900" lvl="0" marL="342900" rtl="0" algn="just">
              <a:lnSpc>
                <a:spcPct val="150000"/>
              </a:lnSpc>
              <a:spcBef>
                <a:spcPts val="400"/>
              </a:spcBef>
              <a:spcAft>
                <a:spcPts val="0"/>
              </a:spcAft>
              <a:buClr>
                <a:srgbClr val="000000"/>
              </a:buClr>
              <a:buSzPts val="2000"/>
              <a:buChar char="•"/>
            </a:pPr>
            <a:r>
              <a:rPr lang="en-US" sz="2000">
                <a:solidFill>
                  <a:srgbClr val="000000"/>
                </a:solidFill>
              </a:rPr>
              <a:t>The user might demand illegal, impossible solution or experts may misinterpret the needs. </a:t>
            </a:r>
            <a:endParaRPr sz="2000"/>
          </a:p>
          <a:p>
            <a:pPr indent="-342900" lvl="0" marL="342900" rtl="0" algn="just">
              <a:lnSpc>
                <a:spcPct val="150000"/>
              </a:lnSpc>
              <a:spcBef>
                <a:spcPts val="400"/>
              </a:spcBef>
              <a:spcAft>
                <a:spcPts val="0"/>
              </a:spcAft>
              <a:buClr>
                <a:srgbClr val="000000"/>
              </a:buClr>
              <a:buSzPts val="2000"/>
              <a:buChar char="•"/>
            </a:pPr>
            <a:r>
              <a:rPr b="0" i="0" lang="en-US" sz="2000">
                <a:solidFill>
                  <a:srgbClr val="000000"/>
                </a:solidFill>
              </a:rPr>
              <a:t>Requirements can be checked against following conditions -</a:t>
            </a:r>
            <a:endParaRPr sz="2000"/>
          </a:p>
          <a:p>
            <a:pPr indent="-285750" lvl="1" marL="742950" rtl="0" algn="l">
              <a:lnSpc>
                <a:spcPct val="150000"/>
              </a:lnSpc>
              <a:spcBef>
                <a:spcPts val="400"/>
              </a:spcBef>
              <a:spcAft>
                <a:spcPts val="0"/>
              </a:spcAft>
              <a:buClr>
                <a:srgbClr val="000000"/>
              </a:buClr>
              <a:buSzPts val="2000"/>
              <a:buFont typeface="Noto Sans Symbols"/>
              <a:buChar char="✔"/>
            </a:pPr>
            <a:r>
              <a:rPr b="0" i="0" lang="en-US" sz="2000">
                <a:solidFill>
                  <a:srgbClr val="000000"/>
                </a:solidFill>
              </a:rPr>
              <a:t>If they can be practically implemented</a:t>
            </a:r>
            <a:endParaRPr sz="2000"/>
          </a:p>
          <a:p>
            <a:pPr indent="-285750" lvl="1" marL="742950" rtl="0" algn="l">
              <a:lnSpc>
                <a:spcPct val="150000"/>
              </a:lnSpc>
              <a:spcBef>
                <a:spcPts val="400"/>
              </a:spcBef>
              <a:spcAft>
                <a:spcPts val="0"/>
              </a:spcAft>
              <a:buClr>
                <a:srgbClr val="000000"/>
              </a:buClr>
              <a:buSzPts val="2000"/>
              <a:buFont typeface="Noto Sans Symbols"/>
              <a:buChar char="✔"/>
            </a:pPr>
            <a:r>
              <a:rPr b="0" i="0" lang="en-US" sz="2000">
                <a:solidFill>
                  <a:srgbClr val="000000"/>
                </a:solidFill>
              </a:rPr>
              <a:t>If they are valid and as per functionality and domain of software</a:t>
            </a:r>
            <a:endParaRPr sz="2000"/>
          </a:p>
          <a:p>
            <a:pPr indent="-285750" lvl="1" marL="742950" rtl="0" algn="l">
              <a:lnSpc>
                <a:spcPct val="150000"/>
              </a:lnSpc>
              <a:spcBef>
                <a:spcPts val="400"/>
              </a:spcBef>
              <a:spcAft>
                <a:spcPts val="0"/>
              </a:spcAft>
              <a:buClr>
                <a:srgbClr val="000000"/>
              </a:buClr>
              <a:buSzPts val="2000"/>
              <a:buFont typeface="Noto Sans Symbols"/>
              <a:buChar char="✔"/>
            </a:pPr>
            <a:r>
              <a:rPr b="0" i="0" lang="en-US" sz="2000">
                <a:solidFill>
                  <a:srgbClr val="000000"/>
                </a:solidFill>
              </a:rPr>
              <a:t>If there are any ambiguities</a:t>
            </a:r>
            <a:endParaRPr sz="2000"/>
          </a:p>
          <a:p>
            <a:pPr indent="-285750" lvl="1" marL="742950" rtl="0" algn="l">
              <a:lnSpc>
                <a:spcPct val="150000"/>
              </a:lnSpc>
              <a:spcBef>
                <a:spcPts val="400"/>
              </a:spcBef>
              <a:spcAft>
                <a:spcPts val="0"/>
              </a:spcAft>
              <a:buClr>
                <a:srgbClr val="000000"/>
              </a:buClr>
              <a:buSzPts val="2000"/>
              <a:buFont typeface="Noto Sans Symbols"/>
              <a:buChar char="✔"/>
            </a:pPr>
            <a:r>
              <a:rPr b="0" i="0" lang="en-US" sz="2000">
                <a:solidFill>
                  <a:srgbClr val="000000"/>
                </a:solidFill>
              </a:rPr>
              <a:t>If they are complete</a:t>
            </a:r>
            <a:endParaRPr sz="2000"/>
          </a:p>
          <a:p>
            <a:pPr indent="-285750" lvl="1" marL="742950" rtl="0" algn="l">
              <a:lnSpc>
                <a:spcPct val="150000"/>
              </a:lnSpc>
              <a:spcBef>
                <a:spcPts val="400"/>
              </a:spcBef>
              <a:spcAft>
                <a:spcPts val="0"/>
              </a:spcAft>
              <a:buClr>
                <a:srgbClr val="000000"/>
              </a:buClr>
              <a:buSzPts val="2000"/>
              <a:buFont typeface="Noto Sans Symbols"/>
              <a:buChar char="✔"/>
            </a:pPr>
            <a:r>
              <a:rPr b="0" i="0" lang="en-US" sz="2000">
                <a:solidFill>
                  <a:srgbClr val="000000"/>
                </a:solidFill>
              </a:rPr>
              <a:t>If they can be demonstrated</a:t>
            </a:r>
            <a:endParaRPr/>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p:txBody>
      </p:sp>
      <p:sp>
        <p:nvSpPr>
          <p:cNvPr id="151" name="Google Shape;151;p1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Validation - Techniques</a:t>
            </a:r>
            <a:endParaRPr/>
          </a:p>
        </p:txBody>
      </p:sp>
      <p:sp>
        <p:nvSpPr>
          <p:cNvPr id="157" name="Google Shape;157;p14"/>
          <p:cNvSpPr txBox="1"/>
          <p:nvPr>
            <p:ph idx="1" type="body"/>
          </p:nvPr>
        </p:nvSpPr>
        <p:spPr>
          <a:xfrm>
            <a:off x="219150" y="1044975"/>
            <a:ext cx="8705700" cy="5216400"/>
          </a:xfrm>
          <a:prstGeom prst="rect">
            <a:avLst/>
          </a:prstGeom>
          <a:noFill/>
          <a:ln>
            <a:noFill/>
          </a:ln>
        </p:spPr>
        <p:txBody>
          <a:bodyPr anchorCtr="0" anchor="t" bIns="45700" lIns="91425" spcFirstLastPara="1" rIns="91425" wrap="square" tIns="45700">
            <a:noAutofit/>
          </a:bodyPr>
          <a:lstStyle/>
          <a:p>
            <a:pPr indent="-457200" lvl="0" marL="457200" rtl="0" algn="just">
              <a:lnSpc>
                <a:spcPct val="150000"/>
              </a:lnSpc>
              <a:spcBef>
                <a:spcPts val="0"/>
              </a:spcBef>
              <a:spcAft>
                <a:spcPts val="0"/>
              </a:spcAft>
              <a:buClr>
                <a:srgbClr val="C00000"/>
              </a:buClr>
              <a:buSzPts val="2000"/>
              <a:buFont typeface="Calibri"/>
              <a:buAutoNum type="arabicPeriod"/>
            </a:pPr>
            <a:r>
              <a:rPr b="1" i="0" lang="en-US" sz="2000">
                <a:solidFill>
                  <a:srgbClr val="C00000"/>
                </a:solidFill>
              </a:rPr>
              <a:t>Requirements reviews/inspections:</a:t>
            </a:r>
            <a:r>
              <a:rPr b="0" i="0" lang="en-US" sz="2000">
                <a:solidFill>
                  <a:srgbClr val="C00000"/>
                </a:solidFill>
              </a:rPr>
              <a:t> </a:t>
            </a:r>
            <a:r>
              <a:rPr b="0" i="0" lang="en-US" sz="2000">
                <a:solidFill>
                  <a:srgbClr val="000000"/>
                </a:solidFill>
              </a:rPr>
              <a:t>systematic manual analysis of the requirements.</a:t>
            </a:r>
            <a:endParaRPr sz="2000"/>
          </a:p>
          <a:p>
            <a:pPr indent="-457200" lvl="0" marL="457200" rtl="0" algn="just">
              <a:lnSpc>
                <a:spcPct val="150000"/>
              </a:lnSpc>
              <a:spcBef>
                <a:spcPts val="400"/>
              </a:spcBef>
              <a:spcAft>
                <a:spcPts val="0"/>
              </a:spcAft>
              <a:buClr>
                <a:srgbClr val="C00000"/>
              </a:buClr>
              <a:buSzPts val="2000"/>
              <a:buFont typeface="Calibri"/>
              <a:buAutoNum type="arabicPeriod"/>
            </a:pPr>
            <a:r>
              <a:rPr b="1" i="0" lang="en-US" sz="2000">
                <a:solidFill>
                  <a:srgbClr val="C00000"/>
                </a:solidFill>
              </a:rPr>
              <a:t>Prototyping:</a:t>
            </a:r>
            <a:r>
              <a:rPr b="0" i="0" lang="en-US" sz="2000">
                <a:solidFill>
                  <a:srgbClr val="C00000"/>
                </a:solidFill>
              </a:rPr>
              <a:t> </a:t>
            </a:r>
            <a:r>
              <a:rPr b="0" i="0" lang="en-US" sz="2000">
                <a:solidFill>
                  <a:srgbClr val="000000"/>
                </a:solidFill>
              </a:rPr>
              <a:t>Using an executable model of the system to check requirements.</a:t>
            </a:r>
            <a:endParaRPr sz="2000"/>
          </a:p>
          <a:p>
            <a:pPr indent="-457200" lvl="0" marL="457200" rtl="0" algn="just">
              <a:lnSpc>
                <a:spcPct val="150000"/>
              </a:lnSpc>
              <a:spcBef>
                <a:spcPts val="400"/>
              </a:spcBef>
              <a:spcAft>
                <a:spcPts val="0"/>
              </a:spcAft>
              <a:buClr>
                <a:srgbClr val="C00000"/>
              </a:buClr>
              <a:buSzPts val="2000"/>
              <a:buFont typeface="Calibri"/>
              <a:buAutoNum type="arabicPeriod"/>
            </a:pPr>
            <a:r>
              <a:rPr b="1" i="0" lang="en-US" sz="2000">
                <a:solidFill>
                  <a:srgbClr val="C00000"/>
                </a:solidFill>
              </a:rPr>
              <a:t>Test-case generation:</a:t>
            </a:r>
            <a:r>
              <a:rPr b="0" i="0" lang="en-US" sz="2000">
                <a:solidFill>
                  <a:srgbClr val="C00000"/>
                </a:solidFill>
              </a:rPr>
              <a:t> </a:t>
            </a:r>
            <a:r>
              <a:rPr b="0" i="0" lang="en-US" sz="2000">
                <a:solidFill>
                  <a:srgbClr val="000000"/>
                </a:solidFill>
              </a:rPr>
              <a:t>Developing tests for requirements to check testability.</a:t>
            </a:r>
            <a:endParaRPr sz="2000"/>
          </a:p>
          <a:p>
            <a:pPr indent="-457200" lvl="0" marL="457200" rtl="0" algn="just">
              <a:lnSpc>
                <a:spcPct val="150000"/>
              </a:lnSpc>
              <a:spcBef>
                <a:spcPts val="400"/>
              </a:spcBef>
              <a:spcAft>
                <a:spcPts val="0"/>
              </a:spcAft>
              <a:buClr>
                <a:srgbClr val="C00000"/>
              </a:buClr>
              <a:buSzPts val="2000"/>
              <a:buFont typeface="Calibri"/>
              <a:buAutoNum type="arabicPeriod"/>
            </a:pPr>
            <a:r>
              <a:rPr b="1" i="0" lang="en-US" sz="2000">
                <a:solidFill>
                  <a:srgbClr val="C00000"/>
                </a:solidFill>
              </a:rPr>
              <a:t>Automated consistency analysis:</a:t>
            </a:r>
            <a:r>
              <a:rPr b="0" i="0" lang="en-US" sz="2000">
                <a:solidFill>
                  <a:srgbClr val="C00000"/>
                </a:solidFill>
              </a:rPr>
              <a:t> </a:t>
            </a:r>
            <a:r>
              <a:rPr lang="en-US" sz="2000">
                <a:solidFill>
                  <a:srgbClr val="000000"/>
                </a:solidFill>
              </a:rPr>
              <a:t>C</a:t>
            </a:r>
            <a:r>
              <a:rPr b="0" i="0" lang="en-US" sz="2000">
                <a:solidFill>
                  <a:srgbClr val="000000"/>
                </a:solidFill>
              </a:rPr>
              <a:t>hecking for the consistency of structured requirements descriptions.</a:t>
            </a:r>
            <a:endParaRPr sz="2000"/>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p:txBody>
      </p:sp>
      <p:sp>
        <p:nvSpPr>
          <p:cNvPr id="158" name="Google Shape;158;p1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Software Requirement Management</a:t>
            </a:r>
            <a:endParaRPr/>
          </a:p>
        </p:txBody>
      </p:sp>
      <p:sp>
        <p:nvSpPr>
          <p:cNvPr id="164" name="Google Shape;164;p15"/>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2000"/>
              <a:buChar char="•"/>
            </a:pPr>
            <a:r>
              <a:rPr b="0" i="0" lang="en-US" sz="2000"/>
              <a:t>Requirement management is the process of managing changing requirements during the requirements engineering process and system development.</a:t>
            </a:r>
            <a:endParaRPr sz="2000"/>
          </a:p>
          <a:p>
            <a:pPr indent="-342900" lvl="0" marL="342900" rtl="0" algn="just">
              <a:lnSpc>
                <a:spcPct val="150000"/>
              </a:lnSpc>
              <a:spcBef>
                <a:spcPts val="400"/>
              </a:spcBef>
              <a:spcAft>
                <a:spcPts val="0"/>
              </a:spcAft>
              <a:buSzPts val="2000"/>
              <a:buChar char="•"/>
            </a:pPr>
            <a:r>
              <a:rPr b="0" i="0" lang="en-US" sz="2000"/>
              <a:t>New requirements emerge during the process as business needs a change, and a better understanding of the system is developed.</a:t>
            </a:r>
            <a:endParaRPr sz="2000"/>
          </a:p>
          <a:p>
            <a:pPr indent="-342900" lvl="0" marL="342900" rtl="0" algn="just">
              <a:lnSpc>
                <a:spcPct val="150000"/>
              </a:lnSpc>
              <a:spcBef>
                <a:spcPts val="400"/>
              </a:spcBef>
              <a:spcAft>
                <a:spcPts val="0"/>
              </a:spcAft>
              <a:buSzPts val="2000"/>
              <a:buChar char="•"/>
            </a:pPr>
            <a:r>
              <a:rPr b="0" i="0" lang="en-US" sz="2000"/>
              <a:t>The priority of requirements from different viewpoints changes during development process.</a:t>
            </a:r>
            <a:endParaRPr sz="2000"/>
          </a:p>
          <a:p>
            <a:pPr indent="-342900" lvl="0" marL="342900" rtl="0" algn="just">
              <a:lnSpc>
                <a:spcPct val="150000"/>
              </a:lnSpc>
              <a:spcBef>
                <a:spcPts val="400"/>
              </a:spcBef>
              <a:spcAft>
                <a:spcPts val="0"/>
              </a:spcAft>
              <a:buSzPts val="2000"/>
              <a:buChar char="•"/>
            </a:pPr>
            <a:r>
              <a:rPr b="0" i="0" lang="en-US" sz="2000"/>
              <a:t>The business and technical environment of the system changes during the development.</a:t>
            </a:r>
            <a:endParaRPr sz="2000"/>
          </a:p>
          <a:p>
            <a:pPr indent="0" lvl="0" marL="0" rtl="0" algn="just">
              <a:lnSpc>
                <a:spcPct val="150000"/>
              </a:lnSpc>
              <a:spcBef>
                <a:spcPts val="400"/>
              </a:spcBef>
              <a:spcAft>
                <a:spcPts val="0"/>
              </a:spcAft>
              <a:buClr>
                <a:schemeClr val="dk1"/>
              </a:buClr>
              <a:buSzPts val="2000"/>
              <a:buNone/>
            </a:pPr>
            <a:r>
              <a:t/>
            </a:r>
            <a:endParaRPr b="0" i="0" sz="2000">
              <a:solidFill>
                <a:srgbClr val="000000"/>
              </a:solidFill>
            </a:endParaRPr>
          </a:p>
        </p:txBody>
      </p:sp>
      <p:sp>
        <p:nvSpPr>
          <p:cNvPr id="165" name="Google Shape;165;p1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1b1dbd57ae_0_13"/>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Classification of Requirements</a:t>
            </a:r>
            <a:endParaRPr b="1"/>
          </a:p>
        </p:txBody>
      </p:sp>
      <p:sp>
        <p:nvSpPr>
          <p:cNvPr id="172" name="Google Shape;172;g31b1dbd57ae_0_13"/>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73" name="Google Shape;173;g31b1dbd57ae_0_13"/>
          <p:cNvPicPr preferRelativeResize="0"/>
          <p:nvPr/>
        </p:nvPicPr>
        <p:blipFill>
          <a:blip r:embed="rId3">
            <a:alphaModFix/>
          </a:blip>
          <a:stretch>
            <a:fillRect/>
          </a:stretch>
        </p:blipFill>
        <p:spPr>
          <a:xfrm>
            <a:off x="969175" y="972750"/>
            <a:ext cx="7205675" cy="4902975"/>
          </a:xfrm>
          <a:prstGeom prst="rect">
            <a:avLst/>
          </a:prstGeom>
          <a:noFill/>
          <a:ln>
            <a:noFill/>
          </a:ln>
        </p:spPr>
      </p:pic>
      <p:sp>
        <p:nvSpPr>
          <p:cNvPr id="174" name="Google Shape;174;g31b1dbd57ae_0_13"/>
          <p:cNvSpPr txBox="1"/>
          <p:nvPr/>
        </p:nvSpPr>
        <p:spPr>
          <a:xfrm>
            <a:off x="1839525" y="5993663"/>
            <a:ext cx="5268600" cy="5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Figure 3: Classification of Software requirements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1b1dbd57ae_0_22"/>
          <p:cNvSpPr txBox="1"/>
          <p:nvPr>
            <p:ph idx="1" type="body"/>
          </p:nvPr>
        </p:nvSpPr>
        <p:spPr>
          <a:xfrm>
            <a:off x="214325" y="1053700"/>
            <a:ext cx="8679600" cy="4844100"/>
          </a:xfrm>
          <a:prstGeom prst="rect">
            <a:avLst/>
          </a:prstGeom>
        </p:spPr>
        <p:txBody>
          <a:bodyPr anchorCtr="0" anchor="t"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1. Functional Requirements</a:t>
            </a:r>
            <a:endParaRPr b="1" sz="2000">
              <a:solidFill>
                <a:srgbClr val="273239"/>
              </a:solidFill>
              <a:highlight>
                <a:srgbClr val="FFFFFF"/>
              </a:highlight>
            </a:endParaRPr>
          </a:p>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Definition</a:t>
            </a:r>
            <a:r>
              <a:rPr lang="en-US" sz="2000">
                <a:solidFill>
                  <a:srgbClr val="273239"/>
                </a:solidFill>
                <a:highlight>
                  <a:srgbClr val="FFFFFF"/>
                </a:highlight>
              </a:rPr>
              <a:t>: Functional requirements describe what the software should do. They define the functions or features that the system must have.</a:t>
            </a:r>
            <a:endParaRPr sz="2000">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b="1" lang="en-US" sz="2000">
                <a:solidFill>
                  <a:srgbClr val="273239"/>
                </a:solidFill>
                <a:highlight>
                  <a:srgbClr val="FFFFFF"/>
                </a:highlight>
              </a:rPr>
              <a:t>Examples</a:t>
            </a:r>
            <a:r>
              <a:rPr lang="en-US" sz="2000">
                <a:solidFill>
                  <a:srgbClr val="273239"/>
                </a:solidFill>
                <a:highlight>
                  <a:srgbClr val="FFFFFF"/>
                </a:highlight>
              </a:rPr>
              <a:t>:</a:t>
            </a:r>
            <a:endParaRPr sz="2000">
              <a:solidFill>
                <a:srgbClr val="273239"/>
              </a:solidFill>
              <a:highlight>
                <a:srgbClr val="FFFFFF"/>
              </a:highlight>
            </a:endParaRPr>
          </a:p>
          <a:p>
            <a:pPr indent="-355600" lvl="0" marL="685800" rtl="0" algn="just">
              <a:lnSpc>
                <a:spcPct val="158000"/>
              </a:lnSpc>
              <a:spcBef>
                <a:spcPts val="800"/>
              </a:spcBef>
              <a:spcAft>
                <a:spcPts val="0"/>
              </a:spcAft>
              <a:buClr>
                <a:srgbClr val="273239"/>
              </a:buClr>
              <a:buSzPts val="2000"/>
              <a:buFont typeface="Nunito"/>
              <a:buChar char="●"/>
            </a:pPr>
            <a:r>
              <a:rPr b="1" lang="en-US" sz="2000">
                <a:solidFill>
                  <a:srgbClr val="273239"/>
                </a:solidFill>
                <a:highlight>
                  <a:srgbClr val="FFFFFF"/>
                </a:highlight>
              </a:rPr>
              <a:t>User Authentication</a:t>
            </a:r>
            <a:r>
              <a:rPr lang="en-US" sz="2000">
                <a:solidFill>
                  <a:srgbClr val="273239"/>
                </a:solidFill>
                <a:highlight>
                  <a:srgbClr val="FFFFFF"/>
                </a:highlight>
              </a:rPr>
              <a:t>: The system must allow users to log in using a username and password.</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Search Functionality</a:t>
            </a:r>
            <a:r>
              <a:rPr lang="en-US" sz="2000">
                <a:solidFill>
                  <a:srgbClr val="273239"/>
                </a:solidFill>
                <a:highlight>
                  <a:srgbClr val="FFFFFF"/>
                </a:highlight>
              </a:rPr>
              <a:t>: The software should enable users to search for products by name or category.</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Report Generation</a:t>
            </a:r>
            <a:r>
              <a:rPr lang="en-US" sz="2000">
                <a:solidFill>
                  <a:srgbClr val="273239"/>
                </a:solidFill>
                <a:highlight>
                  <a:srgbClr val="FFFFFF"/>
                </a:highlight>
              </a:rPr>
              <a:t>: The system should be able to generate sales reports for a specified date range.</a:t>
            </a:r>
            <a:endParaRPr sz="2000">
              <a:solidFill>
                <a:srgbClr val="273239"/>
              </a:solidFill>
              <a:highlight>
                <a:srgbClr val="FFFFFF"/>
              </a:highlight>
            </a:endParaRPr>
          </a:p>
          <a:p>
            <a:pPr indent="0" lvl="0" marL="457200" rtl="0" algn="just">
              <a:lnSpc>
                <a:spcPct val="158000"/>
              </a:lnSpc>
              <a:spcBef>
                <a:spcPts val="1800"/>
              </a:spcBef>
              <a:spcAft>
                <a:spcPts val="0"/>
              </a:spcAft>
              <a:buNone/>
            </a:pPr>
            <a:r>
              <a:t/>
            </a:r>
            <a:endParaRPr sz="2000">
              <a:solidFill>
                <a:srgbClr val="273239"/>
              </a:solidFill>
              <a:highlight>
                <a:srgbClr val="FFFFFF"/>
              </a:highlight>
            </a:endParaRPr>
          </a:p>
          <a:p>
            <a:pPr indent="0" lvl="0" marL="457200" rtl="0" algn="l">
              <a:lnSpc>
                <a:spcPct val="158000"/>
              </a:lnSpc>
              <a:spcBef>
                <a:spcPts val="18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81" name="Google Shape;181;g31b1dbd57ae_0_22"/>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82" name="Google Shape;182;g31b1dbd57ae_0_22"/>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Functional</a:t>
            </a:r>
            <a:r>
              <a:rPr b="1" lang="en-US"/>
              <a:t> Requirements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a:t>Index</a:t>
            </a:r>
            <a:endParaRPr/>
          </a:p>
        </p:txBody>
      </p:sp>
      <p:sp>
        <p:nvSpPr>
          <p:cNvPr id="55" name="Google Shape;55;p2"/>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330200" lvl="0" marL="342900" rtl="0" algn="l">
              <a:lnSpc>
                <a:spcPct val="100000"/>
              </a:lnSpc>
              <a:spcBef>
                <a:spcPts val="0"/>
              </a:spcBef>
              <a:spcAft>
                <a:spcPts val="0"/>
              </a:spcAft>
              <a:buClr>
                <a:schemeClr val="dk1"/>
              </a:buClr>
              <a:buSzPts val="2000"/>
              <a:buChar char="•"/>
            </a:pPr>
            <a:r>
              <a:rPr b="1" lang="en-US" sz="2000"/>
              <a:t>Requirement Engineering</a:t>
            </a:r>
            <a:endParaRPr sz="2000"/>
          </a:p>
          <a:p>
            <a:pPr indent="-330200" lvl="0" marL="342900" rtl="0" algn="l">
              <a:lnSpc>
                <a:spcPct val="100000"/>
              </a:lnSpc>
              <a:spcBef>
                <a:spcPts val="440"/>
              </a:spcBef>
              <a:spcAft>
                <a:spcPts val="0"/>
              </a:spcAft>
              <a:buClr>
                <a:schemeClr val="dk1"/>
              </a:buClr>
              <a:buSzPts val="2000"/>
              <a:buChar char="•"/>
            </a:pPr>
            <a:r>
              <a:rPr b="1" lang="en-US" sz="2000"/>
              <a:t>Feasibility Study</a:t>
            </a:r>
            <a:endParaRPr sz="2000"/>
          </a:p>
          <a:p>
            <a:pPr indent="-330200" lvl="0" marL="342900" rtl="0" algn="l">
              <a:lnSpc>
                <a:spcPct val="100000"/>
              </a:lnSpc>
              <a:spcBef>
                <a:spcPts val="480"/>
              </a:spcBef>
              <a:spcAft>
                <a:spcPts val="0"/>
              </a:spcAft>
              <a:buClr>
                <a:schemeClr val="dk1"/>
              </a:buClr>
              <a:buSzPts val="2000"/>
              <a:buChar char="•"/>
            </a:pPr>
            <a:r>
              <a:rPr b="1" lang="en-US" sz="2000"/>
              <a:t>Requirement Elicitation and Analysis</a:t>
            </a:r>
            <a:endParaRPr sz="2000"/>
          </a:p>
          <a:p>
            <a:pPr indent="-317500" lvl="0" marL="342900" rtl="0" algn="l">
              <a:lnSpc>
                <a:spcPct val="100000"/>
              </a:lnSpc>
              <a:spcBef>
                <a:spcPts val="480"/>
              </a:spcBef>
              <a:spcAft>
                <a:spcPts val="0"/>
              </a:spcAft>
              <a:buClr>
                <a:schemeClr val="dk1"/>
              </a:buClr>
              <a:buSzPts val="2000"/>
              <a:buChar char="•"/>
            </a:pPr>
            <a:r>
              <a:rPr b="1" lang="en-US" sz="2000"/>
              <a:t>Software Requirement Management </a:t>
            </a:r>
            <a:endParaRPr b="1" sz="2000"/>
          </a:p>
          <a:p>
            <a:pPr indent="-317500" lvl="0" marL="342900" rtl="0" algn="l">
              <a:lnSpc>
                <a:spcPct val="100000"/>
              </a:lnSpc>
              <a:spcBef>
                <a:spcPts val="480"/>
              </a:spcBef>
              <a:spcAft>
                <a:spcPts val="0"/>
              </a:spcAft>
              <a:buSzPts val="2000"/>
              <a:buChar char="•"/>
            </a:pPr>
            <a:r>
              <a:rPr b="1" lang="en-US" sz="2000"/>
              <a:t>Classification of Software Requirements</a:t>
            </a:r>
            <a:endParaRPr b="1" sz="2000"/>
          </a:p>
          <a:p>
            <a:pPr indent="-317500" lvl="0" marL="342900" rtl="0" algn="l">
              <a:lnSpc>
                <a:spcPct val="100000"/>
              </a:lnSpc>
              <a:spcBef>
                <a:spcPts val="480"/>
              </a:spcBef>
              <a:spcAft>
                <a:spcPts val="0"/>
              </a:spcAft>
              <a:buClr>
                <a:schemeClr val="dk1"/>
              </a:buClr>
              <a:buSzPts val="2000"/>
              <a:buChar char="•"/>
            </a:pPr>
            <a:r>
              <a:rPr b="1" lang="en-US" sz="2000"/>
              <a:t>Building Analysis Model</a:t>
            </a:r>
            <a:endParaRPr sz="2000"/>
          </a:p>
          <a:p>
            <a:pPr indent="-317500" lvl="0" marL="342900" rtl="0" algn="l">
              <a:lnSpc>
                <a:spcPct val="100000"/>
              </a:lnSpc>
              <a:spcBef>
                <a:spcPts val="480"/>
              </a:spcBef>
              <a:spcAft>
                <a:spcPts val="0"/>
              </a:spcAft>
              <a:buClr>
                <a:schemeClr val="dk1"/>
              </a:buClr>
              <a:buSzPts val="2000"/>
              <a:buChar char="•"/>
            </a:pPr>
            <a:r>
              <a:rPr b="1" lang="en-US" sz="2000"/>
              <a:t>Flow Oriented Modelling</a:t>
            </a:r>
            <a:endParaRPr sz="2000"/>
          </a:p>
          <a:p>
            <a:pPr indent="-203200" lvl="0" marL="342900" rtl="0" algn="l">
              <a:lnSpc>
                <a:spcPct val="100000"/>
              </a:lnSpc>
              <a:spcBef>
                <a:spcPts val="440"/>
              </a:spcBef>
              <a:spcAft>
                <a:spcPts val="0"/>
              </a:spcAft>
              <a:buClr>
                <a:schemeClr val="dk1"/>
              </a:buClr>
              <a:buSzPts val="2200"/>
              <a:buNone/>
            </a:pPr>
            <a:r>
              <a:t/>
            </a:r>
            <a:endParaRPr b="1"/>
          </a:p>
        </p:txBody>
      </p:sp>
      <p:sp>
        <p:nvSpPr>
          <p:cNvPr id="56" name="Google Shape;56;p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1b1dbd57ae_0_40"/>
          <p:cNvSpPr txBox="1"/>
          <p:nvPr>
            <p:ph idx="1" type="body"/>
          </p:nvPr>
        </p:nvSpPr>
        <p:spPr>
          <a:xfrm>
            <a:off x="457200" y="1103700"/>
            <a:ext cx="8454600" cy="5022000"/>
          </a:xfrm>
          <a:prstGeom prst="rect">
            <a:avLst/>
          </a:prstGeom>
        </p:spPr>
        <p:txBody>
          <a:bodyPr anchorCtr="0" anchor="t"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2. Non-functional Requirements</a:t>
            </a:r>
            <a:endParaRPr b="1" sz="2000">
              <a:solidFill>
                <a:srgbClr val="273239"/>
              </a:solidFill>
              <a:highlight>
                <a:srgbClr val="FFFFFF"/>
              </a:highlight>
            </a:endParaRPr>
          </a:p>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Definition</a:t>
            </a:r>
            <a:r>
              <a:rPr lang="en-US" sz="2000">
                <a:solidFill>
                  <a:srgbClr val="273239"/>
                </a:solidFill>
                <a:highlight>
                  <a:srgbClr val="FFFFFF"/>
                </a:highlight>
              </a:rPr>
              <a:t>: Non-functional requirements describe how the software performs a task rather than what it should do. They define the quality attributes, performance criteria, and constraints.</a:t>
            </a:r>
            <a:endParaRPr sz="2000">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b="1" lang="en-US" sz="2000">
                <a:solidFill>
                  <a:srgbClr val="273239"/>
                </a:solidFill>
                <a:highlight>
                  <a:srgbClr val="FFFFFF"/>
                </a:highlight>
              </a:rPr>
              <a:t>Examples</a:t>
            </a:r>
            <a:r>
              <a:rPr lang="en-US" sz="2000">
                <a:solidFill>
                  <a:srgbClr val="273239"/>
                </a:solidFill>
                <a:highlight>
                  <a:srgbClr val="FFFFFF"/>
                </a:highlight>
              </a:rPr>
              <a:t>:</a:t>
            </a:r>
            <a:endParaRPr sz="2000">
              <a:solidFill>
                <a:srgbClr val="273239"/>
              </a:solidFill>
              <a:highlight>
                <a:srgbClr val="FFFFFF"/>
              </a:highlight>
            </a:endParaRPr>
          </a:p>
          <a:p>
            <a:pPr indent="-355600" lvl="0" marL="685800" rtl="0" algn="just">
              <a:lnSpc>
                <a:spcPct val="158000"/>
              </a:lnSpc>
              <a:spcBef>
                <a:spcPts val="800"/>
              </a:spcBef>
              <a:spcAft>
                <a:spcPts val="0"/>
              </a:spcAft>
              <a:buClr>
                <a:srgbClr val="273239"/>
              </a:buClr>
              <a:buSzPts val="2000"/>
              <a:buFont typeface="Nunito"/>
              <a:buChar char="●"/>
            </a:pPr>
            <a:r>
              <a:rPr b="1" lang="en-US" sz="2000">
                <a:solidFill>
                  <a:srgbClr val="273239"/>
                </a:solidFill>
                <a:highlight>
                  <a:srgbClr val="FFFFFF"/>
                </a:highlight>
              </a:rPr>
              <a:t>Performance</a:t>
            </a:r>
            <a:r>
              <a:rPr lang="en-US" sz="2000">
                <a:solidFill>
                  <a:srgbClr val="273239"/>
                </a:solidFill>
                <a:highlight>
                  <a:srgbClr val="FFFFFF"/>
                </a:highlight>
              </a:rPr>
              <a:t>: The system should process 1,000 transactions per second.</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Usability</a:t>
            </a:r>
            <a:r>
              <a:rPr lang="en-US" sz="2000">
                <a:solidFill>
                  <a:srgbClr val="273239"/>
                </a:solidFill>
                <a:highlight>
                  <a:srgbClr val="FFFFFF"/>
                </a:highlight>
              </a:rPr>
              <a:t>: The software should be easy to use and have a user-friendly interface.</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Reliability</a:t>
            </a:r>
            <a:r>
              <a:rPr lang="en-US" sz="2000">
                <a:solidFill>
                  <a:srgbClr val="273239"/>
                </a:solidFill>
                <a:highlight>
                  <a:srgbClr val="FFFFFF"/>
                </a:highlight>
              </a:rPr>
              <a:t>: The system must have 99.9% uptime.</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Security</a:t>
            </a:r>
            <a:r>
              <a:rPr lang="en-US" sz="2000">
                <a:solidFill>
                  <a:srgbClr val="273239"/>
                </a:solidFill>
                <a:highlight>
                  <a:srgbClr val="FFFFFF"/>
                </a:highlight>
              </a:rPr>
              <a:t>: Data must be encrypted during transmission and storage.</a:t>
            </a:r>
            <a:endParaRPr/>
          </a:p>
        </p:txBody>
      </p:sp>
      <p:sp>
        <p:nvSpPr>
          <p:cNvPr id="189" name="Google Shape;189;g31b1dbd57ae_0_40"/>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0" name="Google Shape;190;g31b1dbd57ae_0_40"/>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Non-</a:t>
            </a:r>
            <a:r>
              <a:rPr b="1" lang="en-US"/>
              <a:t>Functional Requirements</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1b1dbd57ae_0_32"/>
          <p:cNvSpPr txBox="1"/>
          <p:nvPr>
            <p:ph idx="1" type="body"/>
          </p:nvPr>
        </p:nvSpPr>
        <p:spPr>
          <a:xfrm>
            <a:off x="457200" y="1165950"/>
            <a:ext cx="8454600" cy="5101200"/>
          </a:xfrm>
          <a:prstGeom prst="rect">
            <a:avLst/>
          </a:prstGeom>
        </p:spPr>
        <p:txBody>
          <a:bodyPr anchorCtr="0" anchor="t" bIns="45700" lIns="91425" spcFirstLastPara="1" rIns="91425" wrap="square" tIns="45700">
            <a:noAutofit/>
          </a:bodyPr>
          <a:lstStyle/>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3. Domain Requirements</a:t>
            </a:r>
            <a:endParaRPr b="1" sz="2000">
              <a:solidFill>
                <a:srgbClr val="273239"/>
              </a:solidFill>
              <a:highlight>
                <a:srgbClr val="FFFFFF"/>
              </a:highlight>
            </a:endParaRPr>
          </a:p>
          <a:p>
            <a:pPr indent="0" lvl="0" marL="0" rtl="0" algn="just">
              <a:lnSpc>
                <a:spcPct val="115000"/>
              </a:lnSpc>
              <a:spcBef>
                <a:spcPts val="1800"/>
              </a:spcBef>
              <a:spcAft>
                <a:spcPts val="0"/>
              </a:spcAft>
              <a:buClr>
                <a:schemeClr val="dk1"/>
              </a:buClr>
              <a:buSzPts val="1100"/>
              <a:buFont typeface="Arial"/>
              <a:buNone/>
            </a:pPr>
            <a:r>
              <a:rPr b="1" lang="en-US" sz="2000">
                <a:solidFill>
                  <a:srgbClr val="273239"/>
                </a:solidFill>
                <a:highlight>
                  <a:srgbClr val="FFFFFF"/>
                </a:highlight>
              </a:rPr>
              <a:t>Definition</a:t>
            </a:r>
            <a:r>
              <a:rPr lang="en-US" sz="2000">
                <a:solidFill>
                  <a:srgbClr val="273239"/>
                </a:solidFill>
                <a:highlight>
                  <a:srgbClr val="FFFFFF"/>
                </a:highlight>
              </a:rPr>
              <a:t>: Domain requirements are specific to the domain or industry in which the software operates. They include terminology, rules, and standards relevant to that particular domain.</a:t>
            </a:r>
            <a:endParaRPr sz="2000">
              <a:solidFill>
                <a:srgbClr val="273239"/>
              </a:solidFill>
              <a:highlight>
                <a:srgbClr val="FFFFFF"/>
              </a:highlight>
            </a:endParaRPr>
          </a:p>
          <a:p>
            <a:pPr indent="0" lvl="0" marL="0" rtl="0" algn="just">
              <a:lnSpc>
                <a:spcPct val="115000"/>
              </a:lnSpc>
              <a:spcBef>
                <a:spcPts val="800"/>
              </a:spcBef>
              <a:spcAft>
                <a:spcPts val="0"/>
              </a:spcAft>
              <a:buClr>
                <a:schemeClr val="dk1"/>
              </a:buClr>
              <a:buSzPts val="1100"/>
              <a:buFont typeface="Arial"/>
              <a:buNone/>
            </a:pPr>
            <a:r>
              <a:rPr b="1" lang="en-US" sz="2000">
                <a:solidFill>
                  <a:srgbClr val="273239"/>
                </a:solidFill>
                <a:highlight>
                  <a:srgbClr val="FFFFFF"/>
                </a:highlight>
              </a:rPr>
              <a:t>Examples</a:t>
            </a:r>
            <a:r>
              <a:rPr lang="en-US" sz="2000">
                <a:solidFill>
                  <a:srgbClr val="273239"/>
                </a:solidFill>
                <a:highlight>
                  <a:srgbClr val="FFFFFF"/>
                </a:highlight>
              </a:rPr>
              <a:t>:</a:t>
            </a:r>
            <a:endParaRPr sz="2000">
              <a:solidFill>
                <a:srgbClr val="273239"/>
              </a:solidFill>
              <a:highlight>
                <a:srgbClr val="FFFFFF"/>
              </a:highlight>
            </a:endParaRPr>
          </a:p>
          <a:p>
            <a:pPr indent="-355600" lvl="0" marL="685800" rtl="0" algn="just">
              <a:lnSpc>
                <a:spcPct val="158000"/>
              </a:lnSpc>
              <a:spcBef>
                <a:spcPts val="800"/>
              </a:spcBef>
              <a:spcAft>
                <a:spcPts val="0"/>
              </a:spcAft>
              <a:buClr>
                <a:srgbClr val="273239"/>
              </a:buClr>
              <a:buSzPts val="2000"/>
              <a:buFont typeface="Nunito"/>
              <a:buChar char="●"/>
            </a:pPr>
            <a:r>
              <a:rPr b="1" lang="en-US" sz="2000">
                <a:solidFill>
                  <a:srgbClr val="273239"/>
                </a:solidFill>
                <a:highlight>
                  <a:srgbClr val="FFFFFF"/>
                </a:highlight>
              </a:rPr>
              <a:t>Healthcare</a:t>
            </a:r>
            <a:r>
              <a:rPr lang="en-US" sz="2000">
                <a:solidFill>
                  <a:srgbClr val="273239"/>
                </a:solidFill>
                <a:highlight>
                  <a:srgbClr val="FFFFFF"/>
                </a:highlight>
              </a:rPr>
              <a:t>: The software must comply with HIPAA regulations for handling patient data.</a:t>
            </a:r>
            <a:endParaRPr sz="2000">
              <a:solidFill>
                <a:srgbClr val="273239"/>
              </a:solidFill>
              <a:highlight>
                <a:srgbClr val="FFFFFF"/>
              </a:highlight>
            </a:endParaRPr>
          </a:p>
          <a:p>
            <a:pPr indent="-355600" lvl="0" marL="685800" rtl="0" algn="just">
              <a:lnSpc>
                <a:spcPct val="158000"/>
              </a:lnSpc>
              <a:spcBef>
                <a:spcPts val="0"/>
              </a:spcBef>
              <a:spcAft>
                <a:spcPts val="0"/>
              </a:spcAft>
              <a:buClr>
                <a:srgbClr val="273239"/>
              </a:buClr>
              <a:buSzPts val="2000"/>
              <a:buFont typeface="Nunito"/>
              <a:buChar char="●"/>
            </a:pPr>
            <a:r>
              <a:rPr b="1" lang="en-US" sz="2000">
                <a:solidFill>
                  <a:srgbClr val="273239"/>
                </a:solidFill>
                <a:highlight>
                  <a:srgbClr val="FFFFFF"/>
                </a:highlight>
              </a:rPr>
              <a:t>Finance</a:t>
            </a:r>
            <a:r>
              <a:rPr lang="en-US" sz="2000">
                <a:solidFill>
                  <a:srgbClr val="273239"/>
                </a:solidFill>
                <a:highlight>
                  <a:srgbClr val="FFFFFF"/>
                </a:highlight>
              </a:rPr>
              <a:t>: The system should adhere to GAAP standards for financial reporting.</a:t>
            </a:r>
            <a:endParaRPr sz="2000">
              <a:solidFill>
                <a:srgbClr val="273239"/>
              </a:solidFill>
              <a:highlight>
                <a:srgbClr val="FFFFFF"/>
              </a:highlight>
            </a:endParaRPr>
          </a:p>
          <a:p>
            <a:pPr indent="-314325" lvl="0" marL="685800" rtl="0" algn="just">
              <a:lnSpc>
                <a:spcPct val="158000"/>
              </a:lnSpc>
              <a:spcBef>
                <a:spcPts val="0"/>
              </a:spcBef>
              <a:spcAft>
                <a:spcPts val="0"/>
              </a:spcAft>
              <a:buClr>
                <a:srgbClr val="273239"/>
              </a:buClr>
              <a:buSzPts val="1350"/>
              <a:buFont typeface="Nunito"/>
              <a:buChar char="●"/>
            </a:pPr>
            <a:r>
              <a:rPr b="1" lang="en-US" sz="2000">
                <a:solidFill>
                  <a:srgbClr val="273239"/>
                </a:solidFill>
                <a:highlight>
                  <a:srgbClr val="FFFFFF"/>
                </a:highlight>
              </a:rPr>
              <a:t>E-commerce</a:t>
            </a:r>
            <a:r>
              <a:rPr lang="en-US" sz="2000">
                <a:solidFill>
                  <a:srgbClr val="273239"/>
                </a:solidFill>
                <a:highlight>
                  <a:srgbClr val="FFFFFF"/>
                </a:highlight>
              </a:rPr>
              <a:t>: The software should support various payment gateways like PayPal, Stripe, and credit cards</a:t>
            </a:r>
            <a:r>
              <a:rPr lang="en-US" sz="1350">
                <a:solidFill>
                  <a:srgbClr val="273239"/>
                </a:solidFill>
                <a:highlight>
                  <a:srgbClr val="FFFFFF"/>
                </a:highlight>
                <a:latin typeface="Nunito"/>
                <a:ea typeface="Nunito"/>
                <a:cs typeface="Nunito"/>
                <a:sym typeface="Nunito"/>
              </a:rPr>
              <a:t>.</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97" name="Google Shape;197;g31b1dbd57ae_0_32"/>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8" name="Google Shape;198;g31b1dbd57ae_0_32"/>
          <p:cNvSpPr txBox="1"/>
          <p:nvPr>
            <p:ph type="title"/>
          </p:nvPr>
        </p:nvSpPr>
        <p:spPr>
          <a:xfrm>
            <a:off x="0" y="0"/>
            <a:ext cx="6477000" cy="838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b="1" lang="en-US"/>
              <a:t>Domain</a:t>
            </a:r>
            <a:r>
              <a:rPr b="1" lang="en-US"/>
              <a:t> Requirements</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6"/>
          <p:cNvSpPr txBox="1"/>
          <p:nvPr/>
        </p:nvSpPr>
        <p:spPr>
          <a:xfrm>
            <a:off x="152400" y="914400"/>
            <a:ext cx="8763000" cy="4038600"/>
          </a:xfrm>
          <a:prstGeom prst="rect">
            <a:avLst/>
          </a:prstGeom>
          <a:noFill/>
          <a:ln>
            <a:noFill/>
          </a:ln>
        </p:spPr>
        <p:txBody>
          <a:bodyPr anchorCtr="0" anchor="ctr" bIns="45700" lIns="91425" spcFirstLastPara="1" rIns="91425" wrap="square" tIns="33100">
            <a:noAutofit/>
          </a:bodyPr>
          <a:lstStyle/>
          <a:p>
            <a:pPr indent="0" lvl="0" marL="0" marR="0" rtl="0" algn="ctr">
              <a:lnSpc>
                <a:spcPct val="100000"/>
              </a:lnSpc>
              <a:spcBef>
                <a:spcPts val="0"/>
              </a:spcBef>
              <a:spcAft>
                <a:spcPts val="0"/>
              </a:spcAft>
              <a:buClr>
                <a:srgbClr val="000000"/>
              </a:buClr>
              <a:buSzPts val="5400"/>
              <a:buFont typeface="Arial"/>
              <a:buNone/>
            </a:pPr>
            <a:r>
              <a:rPr b="1" i="0" lang="en-US" sz="5400" u="none" cap="none" strike="noStrike">
                <a:solidFill>
                  <a:srgbClr val="3A30FA"/>
                </a:solidFill>
                <a:latin typeface="Times New Roman"/>
                <a:ea typeface="Times New Roman"/>
                <a:cs typeface="Times New Roman"/>
                <a:sym typeface="Times New Roman"/>
              </a:rPr>
              <a:t>Building Analysis Model</a:t>
            </a:r>
            <a:endParaRPr b="0" i="0" sz="1400" u="none" cap="none" strike="noStrike">
              <a:solidFill>
                <a:srgbClr val="000000"/>
              </a:solidFill>
              <a:latin typeface="Arial"/>
              <a:ea typeface="Arial"/>
              <a:cs typeface="Arial"/>
              <a:sym typeface="Arial"/>
            </a:endParaRPr>
          </a:p>
        </p:txBody>
      </p:sp>
      <p:sp>
        <p:nvSpPr>
          <p:cNvPr id="205" name="Google Shape;205;p1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Analysis Modelling</a:t>
            </a:r>
            <a:endParaRPr/>
          </a:p>
        </p:txBody>
      </p:sp>
      <p:sp>
        <p:nvSpPr>
          <p:cNvPr id="211" name="Google Shape;211;p17"/>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355600" lvl="0" marL="342900" rtl="0" algn="just">
              <a:lnSpc>
                <a:spcPct val="150000"/>
              </a:lnSpc>
              <a:spcBef>
                <a:spcPts val="0"/>
              </a:spcBef>
              <a:spcAft>
                <a:spcPts val="0"/>
              </a:spcAft>
              <a:buSzPts val="2000"/>
              <a:buChar char="•"/>
            </a:pPr>
            <a:r>
              <a:rPr lang="en-US" sz="2000">
                <a:latin typeface="Times New Roman"/>
                <a:ea typeface="Times New Roman"/>
                <a:cs typeface="Times New Roman"/>
                <a:sym typeface="Times New Roman"/>
              </a:rPr>
              <a:t>At a technical level, </a:t>
            </a:r>
            <a:r>
              <a:rPr b="1" lang="en-US" sz="2000">
                <a:latin typeface="Times New Roman"/>
                <a:ea typeface="Times New Roman"/>
                <a:cs typeface="Times New Roman"/>
                <a:sym typeface="Times New Roman"/>
              </a:rPr>
              <a:t>software engineering</a:t>
            </a:r>
            <a:r>
              <a:rPr lang="en-US" sz="2000">
                <a:latin typeface="Times New Roman"/>
                <a:ea typeface="Times New Roman"/>
                <a:cs typeface="Times New Roman"/>
                <a:sym typeface="Times New Roman"/>
              </a:rPr>
              <a:t> begins with a series of modelling tasks that lead to a complete specification of requirements and a comprehensive design representation for the software to be built. </a:t>
            </a:r>
            <a:endParaRPr b="0" i="0" sz="2000"/>
          </a:p>
          <a:p>
            <a:pPr indent="-342900" lvl="0" marL="342900" rtl="0" algn="just">
              <a:lnSpc>
                <a:spcPct val="150000"/>
              </a:lnSpc>
              <a:spcBef>
                <a:spcPts val="360"/>
              </a:spcBef>
              <a:spcAft>
                <a:spcPts val="0"/>
              </a:spcAft>
              <a:buClr>
                <a:srgbClr val="273239"/>
              </a:buClr>
              <a:buSzPts val="1800"/>
              <a:buChar char="•"/>
            </a:pPr>
            <a:r>
              <a:rPr b="1" i="0" lang="en-US" sz="2000"/>
              <a:t>Analysis Model</a:t>
            </a:r>
            <a:r>
              <a:rPr b="0" i="0" lang="en-US" sz="2000"/>
              <a:t> is a technical representation of the system. It acts as a link between system description and desig</a:t>
            </a:r>
            <a:r>
              <a:rPr b="0" i="0" lang="en-US" sz="2000">
                <a:solidFill>
                  <a:srgbClr val="273239"/>
                </a:solidFill>
              </a:rPr>
              <a:t>n m</a:t>
            </a:r>
            <a:r>
              <a:rPr b="0" i="0" lang="en-US" sz="1800">
                <a:solidFill>
                  <a:srgbClr val="273239"/>
                </a:solidFill>
              </a:rPr>
              <a:t>odel. </a:t>
            </a:r>
            <a:endParaRPr b="1" i="0" sz="1800">
              <a:solidFill>
                <a:srgbClr val="273239"/>
              </a:solidFill>
            </a:endParaRPr>
          </a:p>
          <a:p>
            <a:pPr indent="0" lvl="0" marL="0" rtl="0" algn="just">
              <a:lnSpc>
                <a:spcPct val="150000"/>
              </a:lnSpc>
              <a:spcBef>
                <a:spcPts val="360"/>
              </a:spcBef>
              <a:spcAft>
                <a:spcPts val="0"/>
              </a:spcAft>
              <a:buClr>
                <a:srgbClr val="C00000"/>
              </a:buClr>
              <a:buSzPts val="1800"/>
              <a:buNone/>
            </a:pPr>
            <a:r>
              <a:rPr b="1" i="0" lang="en-US" sz="1800">
                <a:solidFill>
                  <a:srgbClr val="C00000"/>
                </a:solidFill>
              </a:rPr>
              <a:t>Objectives of Analysis Modelling: </a:t>
            </a:r>
            <a:endParaRPr/>
          </a:p>
          <a:p>
            <a:pPr indent="-355600" lvl="0" marL="342900" rtl="0" algn="just">
              <a:lnSpc>
                <a:spcPct val="150000"/>
              </a:lnSpc>
              <a:spcBef>
                <a:spcPts val="360"/>
              </a:spcBef>
              <a:spcAft>
                <a:spcPts val="0"/>
              </a:spcAft>
              <a:buSzPts val="2000"/>
              <a:buFont typeface="Arial"/>
              <a:buChar char="•"/>
            </a:pPr>
            <a:r>
              <a:rPr b="0" i="0" lang="en-US" sz="2000"/>
              <a:t>It must establish a way of creating software design.</a:t>
            </a:r>
            <a:endParaRPr sz="2000"/>
          </a:p>
          <a:p>
            <a:pPr indent="-355600" lvl="0" marL="342900" rtl="0" algn="just">
              <a:lnSpc>
                <a:spcPct val="150000"/>
              </a:lnSpc>
              <a:spcBef>
                <a:spcPts val="360"/>
              </a:spcBef>
              <a:spcAft>
                <a:spcPts val="0"/>
              </a:spcAft>
              <a:buSzPts val="2000"/>
              <a:buFont typeface="Arial"/>
              <a:buChar char="•"/>
            </a:pPr>
            <a:r>
              <a:rPr b="0" i="0" lang="en-US" sz="2000"/>
              <a:t>It must describe the requirements of the customer.</a:t>
            </a:r>
            <a:endParaRPr sz="2000"/>
          </a:p>
          <a:p>
            <a:pPr indent="-355600" lvl="0" marL="342900" rtl="0" algn="just">
              <a:lnSpc>
                <a:spcPct val="150000"/>
              </a:lnSpc>
              <a:spcBef>
                <a:spcPts val="360"/>
              </a:spcBef>
              <a:spcAft>
                <a:spcPts val="0"/>
              </a:spcAft>
              <a:buSzPts val="2000"/>
              <a:buFont typeface="Arial"/>
              <a:buChar char="•"/>
            </a:pPr>
            <a:r>
              <a:rPr b="0" i="0" lang="en-US" sz="2000"/>
              <a:t>It must define a set of requirements that can be validated, once the software is built.</a:t>
            </a:r>
            <a:endParaRPr sz="2000"/>
          </a:p>
          <a:p>
            <a:pPr indent="0" lvl="0" marL="0" rtl="0" algn="just">
              <a:lnSpc>
                <a:spcPct val="150000"/>
              </a:lnSpc>
              <a:spcBef>
                <a:spcPts val="320"/>
              </a:spcBef>
              <a:spcAft>
                <a:spcPts val="0"/>
              </a:spcAft>
              <a:buClr>
                <a:schemeClr val="dk1"/>
              </a:buClr>
              <a:buSzPts val="1600"/>
              <a:buNone/>
            </a:pPr>
            <a:br>
              <a:rPr lang="en-US" sz="1600"/>
            </a:br>
            <a:endParaRPr b="0" i="0" sz="2000">
              <a:solidFill>
                <a:srgbClr val="000000"/>
              </a:solidFill>
            </a:endParaRPr>
          </a:p>
        </p:txBody>
      </p:sp>
      <p:sp>
        <p:nvSpPr>
          <p:cNvPr id="212" name="Google Shape;212;p1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sz="2800">
                <a:latin typeface="Times"/>
                <a:ea typeface="Times"/>
                <a:cs typeface="Times"/>
                <a:sym typeface="Times"/>
              </a:rPr>
              <a:t>Elements of Analysis Model</a:t>
            </a:r>
            <a:endParaRPr/>
          </a:p>
        </p:txBody>
      </p:sp>
      <p:sp>
        <p:nvSpPr>
          <p:cNvPr id="218" name="Google Shape;218;p1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219" name="Google Shape;219;p18"/>
          <p:cNvPicPr preferRelativeResize="0"/>
          <p:nvPr/>
        </p:nvPicPr>
        <p:blipFill rotWithShape="1">
          <a:blip r:embed="rId3">
            <a:alphaModFix/>
          </a:blip>
          <a:srcRect b="6968" l="0" r="0" t="0"/>
          <a:stretch/>
        </p:blipFill>
        <p:spPr>
          <a:xfrm>
            <a:off x="1909850" y="990600"/>
            <a:ext cx="4643350" cy="4456501"/>
          </a:xfrm>
          <a:prstGeom prst="rect">
            <a:avLst/>
          </a:prstGeom>
          <a:noFill/>
          <a:ln>
            <a:noFill/>
          </a:ln>
        </p:spPr>
      </p:pic>
      <p:sp>
        <p:nvSpPr>
          <p:cNvPr id="220" name="Google Shape;220;p18"/>
          <p:cNvSpPr txBox="1"/>
          <p:nvPr/>
        </p:nvSpPr>
        <p:spPr>
          <a:xfrm>
            <a:off x="1909850" y="5779338"/>
            <a:ext cx="5268600" cy="5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Figure 4: Analysis Model</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r>
              <a:rPr b="1" lang="en-US" sz="2800">
                <a:latin typeface="Times"/>
                <a:ea typeface="Times"/>
                <a:cs typeface="Times"/>
                <a:sym typeface="Times"/>
              </a:rPr>
              <a:t>)</a:t>
            </a:r>
            <a:endParaRPr/>
          </a:p>
        </p:txBody>
      </p:sp>
      <p:sp>
        <p:nvSpPr>
          <p:cNvPr id="226" name="Google Shape;226;p19"/>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1. Data Dictionary:</a:t>
            </a:r>
            <a:endParaRPr sz="2000"/>
          </a:p>
          <a:p>
            <a:pPr indent="-342900" lvl="0" marL="342900" rtl="0" algn="just">
              <a:lnSpc>
                <a:spcPct val="150000"/>
              </a:lnSpc>
              <a:spcBef>
                <a:spcPts val="400"/>
              </a:spcBef>
              <a:spcAft>
                <a:spcPts val="0"/>
              </a:spcAft>
              <a:buClr>
                <a:srgbClr val="273239"/>
              </a:buClr>
              <a:buSzPts val="2000"/>
              <a:buChar char="•"/>
            </a:pPr>
            <a:r>
              <a:rPr lang="en-US" sz="2000">
                <a:solidFill>
                  <a:srgbClr val="273239"/>
                </a:solidFill>
              </a:rPr>
              <a:t>It is a very crucial element of the analysis model.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is a repository that consists of a description of all data objects used or produced by the software.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stores the collection of data present in the software.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acts as a centralized repository and also helps in modeling data objects defined during software requirements. </a:t>
            </a:r>
            <a:endParaRPr sz="2000"/>
          </a:p>
        </p:txBody>
      </p:sp>
      <p:sp>
        <p:nvSpPr>
          <p:cNvPr id="227" name="Google Shape;227;p1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0"/>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r>
              <a:rPr b="1" lang="en-US" sz="2800">
                <a:latin typeface="Times"/>
                <a:ea typeface="Times"/>
                <a:cs typeface="Times"/>
                <a:sym typeface="Times"/>
              </a:rPr>
              <a:t>)</a:t>
            </a:r>
            <a:endParaRPr/>
          </a:p>
        </p:txBody>
      </p:sp>
      <p:sp>
        <p:nvSpPr>
          <p:cNvPr id="233" name="Google Shape;233;p20"/>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2. Entity Relationship Diagram (ERD):</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depicts the relationship between data objects and is used in conducting data modeling activities.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The attributes of each object in the Entity-Relationship Diagram can be described using Data object description.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provides the basis for activity related to data design. </a:t>
            </a:r>
            <a:endParaRPr sz="2000">
              <a:solidFill>
                <a:srgbClr val="273239"/>
              </a:solidFill>
            </a:endParaRPr>
          </a:p>
        </p:txBody>
      </p:sp>
      <p:sp>
        <p:nvSpPr>
          <p:cNvPr id="234" name="Google Shape;234;p2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endParaRPr/>
          </a:p>
        </p:txBody>
      </p:sp>
      <p:sp>
        <p:nvSpPr>
          <p:cNvPr id="240" name="Google Shape;240;p21"/>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lang="en-US" sz="2000">
                <a:solidFill>
                  <a:srgbClr val="C00000"/>
                </a:solidFill>
              </a:rPr>
              <a:t>3</a:t>
            </a:r>
            <a:r>
              <a:rPr b="1" i="0" lang="en-US" sz="2000">
                <a:solidFill>
                  <a:srgbClr val="C00000"/>
                </a:solidFill>
              </a:rPr>
              <a:t>. State Transition Diagram:</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shows various modes of behavior (states) of the system and also shows the transitions from one state to another state in the system.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provides the details of how the system behaves due to the consequences of external events.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represents the behavior of a system by presenting its states and the events that cause the system to change state.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describes what actions are taken due to the occurrence of a particular event. </a:t>
            </a:r>
            <a:endParaRPr b="1" i="0" sz="2000">
              <a:solidFill>
                <a:srgbClr val="273239"/>
              </a:solidFill>
            </a:endParaRPr>
          </a:p>
          <a:p>
            <a:pPr indent="0" lvl="0" marL="0" rtl="0" algn="just">
              <a:lnSpc>
                <a:spcPct val="150000"/>
              </a:lnSpc>
              <a:spcBef>
                <a:spcPts val="400"/>
              </a:spcBef>
              <a:spcAft>
                <a:spcPts val="0"/>
              </a:spcAft>
              <a:buClr>
                <a:schemeClr val="dk1"/>
              </a:buClr>
              <a:buSzPts val="2000"/>
              <a:buNone/>
            </a:pPr>
            <a:br>
              <a:rPr lang="en-US" sz="2000"/>
            </a:br>
            <a:endParaRPr b="0" i="0" sz="2000">
              <a:solidFill>
                <a:srgbClr val="000000"/>
              </a:solidFill>
            </a:endParaRPr>
          </a:p>
        </p:txBody>
      </p:sp>
      <p:sp>
        <p:nvSpPr>
          <p:cNvPr id="241" name="Google Shape;241;p21"/>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2"/>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endParaRPr/>
          </a:p>
        </p:txBody>
      </p:sp>
      <p:sp>
        <p:nvSpPr>
          <p:cNvPr id="247" name="Google Shape;247;p22"/>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lang="en-US" sz="2000">
                <a:solidFill>
                  <a:srgbClr val="C00000"/>
                </a:solidFill>
              </a:rPr>
              <a:t>4</a:t>
            </a:r>
            <a:r>
              <a:rPr b="1" i="0" lang="en-US" sz="2000">
                <a:solidFill>
                  <a:srgbClr val="C00000"/>
                </a:solidFill>
              </a:rPr>
              <a:t>. Data Flow Diagram (DFD):</a:t>
            </a:r>
            <a:r>
              <a:rPr b="0" i="0" lang="en-US" sz="2000">
                <a:solidFill>
                  <a:srgbClr val="C00000"/>
                </a:solidFill>
              </a:rPr>
              <a: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depicts the functions that transform data flow and it also shows how data is transformed when moving from input to output.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provides the additional information which is used during the analysis of the information domain and serves as a basis for the modeling of function.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enables the engineer to develop models of functional and information domains at the same time.</a:t>
            </a:r>
            <a:endParaRPr sz="2000"/>
          </a:p>
          <a:p>
            <a:pPr indent="0" lvl="0" marL="0" rtl="0" algn="just">
              <a:lnSpc>
                <a:spcPct val="150000"/>
              </a:lnSpc>
              <a:spcBef>
                <a:spcPts val="400"/>
              </a:spcBef>
              <a:spcAft>
                <a:spcPts val="0"/>
              </a:spcAft>
              <a:buClr>
                <a:srgbClr val="273239"/>
              </a:buClr>
              <a:buSzPts val="2000"/>
              <a:buNone/>
            </a:pPr>
            <a:r>
              <a:rPr b="0" i="0" lang="en-US" sz="2000">
                <a:solidFill>
                  <a:srgbClr val="273239"/>
                </a:solidFill>
              </a:rPr>
              <a:t> </a:t>
            </a:r>
            <a:br>
              <a:rPr lang="en-US" sz="2000"/>
            </a:br>
            <a:endParaRPr b="0" i="0" sz="2000">
              <a:solidFill>
                <a:srgbClr val="000000"/>
              </a:solidFill>
            </a:endParaRPr>
          </a:p>
        </p:txBody>
      </p:sp>
      <p:sp>
        <p:nvSpPr>
          <p:cNvPr id="248" name="Google Shape;248;p22"/>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r>
              <a:rPr b="1" lang="en-US" sz="2800">
                <a:latin typeface="Times"/>
                <a:ea typeface="Times"/>
                <a:cs typeface="Times"/>
                <a:sym typeface="Times"/>
              </a:rPr>
              <a:t>)</a:t>
            </a:r>
            <a:endParaRPr/>
          </a:p>
        </p:txBody>
      </p:sp>
      <p:sp>
        <p:nvSpPr>
          <p:cNvPr id="254" name="Google Shape;254;p23"/>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5. Process Specification (PSPEC):</a:t>
            </a:r>
            <a:r>
              <a:rPr b="0" i="0" lang="en-US" sz="2000">
                <a:solidFill>
                  <a:srgbClr val="C00000"/>
                </a:solidFill>
              </a:rPr>
              <a: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stores the description of each function present in the data flow diagram.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describes the input to a function, the algorithm that is applied for the transformation of input, and the output that is produced.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shows regulations and barriers imposed on the performance characteristics that are applicable to the process and layout constraints that could influence the way in which the process will be implemented.</a:t>
            </a:r>
            <a:endParaRPr sz="2000"/>
          </a:p>
          <a:p>
            <a:pPr indent="0" lvl="0" marL="0" rtl="0" algn="just">
              <a:lnSpc>
                <a:spcPct val="150000"/>
              </a:lnSpc>
              <a:spcBef>
                <a:spcPts val="400"/>
              </a:spcBef>
              <a:spcAft>
                <a:spcPts val="0"/>
              </a:spcAft>
              <a:buClr>
                <a:srgbClr val="273239"/>
              </a:buClr>
              <a:buSzPts val="2000"/>
              <a:buNone/>
            </a:pPr>
            <a:r>
              <a:rPr b="0" i="0" lang="en-US" sz="2000">
                <a:solidFill>
                  <a:srgbClr val="273239"/>
                </a:solidFill>
              </a:rPr>
              <a:t> </a:t>
            </a:r>
            <a:br>
              <a:rPr lang="en-US" sz="2000"/>
            </a:br>
            <a:endParaRPr b="0" i="0" sz="2000">
              <a:solidFill>
                <a:srgbClr val="000000"/>
              </a:solidFill>
            </a:endParaRPr>
          </a:p>
        </p:txBody>
      </p:sp>
      <p:sp>
        <p:nvSpPr>
          <p:cNvPr id="255" name="Google Shape;255;p2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3"/>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Requirement Engineering</a:t>
            </a:r>
            <a:endParaRPr/>
          </a:p>
        </p:txBody>
      </p:sp>
      <p:sp>
        <p:nvSpPr>
          <p:cNvPr id="62" name="Google Shape;62;p3"/>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63" name="Google Shape;63;p3"/>
          <p:cNvSpPr txBox="1"/>
          <p:nvPr>
            <p:ph idx="1" type="body"/>
          </p:nvPr>
        </p:nvSpPr>
        <p:spPr>
          <a:xfrm>
            <a:off x="250025" y="741375"/>
            <a:ext cx="8733300" cy="5216400"/>
          </a:xfrm>
          <a:prstGeom prst="rect">
            <a:avLst/>
          </a:prstGeom>
          <a:noFill/>
          <a:ln>
            <a:noFill/>
          </a:ln>
        </p:spPr>
        <p:txBody>
          <a:bodyPr anchorCtr="0" anchor="t" bIns="45700" lIns="91425" spcFirstLastPara="1" rIns="91425" wrap="square" tIns="45700">
            <a:noAutofit/>
          </a:bodyPr>
          <a:lstStyle/>
          <a:p>
            <a:pPr indent="0" lvl="0" marL="457200" rtl="0" algn="just">
              <a:spcBef>
                <a:spcPts val="0"/>
              </a:spcBef>
              <a:spcAft>
                <a:spcPts val="0"/>
              </a:spcAft>
              <a:buNone/>
            </a:pPr>
            <a:r>
              <a:t/>
            </a:r>
            <a:endParaRPr sz="2000"/>
          </a:p>
          <a:p>
            <a:pPr indent="-355600" lvl="0" marL="457200" rtl="0" algn="just">
              <a:lnSpc>
                <a:spcPct val="115000"/>
              </a:lnSpc>
              <a:spcBef>
                <a:spcPts val="0"/>
              </a:spcBef>
              <a:spcAft>
                <a:spcPts val="0"/>
              </a:spcAft>
              <a:buSzPts val="2000"/>
              <a:buChar char="•"/>
            </a:pPr>
            <a:r>
              <a:rPr lang="en-US" sz="2000"/>
              <a:t>Before you begin any technical work, it’s a good idea to apply a set of requirements engineering tasks. </a:t>
            </a:r>
            <a:endParaRPr sz="2000"/>
          </a:p>
          <a:p>
            <a:pPr indent="-355600" lvl="0" marL="457200" rtl="0" algn="just">
              <a:lnSpc>
                <a:spcPct val="115000"/>
              </a:lnSpc>
              <a:spcBef>
                <a:spcPts val="0"/>
              </a:spcBef>
              <a:spcAft>
                <a:spcPts val="0"/>
              </a:spcAft>
              <a:buSzPts val="2000"/>
              <a:buChar char="•"/>
            </a:pPr>
            <a:r>
              <a:rPr lang="en-US" sz="2000"/>
              <a:t>These tasks lead to an understanding of what the business impact of the software will be, what the customer wants, and how end users will interact with the software.</a:t>
            </a:r>
            <a:endParaRPr sz="2000"/>
          </a:p>
          <a:p>
            <a:pPr indent="-355600" lvl="0" marL="457200" rtl="0" algn="just">
              <a:lnSpc>
                <a:spcPct val="115000"/>
              </a:lnSpc>
              <a:spcBef>
                <a:spcPts val="0"/>
              </a:spcBef>
              <a:spcAft>
                <a:spcPts val="0"/>
              </a:spcAft>
              <a:buSzPts val="2000"/>
              <a:buChar char="•"/>
            </a:pPr>
            <a:r>
              <a:rPr lang="en-US" sz="2000"/>
              <a:t>Requirement Engineering is the process of defining, documenting and maintaining the requirements.</a:t>
            </a:r>
            <a:endParaRPr sz="2000"/>
          </a:p>
          <a:p>
            <a:pPr indent="-355600" lvl="0" marL="457200" rtl="0" algn="just">
              <a:lnSpc>
                <a:spcPct val="115000"/>
              </a:lnSpc>
              <a:spcBef>
                <a:spcPts val="0"/>
              </a:spcBef>
              <a:spcAft>
                <a:spcPts val="0"/>
              </a:spcAft>
              <a:buSzPts val="2000"/>
              <a:buChar char="•"/>
            </a:pPr>
            <a:r>
              <a:rPr lang="en-US" sz="2000"/>
              <a:t>It includes the following processes:</a:t>
            </a:r>
            <a:endParaRPr sz="2000"/>
          </a:p>
          <a:p>
            <a:pPr indent="-260350" lvl="1" marL="742950" rtl="0" algn="just">
              <a:lnSpc>
                <a:spcPct val="115000"/>
              </a:lnSpc>
              <a:spcBef>
                <a:spcPts val="480"/>
              </a:spcBef>
              <a:spcAft>
                <a:spcPts val="0"/>
              </a:spcAft>
              <a:buClr>
                <a:schemeClr val="dk1"/>
              </a:buClr>
              <a:buSzPts val="2000"/>
              <a:buChar char="–"/>
            </a:pPr>
            <a:r>
              <a:rPr lang="en-US" sz="2000"/>
              <a:t>Feasibility Study</a:t>
            </a:r>
            <a:endParaRPr sz="2000"/>
          </a:p>
          <a:p>
            <a:pPr indent="-260350" lvl="1" marL="742950" rtl="0" algn="just">
              <a:lnSpc>
                <a:spcPct val="115000"/>
              </a:lnSpc>
              <a:spcBef>
                <a:spcPts val="480"/>
              </a:spcBef>
              <a:spcAft>
                <a:spcPts val="0"/>
              </a:spcAft>
              <a:buClr>
                <a:schemeClr val="dk1"/>
              </a:buClr>
              <a:buSzPts val="2000"/>
              <a:buChar char="–"/>
            </a:pPr>
            <a:r>
              <a:rPr lang="en-US" sz="2000"/>
              <a:t>Requirement Elicitation and Analysis</a:t>
            </a:r>
            <a:endParaRPr sz="2000"/>
          </a:p>
          <a:p>
            <a:pPr indent="-260350" lvl="1" marL="742950" rtl="0" algn="just">
              <a:lnSpc>
                <a:spcPct val="115000"/>
              </a:lnSpc>
              <a:spcBef>
                <a:spcPts val="480"/>
              </a:spcBef>
              <a:spcAft>
                <a:spcPts val="0"/>
              </a:spcAft>
              <a:buClr>
                <a:schemeClr val="dk1"/>
              </a:buClr>
              <a:buSzPts val="2000"/>
              <a:buChar char="–"/>
            </a:pPr>
            <a:r>
              <a:rPr lang="en-US" sz="2000"/>
              <a:t>Software Requirement Specification</a:t>
            </a:r>
            <a:endParaRPr sz="2000"/>
          </a:p>
          <a:p>
            <a:pPr indent="-260350" lvl="1" marL="742950" rtl="0" algn="just">
              <a:lnSpc>
                <a:spcPct val="115000"/>
              </a:lnSpc>
              <a:spcBef>
                <a:spcPts val="480"/>
              </a:spcBef>
              <a:spcAft>
                <a:spcPts val="0"/>
              </a:spcAft>
              <a:buClr>
                <a:schemeClr val="dk1"/>
              </a:buClr>
              <a:buSzPts val="2000"/>
              <a:buChar char="–"/>
            </a:pPr>
            <a:r>
              <a:rPr lang="en-US" sz="2000"/>
              <a:t>Software Requirement Validation</a:t>
            </a:r>
            <a:endParaRPr sz="2000"/>
          </a:p>
          <a:p>
            <a:pPr indent="-260350" lvl="1" marL="742950" rtl="0" algn="just">
              <a:lnSpc>
                <a:spcPct val="115000"/>
              </a:lnSpc>
              <a:spcBef>
                <a:spcPts val="480"/>
              </a:spcBef>
              <a:spcAft>
                <a:spcPts val="0"/>
              </a:spcAft>
              <a:buClr>
                <a:schemeClr val="dk1"/>
              </a:buClr>
              <a:buSzPts val="2000"/>
              <a:buChar char="–"/>
            </a:pPr>
            <a:r>
              <a:rPr lang="en-US" sz="2000"/>
              <a:t>Software Requirement Management</a:t>
            </a: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endParaRPr/>
          </a:p>
        </p:txBody>
      </p:sp>
      <p:sp>
        <p:nvSpPr>
          <p:cNvPr id="261" name="Google Shape;261;p24"/>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6. Control Specification (CSPEC):</a:t>
            </a:r>
            <a:r>
              <a:rPr b="0" i="0" lang="en-US" sz="2000">
                <a:solidFill>
                  <a:srgbClr val="C00000"/>
                </a:solidFill>
              </a:rPr>
              <a: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stores additional information about the control aspects of the software.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is used to indicate how the software behaves when an event occurs and which processes are invoked due to the occurrence of the event.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provides the details of the processes </a:t>
            </a:r>
            <a:r>
              <a:rPr lang="en-US" sz="2000">
                <a:solidFill>
                  <a:srgbClr val="273239"/>
                </a:solidFill>
              </a:rPr>
              <a:t>that</a:t>
            </a:r>
            <a:r>
              <a:rPr b="0" i="0" lang="en-US" sz="2000">
                <a:solidFill>
                  <a:srgbClr val="273239"/>
                </a:solidFill>
              </a:rPr>
              <a:t> are executed to manage events. </a:t>
            </a:r>
            <a:endParaRPr sz="2000"/>
          </a:p>
          <a:p>
            <a:pPr indent="0" lvl="0" marL="0" rtl="0" algn="just">
              <a:lnSpc>
                <a:spcPct val="150000"/>
              </a:lnSpc>
              <a:spcBef>
                <a:spcPts val="400"/>
              </a:spcBef>
              <a:spcAft>
                <a:spcPts val="0"/>
              </a:spcAft>
              <a:buClr>
                <a:schemeClr val="dk1"/>
              </a:buClr>
              <a:buSzPts val="2000"/>
              <a:buNone/>
            </a:pPr>
            <a:br>
              <a:rPr lang="en-US" sz="2000"/>
            </a:br>
            <a:endParaRPr b="0" i="0" sz="2000">
              <a:solidFill>
                <a:srgbClr val="000000"/>
              </a:solidFill>
            </a:endParaRPr>
          </a:p>
        </p:txBody>
      </p:sp>
      <p:sp>
        <p:nvSpPr>
          <p:cNvPr id="262" name="Google Shape;262;p2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Elements of Analysis Modelling (contd.</a:t>
            </a:r>
            <a:r>
              <a:rPr b="1" lang="en-US" sz="2800">
                <a:latin typeface="Times"/>
                <a:ea typeface="Times"/>
                <a:cs typeface="Times"/>
                <a:sym typeface="Times"/>
              </a:rPr>
              <a:t>)</a:t>
            </a:r>
            <a:endParaRPr/>
          </a:p>
        </p:txBody>
      </p:sp>
      <p:sp>
        <p:nvSpPr>
          <p:cNvPr id="268" name="Google Shape;268;p25"/>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i="0" lang="en-US" sz="2000">
                <a:solidFill>
                  <a:srgbClr val="C00000"/>
                </a:solidFill>
              </a:rPr>
              <a:t>7. Data Object Description:</a:t>
            </a:r>
            <a:r>
              <a:rPr b="0" i="0" lang="en-US" sz="2000">
                <a:solidFill>
                  <a:srgbClr val="C00000"/>
                </a:solidFill>
              </a:rPr>
              <a:t>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stores and provides complete knowledge about a data object present and used in the software.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It also gives us the details of attributes of the data object present in the Entity Relationship Diagram. </a:t>
            </a:r>
            <a:endParaRPr sz="2000"/>
          </a:p>
          <a:p>
            <a:pPr indent="-342900" lvl="0" marL="342900" rtl="0" algn="just">
              <a:lnSpc>
                <a:spcPct val="150000"/>
              </a:lnSpc>
              <a:spcBef>
                <a:spcPts val="400"/>
              </a:spcBef>
              <a:spcAft>
                <a:spcPts val="0"/>
              </a:spcAft>
              <a:buClr>
                <a:srgbClr val="273239"/>
              </a:buClr>
              <a:buSzPts val="2000"/>
              <a:buChar char="•"/>
            </a:pPr>
            <a:r>
              <a:rPr b="0" i="0" lang="en-US" sz="2000">
                <a:solidFill>
                  <a:srgbClr val="273239"/>
                </a:solidFill>
              </a:rPr>
              <a:t>Hence, it incorporates all the data objects and their attributes.</a:t>
            </a:r>
            <a:endParaRPr sz="2000"/>
          </a:p>
          <a:p>
            <a:pPr indent="0" lvl="0" marL="0" rtl="0" algn="just">
              <a:lnSpc>
                <a:spcPct val="150000"/>
              </a:lnSpc>
              <a:spcBef>
                <a:spcPts val="400"/>
              </a:spcBef>
              <a:spcAft>
                <a:spcPts val="0"/>
              </a:spcAft>
              <a:buClr>
                <a:srgbClr val="273239"/>
              </a:buClr>
              <a:buSzPts val="2000"/>
              <a:buNone/>
            </a:pPr>
            <a:r>
              <a:rPr b="0" i="0" lang="en-US" sz="2000">
                <a:solidFill>
                  <a:srgbClr val="273239"/>
                </a:solidFill>
              </a:rPr>
              <a:t> </a:t>
            </a:r>
            <a:br>
              <a:rPr lang="en-US" sz="2000"/>
            </a:br>
            <a:endParaRPr b="0" i="0" sz="2000">
              <a:solidFill>
                <a:srgbClr val="000000"/>
              </a:solidFill>
            </a:endParaRPr>
          </a:p>
        </p:txBody>
      </p:sp>
      <p:sp>
        <p:nvSpPr>
          <p:cNvPr id="269" name="Google Shape;269;p2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Flow Oriented Modelling</a:t>
            </a:r>
            <a:endParaRPr/>
          </a:p>
        </p:txBody>
      </p:sp>
      <p:sp>
        <p:nvSpPr>
          <p:cNvPr id="275" name="Google Shape;275;p2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76" name="Google Shape;276;p26"/>
          <p:cNvSpPr txBox="1"/>
          <p:nvPr>
            <p:ph idx="1" type="body"/>
          </p:nvPr>
        </p:nvSpPr>
        <p:spPr>
          <a:xfrm>
            <a:off x="304800" y="990600"/>
            <a:ext cx="8534400" cy="5216525"/>
          </a:xfrm>
          <a:prstGeom prst="rect">
            <a:avLst/>
          </a:prstGeom>
          <a:noFill/>
          <a:ln>
            <a:noFill/>
          </a:ln>
        </p:spPr>
        <p:txBody>
          <a:bodyPr anchorCtr="0" anchor="t" bIns="45700" lIns="91425" spcFirstLastPara="1" rIns="91425" wrap="square" tIns="45700">
            <a:noAutofit/>
          </a:bodyPr>
          <a:lstStyle/>
          <a:p>
            <a:pPr indent="-342900" lvl="0" marL="342900" rtl="0" algn="just">
              <a:lnSpc>
                <a:spcPct val="100000"/>
              </a:lnSpc>
              <a:spcBef>
                <a:spcPts val="0"/>
              </a:spcBef>
              <a:spcAft>
                <a:spcPts val="0"/>
              </a:spcAft>
              <a:buClr>
                <a:schemeClr val="dk1"/>
              </a:buClr>
              <a:buSzPts val="2000"/>
              <a:buChar char="•"/>
            </a:pPr>
            <a:r>
              <a:rPr lang="en-US" sz="2000"/>
              <a:t>It shows how data objects are transformed by processing the function.</a:t>
            </a:r>
            <a:endParaRPr sz="2000"/>
          </a:p>
          <a:p>
            <a:pPr indent="-342900" lvl="0" marL="342900" rtl="0" algn="just">
              <a:lnSpc>
                <a:spcPct val="100000"/>
              </a:lnSpc>
              <a:spcBef>
                <a:spcPts val="400"/>
              </a:spcBef>
              <a:spcAft>
                <a:spcPts val="0"/>
              </a:spcAft>
              <a:buClr>
                <a:schemeClr val="dk1"/>
              </a:buClr>
              <a:buSzPts val="2000"/>
              <a:buNone/>
            </a:pPr>
            <a:r>
              <a:t/>
            </a:r>
            <a:endParaRPr sz="2000"/>
          </a:p>
          <a:p>
            <a:pPr indent="-342900" lvl="0" marL="342900" rtl="0" algn="just">
              <a:lnSpc>
                <a:spcPct val="100000"/>
              </a:lnSpc>
              <a:spcBef>
                <a:spcPts val="400"/>
              </a:spcBef>
              <a:spcAft>
                <a:spcPts val="0"/>
              </a:spcAft>
              <a:buClr>
                <a:schemeClr val="dk1"/>
              </a:buClr>
              <a:buSzPts val="2000"/>
              <a:buNone/>
            </a:pPr>
            <a:r>
              <a:rPr b="1" lang="en-US" sz="2000"/>
              <a:t>The Flow oriented elements are:</a:t>
            </a:r>
            <a:endParaRPr sz="2000"/>
          </a:p>
          <a:p>
            <a:pPr indent="-342900" lvl="0" marL="342900" rtl="0" algn="just">
              <a:lnSpc>
                <a:spcPct val="100000"/>
              </a:lnSpc>
              <a:spcBef>
                <a:spcPts val="400"/>
              </a:spcBef>
              <a:spcAft>
                <a:spcPts val="0"/>
              </a:spcAft>
              <a:buClr>
                <a:schemeClr val="dk1"/>
              </a:buClr>
              <a:buSzPts val="2000"/>
              <a:buNone/>
            </a:pPr>
            <a:r>
              <a:t/>
            </a:r>
            <a:endParaRPr sz="2000"/>
          </a:p>
          <a:p>
            <a:pPr indent="-457200" lvl="0" marL="457200" rtl="0" algn="just">
              <a:lnSpc>
                <a:spcPct val="100000"/>
              </a:lnSpc>
              <a:spcBef>
                <a:spcPts val="400"/>
              </a:spcBef>
              <a:spcAft>
                <a:spcPts val="0"/>
              </a:spcAft>
              <a:buClr>
                <a:srgbClr val="C00000"/>
              </a:buClr>
              <a:buSzPts val="2000"/>
              <a:buAutoNum type="arabicPeriod"/>
            </a:pPr>
            <a:r>
              <a:rPr b="1" lang="en-US" sz="2000">
                <a:solidFill>
                  <a:srgbClr val="C00000"/>
                </a:solidFill>
              </a:rPr>
              <a:t>Data flow model: </a:t>
            </a:r>
            <a:endParaRPr sz="2000"/>
          </a:p>
          <a:p>
            <a:pPr indent="-285750" lvl="1" marL="742950" rtl="0" algn="just">
              <a:lnSpc>
                <a:spcPct val="100000"/>
              </a:lnSpc>
              <a:spcBef>
                <a:spcPts val="400"/>
              </a:spcBef>
              <a:spcAft>
                <a:spcPts val="0"/>
              </a:spcAft>
              <a:buClr>
                <a:schemeClr val="dk1"/>
              </a:buClr>
              <a:buSzPts val="2000"/>
              <a:buChar char="–"/>
            </a:pPr>
            <a:r>
              <a:rPr lang="en-US" sz="2000"/>
              <a:t>It is a graphical technique. It is used to represent information flow.</a:t>
            </a:r>
            <a:endParaRPr sz="2000"/>
          </a:p>
          <a:p>
            <a:pPr indent="-285750" lvl="1" marL="742950" rtl="0" algn="just">
              <a:lnSpc>
                <a:spcPct val="100000"/>
              </a:lnSpc>
              <a:spcBef>
                <a:spcPts val="400"/>
              </a:spcBef>
              <a:spcAft>
                <a:spcPts val="0"/>
              </a:spcAft>
              <a:buClr>
                <a:schemeClr val="dk1"/>
              </a:buClr>
              <a:buSzPts val="2000"/>
              <a:buChar char="–"/>
            </a:pPr>
            <a:r>
              <a:rPr lang="en-US" sz="2000"/>
              <a:t>The data objects are flowing within the software and transformed by processing the elements.</a:t>
            </a:r>
            <a:endParaRPr sz="2000"/>
          </a:p>
          <a:p>
            <a:pPr indent="-285750" lvl="1" marL="742950" rtl="0" algn="just">
              <a:lnSpc>
                <a:spcPct val="100000"/>
              </a:lnSpc>
              <a:spcBef>
                <a:spcPts val="400"/>
              </a:spcBef>
              <a:spcAft>
                <a:spcPts val="0"/>
              </a:spcAft>
              <a:buClr>
                <a:schemeClr val="dk1"/>
              </a:buClr>
              <a:buSzPts val="2000"/>
              <a:buChar char="–"/>
            </a:pPr>
            <a:r>
              <a:rPr lang="en-US" sz="2000"/>
              <a:t>The data objects are represented by labeled arrows. Transformation are represented by circles called as bubbles.</a:t>
            </a:r>
            <a:endParaRPr sz="2000"/>
          </a:p>
          <a:p>
            <a:pPr indent="-285750" lvl="1" marL="742950" rtl="0" algn="just">
              <a:lnSpc>
                <a:spcPct val="100000"/>
              </a:lnSpc>
              <a:spcBef>
                <a:spcPts val="400"/>
              </a:spcBef>
              <a:spcAft>
                <a:spcPts val="0"/>
              </a:spcAft>
              <a:buClr>
                <a:schemeClr val="dk1"/>
              </a:buClr>
              <a:buSzPts val="2000"/>
              <a:buChar char="–"/>
            </a:pPr>
            <a:r>
              <a:rPr lang="en-US" sz="2000"/>
              <a:t>DFD shown in a hierarchical fashion. The DFD is split into different levels. It also called as 'context level diagram.</a:t>
            </a:r>
            <a:endParaRPr/>
          </a:p>
          <a:p>
            <a:pPr indent="0" lvl="0" marL="0" rtl="0" algn="just">
              <a:lnSpc>
                <a:spcPct val="100000"/>
              </a:lnSpc>
              <a:spcBef>
                <a:spcPts val="400"/>
              </a:spcBef>
              <a:spcAft>
                <a:spcPts val="0"/>
              </a:spcAft>
              <a:buClr>
                <a:schemeClr val="dk1"/>
              </a:buClr>
              <a:buSzPts val="2000"/>
              <a:buNone/>
            </a:pPr>
            <a:br>
              <a:rPr b="1" lang="en-US" sz="2000"/>
            </a:br>
            <a:endParaRPr sz="20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Flow Oriented Modelling (contd.)</a:t>
            </a:r>
            <a:endParaRPr/>
          </a:p>
        </p:txBody>
      </p:sp>
      <p:sp>
        <p:nvSpPr>
          <p:cNvPr id="282" name="Google Shape;282;p2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p27"/>
          <p:cNvSpPr txBox="1"/>
          <p:nvPr>
            <p:ph idx="1" type="body"/>
          </p:nvPr>
        </p:nvSpPr>
        <p:spPr>
          <a:xfrm>
            <a:off x="304800" y="990600"/>
            <a:ext cx="8534400" cy="5216525"/>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C00000"/>
              </a:buClr>
              <a:buSzPts val="2000"/>
              <a:buNone/>
            </a:pPr>
            <a:r>
              <a:rPr b="1" lang="en-US" sz="2000">
                <a:solidFill>
                  <a:srgbClr val="C00000"/>
                </a:solidFill>
              </a:rPr>
              <a:t>2. Control flow model: </a:t>
            </a:r>
            <a:endParaRPr sz="2000"/>
          </a:p>
          <a:p>
            <a:pPr indent="-285750" lvl="1" marL="742950" rtl="0" algn="just">
              <a:lnSpc>
                <a:spcPct val="100000"/>
              </a:lnSpc>
              <a:spcBef>
                <a:spcPts val="400"/>
              </a:spcBef>
              <a:spcAft>
                <a:spcPts val="0"/>
              </a:spcAft>
              <a:buClr>
                <a:schemeClr val="dk1"/>
              </a:buClr>
              <a:buSzPts val="2000"/>
              <a:buChar char="–"/>
            </a:pPr>
            <a:r>
              <a:rPr lang="en-US" sz="2000"/>
              <a:t>Large class applications require a control flow modeling. </a:t>
            </a:r>
            <a:endParaRPr sz="2000"/>
          </a:p>
          <a:p>
            <a:pPr indent="-285750" lvl="1" marL="742950" rtl="0" algn="just">
              <a:lnSpc>
                <a:spcPct val="100000"/>
              </a:lnSpc>
              <a:spcBef>
                <a:spcPts val="400"/>
              </a:spcBef>
              <a:spcAft>
                <a:spcPts val="0"/>
              </a:spcAft>
              <a:buClr>
                <a:schemeClr val="dk1"/>
              </a:buClr>
              <a:buSzPts val="2000"/>
              <a:buChar char="–"/>
            </a:pPr>
            <a:r>
              <a:rPr lang="en-US" sz="2000"/>
              <a:t>The application creates control information instead of reports or displays. </a:t>
            </a:r>
            <a:endParaRPr sz="2000"/>
          </a:p>
          <a:p>
            <a:pPr indent="-285750" lvl="1" marL="742950" rtl="0" algn="just">
              <a:lnSpc>
                <a:spcPct val="100000"/>
              </a:lnSpc>
              <a:spcBef>
                <a:spcPts val="400"/>
              </a:spcBef>
              <a:spcAft>
                <a:spcPts val="0"/>
              </a:spcAft>
              <a:buClr>
                <a:schemeClr val="dk1"/>
              </a:buClr>
              <a:buSzPts val="2000"/>
              <a:buChar char="–"/>
            </a:pPr>
            <a:r>
              <a:rPr lang="en-US" sz="2000"/>
              <a:t>The applications process the information in specified time. </a:t>
            </a:r>
            <a:endParaRPr sz="2000"/>
          </a:p>
          <a:p>
            <a:pPr indent="-285750" lvl="1" marL="742950" rtl="0" algn="just">
              <a:lnSpc>
                <a:spcPct val="100000"/>
              </a:lnSpc>
              <a:spcBef>
                <a:spcPts val="400"/>
              </a:spcBef>
              <a:spcAft>
                <a:spcPts val="0"/>
              </a:spcAft>
              <a:buClr>
                <a:schemeClr val="dk1"/>
              </a:buClr>
              <a:buSzPts val="2000"/>
              <a:buChar char="–"/>
            </a:pPr>
            <a:r>
              <a:rPr lang="en-US" sz="2000"/>
              <a:t>An event is implemented as a boolean value. </a:t>
            </a:r>
            <a:endParaRPr sz="2000"/>
          </a:p>
          <a:p>
            <a:pPr indent="-285750" lvl="1" marL="742950" rtl="0" algn="just">
              <a:lnSpc>
                <a:spcPct val="100000"/>
              </a:lnSpc>
              <a:spcBef>
                <a:spcPts val="400"/>
              </a:spcBef>
              <a:spcAft>
                <a:spcPts val="0"/>
              </a:spcAft>
              <a:buClr>
                <a:schemeClr val="dk1"/>
              </a:buClr>
              <a:buSzPts val="2000"/>
              <a:buChar char="–"/>
            </a:pPr>
            <a:r>
              <a:rPr lang="en-US" sz="2000"/>
              <a:t>For example, the boolean values are true or false, on or off, 1 or 0.</a:t>
            </a:r>
            <a:endParaRPr sz="2000"/>
          </a:p>
          <a:p>
            <a:pPr indent="-215900" lvl="0" marL="342900" rtl="0" algn="just">
              <a:lnSpc>
                <a:spcPct val="100000"/>
              </a:lnSpc>
              <a:spcBef>
                <a:spcPts val="400"/>
              </a:spcBef>
              <a:spcAft>
                <a:spcPts val="0"/>
              </a:spcAft>
              <a:buClr>
                <a:schemeClr val="dk1"/>
              </a:buClr>
              <a:buSzPts val="2000"/>
              <a:buNone/>
            </a:pPr>
            <a:r>
              <a:t/>
            </a:r>
            <a:endParaRPr sz="2000"/>
          </a:p>
          <a:p>
            <a:pPr indent="0" lvl="0" marL="0" rtl="0" algn="just">
              <a:lnSpc>
                <a:spcPct val="100000"/>
              </a:lnSpc>
              <a:spcBef>
                <a:spcPts val="400"/>
              </a:spcBef>
              <a:spcAft>
                <a:spcPts val="0"/>
              </a:spcAft>
              <a:buClr>
                <a:srgbClr val="C00000"/>
              </a:buClr>
              <a:buSzPts val="2000"/>
              <a:buNone/>
            </a:pPr>
            <a:r>
              <a:rPr b="1" lang="en-US" sz="2000">
                <a:solidFill>
                  <a:srgbClr val="C00000"/>
                </a:solidFill>
              </a:rPr>
              <a:t>3. Control Specification (SPEC): </a:t>
            </a:r>
            <a:endParaRPr sz="2000"/>
          </a:p>
          <a:p>
            <a:pPr indent="-285750" lvl="1" marL="742950" rtl="0" algn="just">
              <a:lnSpc>
                <a:spcPct val="100000"/>
              </a:lnSpc>
              <a:spcBef>
                <a:spcPts val="400"/>
              </a:spcBef>
              <a:spcAft>
                <a:spcPts val="0"/>
              </a:spcAft>
              <a:buClr>
                <a:schemeClr val="dk1"/>
              </a:buClr>
              <a:buSzPts val="2000"/>
              <a:buChar char="–"/>
            </a:pPr>
            <a:r>
              <a:rPr lang="en-US" sz="2000"/>
              <a:t>It represents the behavior of the system. </a:t>
            </a:r>
            <a:endParaRPr sz="2000"/>
          </a:p>
          <a:p>
            <a:pPr indent="-285750" lvl="1" marL="742950" rtl="0" algn="just">
              <a:lnSpc>
                <a:spcPct val="100000"/>
              </a:lnSpc>
              <a:spcBef>
                <a:spcPts val="400"/>
              </a:spcBef>
              <a:spcAft>
                <a:spcPts val="0"/>
              </a:spcAft>
              <a:buClr>
                <a:schemeClr val="dk1"/>
              </a:buClr>
              <a:buSzPts val="2000"/>
              <a:buChar char="–"/>
            </a:pPr>
            <a:r>
              <a:rPr lang="en-US" sz="2000"/>
              <a:t>The state diagram in CSPEC is a sequential specification of the behavior. </a:t>
            </a:r>
            <a:endParaRPr sz="2000"/>
          </a:p>
          <a:p>
            <a:pPr indent="-285750" lvl="1" marL="742950" rtl="0" algn="just">
              <a:lnSpc>
                <a:spcPct val="100000"/>
              </a:lnSpc>
              <a:spcBef>
                <a:spcPts val="400"/>
              </a:spcBef>
              <a:spcAft>
                <a:spcPts val="0"/>
              </a:spcAft>
              <a:buClr>
                <a:schemeClr val="dk1"/>
              </a:buClr>
              <a:buSzPts val="2000"/>
              <a:buChar char="–"/>
            </a:pPr>
            <a:r>
              <a:rPr lang="en-US" sz="2000"/>
              <a:t>The state diagram includes states, transitions, events and activities. </a:t>
            </a:r>
            <a:endParaRPr sz="2000"/>
          </a:p>
          <a:p>
            <a:pPr indent="-285750" lvl="1" marL="742950" rtl="0" algn="just">
              <a:lnSpc>
                <a:spcPct val="100000"/>
              </a:lnSpc>
              <a:spcBef>
                <a:spcPts val="400"/>
              </a:spcBef>
              <a:spcAft>
                <a:spcPts val="0"/>
              </a:spcAft>
              <a:buClr>
                <a:schemeClr val="dk1"/>
              </a:buClr>
              <a:buSzPts val="2000"/>
              <a:buChar char="–"/>
            </a:pPr>
            <a:r>
              <a:rPr lang="en-US" sz="2000"/>
              <a:t>The state</a:t>
            </a:r>
            <a:r>
              <a:rPr lang="en-US" sz="2000"/>
              <a:t> diagram shows the transition from one state to another state if a particular event has occurred.</a:t>
            </a:r>
            <a:endParaRPr sz="2000"/>
          </a:p>
          <a:p>
            <a:pPr indent="-215900" lvl="0" marL="342900" rtl="0" algn="just">
              <a:lnSpc>
                <a:spcPct val="100000"/>
              </a:lnSpc>
              <a:spcBef>
                <a:spcPts val="400"/>
              </a:spcBef>
              <a:spcAft>
                <a:spcPts val="0"/>
              </a:spcAft>
              <a:buClr>
                <a:schemeClr val="dk1"/>
              </a:buClr>
              <a:buSzPts val="2000"/>
              <a:buNone/>
            </a:pPr>
            <a:r>
              <a:t/>
            </a:r>
            <a:endParaRPr sz="2000"/>
          </a:p>
          <a:p>
            <a:pPr indent="-342900" lvl="0" marL="342900" rtl="0" algn="l">
              <a:lnSpc>
                <a:spcPct val="100000"/>
              </a:lnSpc>
              <a:spcBef>
                <a:spcPts val="400"/>
              </a:spcBef>
              <a:spcAft>
                <a:spcPts val="0"/>
              </a:spcAft>
              <a:buClr>
                <a:schemeClr val="dk1"/>
              </a:buClr>
              <a:buSzPts val="2000"/>
              <a:buNone/>
            </a:pPr>
            <a:br>
              <a:rPr b="1" lang="en-US" sz="2000"/>
            </a:br>
            <a:endParaRPr sz="2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8"/>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Flow Oriented Modelling (contd.)</a:t>
            </a:r>
            <a:endParaRPr/>
          </a:p>
        </p:txBody>
      </p:sp>
      <p:sp>
        <p:nvSpPr>
          <p:cNvPr id="289" name="Google Shape;289;p28"/>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0" name="Google Shape;290;p28"/>
          <p:cNvSpPr txBox="1"/>
          <p:nvPr>
            <p:ph idx="1" type="body"/>
          </p:nvPr>
        </p:nvSpPr>
        <p:spPr>
          <a:xfrm>
            <a:off x="228600" y="1295400"/>
            <a:ext cx="8458200" cy="2743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rgbClr val="C00000"/>
              </a:buClr>
              <a:buSzPts val="2000"/>
              <a:buNone/>
            </a:pPr>
            <a:r>
              <a:rPr b="1" lang="en-US" sz="2000">
                <a:solidFill>
                  <a:srgbClr val="C00000"/>
                </a:solidFill>
              </a:rPr>
              <a:t>4. Process Specification (PSPEC): </a:t>
            </a:r>
            <a:endParaRPr sz="2000"/>
          </a:p>
          <a:p>
            <a:pPr indent="-285750" lvl="1" marL="742950" rtl="0" algn="just">
              <a:lnSpc>
                <a:spcPct val="150000"/>
              </a:lnSpc>
              <a:spcBef>
                <a:spcPts val="400"/>
              </a:spcBef>
              <a:spcAft>
                <a:spcPts val="0"/>
              </a:spcAft>
              <a:buClr>
                <a:schemeClr val="dk1"/>
              </a:buClr>
              <a:buSzPts val="2000"/>
              <a:buChar char="–"/>
            </a:pPr>
            <a:r>
              <a:rPr lang="en-US" sz="2000"/>
              <a:t>The process specification is used to describe all flow model processes. </a:t>
            </a:r>
            <a:endParaRPr sz="2000"/>
          </a:p>
          <a:p>
            <a:pPr indent="-285750" lvl="1" marL="742950" rtl="0" algn="just">
              <a:lnSpc>
                <a:spcPct val="150000"/>
              </a:lnSpc>
              <a:spcBef>
                <a:spcPts val="400"/>
              </a:spcBef>
              <a:spcAft>
                <a:spcPts val="0"/>
              </a:spcAft>
              <a:buClr>
                <a:schemeClr val="dk1"/>
              </a:buClr>
              <a:buSzPts val="2000"/>
              <a:buChar char="–"/>
            </a:pPr>
            <a:r>
              <a:rPr lang="en-US" sz="2000"/>
              <a:t>The content of process specification consists narrative text, Program Design Language(PDL) of the process algorithm, mathematical equations, tables or UML activity diagram.</a:t>
            </a:r>
            <a:endParaRPr sz="2000"/>
          </a:p>
          <a:p>
            <a:pPr indent="-215900" lvl="0" marL="342900" rtl="0" algn="just">
              <a:lnSpc>
                <a:spcPct val="150000"/>
              </a:lnSpc>
              <a:spcBef>
                <a:spcPts val="400"/>
              </a:spcBef>
              <a:spcAft>
                <a:spcPts val="0"/>
              </a:spcAft>
              <a:buClr>
                <a:schemeClr val="dk1"/>
              </a:buClr>
              <a:buSzPts val="2000"/>
              <a:buNone/>
            </a:pPr>
            <a:r>
              <a:t/>
            </a:r>
            <a:endParaRPr sz="2000"/>
          </a:p>
          <a:p>
            <a:pPr indent="-342900" lvl="0" marL="342900" rtl="0" algn="l">
              <a:lnSpc>
                <a:spcPct val="150000"/>
              </a:lnSpc>
              <a:spcBef>
                <a:spcPts val="400"/>
              </a:spcBef>
              <a:spcAft>
                <a:spcPts val="0"/>
              </a:spcAft>
              <a:buClr>
                <a:schemeClr val="dk1"/>
              </a:buClr>
              <a:buSzPts val="2000"/>
              <a:buNone/>
            </a:pPr>
            <a:br>
              <a:rPr b="1" lang="en-US" sz="2000"/>
            </a:br>
            <a:endParaRPr sz="2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9"/>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t>Practice Questions</a:t>
            </a:r>
            <a:endParaRPr/>
          </a:p>
        </p:txBody>
      </p:sp>
      <p:sp>
        <p:nvSpPr>
          <p:cNvPr id="296" name="Google Shape;296;p29"/>
          <p:cNvSpPr txBox="1"/>
          <p:nvPr>
            <p:ph idx="1" type="body"/>
          </p:nvPr>
        </p:nvSpPr>
        <p:spPr>
          <a:xfrm>
            <a:off x="457189" y="1477551"/>
            <a:ext cx="8229600" cy="2971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Char char="•"/>
            </a:pPr>
            <a:r>
              <a:rPr i="0" lang="en-US" sz="2000"/>
              <a:t>What do you mean by Flow Oriented Modeling ?</a:t>
            </a:r>
            <a:endParaRPr/>
          </a:p>
          <a:p>
            <a:pPr indent="-342900" lvl="0" marL="342900" rtl="0" algn="l">
              <a:lnSpc>
                <a:spcPct val="100000"/>
              </a:lnSpc>
              <a:spcBef>
                <a:spcPts val="400"/>
              </a:spcBef>
              <a:spcAft>
                <a:spcPts val="0"/>
              </a:spcAft>
              <a:buClr>
                <a:schemeClr val="dk1"/>
              </a:buClr>
              <a:buSzPts val="2000"/>
              <a:buChar char="•"/>
            </a:pPr>
            <a:r>
              <a:rPr i="0" lang="en-US" sz="2000"/>
              <a:t>What do you mean by Data Flow Diagram? Explain its external entity.</a:t>
            </a:r>
            <a:endParaRPr/>
          </a:p>
          <a:p>
            <a:pPr indent="-342900" lvl="0" marL="342900" rtl="0" algn="l">
              <a:lnSpc>
                <a:spcPct val="100000"/>
              </a:lnSpc>
              <a:spcBef>
                <a:spcPts val="400"/>
              </a:spcBef>
              <a:spcAft>
                <a:spcPts val="0"/>
              </a:spcAft>
              <a:buClr>
                <a:schemeClr val="dk1"/>
              </a:buClr>
              <a:buSzPts val="2000"/>
              <a:buChar char="•"/>
            </a:pPr>
            <a:r>
              <a:rPr lang="en-US" sz="2000"/>
              <a:t>What is the purpose of Open ended box and Parallel lines in Data Flow Diagram.</a:t>
            </a:r>
            <a:endParaRPr/>
          </a:p>
          <a:p>
            <a:pPr indent="-342900" lvl="0" marL="342900" rtl="0" algn="l">
              <a:lnSpc>
                <a:spcPct val="100000"/>
              </a:lnSpc>
              <a:spcBef>
                <a:spcPts val="400"/>
              </a:spcBef>
              <a:spcAft>
                <a:spcPts val="0"/>
              </a:spcAft>
              <a:buClr>
                <a:schemeClr val="dk1"/>
              </a:buClr>
              <a:buSzPts val="2000"/>
              <a:buChar char="•"/>
            </a:pPr>
            <a:r>
              <a:rPr i="0" lang="en-US" sz="2000"/>
              <a:t>Which are the primary objectives in the Analysis model?</a:t>
            </a:r>
            <a:endParaRPr/>
          </a:p>
          <a:p>
            <a:pPr indent="-342900" lvl="0" marL="342900" rtl="0" algn="l">
              <a:lnSpc>
                <a:spcPct val="100000"/>
              </a:lnSpc>
              <a:spcBef>
                <a:spcPts val="400"/>
              </a:spcBef>
              <a:spcAft>
                <a:spcPts val="0"/>
              </a:spcAft>
              <a:buClr>
                <a:schemeClr val="dk1"/>
              </a:buClr>
              <a:buSzPts val="2000"/>
              <a:buChar char="•"/>
            </a:pPr>
            <a:r>
              <a:rPr lang="en-US" sz="2000"/>
              <a:t>What are the various element models of Analysis model?</a:t>
            </a:r>
            <a:endParaRPr i="0" sz="2000"/>
          </a:p>
          <a:p>
            <a:pPr indent="-215900" lvl="0" marL="342900" rtl="0" algn="l">
              <a:lnSpc>
                <a:spcPct val="100000"/>
              </a:lnSpc>
              <a:spcBef>
                <a:spcPts val="400"/>
              </a:spcBef>
              <a:spcAft>
                <a:spcPts val="0"/>
              </a:spcAft>
              <a:buClr>
                <a:schemeClr val="dk1"/>
              </a:buClr>
              <a:buSzPts val="2000"/>
              <a:buNone/>
            </a:pPr>
            <a:r>
              <a:t/>
            </a:r>
            <a:endParaRPr b="1" i="0" sz="2000"/>
          </a:p>
          <a:p>
            <a:pPr indent="-215900" lvl="0" marL="342900" rtl="0" algn="l">
              <a:lnSpc>
                <a:spcPct val="100000"/>
              </a:lnSpc>
              <a:spcBef>
                <a:spcPts val="400"/>
              </a:spcBef>
              <a:spcAft>
                <a:spcPts val="0"/>
              </a:spcAft>
              <a:buClr>
                <a:schemeClr val="dk1"/>
              </a:buClr>
              <a:buSzPts val="2000"/>
              <a:buNone/>
            </a:pPr>
            <a:r>
              <a:t/>
            </a:r>
            <a:endParaRPr b="1" sz="2000"/>
          </a:p>
        </p:txBody>
      </p:sp>
      <p:sp>
        <p:nvSpPr>
          <p:cNvPr id="297" name="Google Shape;297;p29"/>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1b1dbd57ae_0_61"/>
          <p:cNvSpPr txBox="1"/>
          <p:nvPr>
            <p:ph idx="1" type="body"/>
          </p:nvPr>
        </p:nvSpPr>
        <p:spPr>
          <a:xfrm>
            <a:off x="457200" y="1010225"/>
            <a:ext cx="8229600" cy="4615500"/>
          </a:xfrm>
          <a:prstGeom prst="rect">
            <a:avLst/>
          </a:prstGeom>
        </p:spPr>
        <p:txBody>
          <a:bodyPr anchorCtr="0" anchor="t" bIns="45700" lIns="91425" spcFirstLastPara="1" rIns="91425" wrap="square" tIns="45700">
            <a:noAutofit/>
          </a:bodyPr>
          <a:lstStyle/>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1. What are the types of requirements ?</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a) Availability                          b) Reliability</a:t>
            </a:r>
            <a:endParaRPr sz="2000">
              <a:solidFill>
                <a:srgbClr val="3A3A3A"/>
              </a:solidFill>
              <a:highlight>
                <a:srgbClr val="FFFFFF"/>
              </a:highlight>
            </a:endParaRPr>
          </a:p>
          <a:p>
            <a:pPr indent="0" lvl="0" marL="0" rtl="0" algn="l">
              <a:spcBef>
                <a:spcPts val="440"/>
              </a:spcBef>
              <a:spcAft>
                <a:spcPts val="0"/>
              </a:spcAft>
              <a:buNone/>
            </a:pPr>
            <a:r>
              <a:rPr lang="en-US" sz="2000">
                <a:solidFill>
                  <a:srgbClr val="3A3A3A"/>
                </a:solidFill>
                <a:highlight>
                  <a:srgbClr val="FFFFFF"/>
                </a:highlight>
              </a:rPr>
              <a:t>c) Usability                              </a:t>
            </a:r>
            <a:r>
              <a:rPr b="1" lang="en-US" sz="2000">
                <a:solidFill>
                  <a:srgbClr val="3A3A3A"/>
                </a:solidFill>
                <a:highlight>
                  <a:srgbClr val="FFFFFF"/>
                </a:highlight>
              </a:rPr>
              <a:t>d) All of the mentioned</a:t>
            </a:r>
            <a:endParaRPr b="1"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2. Which one of the following is not a step of requirement engineering?</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a) elicitation                             b)</a:t>
            </a:r>
            <a:r>
              <a:rPr b="1" lang="en-US" sz="2000">
                <a:solidFill>
                  <a:srgbClr val="3A3A3A"/>
                </a:solidFill>
                <a:highlight>
                  <a:srgbClr val="FFFFFF"/>
                </a:highlight>
              </a:rPr>
              <a:t> design</a:t>
            </a:r>
            <a:endParaRPr b="1" sz="2000">
              <a:solidFill>
                <a:srgbClr val="3A3A3A"/>
              </a:solidFill>
              <a:highlight>
                <a:srgbClr val="FFFFFF"/>
              </a:highlight>
            </a:endParaRPr>
          </a:p>
          <a:p>
            <a:pPr indent="0" lvl="0" marL="0" rtl="0" algn="l">
              <a:spcBef>
                <a:spcPts val="440"/>
              </a:spcBef>
              <a:spcAft>
                <a:spcPts val="0"/>
              </a:spcAft>
              <a:buNone/>
            </a:pPr>
            <a:r>
              <a:rPr lang="en-US" sz="2000">
                <a:solidFill>
                  <a:srgbClr val="3A3A3A"/>
                </a:solidFill>
                <a:highlight>
                  <a:srgbClr val="FFFFFF"/>
                </a:highlight>
              </a:rPr>
              <a:t>c) analysis                                d) documentation</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3. The user system requirements are the parts of which document ?</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a) SDD                                     b) </a:t>
            </a:r>
            <a:r>
              <a:rPr b="1" lang="en-US" sz="2000">
                <a:solidFill>
                  <a:srgbClr val="3A3A3A"/>
                </a:solidFill>
                <a:highlight>
                  <a:srgbClr val="FFFFFF"/>
                </a:highlight>
              </a:rPr>
              <a:t>SRS</a:t>
            </a:r>
            <a:endParaRPr b="1" sz="2000">
              <a:solidFill>
                <a:srgbClr val="3A3A3A"/>
              </a:solidFill>
              <a:highlight>
                <a:srgbClr val="FFFFFF"/>
              </a:highlight>
            </a:endParaRPr>
          </a:p>
          <a:p>
            <a:pPr indent="0" lvl="0" marL="0" rtl="0" algn="l">
              <a:spcBef>
                <a:spcPts val="440"/>
              </a:spcBef>
              <a:spcAft>
                <a:spcPts val="0"/>
              </a:spcAft>
              <a:buNone/>
            </a:pPr>
            <a:r>
              <a:rPr lang="en-US" sz="2000">
                <a:solidFill>
                  <a:srgbClr val="3A3A3A"/>
                </a:solidFill>
                <a:highlight>
                  <a:srgbClr val="FFFFFF"/>
                </a:highlight>
              </a:rPr>
              <a:t>c) DDD                                    d) SRD</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4. Select the developer-specific requirement ?</a:t>
            </a:r>
            <a:endParaRPr sz="2000">
              <a:solidFill>
                <a:srgbClr val="3A3A3A"/>
              </a:solidFill>
              <a:highlight>
                <a:srgbClr val="FFFFFF"/>
              </a:highlight>
            </a:endParaRPr>
          </a:p>
          <a:p>
            <a:pPr indent="0" lvl="0" marL="0" rtl="0" algn="l">
              <a:spcBef>
                <a:spcPts val="440"/>
              </a:spcBef>
              <a:spcAft>
                <a:spcPts val="0"/>
              </a:spcAft>
              <a:buClr>
                <a:schemeClr val="dk1"/>
              </a:buClr>
              <a:buSzPts val="1100"/>
              <a:buFont typeface="Arial"/>
              <a:buNone/>
            </a:pPr>
            <a:r>
              <a:rPr lang="en-US" sz="2000">
                <a:solidFill>
                  <a:srgbClr val="3A3A3A"/>
                </a:solidFill>
                <a:highlight>
                  <a:srgbClr val="FFFFFF"/>
                </a:highlight>
              </a:rPr>
              <a:t>a) Portability                           b) Maintainability</a:t>
            </a:r>
            <a:endParaRPr sz="2000">
              <a:solidFill>
                <a:srgbClr val="3A3A3A"/>
              </a:solidFill>
              <a:highlight>
                <a:srgbClr val="FFFFFF"/>
              </a:highlight>
            </a:endParaRPr>
          </a:p>
          <a:p>
            <a:pPr indent="0" lvl="0" marL="0" rtl="0" algn="l">
              <a:spcBef>
                <a:spcPts val="440"/>
              </a:spcBef>
              <a:spcAft>
                <a:spcPts val="0"/>
              </a:spcAft>
              <a:buNone/>
            </a:pPr>
            <a:r>
              <a:rPr lang="en-US" sz="2000">
                <a:solidFill>
                  <a:srgbClr val="3A3A3A"/>
                </a:solidFill>
                <a:highlight>
                  <a:srgbClr val="FFFFFF"/>
                </a:highlight>
              </a:rPr>
              <a:t>c) </a:t>
            </a:r>
            <a:r>
              <a:rPr b="1" lang="en-US" sz="2000">
                <a:solidFill>
                  <a:srgbClr val="3A3A3A"/>
                </a:solidFill>
                <a:highlight>
                  <a:srgbClr val="FFFFFF"/>
                </a:highlight>
              </a:rPr>
              <a:t>Availability                        </a:t>
            </a:r>
            <a:r>
              <a:rPr lang="en-US" sz="2000">
                <a:solidFill>
                  <a:srgbClr val="3A3A3A"/>
                </a:solidFill>
                <a:highlight>
                  <a:srgbClr val="FFFFFF"/>
                </a:highlight>
              </a:rPr>
              <a:t>d) Both Portability and </a:t>
            </a:r>
            <a:r>
              <a:rPr lang="en-US" sz="2000">
                <a:solidFill>
                  <a:srgbClr val="3A3A3A"/>
                </a:solidFill>
                <a:highlight>
                  <a:srgbClr val="FFFFFF"/>
                </a:highlight>
              </a:rPr>
              <a:t>Maintainability</a:t>
            </a:r>
            <a:endParaRPr sz="2000">
              <a:solidFill>
                <a:srgbClr val="3A3A3A"/>
              </a:solidFill>
              <a:highlight>
                <a:srgbClr val="FFFFFF"/>
              </a:highlight>
            </a:endParaRPr>
          </a:p>
        </p:txBody>
      </p:sp>
      <p:sp>
        <p:nvSpPr>
          <p:cNvPr id="304" name="Google Shape;304;g31b1dbd57ae_0_61"/>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305" name="Google Shape;305;g31b1dbd57ae_0_6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b="1" lang="en-US" sz="3600"/>
              <a:t>Practice 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0"/>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Autofit/>
          </a:bodyPr>
          <a:lstStyle/>
          <a:p>
            <a:pPr indent="-63500" lvl="0" marL="342900" rtl="0" algn="ctr">
              <a:lnSpc>
                <a:spcPct val="100000"/>
              </a:lnSpc>
              <a:spcBef>
                <a:spcPts val="0"/>
              </a:spcBef>
              <a:spcAft>
                <a:spcPts val="0"/>
              </a:spcAft>
              <a:buClr>
                <a:schemeClr val="dk1"/>
              </a:buClr>
              <a:buSzPts val="4400"/>
              <a:buNone/>
            </a:pPr>
            <a:r>
              <a:t/>
            </a:r>
            <a:endParaRPr sz="4400"/>
          </a:p>
          <a:p>
            <a:pPr indent="-63500" lvl="0" marL="342900" rtl="0" algn="ctr">
              <a:lnSpc>
                <a:spcPct val="100000"/>
              </a:lnSpc>
              <a:spcBef>
                <a:spcPts val="880"/>
              </a:spcBef>
              <a:spcAft>
                <a:spcPts val="0"/>
              </a:spcAft>
              <a:buClr>
                <a:schemeClr val="dk1"/>
              </a:buClr>
              <a:buSzPts val="4400"/>
              <a:buNone/>
            </a:pPr>
            <a:r>
              <a:t/>
            </a:r>
            <a:endParaRPr sz="4400"/>
          </a:p>
          <a:p>
            <a:pPr indent="0" lvl="0" marL="0" rtl="0" algn="ctr">
              <a:lnSpc>
                <a:spcPct val="100000"/>
              </a:lnSpc>
              <a:spcBef>
                <a:spcPts val="880"/>
              </a:spcBef>
              <a:spcAft>
                <a:spcPts val="0"/>
              </a:spcAft>
              <a:buClr>
                <a:schemeClr val="dk1"/>
              </a:buClr>
              <a:buSzPts val="4400"/>
              <a:buNone/>
            </a:pPr>
            <a:r>
              <a:rPr lang="en-US" sz="4400"/>
              <a:t>THANKS</a:t>
            </a:r>
            <a:endParaRPr/>
          </a:p>
        </p:txBody>
      </p:sp>
      <p:sp>
        <p:nvSpPr>
          <p:cNvPr id="311" name="Google Shape;311;p30"/>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1b1dbd57ae_0_1"/>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70" name="Google Shape;70;g31b1dbd57ae_0_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Requirement Engineering</a:t>
            </a:r>
            <a:endParaRPr/>
          </a:p>
        </p:txBody>
      </p:sp>
      <p:pic>
        <p:nvPicPr>
          <p:cNvPr id="71" name="Google Shape;71;g31b1dbd57ae_0_1"/>
          <p:cNvPicPr preferRelativeResize="0"/>
          <p:nvPr/>
        </p:nvPicPr>
        <p:blipFill>
          <a:blip r:embed="rId3">
            <a:alphaModFix/>
          </a:blip>
          <a:stretch>
            <a:fillRect/>
          </a:stretch>
        </p:blipFill>
        <p:spPr>
          <a:xfrm>
            <a:off x="614363" y="1323975"/>
            <a:ext cx="7915275" cy="4210050"/>
          </a:xfrm>
          <a:prstGeom prst="rect">
            <a:avLst/>
          </a:prstGeom>
          <a:noFill/>
          <a:ln>
            <a:noFill/>
          </a:ln>
        </p:spPr>
      </p:pic>
      <p:sp>
        <p:nvSpPr>
          <p:cNvPr id="72" name="Google Shape;72;g31b1dbd57ae_0_1"/>
          <p:cNvSpPr txBox="1"/>
          <p:nvPr/>
        </p:nvSpPr>
        <p:spPr>
          <a:xfrm>
            <a:off x="1839525" y="5804300"/>
            <a:ext cx="5268600" cy="5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Figure 1: Process of Requirements engineering</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4"/>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Feasibility Study</a:t>
            </a:r>
            <a:endParaRPr/>
          </a:p>
        </p:txBody>
      </p:sp>
      <p:sp>
        <p:nvSpPr>
          <p:cNvPr id="78" name="Google Shape;78;p4"/>
          <p:cNvSpPr txBox="1"/>
          <p:nvPr>
            <p:ph idx="1" type="body"/>
          </p:nvPr>
        </p:nvSpPr>
        <p:spPr>
          <a:xfrm>
            <a:off x="152400" y="955675"/>
            <a:ext cx="8839200" cy="5216525"/>
          </a:xfrm>
          <a:prstGeom prst="rect">
            <a:avLst/>
          </a:prstGeom>
          <a:noFill/>
          <a:ln>
            <a:noFill/>
          </a:ln>
        </p:spPr>
        <p:txBody>
          <a:bodyPr anchorCtr="0" anchor="t" bIns="45700" lIns="91425" spcFirstLastPara="1" rIns="91425" wrap="square" tIns="45700">
            <a:noAutofit/>
          </a:bodyPr>
          <a:lstStyle/>
          <a:p>
            <a:pPr indent="-342900" lvl="0" marL="342900" rtl="0" algn="just">
              <a:lnSpc>
                <a:spcPct val="115000"/>
              </a:lnSpc>
              <a:spcBef>
                <a:spcPts val="0"/>
              </a:spcBef>
              <a:spcAft>
                <a:spcPts val="0"/>
              </a:spcAft>
              <a:buSzPts val="2000"/>
              <a:buChar char="•"/>
            </a:pPr>
            <a:r>
              <a:rPr b="0" i="0" lang="en-US" sz="2000"/>
              <a:t>The objective behind the feasibility study is to create the reasons for developing the software that is acceptable to users, flexible to change and conformable to established standards.</a:t>
            </a:r>
            <a:endParaRPr sz="2000"/>
          </a:p>
          <a:p>
            <a:pPr indent="0" lvl="0" marL="0" rtl="0" algn="just">
              <a:lnSpc>
                <a:spcPct val="100000"/>
              </a:lnSpc>
              <a:spcBef>
                <a:spcPts val="400"/>
              </a:spcBef>
              <a:spcAft>
                <a:spcPts val="0"/>
              </a:spcAft>
              <a:buClr>
                <a:schemeClr val="dk1"/>
              </a:buClr>
              <a:buSzPts val="2000"/>
              <a:buNone/>
            </a:pPr>
            <a:br>
              <a:rPr lang="en-US" sz="2000"/>
            </a:br>
            <a:r>
              <a:rPr b="1" i="0" lang="en-US" sz="2000">
                <a:solidFill>
                  <a:srgbClr val="333333"/>
                </a:solidFill>
              </a:rPr>
              <a:t>Types of Feasibility:</a:t>
            </a:r>
            <a:endParaRPr sz="2000"/>
          </a:p>
          <a:p>
            <a:pPr indent="0" lvl="0" marL="0" rtl="0" algn="just">
              <a:lnSpc>
                <a:spcPct val="100000"/>
              </a:lnSpc>
              <a:spcBef>
                <a:spcPts val="320"/>
              </a:spcBef>
              <a:spcAft>
                <a:spcPts val="0"/>
              </a:spcAft>
              <a:buClr>
                <a:schemeClr val="dk1"/>
              </a:buClr>
              <a:buSzPts val="1600"/>
              <a:buNone/>
            </a:pPr>
            <a:r>
              <a:t/>
            </a:r>
            <a:endParaRPr b="0" i="0" sz="2000">
              <a:solidFill>
                <a:srgbClr val="333333"/>
              </a:solidFill>
            </a:endParaRPr>
          </a:p>
          <a:p>
            <a:pPr indent="-342900" lvl="0" marL="342900" rtl="0" algn="just">
              <a:lnSpc>
                <a:spcPct val="115000"/>
              </a:lnSpc>
              <a:spcBef>
                <a:spcPts val="400"/>
              </a:spcBef>
              <a:spcAft>
                <a:spcPts val="0"/>
              </a:spcAft>
              <a:buClr>
                <a:srgbClr val="C00000"/>
              </a:buClr>
              <a:buSzPts val="2000"/>
              <a:buFont typeface="Calibri"/>
              <a:buAutoNum type="arabicPeriod"/>
            </a:pPr>
            <a:r>
              <a:rPr b="1" i="0" lang="en-US" sz="2000">
                <a:solidFill>
                  <a:srgbClr val="C00000"/>
                </a:solidFill>
              </a:rPr>
              <a:t>Technical Feasibility</a:t>
            </a:r>
            <a:r>
              <a:rPr b="0" i="0" lang="en-US" sz="2000">
                <a:solidFill>
                  <a:srgbClr val="C00000"/>
                </a:solidFill>
              </a:rPr>
              <a:t> - </a:t>
            </a:r>
            <a:r>
              <a:rPr b="0" i="0" lang="en-US" sz="2000">
                <a:solidFill>
                  <a:srgbClr val="000000"/>
                </a:solidFill>
              </a:rPr>
              <a:t>It evaluates the current technologies, which are needed to accomplish customer requirements within the time and budget.</a:t>
            </a:r>
            <a:endParaRPr sz="2000"/>
          </a:p>
          <a:p>
            <a:pPr indent="-342900" lvl="0" marL="342900" rtl="0" algn="just">
              <a:lnSpc>
                <a:spcPct val="115000"/>
              </a:lnSpc>
              <a:spcBef>
                <a:spcPts val="400"/>
              </a:spcBef>
              <a:spcAft>
                <a:spcPts val="0"/>
              </a:spcAft>
              <a:buClr>
                <a:srgbClr val="C00000"/>
              </a:buClr>
              <a:buSzPts val="2000"/>
              <a:buFont typeface="Calibri"/>
              <a:buAutoNum type="arabicPeriod"/>
            </a:pPr>
            <a:r>
              <a:rPr b="1" i="0" lang="en-US" sz="2000">
                <a:solidFill>
                  <a:srgbClr val="C00000"/>
                </a:solidFill>
              </a:rPr>
              <a:t>Operational Feasibility</a:t>
            </a:r>
            <a:r>
              <a:rPr b="0" i="0" lang="en-US" sz="2000">
                <a:solidFill>
                  <a:srgbClr val="C00000"/>
                </a:solidFill>
              </a:rPr>
              <a:t> - </a:t>
            </a:r>
            <a:r>
              <a:rPr b="0" i="0" lang="en-US" sz="2000">
                <a:solidFill>
                  <a:srgbClr val="000000"/>
                </a:solidFill>
              </a:rPr>
              <a:t>It assesses the range in which the required software performs a series of levels to solve business problems and customer requirements.</a:t>
            </a:r>
            <a:endParaRPr sz="2000"/>
          </a:p>
          <a:p>
            <a:pPr indent="-342900" lvl="0" marL="342900" rtl="0" algn="just">
              <a:lnSpc>
                <a:spcPct val="115000"/>
              </a:lnSpc>
              <a:spcBef>
                <a:spcPts val="400"/>
              </a:spcBef>
              <a:spcAft>
                <a:spcPts val="0"/>
              </a:spcAft>
              <a:buClr>
                <a:srgbClr val="C00000"/>
              </a:buClr>
              <a:buSzPts val="2000"/>
              <a:buFont typeface="Calibri"/>
              <a:buAutoNum type="arabicPeriod"/>
            </a:pPr>
            <a:r>
              <a:rPr b="1" i="0" lang="en-US" sz="2000">
                <a:solidFill>
                  <a:srgbClr val="C00000"/>
                </a:solidFill>
              </a:rPr>
              <a:t>Economic Feasibility</a:t>
            </a:r>
            <a:r>
              <a:rPr b="0" i="0" lang="en-US" sz="2000">
                <a:solidFill>
                  <a:srgbClr val="C00000"/>
                </a:solidFill>
              </a:rPr>
              <a:t> - </a:t>
            </a:r>
            <a:r>
              <a:rPr b="0" i="0" lang="en-US" sz="2000">
                <a:solidFill>
                  <a:srgbClr val="000000"/>
                </a:solidFill>
              </a:rPr>
              <a:t>It decides whether the necessary software can generate financial profits for an organization.</a:t>
            </a:r>
            <a:endParaRPr sz="2000"/>
          </a:p>
        </p:txBody>
      </p:sp>
      <p:sp>
        <p:nvSpPr>
          <p:cNvPr id="79" name="Google Shape;79;p4"/>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5"/>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Requirement Elicitation and Analysis</a:t>
            </a:r>
            <a:endParaRPr/>
          </a:p>
        </p:txBody>
      </p:sp>
      <p:sp>
        <p:nvSpPr>
          <p:cNvPr id="85" name="Google Shape;85;p5"/>
          <p:cNvSpPr txBox="1"/>
          <p:nvPr>
            <p:ph idx="1" type="body"/>
          </p:nvPr>
        </p:nvSpPr>
        <p:spPr>
          <a:xfrm>
            <a:off x="152400" y="1152125"/>
            <a:ext cx="8616600" cy="50094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C00000"/>
              </a:buClr>
              <a:buSzPts val="2000"/>
              <a:buChar char="•"/>
            </a:pPr>
            <a:r>
              <a:rPr b="1" lang="en-US" sz="2000">
                <a:solidFill>
                  <a:srgbClr val="C00000"/>
                </a:solidFill>
              </a:rPr>
              <a:t>Requirements Elicitation: </a:t>
            </a:r>
            <a:r>
              <a:rPr lang="en-US" sz="2000"/>
              <a:t>This is the process of gathering information about the needs and expectations of stakeholders for the software system. This step involves interviews, surveys, focus groups, and other techniques to gather information from stakeholder</a:t>
            </a:r>
            <a:r>
              <a:rPr lang="en-US" sz="2000">
                <a:solidFill>
                  <a:srgbClr val="333333"/>
                </a:solidFill>
              </a:rPr>
              <a:t>s.</a:t>
            </a:r>
            <a:endParaRPr sz="2000"/>
          </a:p>
          <a:p>
            <a:pPr indent="-215900" lvl="0" marL="342900" rtl="0" algn="just">
              <a:lnSpc>
                <a:spcPct val="150000"/>
              </a:lnSpc>
              <a:spcBef>
                <a:spcPts val="400"/>
              </a:spcBef>
              <a:spcAft>
                <a:spcPts val="0"/>
              </a:spcAft>
              <a:buClr>
                <a:schemeClr val="dk1"/>
              </a:buClr>
              <a:buSzPts val="2000"/>
              <a:buNone/>
            </a:pPr>
            <a:r>
              <a:t/>
            </a:r>
            <a:endParaRPr sz="2000">
              <a:solidFill>
                <a:srgbClr val="333333"/>
              </a:solidFill>
            </a:endParaRPr>
          </a:p>
          <a:p>
            <a:pPr indent="-342900" lvl="0" marL="342900" rtl="0" algn="just">
              <a:lnSpc>
                <a:spcPct val="150000"/>
              </a:lnSpc>
              <a:spcBef>
                <a:spcPts val="400"/>
              </a:spcBef>
              <a:spcAft>
                <a:spcPts val="0"/>
              </a:spcAft>
              <a:buClr>
                <a:srgbClr val="C00000"/>
              </a:buClr>
              <a:buSzPts val="2000"/>
              <a:buChar char="•"/>
            </a:pPr>
            <a:r>
              <a:rPr b="1" lang="en-US" sz="2000">
                <a:solidFill>
                  <a:srgbClr val="C00000"/>
                </a:solidFill>
              </a:rPr>
              <a:t>Requirements Analysis:</a:t>
            </a:r>
            <a:r>
              <a:rPr b="1" i="1" lang="en-US" sz="2000">
                <a:solidFill>
                  <a:srgbClr val="C00000"/>
                </a:solidFill>
              </a:rPr>
              <a:t> </a:t>
            </a:r>
            <a:r>
              <a:rPr lang="en-US" sz="2000"/>
              <a:t>This step involves analyzing the information gathered in the requirements elicitation step to identify the high-level goals and objectives of the software system. It also involves identifying any constraints or limitations that may affect the development of the software system</a:t>
            </a:r>
            <a:r>
              <a:rPr lang="en-US" sz="2000">
                <a:solidFill>
                  <a:srgbClr val="333333"/>
                </a:solidFill>
              </a:rPr>
              <a:t>.</a:t>
            </a:r>
            <a:endParaRPr sz="2000"/>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86" name="Google Shape;86;p5"/>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6"/>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Requirement Elicitation and Analysis</a:t>
            </a:r>
            <a:endParaRPr/>
          </a:p>
        </p:txBody>
      </p:sp>
      <p:sp>
        <p:nvSpPr>
          <p:cNvPr id="92" name="Google Shape;92;p6"/>
          <p:cNvSpPr txBox="1"/>
          <p:nvPr>
            <p:ph idx="1" type="body"/>
          </p:nvPr>
        </p:nvSpPr>
        <p:spPr>
          <a:xfrm>
            <a:off x="152400" y="838200"/>
            <a:ext cx="8839200" cy="56736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rgbClr val="273239"/>
              </a:buClr>
              <a:buSzPts val="2000"/>
              <a:buNone/>
            </a:pPr>
            <a:r>
              <a:rPr b="0" i="0" lang="en-US" sz="2000"/>
              <a:t>There are several techniques that can be used to elicit requirements, including:</a:t>
            </a:r>
            <a:endParaRPr sz="2000"/>
          </a:p>
          <a:p>
            <a:pPr indent="-254000" lvl="0" marL="342900" rtl="0" algn="just">
              <a:lnSpc>
                <a:spcPct val="100000"/>
              </a:lnSpc>
              <a:spcBef>
                <a:spcPts val="280"/>
              </a:spcBef>
              <a:spcAft>
                <a:spcPts val="0"/>
              </a:spcAft>
              <a:buClr>
                <a:schemeClr val="dk1"/>
              </a:buClr>
              <a:buSzPts val="1400"/>
              <a:buNone/>
            </a:pPr>
            <a:r>
              <a:t/>
            </a:r>
            <a:endParaRPr b="0" i="0" sz="2000">
              <a:solidFill>
                <a:srgbClr val="273239"/>
              </a:solidFill>
            </a:endParaRPr>
          </a:p>
          <a:p>
            <a:pPr indent="-342900" lvl="0" marL="342900" rtl="0" algn="just">
              <a:lnSpc>
                <a:spcPct val="100000"/>
              </a:lnSpc>
              <a:spcBef>
                <a:spcPts val="400"/>
              </a:spcBef>
              <a:spcAft>
                <a:spcPts val="0"/>
              </a:spcAft>
              <a:buClr>
                <a:srgbClr val="C00000"/>
              </a:buClr>
              <a:buSzPts val="2000"/>
              <a:buFont typeface="Noto Sans Symbols"/>
              <a:buChar char="✔"/>
            </a:pPr>
            <a:r>
              <a:rPr b="1" i="0" lang="en-US" sz="2000">
                <a:solidFill>
                  <a:srgbClr val="C00000"/>
                </a:solidFill>
              </a:rPr>
              <a:t>Interviews</a:t>
            </a:r>
            <a:r>
              <a:rPr b="0" i="0" lang="en-US" sz="2000">
                <a:solidFill>
                  <a:srgbClr val="C00000"/>
                </a:solidFill>
              </a:rPr>
              <a:t>: </a:t>
            </a:r>
            <a:r>
              <a:rPr b="0" i="0" lang="en-US" sz="2000"/>
              <a:t>These are one-on-one conversations with stakeholders to gather information about their needs and expectations</a:t>
            </a:r>
            <a:r>
              <a:rPr b="0" i="0" lang="en-US" sz="2000">
                <a:solidFill>
                  <a:srgbClr val="273239"/>
                </a:solidFill>
              </a:rPr>
              <a:t>.</a:t>
            </a:r>
            <a:endParaRPr sz="2000"/>
          </a:p>
          <a:p>
            <a:pPr indent="-254000" lvl="0" marL="342900" rtl="0" algn="just">
              <a:lnSpc>
                <a:spcPct val="100000"/>
              </a:lnSpc>
              <a:spcBef>
                <a:spcPts val="280"/>
              </a:spcBef>
              <a:spcAft>
                <a:spcPts val="0"/>
              </a:spcAft>
              <a:buClr>
                <a:schemeClr val="dk1"/>
              </a:buClr>
              <a:buSzPts val="1400"/>
              <a:buFont typeface="Arial"/>
              <a:buNone/>
            </a:pPr>
            <a:r>
              <a:t/>
            </a:r>
            <a:endParaRPr b="0" i="0" sz="2000">
              <a:solidFill>
                <a:srgbClr val="273239"/>
              </a:solidFill>
            </a:endParaRPr>
          </a:p>
          <a:p>
            <a:pPr indent="-342900" lvl="0" marL="342900" rtl="0" algn="just">
              <a:lnSpc>
                <a:spcPct val="100000"/>
              </a:lnSpc>
              <a:spcBef>
                <a:spcPts val="400"/>
              </a:spcBef>
              <a:spcAft>
                <a:spcPts val="0"/>
              </a:spcAft>
              <a:buClr>
                <a:srgbClr val="C00000"/>
              </a:buClr>
              <a:buSzPts val="2000"/>
              <a:buFont typeface="Noto Sans Symbols"/>
              <a:buChar char="✔"/>
            </a:pPr>
            <a:r>
              <a:rPr b="1" i="0" lang="en-US" sz="2000">
                <a:solidFill>
                  <a:srgbClr val="C00000"/>
                </a:solidFill>
              </a:rPr>
              <a:t>Surveys</a:t>
            </a:r>
            <a:r>
              <a:rPr b="0" i="0" lang="en-US" sz="2000">
                <a:solidFill>
                  <a:srgbClr val="C00000"/>
                </a:solidFill>
              </a:rPr>
              <a:t>: </a:t>
            </a:r>
            <a:r>
              <a:rPr b="0" i="0" lang="en-US" sz="2000"/>
              <a:t>These are questionnaires that are distributed to stakeholders to gather information about their needs and expectations.</a:t>
            </a:r>
            <a:endParaRPr sz="2000"/>
          </a:p>
          <a:p>
            <a:pPr indent="-254000" lvl="0" marL="342900" rtl="0" algn="just">
              <a:lnSpc>
                <a:spcPct val="100000"/>
              </a:lnSpc>
              <a:spcBef>
                <a:spcPts val="280"/>
              </a:spcBef>
              <a:spcAft>
                <a:spcPts val="0"/>
              </a:spcAft>
              <a:buClr>
                <a:schemeClr val="dk1"/>
              </a:buClr>
              <a:buSzPts val="1400"/>
              <a:buFont typeface="Arial"/>
              <a:buNone/>
            </a:pPr>
            <a:r>
              <a:t/>
            </a:r>
            <a:endParaRPr b="0" i="0" sz="2000">
              <a:solidFill>
                <a:srgbClr val="273239"/>
              </a:solidFill>
            </a:endParaRPr>
          </a:p>
          <a:p>
            <a:pPr indent="-342900" lvl="0" marL="342900" rtl="0" algn="just">
              <a:lnSpc>
                <a:spcPct val="100000"/>
              </a:lnSpc>
              <a:spcBef>
                <a:spcPts val="400"/>
              </a:spcBef>
              <a:spcAft>
                <a:spcPts val="0"/>
              </a:spcAft>
              <a:buClr>
                <a:srgbClr val="C00000"/>
              </a:buClr>
              <a:buSzPts val="2000"/>
              <a:buFont typeface="Noto Sans Symbols"/>
              <a:buChar char="✔"/>
            </a:pPr>
            <a:r>
              <a:rPr b="1" i="0" lang="en-US" sz="2000">
                <a:solidFill>
                  <a:srgbClr val="C00000"/>
                </a:solidFill>
              </a:rPr>
              <a:t>Focus Groups</a:t>
            </a:r>
            <a:r>
              <a:rPr b="0" i="0" lang="en-US" sz="2000">
                <a:solidFill>
                  <a:srgbClr val="C00000"/>
                </a:solidFill>
              </a:rPr>
              <a:t>: </a:t>
            </a:r>
            <a:r>
              <a:rPr b="0" i="0" lang="en-US" sz="2000"/>
              <a:t>These are small groups of stakeholders who are brought together to discuss their needs and expectations for the software system</a:t>
            </a:r>
            <a:r>
              <a:rPr b="0" i="0" lang="en-US" sz="2000">
                <a:solidFill>
                  <a:srgbClr val="273239"/>
                </a:solidFill>
              </a:rPr>
              <a:t>.</a:t>
            </a:r>
            <a:endParaRPr sz="2000"/>
          </a:p>
          <a:p>
            <a:pPr indent="-254000" lvl="0" marL="342900" rtl="0" algn="just">
              <a:lnSpc>
                <a:spcPct val="100000"/>
              </a:lnSpc>
              <a:spcBef>
                <a:spcPts val="280"/>
              </a:spcBef>
              <a:spcAft>
                <a:spcPts val="0"/>
              </a:spcAft>
              <a:buClr>
                <a:schemeClr val="dk1"/>
              </a:buClr>
              <a:buSzPts val="1400"/>
              <a:buFont typeface="Arial"/>
              <a:buNone/>
            </a:pPr>
            <a:r>
              <a:t/>
            </a:r>
            <a:endParaRPr b="0" i="0" sz="2000">
              <a:solidFill>
                <a:srgbClr val="273239"/>
              </a:solidFill>
            </a:endParaRPr>
          </a:p>
          <a:p>
            <a:pPr indent="-342900" lvl="0" marL="342900" rtl="0" algn="just">
              <a:lnSpc>
                <a:spcPct val="100000"/>
              </a:lnSpc>
              <a:spcBef>
                <a:spcPts val="400"/>
              </a:spcBef>
              <a:spcAft>
                <a:spcPts val="0"/>
              </a:spcAft>
              <a:buClr>
                <a:srgbClr val="C00000"/>
              </a:buClr>
              <a:buSzPts val="2000"/>
              <a:buFont typeface="Noto Sans Symbols"/>
              <a:buChar char="✔"/>
            </a:pPr>
            <a:r>
              <a:rPr b="1" i="0" lang="en-US" sz="2000">
                <a:solidFill>
                  <a:srgbClr val="C00000"/>
                </a:solidFill>
              </a:rPr>
              <a:t>Observation</a:t>
            </a:r>
            <a:r>
              <a:rPr b="0" i="0" lang="en-US" sz="2000">
                <a:solidFill>
                  <a:srgbClr val="C00000"/>
                </a:solidFill>
              </a:rPr>
              <a:t>: </a:t>
            </a:r>
            <a:r>
              <a:rPr b="0" i="0" lang="en-US" sz="2000"/>
              <a:t>This technique involves observing the stakeholders in their work environment to gather information about their needs and expect</a:t>
            </a:r>
            <a:r>
              <a:rPr b="0" i="0" lang="en-US" sz="2000">
                <a:solidFill>
                  <a:srgbClr val="273239"/>
                </a:solidFill>
              </a:rPr>
              <a:t>ations.</a:t>
            </a:r>
            <a:endParaRPr sz="2000"/>
          </a:p>
          <a:p>
            <a:pPr indent="-254000" lvl="0" marL="342900" rtl="0" algn="just">
              <a:lnSpc>
                <a:spcPct val="100000"/>
              </a:lnSpc>
              <a:spcBef>
                <a:spcPts val="280"/>
              </a:spcBef>
              <a:spcAft>
                <a:spcPts val="0"/>
              </a:spcAft>
              <a:buClr>
                <a:schemeClr val="dk1"/>
              </a:buClr>
              <a:buSzPts val="1400"/>
              <a:buFont typeface="Arial"/>
              <a:buNone/>
            </a:pPr>
            <a:r>
              <a:t/>
            </a:r>
            <a:endParaRPr b="0" i="0" sz="2000">
              <a:solidFill>
                <a:srgbClr val="273239"/>
              </a:solidFill>
            </a:endParaRPr>
          </a:p>
          <a:p>
            <a:pPr indent="-342900" lvl="0" marL="342900" rtl="0" algn="just">
              <a:lnSpc>
                <a:spcPct val="100000"/>
              </a:lnSpc>
              <a:spcBef>
                <a:spcPts val="400"/>
              </a:spcBef>
              <a:spcAft>
                <a:spcPts val="0"/>
              </a:spcAft>
              <a:buClr>
                <a:srgbClr val="C00000"/>
              </a:buClr>
              <a:buSzPts val="2000"/>
              <a:buFont typeface="Noto Sans Symbols"/>
              <a:buChar char="✔"/>
            </a:pPr>
            <a:r>
              <a:rPr b="1" i="0" lang="en-US" sz="2000">
                <a:solidFill>
                  <a:srgbClr val="C00000"/>
                </a:solidFill>
              </a:rPr>
              <a:t>Prototyping</a:t>
            </a:r>
            <a:r>
              <a:rPr b="0" i="0" lang="en-US" sz="2000">
                <a:solidFill>
                  <a:srgbClr val="C00000"/>
                </a:solidFill>
              </a:rPr>
              <a:t>: </a:t>
            </a:r>
            <a:r>
              <a:rPr b="0" i="0" lang="en-US" sz="2000"/>
              <a:t>This technique involves creating a working model of the software system, which can be used to gather feedback from stakeholders and to validate requirements.</a:t>
            </a:r>
            <a:endParaRPr sz="2000"/>
          </a:p>
          <a:p>
            <a:pPr indent="0" lvl="0" marL="0" rtl="0" algn="just">
              <a:lnSpc>
                <a:spcPct val="150000"/>
              </a:lnSpc>
              <a:spcBef>
                <a:spcPts val="400"/>
              </a:spcBef>
              <a:spcAft>
                <a:spcPts val="0"/>
              </a:spcAft>
              <a:buClr>
                <a:schemeClr val="dk1"/>
              </a:buClr>
              <a:buSzPts val="2000"/>
              <a:buNone/>
            </a:pPr>
            <a:r>
              <a:t/>
            </a:r>
            <a:endParaRPr sz="2000">
              <a:solidFill>
                <a:srgbClr val="333333"/>
              </a:solidFill>
            </a:endParaRPr>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93" name="Google Shape;93;p6"/>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1b1dbd57ae_0_51"/>
          <p:cNvSpPr txBox="1"/>
          <p:nvPr>
            <p:ph idx="12" type="sldNum"/>
          </p:nvPr>
        </p:nvSpPr>
        <p:spPr>
          <a:xfrm>
            <a:off x="6553200" y="6629400"/>
            <a:ext cx="2133600" cy="179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00" name="Google Shape;100;g31b1dbd57ae_0_51"/>
          <p:cNvPicPr preferRelativeResize="0"/>
          <p:nvPr/>
        </p:nvPicPr>
        <p:blipFill>
          <a:blip r:embed="rId3">
            <a:alphaModFix/>
          </a:blip>
          <a:stretch>
            <a:fillRect/>
          </a:stretch>
        </p:blipFill>
        <p:spPr>
          <a:xfrm>
            <a:off x="870938" y="1047750"/>
            <a:ext cx="7402125" cy="4762500"/>
          </a:xfrm>
          <a:prstGeom prst="rect">
            <a:avLst/>
          </a:prstGeom>
          <a:noFill/>
          <a:ln>
            <a:noFill/>
          </a:ln>
        </p:spPr>
      </p:pic>
      <p:sp>
        <p:nvSpPr>
          <p:cNvPr id="101" name="Google Shape;101;g31b1dbd57ae_0_51"/>
          <p:cNvSpPr txBox="1"/>
          <p:nvPr/>
        </p:nvSpPr>
        <p:spPr>
          <a:xfrm>
            <a:off x="1839525" y="5804300"/>
            <a:ext cx="5268600" cy="51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Times New Roman"/>
                <a:ea typeface="Times New Roman"/>
                <a:cs typeface="Times New Roman"/>
                <a:sym typeface="Times New Roman"/>
              </a:rPr>
              <a:t>Figure 2: Elicitation and Analysis</a:t>
            </a:r>
            <a:endParaRPr sz="2000">
              <a:solidFill>
                <a:schemeClr val="dk1"/>
              </a:solidFill>
              <a:latin typeface="Times New Roman"/>
              <a:ea typeface="Times New Roman"/>
              <a:cs typeface="Times New Roman"/>
              <a:sym typeface="Times New Roman"/>
            </a:endParaRPr>
          </a:p>
        </p:txBody>
      </p:sp>
      <p:sp>
        <p:nvSpPr>
          <p:cNvPr id="102" name="Google Shape;102;g31b1dbd57ae_0_51"/>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Requirement Elicitation and Analysis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type="title"/>
          </p:nvPr>
        </p:nvSpPr>
        <p:spPr>
          <a:xfrm>
            <a:off x="0" y="0"/>
            <a:ext cx="6477000" cy="8382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b="1" lang="en-US">
                <a:latin typeface="Times"/>
                <a:ea typeface="Times"/>
                <a:cs typeface="Times"/>
                <a:sym typeface="Times"/>
              </a:rPr>
              <a:t>Problems of Elicitation and Analysis</a:t>
            </a:r>
            <a:endParaRPr/>
          </a:p>
        </p:txBody>
      </p:sp>
      <p:sp>
        <p:nvSpPr>
          <p:cNvPr id="108" name="Google Shape;108;p7"/>
          <p:cNvSpPr txBox="1"/>
          <p:nvPr>
            <p:ph idx="1" type="body"/>
          </p:nvPr>
        </p:nvSpPr>
        <p:spPr>
          <a:xfrm>
            <a:off x="152400" y="1130900"/>
            <a:ext cx="8839200" cy="4812900"/>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Clr>
                <a:srgbClr val="000000"/>
              </a:buClr>
              <a:buSzPts val="2000"/>
              <a:buFont typeface="Arial"/>
              <a:buChar char="•"/>
            </a:pPr>
            <a:r>
              <a:rPr b="0" i="0" lang="en-US" sz="2000">
                <a:solidFill>
                  <a:srgbClr val="000000"/>
                </a:solidFill>
              </a:rPr>
              <a:t>Getting all, and only, the right people involved.</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Stakeholders often don't know what they </a:t>
            </a:r>
            <a:r>
              <a:rPr lang="en-US" sz="2000">
                <a:solidFill>
                  <a:srgbClr val="000000"/>
                </a:solidFill>
              </a:rPr>
              <a:t>want.</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Stakeholders express requirements in their terms.</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Stakeholders may have conflicting requirements.</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Requirement change during the analysis process.</a:t>
            </a:r>
            <a:endParaRPr sz="2000"/>
          </a:p>
          <a:p>
            <a:pPr indent="-342900" lvl="0" marL="342900" rtl="0" algn="just">
              <a:lnSpc>
                <a:spcPct val="150000"/>
              </a:lnSpc>
              <a:spcBef>
                <a:spcPts val="400"/>
              </a:spcBef>
              <a:spcAft>
                <a:spcPts val="0"/>
              </a:spcAft>
              <a:buClr>
                <a:srgbClr val="000000"/>
              </a:buClr>
              <a:buSzPts val="2000"/>
              <a:buFont typeface="Arial"/>
              <a:buChar char="•"/>
            </a:pPr>
            <a:r>
              <a:rPr b="0" i="0" lang="en-US" sz="2000">
                <a:solidFill>
                  <a:srgbClr val="000000"/>
                </a:solidFill>
              </a:rPr>
              <a:t>Organizational and political factors may influence system requirements.</a:t>
            </a:r>
            <a:endParaRPr sz="2000"/>
          </a:p>
          <a:p>
            <a:pPr indent="0" lvl="0" marL="0" rtl="0" algn="just">
              <a:lnSpc>
                <a:spcPct val="150000"/>
              </a:lnSpc>
              <a:spcBef>
                <a:spcPts val="400"/>
              </a:spcBef>
              <a:spcAft>
                <a:spcPts val="0"/>
              </a:spcAft>
              <a:buClr>
                <a:schemeClr val="dk1"/>
              </a:buClr>
              <a:buSzPts val="2000"/>
              <a:buNone/>
            </a:pPr>
            <a:r>
              <a:t/>
            </a:r>
            <a:endParaRPr sz="2000">
              <a:solidFill>
                <a:srgbClr val="333333"/>
              </a:solidFill>
            </a:endParaRPr>
          </a:p>
          <a:p>
            <a:pPr indent="0" lvl="0" marL="0" rtl="0" algn="just">
              <a:lnSpc>
                <a:spcPct val="100000"/>
              </a:lnSpc>
              <a:spcBef>
                <a:spcPts val="400"/>
              </a:spcBef>
              <a:spcAft>
                <a:spcPts val="0"/>
              </a:spcAft>
              <a:buClr>
                <a:schemeClr val="dk1"/>
              </a:buClr>
              <a:buSzPts val="2000"/>
              <a:buNone/>
            </a:pPr>
            <a:r>
              <a:t/>
            </a:r>
            <a:endParaRPr b="0" i="0" sz="2000">
              <a:solidFill>
                <a:srgbClr val="000000"/>
              </a:solidFill>
            </a:endParaRPr>
          </a:p>
        </p:txBody>
      </p:sp>
      <p:sp>
        <p:nvSpPr>
          <p:cNvPr id="109" name="Google Shape;109;p7"/>
          <p:cNvSpPr txBox="1"/>
          <p:nvPr>
            <p:ph idx="12" type="sldNum"/>
          </p:nvPr>
        </p:nvSpPr>
        <p:spPr>
          <a:xfrm>
            <a:off x="6553200" y="6629400"/>
            <a:ext cx="2133600" cy="17895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2021-07-05T10:09:00Z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