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7"/>
  </p:notesMasterIdLst>
  <p:sldIdLst>
    <p:sldId id="565" r:id="rId2"/>
    <p:sldId id="257" r:id="rId3"/>
    <p:sldId id="600" r:id="rId4"/>
    <p:sldId id="605" r:id="rId5"/>
    <p:sldId id="601" r:id="rId6"/>
    <p:sldId id="602" r:id="rId7"/>
    <p:sldId id="603" r:id="rId8"/>
    <p:sldId id="604" r:id="rId9"/>
    <p:sldId id="606" r:id="rId10"/>
    <p:sldId id="607" r:id="rId11"/>
    <p:sldId id="608" r:id="rId12"/>
    <p:sldId id="609" r:id="rId13"/>
    <p:sldId id="610" r:id="rId14"/>
    <p:sldId id="611" r:id="rId15"/>
    <p:sldId id="612" r:id="rId16"/>
    <p:sldId id="613" r:id="rId17"/>
    <p:sldId id="614" r:id="rId18"/>
    <p:sldId id="615" r:id="rId19"/>
    <p:sldId id="616" r:id="rId20"/>
    <p:sldId id="617" r:id="rId21"/>
    <p:sldId id="618" r:id="rId22"/>
    <p:sldId id="619" r:id="rId23"/>
    <p:sldId id="620" r:id="rId24"/>
    <p:sldId id="621" r:id="rId25"/>
    <p:sldId id="624" r:id="rId26"/>
    <p:sldId id="622" r:id="rId27"/>
    <p:sldId id="623" r:id="rId28"/>
    <p:sldId id="625" r:id="rId29"/>
    <p:sldId id="626" r:id="rId30"/>
    <p:sldId id="627" r:id="rId31"/>
    <p:sldId id="628" r:id="rId32"/>
    <p:sldId id="629" r:id="rId33"/>
    <p:sldId id="630" r:id="rId34"/>
    <p:sldId id="631" r:id="rId35"/>
    <p:sldId id="632" r:id="rId36"/>
    <p:sldId id="634" r:id="rId37"/>
    <p:sldId id="633" r:id="rId38"/>
    <p:sldId id="635" r:id="rId39"/>
    <p:sldId id="636" r:id="rId40"/>
    <p:sldId id="637" r:id="rId41"/>
    <p:sldId id="287" r:id="rId42"/>
    <p:sldId id="288" r:id="rId43"/>
    <p:sldId id="289" r:id="rId44"/>
    <p:sldId id="292" r:id="rId45"/>
    <p:sldId id="293" r:id="rId46"/>
    <p:sldId id="294" r:id="rId47"/>
    <p:sldId id="295" r:id="rId48"/>
    <p:sldId id="296" r:id="rId49"/>
    <p:sldId id="297" r:id="rId50"/>
    <p:sldId id="298" r:id="rId51"/>
    <p:sldId id="299" r:id="rId52"/>
    <p:sldId id="300" r:id="rId53"/>
    <p:sldId id="301" r:id="rId54"/>
    <p:sldId id="309" r:id="rId55"/>
    <p:sldId id="310"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3300"/>
    <a:srgbClr val="66FFFF"/>
    <a:srgbClr val="F6CAD4"/>
    <a:srgbClr val="F9B9EB"/>
    <a:srgbClr val="F139E4"/>
    <a:srgbClr val="FFFF66"/>
    <a:srgbClr val="FF6600"/>
    <a:srgbClr val="B8525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t>3/19/2025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12868-65FD-4572-A383-97DC0EC9B913}" type="slidenum">
              <a:rPr lang="en-US" smtClean="0"/>
              <a:t>1</a:t>
            </a:fld>
            <a:endParaRPr lang="en-US"/>
          </a:p>
        </p:txBody>
      </p:sp>
    </p:spTree>
    <p:extLst>
      <p:ext uri="{BB962C8B-B14F-4D97-AF65-F5344CB8AC3E}">
        <p14:creationId xmlns:p14="http://schemas.microsoft.com/office/powerpoint/2010/main" val="1833780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41: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807" name="Google Shape;807;p41:notes"/>
          <p:cNvSpPr>
            <a:spLocks noGrp="1" noRot="1" noChangeAspect="1"/>
          </p:cNvSpPr>
          <p:nvPr>
            <p:ph type="sldImg" idx="2"/>
          </p:nvPr>
        </p:nvSpPr>
        <p:spPr>
          <a:xfrm>
            <a:off x="1000125" y="774700"/>
            <a:ext cx="5087938"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42: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837" name="Google Shape;837;p42:notes"/>
          <p:cNvSpPr>
            <a:spLocks noGrp="1" noRot="1" noChangeAspect="1"/>
          </p:cNvSpPr>
          <p:nvPr>
            <p:ph type="sldImg" idx="2"/>
          </p:nvPr>
        </p:nvSpPr>
        <p:spPr>
          <a:xfrm>
            <a:off x="1000125" y="774700"/>
            <a:ext cx="5087938"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43: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846" name="Google Shape;846;p43:notes"/>
          <p:cNvSpPr>
            <a:spLocks noGrp="1" noRot="1" noChangeAspect="1"/>
          </p:cNvSpPr>
          <p:nvPr>
            <p:ph type="sldImg" idx="2"/>
          </p:nvPr>
        </p:nvSpPr>
        <p:spPr>
          <a:xfrm>
            <a:off x="1000125" y="774700"/>
            <a:ext cx="5087938"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p44: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949" name="Google Shape;949;p44:notes"/>
          <p:cNvSpPr>
            <a:spLocks noGrp="1" noRot="1" noChangeAspect="1"/>
          </p:cNvSpPr>
          <p:nvPr>
            <p:ph type="sldImg" idx="2"/>
          </p:nvPr>
        </p:nvSpPr>
        <p:spPr>
          <a:xfrm>
            <a:off x="1000125" y="774700"/>
            <a:ext cx="5087938"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45: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960" name="Google Shape;960;p45:notes"/>
          <p:cNvSpPr>
            <a:spLocks noGrp="1" noRot="1" noChangeAspect="1"/>
          </p:cNvSpPr>
          <p:nvPr>
            <p:ph type="sldImg" idx="2"/>
          </p:nvPr>
        </p:nvSpPr>
        <p:spPr>
          <a:xfrm>
            <a:off x="1000125" y="774700"/>
            <a:ext cx="5087938"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p46: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969" name="Google Shape;969;p46:notes"/>
          <p:cNvSpPr>
            <a:spLocks noGrp="1" noRot="1" noChangeAspect="1"/>
          </p:cNvSpPr>
          <p:nvPr>
            <p:ph type="sldImg" idx="2"/>
          </p:nvPr>
        </p:nvSpPr>
        <p:spPr>
          <a:xfrm>
            <a:off x="1000125" y="774700"/>
            <a:ext cx="5087938"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p54:notes"/>
          <p:cNvSpPr txBox="1">
            <a:spLocks noGrp="1"/>
          </p:cNvSpPr>
          <p:nvPr>
            <p:ph type="body" idx="1"/>
          </p:nvPr>
        </p:nvSpPr>
        <p:spPr>
          <a:xfrm>
            <a:off x="755650" y="5145087"/>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9" name="Google Shape;1089;p5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55: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1095" name="Google Shape;1095;p55:notes"/>
          <p:cNvSpPr>
            <a:spLocks noGrp="1" noRot="1" noChangeAspect="1"/>
          </p:cNvSpPr>
          <p:nvPr>
            <p:ph type="sldImg" idx="2"/>
          </p:nvPr>
        </p:nvSpPr>
        <p:spPr>
          <a:xfrm>
            <a:off x="1000125" y="774700"/>
            <a:ext cx="5087938"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2:notes"/>
          <p:cNvSpPr txBox="1">
            <a:spLocks noGrp="1"/>
          </p:cNvSpPr>
          <p:nvPr>
            <p:ph type="body" idx="1"/>
          </p:nvPr>
        </p:nvSpPr>
        <p:spPr>
          <a:xfrm>
            <a:off x="755650" y="5145087"/>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32: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22" name="Google Shape;722;p32:notes"/>
          <p:cNvSpPr>
            <a:spLocks noGrp="1" noRot="1" noChangeAspect="1"/>
          </p:cNvSpPr>
          <p:nvPr>
            <p:ph type="sldImg" idx="2"/>
          </p:nvPr>
        </p:nvSpPr>
        <p:spPr>
          <a:xfrm>
            <a:off x="1000125" y="774700"/>
            <a:ext cx="5087938"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33: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31" name="Google Shape;731;p33:notes"/>
          <p:cNvSpPr>
            <a:spLocks noGrp="1" noRot="1" noChangeAspect="1"/>
          </p:cNvSpPr>
          <p:nvPr>
            <p:ph type="sldImg" idx="2"/>
          </p:nvPr>
        </p:nvSpPr>
        <p:spPr>
          <a:xfrm>
            <a:off x="1000125" y="774700"/>
            <a:ext cx="5087938"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34: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40" name="Google Shape;740;p34:notes"/>
          <p:cNvSpPr>
            <a:spLocks noGrp="1" noRot="1" noChangeAspect="1"/>
          </p:cNvSpPr>
          <p:nvPr>
            <p:ph type="sldImg" idx="2"/>
          </p:nvPr>
        </p:nvSpPr>
        <p:spPr>
          <a:xfrm>
            <a:off x="1000125" y="774700"/>
            <a:ext cx="5087938"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37: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71" name="Google Shape;771;p37:notes"/>
          <p:cNvSpPr>
            <a:spLocks noGrp="1" noRot="1" noChangeAspect="1"/>
          </p:cNvSpPr>
          <p:nvPr>
            <p:ph type="sldImg" idx="2"/>
          </p:nvPr>
        </p:nvSpPr>
        <p:spPr>
          <a:xfrm>
            <a:off x="1000125" y="774700"/>
            <a:ext cx="5087938"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38: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80" name="Google Shape;780;p38:notes"/>
          <p:cNvSpPr>
            <a:spLocks noGrp="1" noRot="1" noChangeAspect="1"/>
          </p:cNvSpPr>
          <p:nvPr>
            <p:ph type="sldImg" idx="2"/>
          </p:nvPr>
        </p:nvSpPr>
        <p:spPr>
          <a:xfrm>
            <a:off x="1000125" y="774700"/>
            <a:ext cx="5087938"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39: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89" name="Google Shape;789;p39:notes"/>
          <p:cNvSpPr>
            <a:spLocks noGrp="1" noRot="1" noChangeAspect="1"/>
          </p:cNvSpPr>
          <p:nvPr>
            <p:ph type="sldImg" idx="2"/>
          </p:nvPr>
        </p:nvSpPr>
        <p:spPr>
          <a:xfrm>
            <a:off x="1000125" y="774700"/>
            <a:ext cx="5087938"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40: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98" name="Google Shape;798;p40:notes"/>
          <p:cNvSpPr>
            <a:spLocks noGrp="1" noRot="1" noChangeAspect="1"/>
          </p:cNvSpPr>
          <p:nvPr>
            <p:ph type="sldImg" idx="2"/>
          </p:nvPr>
        </p:nvSpPr>
        <p:spPr>
          <a:xfrm>
            <a:off x="1000125" y="774700"/>
            <a:ext cx="5087938"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Date Placeholder 3">
            <a:extLst>
              <a:ext uri="{FF2B5EF4-FFF2-40B4-BE49-F238E27FC236}">
                <a16:creationId xmlns:a16="http://schemas.microsoft.com/office/drawing/2014/main" id="{09C08359-D077-1953-1C03-3AF2924ACA35}"/>
              </a:ext>
            </a:extLst>
          </p:cNvPr>
          <p:cNvSpPr>
            <a:spLocks noGrp="1"/>
          </p:cNvSpPr>
          <p:nvPr>
            <p:ph type="dt" sz="half" idx="10"/>
          </p:nvPr>
        </p:nvSpPr>
        <p:spPr>
          <a:xfrm>
            <a:off x="152400" y="6629400"/>
            <a:ext cx="2286000" cy="178954"/>
          </a:xfrm>
          <a:prstGeom prst="rect">
            <a:avLst/>
          </a:prstGeom>
        </p:spPr>
        <p:txBody>
          <a:bodyPr/>
          <a:lstStyle>
            <a:lvl1pPr>
              <a:defRPr>
                <a:solidFill>
                  <a:schemeClr val="bg1"/>
                </a:solidFill>
              </a:defRPr>
            </a:lvl1pPr>
          </a:lstStyle>
          <a:p>
            <a:endParaRPr lang="en-US" dirty="0"/>
          </a:p>
        </p:txBody>
      </p:sp>
      <p:sp>
        <p:nvSpPr>
          <p:cNvPr id="8" name="Footer Placeholder 4">
            <a:extLst>
              <a:ext uri="{FF2B5EF4-FFF2-40B4-BE49-F238E27FC236}">
                <a16:creationId xmlns:a16="http://schemas.microsoft.com/office/drawing/2014/main" id="{2C12ADA3-D011-FD59-2DDF-41C39A46C8EC}"/>
              </a:ext>
            </a:extLst>
          </p:cNvPr>
          <p:cNvSpPr>
            <a:spLocks noGrp="1"/>
          </p:cNvSpPr>
          <p:nvPr>
            <p:ph type="ftr" sz="quarter" idx="11"/>
          </p:nvPr>
        </p:nvSpPr>
        <p:spPr>
          <a:xfrm>
            <a:off x="3124200" y="6629400"/>
            <a:ext cx="2895600" cy="196850"/>
          </a:xfrm>
          <a:prstGeom prst="rect">
            <a:avLst/>
          </a:prstGeom>
        </p:spPr>
        <p:txBody>
          <a:bodyPr/>
          <a:lstStyle>
            <a:lvl1pPr>
              <a:defRPr>
                <a:solidFill>
                  <a:schemeClr val="bg1"/>
                </a:solidFill>
              </a:defRPr>
            </a:lvl1pPr>
          </a:lstStyle>
          <a:p>
            <a:pPr>
              <a:defRPr/>
            </a:pPr>
            <a:endParaRPr lang="en-US" dirty="0"/>
          </a:p>
        </p:txBody>
      </p:sp>
      <p:sp>
        <p:nvSpPr>
          <p:cNvPr id="9" name="Slide Number Placeholder 5">
            <a:extLst>
              <a:ext uri="{FF2B5EF4-FFF2-40B4-BE49-F238E27FC236}">
                <a16:creationId xmlns:a16="http://schemas.microsoft.com/office/drawing/2014/main" id="{F5C88DB5-1D0A-D1D0-EDC4-74C4A7384623}"/>
              </a:ext>
            </a:extLst>
          </p:cNvPr>
          <p:cNvSpPr>
            <a:spLocks noGrp="1"/>
          </p:cNvSpPr>
          <p:nvPr>
            <p:ph type="sldNum" sz="quarter" idx="12"/>
          </p:nvPr>
        </p:nvSpPr>
        <p:spPr>
          <a:xfrm>
            <a:off x="6553200" y="6629400"/>
            <a:ext cx="2133600" cy="178955"/>
          </a:xfrm>
          <a:prstGeom prst="rect">
            <a:avLst/>
          </a:prstGeom>
        </p:spPr>
        <p:txBody>
          <a:bodyPr/>
          <a:lstStyle>
            <a:lvl1pPr>
              <a:defRPr>
                <a:solidFill>
                  <a:schemeClr val="bg1"/>
                </a:solidFill>
              </a:defRPr>
            </a:lvl1pPr>
          </a:lstStyle>
          <a:p>
            <a:fld id="{8BD8F058-9003-4658-AA47-7D4800AF7EA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a:xfrm>
            <a:off x="152400" y="6629400"/>
            <a:ext cx="2286000" cy="178954"/>
          </a:xfrm>
          <a:prstGeom prst="rect">
            <a:avLst/>
          </a:prstGeom>
        </p:spPr>
        <p:txBody>
          <a:bodyPr/>
          <a:lstStyle>
            <a:lvl1pPr>
              <a:defRPr>
                <a:solidFill>
                  <a:schemeClr val="bg1"/>
                </a:solidFill>
              </a:defRPr>
            </a:lvl1pPr>
          </a:lstStyle>
          <a:p>
            <a:endParaRPr lang="en-US" dirty="0"/>
          </a:p>
        </p:txBody>
      </p:sp>
      <p:sp>
        <p:nvSpPr>
          <p:cNvPr id="11" name="Footer Placeholder 4"/>
          <p:cNvSpPr>
            <a:spLocks noGrp="1"/>
          </p:cNvSpPr>
          <p:nvPr>
            <p:ph type="ftr" sz="quarter" idx="11"/>
          </p:nvPr>
        </p:nvSpPr>
        <p:spPr>
          <a:xfrm>
            <a:off x="3124200" y="6629400"/>
            <a:ext cx="2895600" cy="196850"/>
          </a:xfrm>
          <a:prstGeom prst="rect">
            <a:avLst/>
          </a:prstGeom>
        </p:spPr>
        <p:txBody>
          <a:bodyPr/>
          <a:lstStyle>
            <a:lvl1pPr>
              <a:defRPr>
                <a:solidFill>
                  <a:schemeClr val="bg1"/>
                </a:solidFill>
              </a:defRPr>
            </a:lvl1pPr>
          </a:lstStyle>
          <a:p>
            <a:pPr>
              <a:defRPr/>
            </a:pPr>
            <a:endParaRPr lang="en-US" dirty="0"/>
          </a:p>
        </p:txBody>
      </p:sp>
      <p:sp>
        <p:nvSpPr>
          <p:cNvPr id="12" name="Slide Number Placeholder 5"/>
          <p:cNvSpPr>
            <a:spLocks noGrp="1"/>
          </p:cNvSpPr>
          <p:nvPr>
            <p:ph type="sldNum" sz="quarter" idx="12"/>
          </p:nvPr>
        </p:nvSpPr>
        <p:spPr>
          <a:xfrm>
            <a:off x="6553200" y="6629400"/>
            <a:ext cx="2133600" cy="178955"/>
          </a:xfrm>
          <a:prstGeom prst="rect">
            <a:avLst/>
          </a:prstGeom>
        </p:spPr>
        <p:txBody>
          <a:bodyPr/>
          <a:lstStyle>
            <a:lvl1pPr>
              <a:defRPr>
                <a:solidFill>
                  <a:schemeClr val="bg1"/>
                </a:solidFill>
              </a:defRPr>
            </a:lvl1pPr>
          </a:lstStyle>
          <a:p>
            <a:fld id="{8BD8F058-9003-4658-AA47-7D4800AF7EA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583684"/>
            <a:ext cx="9144000" cy="2743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dirty="0">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
        <p:nvSpPr>
          <p:cNvPr id="4" name="Date Placeholder 3"/>
          <p:cNvSpPr>
            <a:spLocks noGrp="1"/>
          </p:cNvSpPr>
          <p:nvPr>
            <p:ph type="dt" sz="half" idx="2"/>
          </p:nvPr>
        </p:nvSpPr>
        <p:spPr>
          <a:xfrm>
            <a:off x="76200" y="6594307"/>
            <a:ext cx="2362200" cy="263693"/>
          </a:xfrm>
          <a:prstGeom prst="rect">
            <a:avLst/>
          </a:prstGeom>
        </p:spPr>
        <p:txBody>
          <a:bodyPr vert="horz" wrap="square" lIns="91440" tIns="45720" rIns="91440" bIns="45720" numCol="1" anchor="ctr" anchorCtr="0" compatLnSpc="1"/>
          <a:lstStyle>
            <a:lvl1pPr>
              <a:defRPr sz="1200" b="1">
                <a:solidFill>
                  <a:schemeClr val="bg1"/>
                </a:solidFill>
                <a:latin typeface="Times New Roman" panose="02020603050405020304" pitchFamily="18" charset="0"/>
                <a:cs typeface="Times New Roman" panose="02020603050405020304" pitchFamily="18" charset="0"/>
              </a:defRPr>
            </a:lvl1pPr>
          </a:lstStyle>
          <a:p>
            <a:endParaRPr lang="en-US" dirty="0"/>
          </a:p>
        </p:txBody>
      </p:sp>
      <p:sp>
        <p:nvSpPr>
          <p:cNvPr id="5" name="Footer Placeholder 4"/>
          <p:cNvSpPr>
            <a:spLocks noGrp="1"/>
          </p:cNvSpPr>
          <p:nvPr>
            <p:ph type="ftr" sz="quarter" idx="3"/>
          </p:nvPr>
        </p:nvSpPr>
        <p:spPr>
          <a:xfrm>
            <a:off x="3086100" y="6596246"/>
            <a:ext cx="2895600" cy="261754"/>
          </a:xfrm>
          <a:prstGeom prst="rect">
            <a:avLst/>
          </a:prstGeom>
        </p:spPr>
        <p:txBody>
          <a:bodyPr vert="horz" wrap="square" lIns="91440" tIns="45720" rIns="91440" bIns="45720" numCol="1" anchor="ctr" anchorCtr="0" compatLnSpc="1"/>
          <a:lstStyle>
            <a:lvl1pPr algn="ctr">
              <a:defRPr sz="1200" b="1">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stStyle>
          <a:p>
            <a:pPr>
              <a:defRPr/>
            </a:pPr>
            <a:endParaRPr lang="en-US" dirty="0"/>
          </a:p>
        </p:txBody>
      </p:sp>
      <p:sp>
        <p:nvSpPr>
          <p:cNvPr id="6" name="Slide Number Placeholder 5"/>
          <p:cNvSpPr>
            <a:spLocks noGrp="1"/>
          </p:cNvSpPr>
          <p:nvPr>
            <p:ph type="sldNum" sz="quarter" idx="4"/>
          </p:nvPr>
        </p:nvSpPr>
        <p:spPr>
          <a:xfrm>
            <a:off x="6553200" y="6583684"/>
            <a:ext cx="2133600" cy="274316"/>
          </a:xfrm>
          <a:prstGeom prst="rect">
            <a:avLst/>
          </a:prstGeom>
        </p:spPr>
        <p:txBody>
          <a:bodyPr vert="horz" wrap="square" lIns="91440" tIns="45720" rIns="91440" bIns="45720" numCol="1" anchor="ctr" anchorCtr="0" compatLnSpc="1"/>
          <a:lstStyle>
            <a:lvl1pPr algn="r">
              <a:defRPr sz="1200" b="1">
                <a:solidFill>
                  <a:schemeClr val="bg1"/>
                </a:solidFill>
                <a:latin typeface="Times New Roman" panose="02020603050405020304" pitchFamily="18" charset="0"/>
                <a:cs typeface="Times New Roman" panose="02020603050405020304" pitchFamily="18" charset="0"/>
              </a:defRPr>
            </a:lvl1pPr>
          </a:lstStyle>
          <a:p>
            <a:fld id="{775DC763-8AAC-4A07-A453-38B55A3783B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EACE49-0659-54F4-472E-6656CB61691B}"/>
              </a:ext>
            </a:extLst>
          </p:cNvPr>
          <p:cNvSpPr txBox="1"/>
          <p:nvPr/>
        </p:nvSpPr>
        <p:spPr>
          <a:xfrm>
            <a:off x="2057400" y="2133601"/>
            <a:ext cx="4811485" cy="2262158"/>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600"/>
              <a:buFont typeface="Times New Roman"/>
              <a:buNone/>
            </a:pPr>
            <a:r>
              <a:rPr lang="en-US" sz="1800" b="1" i="0" u="none" dirty="0">
                <a:solidFill>
                  <a:srgbClr val="000000"/>
                </a:solidFill>
                <a:latin typeface="Times New Roman"/>
                <a:ea typeface="Times New Roman"/>
                <a:cs typeface="Times New Roman"/>
                <a:sym typeface="Times New Roman"/>
              </a:rPr>
              <a:t>Object Oriented Software Engineering (OOSE)</a:t>
            </a:r>
            <a:endParaRPr lang="en-US" sz="1050" b="0" i="0" u="none" dirty="0">
              <a:solidFill>
                <a:srgbClr val="000000"/>
              </a:solidFill>
              <a:latin typeface="Arial"/>
              <a:ea typeface="Arial"/>
              <a:cs typeface="Arial"/>
              <a:sym typeface="Arial"/>
            </a:endParaRPr>
          </a:p>
          <a:p>
            <a:pPr marL="0" marR="0" lvl="0" indent="0" algn="ctr" rtl="0">
              <a:lnSpc>
                <a:spcPct val="100000"/>
              </a:lnSpc>
              <a:spcBef>
                <a:spcPts val="300"/>
              </a:spcBef>
              <a:spcAft>
                <a:spcPts val="0"/>
              </a:spcAft>
              <a:buClr>
                <a:srgbClr val="000000"/>
              </a:buClr>
              <a:buSzPts val="2600"/>
              <a:buFont typeface="Times New Roman"/>
              <a:buNone/>
            </a:pPr>
            <a:r>
              <a:rPr lang="en-US" sz="1800" b="1" i="0" u="none" dirty="0">
                <a:solidFill>
                  <a:srgbClr val="000000"/>
                </a:solidFill>
                <a:latin typeface="Times New Roman"/>
                <a:ea typeface="Times New Roman"/>
                <a:cs typeface="Times New Roman"/>
                <a:sym typeface="Times New Roman"/>
              </a:rPr>
              <a:t>22CS017</a:t>
            </a:r>
          </a:p>
          <a:p>
            <a:pPr marL="0" marR="0" lvl="0" indent="0" algn="ctr" rtl="0">
              <a:lnSpc>
                <a:spcPct val="100000"/>
              </a:lnSpc>
              <a:spcBef>
                <a:spcPts val="300"/>
              </a:spcBef>
              <a:spcAft>
                <a:spcPts val="0"/>
              </a:spcAft>
              <a:buClr>
                <a:srgbClr val="000000"/>
              </a:buClr>
              <a:buSzPts val="2600"/>
              <a:buFont typeface="Times New Roman"/>
              <a:buNone/>
            </a:pPr>
            <a:endParaRPr lang="en-US" b="1" dirty="0">
              <a:solidFill>
                <a:srgbClr val="000000"/>
              </a:solidFill>
              <a:latin typeface="Times New Roman"/>
              <a:cs typeface="Times New Roman"/>
              <a:sym typeface="Times New Roman"/>
            </a:endParaRPr>
          </a:p>
          <a:p>
            <a:pPr marL="0" marR="0" lvl="0" indent="0" algn="ctr" rtl="0">
              <a:lnSpc>
                <a:spcPct val="100000"/>
              </a:lnSpc>
              <a:spcBef>
                <a:spcPts val="300"/>
              </a:spcBef>
              <a:spcAft>
                <a:spcPts val="0"/>
              </a:spcAft>
              <a:buClr>
                <a:srgbClr val="0070C0"/>
              </a:buClr>
              <a:buSzPts val="2300"/>
              <a:buFont typeface="Times New Roman"/>
              <a:buNone/>
            </a:pPr>
            <a:r>
              <a:rPr lang="en-US" sz="1800" b="1" dirty="0">
                <a:solidFill>
                  <a:srgbClr val="0070C0"/>
                </a:solidFill>
                <a:latin typeface="Times New Roman"/>
                <a:cs typeface="Times New Roman"/>
                <a:sym typeface="Times New Roman"/>
              </a:rPr>
              <a:t>Design Engineering</a:t>
            </a:r>
          </a:p>
          <a:p>
            <a:pPr marL="0" marR="0" lvl="0" indent="0" algn="ctr" rtl="0">
              <a:lnSpc>
                <a:spcPct val="100000"/>
              </a:lnSpc>
              <a:spcBef>
                <a:spcPts val="300"/>
              </a:spcBef>
              <a:spcAft>
                <a:spcPts val="0"/>
              </a:spcAft>
              <a:buClr>
                <a:srgbClr val="0070C0"/>
              </a:buClr>
              <a:buSzPts val="2300"/>
              <a:buFont typeface="Times New Roman"/>
              <a:buNone/>
            </a:pPr>
            <a:r>
              <a:rPr lang="en-US" sz="1800" b="1" dirty="0">
                <a:solidFill>
                  <a:srgbClr val="0070C0"/>
                </a:solidFill>
                <a:latin typeface="Times New Roman"/>
                <a:cs typeface="Times New Roman"/>
                <a:sym typeface="Times New Roman"/>
              </a:rPr>
              <a:t>Prepared by: Dr. Bhavna Sareen </a:t>
            </a:r>
            <a:endParaRPr lang="en-US" dirty="0"/>
          </a:p>
          <a:p>
            <a:pPr marL="0" marR="0" lvl="0" indent="0" algn="ctr" rtl="0">
              <a:lnSpc>
                <a:spcPct val="100000"/>
              </a:lnSpc>
              <a:spcBef>
                <a:spcPts val="300"/>
              </a:spcBef>
              <a:spcAft>
                <a:spcPts val="0"/>
              </a:spcAft>
              <a:buClr>
                <a:srgbClr val="000000"/>
              </a:buClr>
              <a:buSzPts val="2300"/>
              <a:buFont typeface="Arial"/>
              <a:buNone/>
            </a:pPr>
            <a:endParaRPr lang="en-US" sz="1800" b="1" i="0" u="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300"/>
              </a:spcBef>
              <a:spcAft>
                <a:spcPts val="0"/>
              </a:spcAft>
              <a:buClr>
                <a:srgbClr val="000000"/>
              </a:buClr>
              <a:buSzPts val="2600"/>
              <a:buFont typeface="Times New Roman"/>
              <a:buNone/>
            </a:pPr>
            <a:endParaRPr lang="en-US" dirty="0"/>
          </a:p>
        </p:txBody>
      </p:sp>
    </p:spTree>
    <p:extLst>
      <p:ext uri="{BB962C8B-B14F-4D97-AF65-F5344CB8AC3E}">
        <p14:creationId xmlns:p14="http://schemas.microsoft.com/office/powerpoint/2010/main" val="3448711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The Design Process – </a:t>
            </a:r>
            <a:br>
              <a:rPr lang="en-US" sz="2400" b="1" dirty="0">
                <a:latin typeface="Times New Roman Bold" panose="02020503050405090304" charset="0"/>
                <a:cs typeface="Times New Roman Bold" panose="02020503050405090304" charset="0"/>
              </a:rPr>
            </a:br>
            <a:r>
              <a:rPr lang="en-US" sz="2400" b="1" dirty="0">
                <a:latin typeface="Times New Roman Bold" panose="02020503050405090304" charset="0"/>
                <a:cs typeface="Times New Roman Bold" panose="02020503050405090304" charset="0"/>
              </a:rPr>
              <a:t>Software Quality Guidelines and Attributes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522355"/>
          </a:xfrm>
        </p:spPr>
        <p:txBody>
          <a:bodyPr/>
          <a:lstStyle/>
          <a:p>
            <a:pPr marL="0" indent="0" algn="just">
              <a:lnSpc>
                <a:spcPct val="150000"/>
              </a:lnSpc>
              <a:buNone/>
            </a:pPr>
            <a:r>
              <a:rPr lang="en-US" sz="1800" dirty="0">
                <a:solidFill>
                  <a:srgbClr val="303030"/>
                </a:solidFill>
              </a:rPr>
              <a:t>Three characteristics that serve as a guide for the evaluation of a good design:</a:t>
            </a:r>
          </a:p>
          <a:p>
            <a:pPr marL="0" indent="0" algn="just">
              <a:lnSpc>
                <a:spcPct val="150000"/>
              </a:lnSpc>
              <a:buNone/>
            </a:pPr>
            <a:endParaRPr lang="en-US" sz="1400" dirty="0">
              <a:solidFill>
                <a:srgbClr val="303030"/>
              </a:solidFill>
            </a:endParaRPr>
          </a:p>
          <a:p>
            <a:pPr algn="just">
              <a:lnSpc>
                <a:spcPct val="150000"/>
              </a:lnSpc>
            </a:pPr>
            <a:r>
              <a:rPr lang="en-US" sz="1800" i="1" dirty="0">
                <a:solidFill>
                  <a:srgbClr val="303030"/>
                </a:solidFill>
              </a:rPr>
              <a:t>The design must implement all of the explicit requirements </a:t>
            </a:r>
            <a:r>
              <a:rPr lang="en-US" sz="1800" dirty="0">
                <a:solidFill>
                  <a:srgbClr val="303030"/>
                </a:solidFill>
              </a:rPr>
              <a:t>contained in the requirements model, and it must accommodate </a:t>
            </a:r>
            <a:r>
              <a:rPr lang="en-US" sz="1800" i="1" dirty="0">
                <a:solidFill>
                  <a:srgbClr val="303030"/>
                </a:solidFill>
              </a:rPr>
              <a:t>all of the implicit requirements </a:t>
            </a:r>
            <a:r>
              <a:rPr lang="en-US" sz="1800" dirty="0">
                <a:solidFill>
                  <a:srgbClr val="303030"/>
                </a:solidFill>
              </a:rPr>
              <a:t>desired by stakeholders.</a:t>
            </a:r>
          </a:p>
          <a:p>
            <a:pPr algn="just">
              <a:lnSpc>
                <a:spcPct val="150000"/>
              </a:lnSpc>
            </a:pPr>
            <a:endParaRPr lang="en-US" sz="1400" dirty="0">
              <a:solidFill>
                <a:srgbClr val="303030"/>
              </a:solidFill>
            </a:endParaRPr>
          </a:p>
          <a:p>
            <a:pPr algn="just">
              <a:lnSpc>
                <a:spcPct val="150000"/>
              </a:lnSpc>
            </a:pPr>
            <a:r>
              <a:rPr lang="en-US" sz="1800" i="1" dirty="0">
                <a:solidFill>
                  <a:srgbClr val="303030"/>
                </a:solidFill>
              </a:rPr>
              <a:t>The design must be a readable, understandable </a:t>
            </a:r>
            <a:r>
              <a:rPr lang="en-US" sz="1800" dirty="0">
                <a:solidFill>
                  <a:srgbClr val="303030"/>
                </a:solidFill>
              </a:rPr>
              <a:t>guide for those who generate code and for those who test and subsequently support the software.</a:t>
            </a:r>
          </a:p>
          <a:p>
            <a:pPr algn="just">
              <a:lnSpc>
                <a:spcPct val="150000"/>
              </a:lnSpc>
            </a:pPr>
            <a:endParaRPr lang="en-US" sz="1400" dirty="0">
              <a:solidFill>
                <a:srgbClr val="303030"/>
              </a:solidFill>
            </a:endParaRPr>
          </a:p>
          <a:p>
            <a:pPr algn="just">
              <a:lnSpc>
                <a:spcPct val="150000"/>
              </a:lnSpc>
            </a:pPr>
            <a:r>
              <a:rPr lang="en-US" sz="1800" i="1" dirty="0">
                <a:solidFill>
                  <a:srgbClr val="303030"/>
                </a:solidFill>
              </a:rPr>
              <a:t>The design should provide a complete picture of the software</a:t>
            </a:r>
            <a:r>
              <a:rPr lang="en-US" sz="1800" dirty="0">
                <a:solidFill>
                  <a:srgbClr val="303030"/>
                </a:solidFill>
              </a:rPr>
              <a:t>, addressing the data, functional, and behavioral domains from an implementation perspective.</a:t>
            </a:r>
          </a:p>
          <a:p>
            <a:pPr marL="0" indent="0" algn="just">
              <a:lnSpc>
                <a:spcPct val="150000"/>
              </a:lnSpc>
              <a:buNone/>
            </a:pPr>
            <a:br>
              <a:rPr lang="en-US" sz="1800" dirty="0">
                <a:solidFill>
                  <a:srgbClr val="303030"/>
                </a:solidFill>
              </a:rPr>
            </a:br>
            <a:endParaRPr lang="en-US" sz="1800" dirty="0">
              <a:solidFill>
                <a:srgbClr val="303030"/>
              </a:solidFill>
            </a:endParaRPr>
          </a:p>
        </p:txBody>
      </p:sp>
    </p:spTree>
    <p:extLst>
      <p:ext uri="{BB962C8B-B14F-4D97-AF65-F5344CB8AC3E}">
        <p14:creationId xmlns:p14="http://schemas.microsoft.com/office/powerpoint/2010/main" val="146189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The Design Process – </a:t>
            </a:r>
            <a:br>
              <a:rPr lang="en-US" sz="2400" b="1" dirty="0">
                <a:latin typeface="Times New Roman Bold" panose="02020503050405090304" charset="0"/>
                <a:cs typeface="Times New Roman Bold" panose="02020503050405090304" charset="0"/>
              </a:rPr>
            </a:br>
            <a:r>
              <a:rPr lang="en-US" sz="2400" b="1" dirty="0">
                <a:latin typeface="Times New Roman Bold" panose="02020503050405090304" charset="0"/>
                <a:cs typeface="Times New Roman Bold" panose="02020503050405090304" charset="0"/>
              </a:rPr>
              <a:t>Software Quality Guidelines and Attributes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81000" y="990600"/>
            <a:ext cx="8229600" cy="4522355"/>
          </a:xfrm>
        </p:spPr>
        <p:txBody>
          <a:bodyPr/>
          <a:lstStyle/>
          <a:p>
            <a:pPr algn="just">
              <a:lnSpc>
                <a:spcPct val="150000"/>
              </a:lnSpc>
              <a:buFont typeface="Wingdings" panose="05000000000000000000" pitchFamily="2" charset="2"/>
              <a:buChar char="q"/>
            </a:pPr>
            <a:r>
              <a:rPr lang="en-US" sz="2000" b="1" dirty="0">
                <a:solidFill>
                  <a:srgbClr val="C00000"/>
                </a:solidFill>
              </a:rPr>
              <a:t>Quality Guidelines:</a:t>
            </a:r>
          </a:p>
          <a:p>
            <a:pPr marL="0" indent="0" algn="just">
              <a:lnSpc>
                <a:spcPct val="150000"/>
              </a:lnSpc>
              <a:buNone/>
            </a:pPr>
            <a:r>
              <a:rPr lang="en-US" sz="1800" b="0" i="0" dirty="0">
                <a:solidFill>
                  <a:srgbClr val="000000"/>
                </a:solidFill>
                <a:effectLst/>
              </a:rPr>
              <a:t>In order to evaluate the quality of a design representation, consider the following guidelines:</a:t>
            </a:r>
          </a:p>
          <a:p>
            <a:pPr algn="just">
              <a:lnSpc>
                <a:spcPct val="150000"/>
              </a:lnSpc>
              <a:buAutoNum type="arabicPeriod"/>
            </a:pPr>
            <a:r>
              <a:rPr lang="en-US" sz="1800" b="0" i="0" dirty="0">
                <a:solidFill>
                  <a:srgbClr val="000000"/>
                </a:solidFill>
                <a:effectLst/>
              </a:rPr>
              <a:t>A design should exhibit an architecture that </a:t>
            </a:r>
          </a:p>
          <a:p>
            <a:pPr marL="800100" lvl="1" indent="-342900" algn="just">
              <a:lnSpc>
                <a:spcPct val="150000"/>
              </a:lnSpc>
              <a:buAutoNum type="arabicParenBoth"/>
            </a:pPr>
            <a:r>
              <a:rPr lang="en-US" sz="1800" b="0" i="1" dirty="0">
                <a:solidFill>
                  <a:srgbClr val="000000"/>
                </a:solidFill>
                <a:effectLst/>
              </a:rPr>
              <a:t>has been created using recognizable architectural styles or patterns, </a:t>
            </a:r>
          </a:p>
          <a:p>
            <a:pPr marL="800100" lvl="1" indent="-342900" algn="just">
              <a:lnSpc>
                <a:spcPct val="150000"/>
              </a:lnSpc>
              <a:buAutoNum type="arabicParenBoth"/>
            </a:pPr>
            <a:r>
              <a:rPr lang="en-US" sz="1800" b="0" i="1" dirty="0">
                <a:solidFill>
                  <a:srgbClr val="000000"/>
                </a:solidFill>
                <a:effectLst/>
              </a:rPr>
              <a:t>is composed of components that exhibit good design characteristics and </a:t>
            </a:r>
          </a:p>
          <a:p>
            <a:pPr marL="800100" lvl="1" indent="-342900" algn="just">
              <a:lnSpc>
                <a:spcPct val="150000"/>
              </a:lnSpc>
              <a:buAutoNum type="arabicParenBoth"/>
            </a:pPr>
            <a:r>
              <a:rPr lang="en-US" sz="1800" b="0" i="1" dirty="0">
                <a:solidFill>
                  <a:srgbClr val="000000"/>
                </a:solidFill>
                <a:effectLst/>
              </a:rPr>
              <a:t>can be implemented in an</a:t>
            </a:r>
            <a:r>
              <a:rPr lang="en-US" sz="1800" i="1" dirty="0"/>
              <a:t> </a:t>
            </a:r>
            <a:r>
              <a:rPr lang="en-US" sz="1800" b="0" i="1" dirty="0">
                <a:solidFill>
                  <a:srgbClr val="000000"/>
                </a:solidFill>
                <a:effectLst/>
              </a:rPr>
              <a:t>evolutionary fashion, thereby facilitating implementation and testing.</a:t>
            </a:r>
          </a:p>
          <a:p>
            <a:pPr marL="0" indent="0" algn="just">
              <a:lnSpc>
                <a:spcPct val="150000"/>
              </a:lnSpc>
              <a:buNone/>
            </a:pPr>
            <a:r>
              <a:rPr lang="en-US" sz="1800" b="1" i="0" dirty="0">
                <a:solidFill>
                  <a:srgbClr val="000000"/>
                </a:solidFill>
                <a:effectLst/>
              </a:rPr>
              <a:t>2. </a:t>
            </a:r>
            <a:r>
              <a:rPr lang="en-US" sz="1800" b="0" i="0" dirty="0">
                <a:solidFill>
                  <a:srgbClr val="000000"/>
                </a:solidFill>
                <a:effectLst/>
              </a:rPr>
              <a:t>A design should be modular; that is, the software should be logically partitioned into elements or subsystems.</a:t>
            </a:r>
          </a:p>
          <a:p>
            <a:pPr marL="0" indent="0" algn="just">
              <a:lnSpc>
                <a:spcPct val="150000"/>
              </a:lnSpc>
              <a:buNone/>
            </a:pPr>
            <a:r>
              <a:rPr lang="en-US" sz="1800" b="1" i="0" dirty="0">
                <a:solidFill>
                  <a:srgbClr val="000000"/>
                </a:solidFill>
                <a:effectLst/>
              </a:rPr>
              <a:t>3. </a:t>
            </a:r>
            <a:r>
              <a:rPr lang="en-US" sz="1800" b="0" i="0" dirty="0">
                <a:solidFill>
                  <a:srgbClr val="000000"/>
                </a:solidFill>
                <a:effectLst/>
              </a:rPr>
              <a:t>A design should contain distinct representations of data, architecture, interfaces, and components.</a:t>
            </a:r>
          </a:p>
        </p:txBody>
      </p:sp>
    </p:spTree>
    <p:extLst>
      <p:ext uri="{BB962C8B-B14F-4D97-AF65-F5344CB8AC3E}">
        <p14:creationId xmlns:p14="http://schemas.microsoft.com/office/powerpoint/2010/main" val="3964722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The Design Process – </a:t>
            </a:r>
            <a:br>
              <a:rPr lang="en-US" sz="2400" b="1" dirty="0">
                <a:latin typeface="Times New Roman Bold" panose="02020503050405090304" charset="0"/>
                <a:cs typeface="Times New Roman Bold" panose="02020503050405090304" charset="0"/>
              </a:rPr>
            </a:br>
            <a:r>
              <a:rPr lang="en-US" sz="2400" b="1" dirty="0">
                <a:latin typeface="Times New Roman Bold" panose="02020503050405090304" charset="0"/>
                <a:cs typeface="Times New Roman Bold" panose="02020503050405090304" charset="0"/>
              </a:rPr>
              <a:t>Software Quality Guidelines and Attributes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5334000"/>
          </a:xfrm>
        </p:spPr>
        <p:txBody>
          <a:bodyPr/>
          <a:lstStyle/>
          <a:p>
            <a:pPr algn="just">
              <a:lnSpc>
                <a:spcPct val="150000"/>
              </a:lnSpc>
              <a:buFont typeface="Wingdings" panose="05000000000000000000" pitchFamily="2" charset="2"/>
              <a:buChar char="q"/>
            </a:pPr>
            <a:r>
              <a:rPr lang="en-US" sz="2000" b="1" dirty="0">
                <a:solidFill>
                  <a:srgbClr val="C00000"/>
                </a:solidFill>
              </a:rPr>
              <a:t>Quality Guidelines (contd.):</a:t>
            </a:r>
          </a:p>
          <a:p>
            <a:pPr algn="just">
              <a:lnSpc>
                <a:spcPct val="150000"/>
              </a:lnSpc>
            </a:pPr>
            <a:endParaRPr lang="en-US" sz="1200" b="1" dirty="0">
              <a:solidFill>
                <a:srgbClr val="C00000"/>
              </a:solidFill>
            </a:endParaRPr>
          </a:p>
          <a:p>
            <a:pPr marL="0" indent="0" algn="just">
              <a:lnSpc>
                <a:spcPct val="150000"/>
              </a:lnSpc>
              <a:buNone/>
            </a:pPr>
            <a:r>
              <a:rPr lang="en-US" sz="1800" b="1" i="0" dirty="0">
                <a:solidFill>
                  <a:srgbClr val="000000"/>
                </a:solidFill>
                <a:effectLst/>
              </a:rPr>
              <a:t>4. </a:t>
            </a:r>
            <a:r>
              <a:rPr lang="en-US" sz="1800" b="0" i="0" dirty="0">
                <a:solidFill>
                  <a:srgbClr val="000000"/>
                </a:solidFill>
                <a:effectLst/>
              </a:rPr>
              <a:t>A design should lead to data structures that are appropriate for the classes to be implemented and are drawn from recognizable data patterns.</a:t>
            </a:r>
          </a:p>
          <a:p>
            <a:pPr marL="0" indent="0" algn="just">
              <a:lnSpc>
                <a:spcPct val="150000"/>
              </a:lnSpc>
              <a:buNone/>
            </a:pPr>
            <a:r>
              <a:rPr lang="en-US" sz="1800" b="1" i="0" dirty="0">
                <a:solidFill>
                  <a:srgbClr val="000000"/>
                </a:solidFill>
                <a:effectLst/>
              </a:rPr>
              <a:t>5. </a:t>
            </a:r>
            <a:r>
              <a:rPr lang="en-US" sz="1800" b="0" i="0" dirty="0">
                <a:solidFill>
                  <a:srgbClr val="000000"/>
                </a:solidFill>
                <a:effectLst/>
              </a:rPr>
              <a:t>A design should lead to components that exhibit independent functional characteristics.</a:t>
            </a:r>
          </a:p>
          <a:p>
            <a:pPr marL="0" indent="0" algn="just">
              <a:lnSpc>
                <a:spcPct val="150000"/>
              </a:lnSpc>
              <a:buNone/>
            </a:pPr>
            <a:r>
              <a:rPr lang="en-US" sz="1800" b="1" i="0" dirty="0">
                <a:solidFill>
                  <a:srgbClr val="000000"/>
                </a:solidFill>
                <a:effectLst/>
              </a:rPr>
              <a:t>6. </a:t>
            </a:r>
            <a:r>
              <a:rPr lang="en-US" sz="1800" b="0" i="0" dirty="0">
                <a:solidFill>
                  <a:srgbClr val="000000"/>
                </a:solidFill>
                <a:effectLst/>
              </a:rPr>
              <a:t>A design should lead to interfaces that reduce the complexity of connections between components and with the external environment.</a:t>
            </a:r>
          </a:p>
          <a:p>
            <a:pPr marL="0" indent="0" algn="just">
              <a:lnSpc>
                <a:spcPct val="150000"/>
              </a:lnSpc>
              <a:buNone/>
            </a:pPr>
            <a:r>
              <a:rPr lang="en-US" sz="1800" b="1" i="0" dirty="0">
                <a:solidFill>
                  <a:srgbClr val="000000"/>
                </a:solidFill>
                <a:effectLst/>
              </a:rPr>
              <a:t>7. </a:t>
            </a:r>
            <a:r>
              <a:rPr lang="en-US" sz="1800" b="0" i="0" dirty="0">
                <a:solidFill>
                  <a:srgbClr val="000000"/>
                </a:solidFill>
                <a:effectLst/>
              </a:rPr>
              <a:t>A design should be derived using a repeatable method that is driven by information obtained during software requirements analysis.</a:t>
            </a:r>
          </a:p>
          <a:p>
            <a:pPr marL="0" indent="0" algn="just">
              <a:lnSpc>
                <a:spcPct val="150000"/>
              </a:lnSpc>
              <a:buNone/>
            </a:pPr>
            <a:r>
              <a:rPr lang="en-US" sz="1800" b="1" i="0" dirty="0">
                <a:solidFill>
                  <a:srgbClr val="000000"/>
                </a:solidFill>
                <a:effectLst/>
              </a:rPr>
              <a:t>8. </a:t>
            </a:r>
            <a:r>
              <a:rPr lang="en-US" sz="1800" b="0" i="0" dirty="0">
                <a:solidFill>
                  <a:srgbClr val="000000"/>
                </a:solidFill>
                <a:effectLst/>
              </a:rPr>
              <a:t>A design should be represented using a notation that effectively communicates its meaning.</a:t>
            </a:r>
          </a:p>
          <a:p>
            <a:pPr marL="0" indent="0" algn="just">
              <a:lnSpc>
                <a:spcPct val="150000"/>
              </a:lnSpc>
              <a:buNone/>
            </a:pPr>
            <a:r>
              <a:rPr lang="en-US" sz="2000" dirty="0"/>
              <a:t> </a:t>
            </a:r>
            <a:br>
              <a:rPr lang="en-US" sz="2000" dirty="0"/>
            </a:br>
            <a:endParaRPr lang="en-US" sz="2000" dirty="0">
              <a:solidFill>
                <a:srgbClr val="303030"/>
              </a:solidFill>
            </a:endParaRPr>
          </a:p>
        </p:txBody>
      </p:sp>
    </p:spTree>
    <p:extLst>
      <p:ext uri="{BB962C8B-B14F-4D97-AF65-F5344CB8AC3E}">
        <p14:creationId xmlns:p14="http://schemas.microsoft.com/office/powerpoint/2010/main" val="234748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The Design Process – </a:t>
            </a:r>
            <a:br>
              <a:rPr lang="en-US" sz="2400" b="1" dirty="0">
                <a:latin typeface="Times New Roman Bold" panose="02020503050405090304" charset="0"/>
                <a:cs typeface="Times New Roman Bold" panose="02020503050405090304" charset="0"/>
              </a:rPr>
            </a:br>
            <a:r>
              <a:rPr lang="en-US" sz="2400" b="1" dirty="0">
                <a:latin typeface="Times New Roman Bold" panose="02020503050405090304" charset="0"/>
                <a:cs typeface="Times New Roman Bold" panose="02020503050405090304" charset="0"/>
              </a:rPr>
              <a:t>Software Quality Guidelines and Attributes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81000" y="990600"/>
            <a:ext cx="8305800" cy="5486400"/>
          </a:xfrm>
        </p:spPr>
        <p:txBody>
          <a:bodyPr/>
          <a:lstStyle/>
          <a:p>
            <a:pPr algn="just">
              <a:lnSpc>
                <a:spcPct val="150000"/>
              </a:lnSpc>
              <a:buFont typeface="Wingdings" panose="05000000000000000000" pitchFamily="2" charset="2"/>
              <a:buChar char="q"/>
            </a:pPr>
            <a:r>
              <a:rPr lang="en-US" sz="2000" b="1" dirty="0">
                <a:solidFill>
                  <a:srgbClr val="C00000"/>
                </a:solidFill>
              </a:rPr>
              <a:t>Quality Attributes:</a:t>
            </a:r>
          </a:p>
          <a:p>
            <a:pPr marL="0" indent="0" algn="just">
              <a:lnSpc>
                <a:spcPct val="150000"/>
              </a:lnSpc>
              <a:buNone/>
            </a:pPr>
            <a:r>
              <a:rPr lang="en-US" sz="1800" b="0" i="0" dirty="0">
                <a:solidFill>
                  <a:srgbClr val="000000"/>
                </a:solidFill>
                <a:effectLst/>
              </a:rPr>
              <a:t>Hewlett-Packard developed a set of software quality attributes that has been given the acronym </a:t>
            </a:r>
            <a:r>
              <a:rPr lang="en-US" sz="1800" b="1" i="1" dirty="0">
                <a:solidFill>
                  <a:srgbClr val="C00000"/>
                </a:solidFill>
                <a:effectLst/>
              </a:rPr>
              <a:t>FURPS (functionality, usability, reliability, performance, and supportability)</a:t>
            </a:r>
            <a:r>
              <a:rPr lang="en-US" sz="1800" b="0" i="0" dirty="0">
                <a:solidFill>
                  <a:srgbClr val="000000"/>
                </a:solidFill>
                <a:effectLst/>
              </a:rPr>
              <a:t>.</a:t>
            </a:r>
          </a:p>
          <a:p>
            <a:pPr marL="0" indent="0" algn="just">
              <a:lnSpc>
                <a:spcPct val="150000"/>
              </a:lnSpc>
              <a:buNone/>
            </a:pPr>
            <a:endParaRPr lang="en-US" sz="1200" b="0" i="0" dirty="0">
              <a:solidFill>
                <a:srgbClr val="000000"/>
              </a:solidFill>
              <a:effectLst/>
            </a:endParaRPr>
          </a:p>
          <a:p>
            <a:pPr algn="just">
              <a:lnSpc>
                <a:spcPct val="150000"/>
              </a:lnSpc>
            </a:pPr>
            <a:r>
              <a:rPr lang="en-US" sz="1800" b="1" i="1" dirty="0">
                <a:solidFill>
                  <a:srgbClr val="3A30FA"/>
                </a:solidFill>
                <a:effectLst/>
              </a:rPr>
              <a:t>Functionality</a:t>
            </a:r>
            <a:r>
              <a:rPr lang="en-US" sz="1800" b="1" i="1" dirty="0">
                <a:solidFill>
                  <a:srgbClr val="000000"/>
                </a:solidFill>
                <a:effectLst/>
              </a:rPr>
              <a:t> </a:t>
            </a:r>
            <a:r>
              <a:rPr lang="en-US" sz="1800" b="0" i="0" dirty="0">
                <a:solidFill>
                  <a:srgbClr val="000000"/>
                </a:solidFill>
                <a:effectLst/>
              </a:rPr>
              <a:t>is assessed by evaluating the feature set and capabilities of the program, the generality of the functions that are delivered, and the security of the overall system.</a:t>
            </a:r>
          </a:p>
          <a:p>
            <a:pPr algn="just">
              <a:lnSpc>
                <a:spcPct val="150000"/>
              </a:lnSpc>
            </a:pPr>
            <a:endParaRPr lang="en-US" sz="1800" b="0" i="0" dirty="0">
              <a:solidFill>
                <a:srgbClr val="000000"/>
              </a:solidFill>
              <a:effectLst/>
            </a:endParaRPr>
          </a:p>
          <a:p>
            <a:pPr algn="just">
              <a:lnSpc>
                <a:spcPct val="150000"/>
              </a:lnSpc>
            </a:pPr>
            <a:r>
              <a:rPr lang="en-US" sz="1800" b="1" i="1" dirty="0">
                <a:solidFill>
                  <a:srgbClr val="3A30FA"/>
                </a:solidFill>
                <a:effectLst/>
              </a:rPr>
              <a:t>Usability</a:t>
            </a:r>
            <a:r>
              <a:rPr lang="en-US" sz="1800" b="1" i="1" dirty="0">
                <a:solidFill>
                  <a:srgbClr val="000000"/>
                </a:solidFill>
                <a:effectLst/>
              </a:rPr>
              <a:t> </a:t>
            </a:r>
            <a:r>
              <a:rPr lang="en-US" sz="1800" b="0" i="0" dirty="0">
                <a:solidFill>
                  <a:srgbClr val="000000"/>
                </a:solidFill>
                <a:effectLst/>
              </a:rPr>
              <a:t>is assessed by considering human factors, overall aesthetics, consistency, and documentation.</a:t>
            </a:r>
          </a:p>
        </p:txBody>
      </p:sp>
    </p:spTree>
    <p:extLst>
      <p:ext uri="{BB962C8B-B14F-4D97-AF65-F5344CB8AC3E}">
        <p14:creationId xmlns:p14="http://schemas.microsoft.com/office/powerpoint/2010/main" val="3401068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The Design Process – </a:t>
            </a:r>
            <a:br>
              <a:rPr lang="en-US" sz="2400" b="1" dirty="0">
                <a:latin typeface="Times New Roman Bold" panose="02020503050405090304" charset="0"/>
                <a:cs typeface="Times New Roman Bold" panose="02020503050405090304" charset="0"/>
              </a:rPr>
            </a:br>
            <a:r>
              <a:rPr lang="en-US" sz="2400" b="1" dirty="0">
                <a:latin typeface="Times New Roman Bold" panose="02020503050405090304" charset="0"/>
                <a:cs typeface="Times New Roman Bold" panose="02020503050405090304" charset="0"/>
              </a:rPr>
              <a:t>Software Quality Guidelines and Attributes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81000" y="990600"/>
            <a:ext cx="8229600" cy="5486400"/>
          </a:xfrm>
        </p:spPr>
        <p:txBody>
          <a:bodyPr/>
          <a:lstStyle/>
          <a:p>
            <a:pPr algn="just">
              <a:lnSpc>
                <a:spcPct val="150000"/>
              </a:lnSpc>
              <a:buFont typeface="Wingdings" panose="05000000000000000000" pitchFamily="2" charset="2"/>
              <a:buChar char="q"/>
            </a:pPr>
            <a:r>
              <a:rPr lang="en-US" sz="2000" b="1" dirty="0">
                <a:solidFill>
                  <a:srgbClr val="C00000"/>
                </a:solidFill>
              </a:rPr>
              <a:t>Quality Attributes (contd.):</a:t>
            </a:r>
          </a:p>
          <a:p>
            <a:pPr algn="just">
              <a:lnSpc>
                <a:spcPct val="150000"/>
              </a:lnSpc>
            </a:pPr>
            <a:r>
              <a:rPr lang="en-US" sz="1800" b="1" i="1" dirty="0">
                <a:solidFill>
                  <a:srgbClr val="3A30FA"/>
                </a:solidFill>
                <a:effectLst/>
              </a:rPr>
              <a:t>Reliability</a:t>
            </a:r>
            <a:r>
              <a:rPr lang="en-US" sz="1800" b="1" i="1" dirty="0">
                <a:solidFill>
                  <a:srgbClr val="000000"/>
                </a:solidFill>
                <a:effectLst/>
              </a:rPr>
              <a:t> </a:t>
            </a:r>
            <a:r>
              <a:rPr lang="en-US" sz="1800" b="0" i="0" dirty="0">
                <a:solidFill>
                  <a:srgbClr val="000000"/>
                </a:solidFill>
                <a:effectLst/>
              </a:rPr>
              <a:t>is evaluated by measuring the frequency and severity of failure, the accuracy of output results, the mean-time-to-failure (MTTF), the ability to recover from failure, and the predictability of the program.</a:t>
            </a:r>
          </a:p>
          <a:p>
            <a:pPr marL="0" indent="0" algn="just">
              <a:lnSpc>
                <a:spcPct val="150000"/>
              </a:lnSpc>
              <a:buNone/>
            </a:pPr>
            <a:endParaRPr lang="en-US" sz="1200" b="1" i="1" dirty="0">
              <a:solidFill>
                <a:srgbClr val="C00000"/>
              </a:solidFill>
              <a:effectLst/>
            </a:endParaRPr>
          </a:p>
          <a:p>
            <a:pPr algn="just">
              <a:lnSpc>
                <a:spcPct val="150000"/>
              </a:lnSpc>
            </a:pPr>
            <a:r>
              <a:rPr lang="en-US" sz="1800" b="1" i="1" dirty="0">
                <a:solidFill>
                  <a:srgbClr val="3A30FA"/>
                </a:solidFill>
                <a:effectLst/>
              </a:rPr>
              <a:t>Performance</a:t>
            </a:r>
            <a:r>
              <a:rPr lang="en-US" sz="1800" b="1" i="1" dirty="0">
                <a:solidFill>
                  <a:srgbClr val="000000"/>
                </a:solidFill>
                <a:effectLst/>
              </a:rPr>
              <a:t> </a:t>
            </a:r>
            <a:r>
              <a:rPr lang="en-US" sz="1800" b="0" i="0" dirty="0">
                <a:solidFill>
                  <a:srgbClr val="000000"/>
                </a:solidFill>
                <a:effectLst/>
              </a:rPr>
              <a:t>is measured by considering processing speed, response time,</a:t>
            </a:r>
            <a:r>
              <a:rPr lang="en-US" sz="1800" dirty="0"/>
              <a:t> </a:t>
            </a:r>
            <a:r>
              <a:rPr lang="en-US" sz="1800" b="0" i="0" dirty="0">
                <a:solidFill>
                  <a:srgbClr val="000000"/>
                </a:solidFill>
                <a:effectLst/>
              </a:rPr>
              <a:t>resource consumption, throughput, and efficiency.</a:t>
            </a:r>
          </a:p>
          <a:p>
            <a:pPr marL="0" indent="0" algn="just">
              <a:lnSpc>
                <a:spcPct val="150000"/>
              </a:lnSpc>
              <a:buNone/>
            </a:pPr>
            <a:endParaRPr lang="en-US" sz="1200" b="1" i="1" dirty="0">
              <a:solidFill>
                <a:srgbClr val="C00000"/>
              </a:solidFill>
              <a:effectLst/>
            </a:endParaRPr>
          </a:p>
          <a:p>
            <a:pPr algn="just">
              <a:lnSpc>
                <a:spcPct val="150000"/>
              </a:lnSpc>
            </a:pPr>
            <a:r>
              <a:rPr lang="en-US" sz="1800" b="1" i="1" dirty="0">
                <a:solidFill>
                  <a:srgbClr val="3A30FA"/>
                </a:solidFill>
                <a:effectLst/>
              </a:rPr>
              <a:t>Supportability</a:t>
            </a:r>
            <a:r>
              <a:rPr lang="en-US" sz="1800" b="1" i="1" dirty="0">
                <a:solidFill>
                  <a:srgbClr val="000000"/>
                </a:solidFill>
                <a:effectLst/>
              </a:rPr>
              <a:t> </a:t>
            </a:r>
            <a:r>
              <a:rPr lang="en-US" sz="1800" b="0" i="0" dirty="0">
                <a:solidFill>
                  <a:srgbClr val="000000"/>
                </a:solidFill>
                <a:effectLst/>
              </a:rPr>
              <a:t>combines the ability to extend the program (extensibility), adaptability and serviceability. These three attributes represent a more common term, </a:t>
            </a:r>
            <a:r>
              <a:rPr lang="en-US" sz="1800" i="1" dirty="0">
                <a:solidFill>
                  <a:srgbClr val="C00000"/>
                </a:solidFill>
                <a:effectLst/>
              </a:rPr>
              <a:t>maintainability</a:t>
            </a:r>
            <a:r>
              <a:rPr lang="en-US" sz="1800" b="1" i="1" dirty="0">
                <a:solidFill>
                  <a:srgbClr val="000000"/>
                </a:solidFill>
                <a:effectLst/>
              </a:rPr>
              <a:t> </a:t>
            </a:r>
            <a:r>
              <a:rPr lang="en-US" sz="1800" b="0" i="0" dirty="0">
                <a:solidFill>
                  <a:srgbClr val="000000"/>
                </a:solidFill>
                <a:effectLst/>
              </a:rPr>
              <a:t>and in addition, testability, compatibility, configurability, the ease with which a system can be installed, and the ease with which problems can be localized.</a:t>
            </a:r>
            <a:r>
              <a:rPr lang="en-US" sz="1800" dirty="0"/>
              <a:t> </a:t>
            </a:r>
          </a:p>
          <a:p>
            <a:pPr marL="0" indent="0" algn="just">
              <a:lnSpc>
                <a:spcPct val="150000"/>
              </a:lnSpc>
              <a:buNone/>
            </a:pPr>
            <a:br>
              <a:rPr lang="en-US" sz="1400" dirty="0"/>
            </a:br>
            <a:r>
              <a:rPr lang="en-US" sz="1800" dirty="0"/>
              <a:t> </a:t>
            </a:r>
            <a:br>
              <a:rPr lang="en-US" sz="1800" dirty="0"/>
            </a:br>
            <a:endParaRPr lang="en-US" sz="1800" b="0" i="0" dirty="0">
              <a:solidFill>
                <a:srgbClr val="000000"/>
              </a:solidFill>
              <a:effectLst/>
            </a:endParaRPr>
          </a:p>
        </p:txBody>
      </p:sp>
    </p:spTree>
    <p:extLst>
      <p:ext uri="{BB962C8B-B14F-4D97-AF65-F5344CB8AC3E}">
        <p14:creationId xmlns:p14="http://schemas.microsoft.com/office/powerpoint/2010/main" val="270554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1192645"/>
            <a:ext cx="8534400" cy="4979555"/>
          </a:xfrm>
        </p:spPr>
        <p:txBody>
          <a:bodyPr/>
          <a:lstStyle/>
          <a:p>
            <a:pPr algn="just">
              <a:lnSpc>
                <a:spcPct val="150000"/>
              </a:lnSpc>
            </a:pPr>
            <a:r>
              <a:rPr lang="en-US" sz="2000" dirty="0">
                <a:solidFill>
                  <a:srgbClr val="303030"/>
                </a:solidFill>
              </a:rPr>
              <a:t>A set of fundamental software design concepts has evolved over the history of software engineering. </a:t>
            </a:r>
          </a:p>
          <a:p>
            <a:pPr algn="just">
              <a:lnSpc>
                <a:spcPct val="150000"/>
              </a:lnSpc>
            </a:pPr>
            <a:r>
              <a:rPr lang="en-US" sz="2000" dirty="0">
                <a:solidFill>
                  <a:srgbClr val="303030"/>
                </a:solidFill>
              </a:rPr>
              <a:t>Each provides the software designer with a foundation from which more sophisticated design methods can be applied. Each helps you answer the following questions:</a:t>
            </a:r>
          </a:p>
          <a:p>
            <a:pPr lvl="1" algn="just">
              <a:lnSpc>
                <a:spcPct val="150000"/>
              </a:lnSpc>
            </a:pPr>
            <a:r>
              <a:rPr lang="en-US" sz="2000" dirty="0">
                <a:solidFill>
                  <a:srgbClr val="303030"/>
                </a:solidFill>
              </a:rPr>
              <a:t>What criteria can be used to partition software into individual components?</a:t>
            </a:r>
          </a:p>
          <a:p>
            <a:pPr lvl="1" algn="just">
              <a:lnSpc>
                <a:spcPct val="150000"/>
              </a:lnSpc>
            </a:pPr>
            <a:r>
              <a:rPr lang="en-US" sz="2000" dirty="0">
                <a:solidFill>
                  <a:srgbClr val="303030"/>
                </a:solidFill>
              </a:rPr>
              <a:t>How is function or data structure detail separated from a conceptual representation of the software?</a:t>
            </a:r>
          </a:p>
          <a:p>
            <a:pPr lvl="1" algn="just">
              <a:lnSpc>
                <a:spcPct val="150000"/>
              </a:lnSpc>
            </a:pPr>
            <a:r>
              <a:rPr lang="en-US" sz="2000" dirty="0">
                <a:solidFill>
                  <a:srgbClr val="303030"/>
                </a:solidFill>
              </a:rPr>
              <a:t>What uniform criteria define the technical quality of a software design?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3715360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1. Abstraction: </a:t>
            </a:r>
          </a:p>
          <a:p>
            <a:pPr algn="just">
              <a:lnSpc>
                <a:spcPct val="150000"/>
              </a:lnSpc>
            </a:pPr>
            <a:r>
              <a:rPr lang="en-US" sz="2000" dirty="0">
                <a:solidFill>
                  <a:srgbClr val="303030"/>
                </a:solidFill>
              </a:rPr>
              <a:t>Abstraction is the act of representing essential features without including the background details or explanations. </a:t>
            </a:r>
          </a:p>
          <a:p>
            <a:pPr algn="just">
              <a:lnSpc>
                <a:spcPct val="150000"/>
              </a:lnSpc>
            </a:pPr>
            <a:r>
              <a:rPr lang="en-US" sz="2000" dirty="0">
                <a:solidFill>
                  <a:srgbClr val="303030"/>
                </a:solidFill>
              </a:rPr>
              <a:t>The abstraction is used to reduce complexity and allow efficient design and implementation of complex software systems. </a:t>
            </a:r>
          </a:p>
          <a:p>
            <a:pPr algn="just">
              <a:lnSpc>
                <a:spcPct val="150000"/>
              </a:lnSpc>
            </a:pPr>
            <a:r>
              <a:rPr lang="en-US" sz="2000" dirty="0">
                <a:solidFill>
                  <a:srgbClr val="303030"/>
                </a:solidFill>
              </a:rPr>
              <a:t>Many levels of abstraction can be posed. </a:t>
            </a:r>
          </a:p>
          <a:p>
            <a:pPr algn="just">
              <a:lnSpc>
                <a:spcPct val="150000"/>
              </a:lnSpc>
            </a:pPr>
            <a:r>
              <a:rPr lang="en-US" sz="2000" dirty="0">
                <a:solidFill>
                  <a:srgbClr val="303030"/>
                </a:solidFill>
              </a:rPr>
              <a:t>At the highest level of abstraction, a solution is stated in broad terms using the language of the problem environment. </a:t>
            </a:r>
          </a:p>
          <a:p>
            <a:pPr algn="just">
              <a:lnSpc>
                <a:spcPct val="150000"/>
              </a:lnSpc>
            </a:pPr>
            <a:r>
              <a:rPr lang="en-US" sz="2000" dirty="0">
                <a:solidFill>
                  <a:srgbClr val="303030"/>
                </a:solidFill>
              </a:rPr>
              <a:t>At lower levels of abstraction, a more detailed description of the solution is provided.</a:t>
            </a:r>
          </a:p>
        </p:txBody>
      </p:sp>
    </p:spTree>
    <p:extLst>
      <p:ext uri="{BB962C8B-B14F-4D97-AF65-F5344CB8AC3E}">
        <p14:creationId xmlns:p14="http://schemas.microsoft.com/office/powerpoint/2010/main" val="3516480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39222"/>
            <a:ext cx="8534400" cy="4979555"/>
          </a:xfrm>
        </p:spPr>
        <p:txBody>
          <a:bodyPr/>
          <a:lstStyle/>
          <a:p>
            <a:pPr marL="0" indent="0" algn="just">
              <a:lnSpc>
                <a:spcPct val="150000"/>
              </a:lnSpc>
              <a:buNone/>
            </a:pPr>
            <a:r>
              <a:rPr lang="en-US" sz="1800" b="1" dirty="0">
                <a:solidFill>
                  <a:srgbClr val="C00000"/>
                </a:solidFill>
              </a:rPr>
              <a:t>1. Abstraction (contd.): </a:t>
            </a:r>
          </a:p>
          <a:p>
            <a:pPr algn="just">
              <a:lnSpc>
                <a:spcPct val="150000"/>
              </a:lnSpc>
            </a:pPr>
            <a:r>
              <a:rPr lang="en-US" sz="1800" dirty="0">
                <a:solidFill>
                  <a:srgbClr val="303030"/>
                </a:solidFill>
              </a:rPr>
              <a:t>A </a:t>
            </a:r>
            <a:r>
              <a:rPr lang="en-US" sz="1800" i="1" dirty="0">
                <a:solidFill>
                  <a:srgbClr val="C00000"/>
                </a:solidFill>
              </a:rPr>
              <a:t>procedural abstraction </a:t>
            </a:r>
            <a:r>
              <a:rPr lang="en-US" sz="1800" dirty="0">
                <a:solidFill>
                  <a:srgbClr val="303030"/>
                </a:solidFill>
              </a:rPr>
              <a:t>refers to a sequence of instructions that have a specific and limited function. The name of a procedural abstraction implies these functions, but specific details are suppressed.</a:t>
            </a:r>
          </a:p>
          <a:p>
            <a:pPr lvl="1" algn="just">
              <a:lnSpc>
                <a:spcPct val="150000"/>
              </a:lnSpc>
            </a:pPr>
            <a:r>
              <a:rPr lang="en-US" sz="1800" b="0" i="0" dirty="0">
                <a:solidFill>
                  <a:srgbClr val="242021"/>
                </a:solidFill>
                <a:effectLst/>
              </a:rPr>
              <a:t>An example of a procedural abstraction would be the word </a:t>
            </a:r>
            <a:r>
              <a:rPr lang="en-US" sz="1800" b="1" i="1" dirty="0">
                <a:solidFill>
                  <a:srgbClr val="242021"/>
                </a:solidFill>
                <a:effectLst/>
              </a:rPr>
              <a:t>open</a:t>
            </a:r>
            <a:r>
              <a:rPr lang="en-US" sz="1800" b="0" i="1" dirty="0">
                <a:solidFill>
                  <a:srgbClr val="242021"/>
                </a:solidFill>
                <a:effectLst/>
              </a:rPr>
              <a:t> </a:t>
            </a:r>
            <a:r>
              <a:rPr lang="en-US" sz="1800" b="0" i="0" dirty="0">
                <a:solidFill>
                  <a:srgbClr val="242021"/>
                </a:solidFill>
                <a:effectLst/>
              </a:rPr>
              <a:t>for a door. </a:t>
            </a:r>
            <a:r>
              <a:rPr lang="en-US" sz="1800" b="1" i="1" dirty="0">
                <a:solidFill>
                  <a:srgbClr val="242021"/>
                </a:solidFill>
                <a:effectLst/>
              </a:rPr>
              <a:t>Open</a:t>
            </a:r>
            <a:r>
              <a:rPr lang="en-US" sz="1800" b="0" i="1" dirty="0">
                <a:solidFill>
                  <a:srgbClr val="242021"/>
                </a:solidFill>
                <a:effectLst/>
              </a:rPr>
              <a:t> </a:t>
            </a:r>
            <a:r>
              <a:rPr lang="en-US" sz="1800" b="0" i="0" dirty="0">
                <a:solidFill>
                  <a:srgbClr val="242021"/>
                </a:solidFill>
                <a:effectLst/>
              </a:rPr>
              <a:t>implies a long sequence of procedural steps (e.g., walk to the door, reach out and grasp knob, turn knob and pull door, step away from moving door, etc.).</a:t>
            </a:r>
          </a:p>
          <a:p>
            <a:pPr marL="457200" lvl="1" indent="0" algn="just">
              <a:lnSpc>
                <a:spcPct val="150000"/>
              </a:lnSpc>
              <a:buNone/>
            </a:pPr>
            <a:endParaRPr lang="en-US" sz="1200" b="0" i="0" dirty="0">
              <a:solidFill>
                <a:srgbClr val="242021"/>
              </a:solidFill>
              <a:effectLst/>
            </a:endParaRPr>
          </a:p>
          <a:p>
            <a:pPr algn="just">
              <a:lnSpc>
                <a:spcPct val="150000"/>
              </a:lnSpc>
            </a:pPr>
            <a:r>
              <a:rPr lang="en-US" sz="1800" dirty="0">
                <a:solidFill>
                  <a:srgbClr val="303030"/>
                </a:solidFill>
              </a:rPr>
              <a:t>A </a:t>
            </a:r>
            <a:r>
              <a:rPr lang="en-US" sz="1800" i="1" dirty="0">
                <a:solidFill>
                  <a:srgbClr val="C00000"/>
                </a:solidFill>
              </a:rPr>
              <a:t>data abstraction </a:t>
            </a:r>
            <a:r>
              <a:rPr lang="en-US" sz="1800" dirty="0">
                <a:solidFill>
                  <a:srgbClr val="303030"/>
                </a:solidFill>
              </a:rPr>
              <a:t>is a named collection of data that describes a data object.</a:t>
            </a:r>
          </a:p>
          <a:p>
            <a:pPr lvl="1" algn="just">
              <a:lnSpc>
                <a:spcPct val="150000"/>
              </a:lnSpc>
            </a:pPr>
            <a:r>
              <a:rPr lang="en-US" sz="1800" dirty="0">
                <a:solidFill>
                  <a:srgbClr val="242021"/>
                </a:solidFill>
              </a:rPr>
              <a:t>W</a:t>
            </a:r>
            <a:r>
              <a:rPr lang="en-US" sz="1800" b="0" i="0" dirty="0">
                <a:solidFill>
                  <a:srgbClr val="242021"/>
                </a:solidFill>
                <a:effectLst/>
              </a:rPr>
              <a:t>e can define a data abstraction called </a:t>
            </a:r>
            <a:r>
              <a:rPr lang="en-US" sz="1800" b="1" i="1" dirty="0">
                <a:solidFill>
                  <a:srgbClr val="242021"/>
                </a:solidFill>
                <a:effectLst/>
              </a:rPr>
              <a:t>door</a:t>
            </a:r>
            <a:r>
              <a:rPr lang="en-US" sz="1800" b="1" i="0" dirty="0">
                <a:solidFill>
                  <a:srgbClr val="242021"/>
                </a:solidFill>
                <a:effectLst/>
              </a:rPr>
              <a:t>. </a:t>
            </a:r>
            <a:r>
              <a:rPr lang="en-US" sz="1800" b="0" i="0" dirty="0">
                <a:solidFill>
                  <a:srgbClr val="242021"/>
                </a:solidFill>
                <a:effectLst/>
              </a:rPr>
              <a:t>Like any data object, the data abstraction for </a:t>
            </a:r>
            <a:r>
              <a:rPr lang="en-US" sz="1800" b="1" i="1" dirty="0">
                <a:solidFill>
                  <a:srgbClr val="242021"/>
                </a:solidFill>
                <a:effectLst/>
              </a:rPr>
              <a:t>door </a:t>
            </a:r>
            <a:r>
              <a:rPr lang="en-US" sz="1800" b="0" i="0" dirty="0">
                <a:solidFill>
                  <a:srgbClr val="242021"/>
                </a:solidFill>
                <a:effectLst/>
              </a:rPr>
              <a:t>would encompass a set of attributes that describe the door (e.g., door type, swing direction, opening mechanism, weight, dimensions).</a:t>
            </a:r>
          </a:p>
          <a:p>
            <a:pPr marL="457200" lvl="1" indent="0" algn="just">
              <a:lnSpc>
                <a:spcPct val="150000"/>
              </a:lnSpc>
              <a:buNone/>
            </a:pPr>
            <a:r>
              <a:rPr lang="en-US" sz="1800" dirty="0"/>
              <a:t> </a:t>
            </a:r>
            <a:br>
              <a:rPr lang="en-US" sz="1800" dirty="0"/>
            </a:br>
            <a:r>
              <a:rPr lang="en-US" sz="1800" dirty="0"/>
              <a:t> </a:t>
            </a:r>
            <a:br>
              <a:rPr lang="en-US" sz="1800" dirty="0"/>
            </a:br>
            <a:r>
              <a:rPr lang="en-US" sz="1800" dirty="0">
                <a:solidFill>
                  <a:srgbClr val="303030"/>
                </a:solidFill>
              </a:rPr>
              <a:t> </a:t>
            </a:r>
            <a:br>
              <a:rPr lang="en-US" sz="1800" dirty="0"/>
            </a:br>
            <a:endParaRPr lang="en-US" sz="1800" dirty="0">
              <a:solidFill>
                <a:srgbClr val="303030"/>
              </a:solidFill>
            </a:endParaRPr>
          </a:p>
        </p:txBody>
      </p:sp>
    </p:spTree>
    <p:extLst>
      <p:ext uri="{BB962C8B-B14F-4D97-AF65-F5344CB8AC3E}">
        <p14:creationId xmlns:p14="http://schemas.microsoft.com/office/powerpoint/2010/main" val="1664828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1192645"/>
            <a:ext cx="8534400" cy="4979555"/>
          </a:xfrm>
        </p:spPr>
        <p:txBody>
          <a:bodyPr/>
          <a:lstStyle/>
          <a:p>
            <a:pPr marL="0" indent="0" algn="just">
              <a:lnSpc>
                <a:spcPct val="150000"/>
              </a:lnSpc>
              <a:buNone/>
            </a:pPr>
            <a:r>
              <a:rPr lang="en-US" sz="2000" b="1" dirty="0">
                <a:solidFill>
                  <a:srgbClr val="C00000"/>
                </a:solidFill>
              </a:rPr>
              <a:t>2. Architecture: </a:t>
            </a:r>
          </a:p>
          <a:p>
            <a:pPr algn="just">
              <a:lnSpc>
                <a:spcPct val="150000"/>
              </a:lnSpc>
            </a:pPr>
            <a:r>
              <a:rPr lang="en-US" sz="2000" dirty="0">
                <a:solidFill>
                  <a:srgbClr val="303030"/>
                </a:solidFill>
              </a:rPr>
              <a:t>Software architecture alludes to “the overall structure of the software and the ways in which that structure provides conceptual integrity for a system”</a:t>
            </a:r>
          </a:p>
          <a:p>
            <a:pPr algn="just">
              <a:lnSpc>
                <a:spcPct val="150000"/>
              </a:lnSpc>
            </a:pPr>
            <a:r>
              <a:rPr lang="en-US" sz="2000" dirty="0">
                <a:solidFill>
                  <a:srgbClr val="303030"/>
                </a:solidFill>
              </a:rPr>
              <a:t>In its simplest form, architecture is the structure or organization of program components (modules), the manner in which these components interact, and the structure of data that are used by the components. </a:t>
            </a:r>
          </a:p>
          <a:p>
            <a:pPr algn="just">
              <a:lnSpc>
                <a:spcPct val="150000"/>
              </a:lnSpc>
            </a:pPr>
            <a:r>
              <a:rPr lang="en-US" sz="2000" dirty="0">
                <a:solidFill>
                  <a:srgbClr val="303030"/>
                </a:solidFill>
              </a:rPr>
              <a:t>In a broader sense, however, components can be generalized to represent major system elements and their interactions.</a:t>
            </a:r>
          </a:p>
          <a:p>
            <a:pPr marL="0" indent="0" algn="just">
              <a:lnSpc>
                <a:spcPct val="150000"/>
              </a:lnSpc>
              <a:buNone/>
            </a:pP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3255290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135276" y="939222"/>
            <a:ext cx="8780124" cy="4979555"/>
          </a:xfrm>
        </p:spPr>
        <p:txBody>
          <a:bodyPr/>
          <a:lstStyle/>
          <a:p>
            <a:pPr marL="0" indent="0" algn="just">
              <a:lnSpc>
                <a:spcPct val="150000"/>
              </a:lnSpc>
              <a:buNone/>
            </a:pPr>
            <a:r>
              <a:rPr lang="en-US" sz="2000" b="1" dirty="0">
                <a:solidFill>
                  <a:srgbClr val="C00000"/>
                </a:solidFill>
              </a:rPr>
              <a:t>2. Architecture (contd.): </a:t>
            </a:r>
          </a:p>
          <a:p>
            <a:pPr marL="0" indent="0" algn="just">
              <a:lnSpc>
                <a:spcPct val="150000"/>
              </a:lnSpc>
              <a:buNone/>
            </a:pPr>
            <a:r>
              <a:rPr lang="en-US" sz="1800" b="0" i="0" dirty="0">
                <a:solidFill>
                  <a:srgbClr val="000000"/>
                </a:solidFill>
                <a:effectLst/>
              </a:rPr>
              <a:t>A set of properties that should be specified as part of an architectural design:</a:t>
            </a:r>
          </a:p>
          <a:p>
            <a:pPr algn="just">
              <a:lnSpc>
                <a:spcPct val="150000"/>
              </a:lnSpc>
            </a:pPr>
            <a:r>
              <a:rPr lang="en-US" sz="1800" b="1" i="0" dirty="0">
                <a:solidFill>
                  <a:srgbClr val="3A30FA"/>
                </a:solidFill>
                <a:effectLst/>
              </a:rPr>
              <a:t>Structural properties: </a:t>
            </a:r>
            <a:r>
              <a:rPr lang="en-US" sz="1800" b="0" i="0" dirty="0">
                <a:solidFill>
                  <a:srgbClr val="000000"/>
                </a:solidFill>
                <a:effectLst/>
              </a:rPr>
              <a:t>This aspect of the architectural design representation defines the components of a system (e.g., modules, objects, filters) and the manner in which those components are packaged and interact with one another.</a:t>
            </a:r>
            <a:endParaRPr lang="en-US" sz="1800" dirty="0"/>
          </a:p>
          <a:p>
            <a:pPr algn="just">
              <a:lnSpc>
                <a:spcPct val="150000"/>
              </a:lnSpc>
            </a:pPr>
            <a:r>
              <a:rPr lang="en-US" sz="1800" b="1" i="0" dirty="0">
                <a:solidFill>
                  <a:srgbClr val="3A30FA"/>
                </a:solidFill>
                <a:effectLst/>
              </a:rPr>
              <a:t>Extra-functional properties: </a:t>
            </a:r>
            <a:r>
              <a:rPr lang="en-US" sz="1800" b="0" i="0" dirty="0">
                <a:solidFill>
                  <a:srgbClr val="000000"/>
                </a:solidFill>
                <a:effectLst/>
              </a:rPr>
              <a:t>The architectural design description should address how the design architecture achieves requirements for performance, capacity, reliability, security, adaptability, and other system characteristics. </a:t>
            </a:r>
          </a:p>
          <a:p>
            <a:pPr algn="just">
              <a:lnSpc>
                <a:spcPct val="150000"/>
              </a:lnSpc>
            </a:pPr>
            <a:r>
              <a:rPr lang="en-US" sz="1800" b="1" i="0" dirty="0">
                <a:solidFill>
                  <a:srgbClr val="3A30FA"/>
                </a:solidFill>
                <a:effectLst/>
              </a:rPr>
              <a:t>Families of related systems: </a:t>
            </a:r>
            <a:r>
              <a:rPr lang="en-US" sz="1800" b="0" i="0" dirty="0">
                <a:solidFill>
                  <a:srgbClr val="000000"/>
                </a:solidFill>
                <a:effectLst/>
              </a:rPr>
              <a:t>The architectural design should draw upon repeatable patterns that are commonly encountered in the design of families of similar systems. In essence, the design should have the ability to reuse architectural building blocks.</a:t>
            </a:r>
          </a:p>
          <a:p>
            <a:pPr marL="0" indent="0" algn="just">
              <a:lnSpc>
                <a:spcPct val="150000"/>
              </a:lnSpc>
              <a:buNone/>
            </a:pPr>
            <a:r>
              <a:rPr lang="en-US" sz="1800" dirty="0"/>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2640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
          <p:cNvSpPr txBox="1"/>
          <p:nvPr/>
        </p:nvSpPr>
        <p:spPr>
          <a:xfrm>
            <a:off x="1" y="338979"/>
            <a:ext cx="5350369" cy="797425"/>
          </a:xfrm>
          <a:prstGeom prst="rect">
            <a:avLst/>
          </a:prstGeom>
          <a:noFill/>
          <a:ln>
            <a:noFill/>
          </a:ln>
        </p:spPr>
        <p:txBody>
          <a:bodyPr spcFirstLastPara="1" wrap="square" lIns="81257" tIns="40605" rIns="81257" bIns="40605" anchor="ctr" anchorCtr="0">
            <a:noAutofit/>
          </a:bodyPr>
          <a:lstStyle/>
          <a:p>
            <a:pPr>
              <a:spcBef>
                <a:spcPts val="0"/>
              </a:spcBef>
              <a:spcAft>
                <a:spcPts val="0"/>
              </a:spcAft>
              <a:buClr>
                <a:srgbClr val="000000"/>
              </a:buClr>
              <a:buSzPts val="3000"/>
            </a:pPr>
            <a:r>
              <a:rPr lang="en-US" sz="2770" b="1">
                <a:solidFill>
                  <a:srgbClr val="000000"/>
                </a:solidFill>
                <a:latin typeface="Times New Roman"/>
                <a:ea typeface="Times New Roman"/>
                <a:cs typeface="Times New Roman"/>
                <a:sym typeface="Times New Roman"/>
              </a:rPr>
              <a:t>Index</a:t>
            </a:r>
            <a:endParaRPr sz="1200">
              <a:solidFill>
                <a:srgbClr val="000000"/>
              </a:solidFill>
              <a:latin typeface="Arial"/>
              <a:ea typeface="Arial"/>
              <a:cs typeface="Arial"/>
              <a:sym typeface="Arial"/>
            </a:endParaRPr>
          </a:p>
          <a:p>
            <a:pPr>
              <a:spcBef>
                <a:spcPts val="0"/>
              </a:spcBef>
              <a:spcAft>
                <a:spcPts val="0"/>
              </a:spcAft>
            </a:pPr>
            <a:endParaRPr sz="1200">
              <a:solidFill>
                <a:srgbClr val="000000"/>
              </a:solidFill>
              <a:latin typeface="Arial"/>
              <a:ea typeface="Arial"/>
              <a:cs typeface="Arial"/>
              <a:sym typeface="Arial"/>
            </a:endParaRPr>
          </a:p>
        </p:txBody>
      </p:sp>
      <p:sp>
        <p:nvSpPr>
          <p:cNvPr id="223" name="Google Shape;223;p2"/>
          <p:cNvSpPr txBox="1"/>
          <p:nvPr/>
        </p:nvSpPr>
        <p:spPr>
          <a:xfrm>
            <a:off x="658169" y="1237547"/>
            <a:ext cx="7856980" cy="4396097"/>
          </a:xfrm>
          <a:prstGeom prst="rect">
            <a:avLst/>
          </a:prstGeom>
          <a:noFill/>
          <a:ln>
            <a:noFill/>
          </a:ln>
        </p:spPr>
        <p:txBody>
          <a:bodyPr spcFirstLastPara="1" wrap="square" lIns="81257" tIns="40605" rIns="81257" bIns="40605" anchor="t" anchorCtr="0">
            <a:noAutofit/>
          </a:bodyPr>
          <a:lstStyle/>
          <a:p>
            <a:pPr marL="303440" indent="-196428">
              <a:lnSpc>
                <a:spcPct val="150000"/>
              </a:lnSpc>
              <a:spcBef>
                <a:spcPts val="0"/>
              </a:spcBef>
              <a:spcAft>
                <a:spcPts val="0"/>
              </a:spcAft>
              <a:buClr>
                <a:srgbClr val="000000"/>
              </a:buClr>
              <a:buSzPts val="1800"/>
            </a:pPr>
            <a:endParaRPr sz="1662">
              <a:solidFill>
                <a:srgbClr val="000000"/>
              </a:solidFill>
              <a:latin typeface="Calibri"/>
              <a:ea typeface="Calibri"/>
              <a:cs typeface="Calibri"/>
              <a:sym typeface="Calibri"/>
            </a:endParaRPr>
          </a:p>
          <a:p>
            <a:pPr marL="303440" indent="-196428">
              <a:lnSpc>
                <a:spcPct val="150000"/>
              </a:lnSpc>
              <a:spcBef>
                <a:spcPts val="277"/>
              </a:spcBef>
              <a:spcAft>
                <a:spcPts val="0"/>
              </a:spcAft>
              <a:buClr>
                <a:srgbClr val="000000"/>
              </a:buClr>
              <a:buSzPts val="1800"/>
            </a:pPr>
            <a:endParaRPr sz="1662">
              <a:solidFill>
                <a:srgbClr val="000000"/>
              </a:solidFill>
              <a:latin typeface="Calibri"/>
              <a:ea typeface="Calibri"/>
              <a:cs typeface="Calibri"/>
              <a:sym typeface="Calibri"/>
            </a:endParaRPr>
          </a:p>
          <a:p>
            <a:pPr marL="303440" indent="-196428">
              <a:lnSpc>
                <a:spcPct val="150000"/>
              </a:lnSpc>
              <a:spcBef>
                <a:spcPts val="277"/>
              </a:spcBef>
              <a:spcAft>
                <a:spcPts val="0"/>
              </a:spcAft>
              <a:buClr>
                <a:srgbClr val="000000"/>
              </a:buClr>
              <a:buSzPts val="1800"/>
            </a:pPr>
            <a:endParaRPr sz="1662">
              <a:solidFill>
                <a:srgbClr val="000000"/>
              </a:solidFill>
              <a:latin typeface="Calibri"/>
              <a:ea typeface="Calibri"/>
              <a:cs typeface="Calibri"/>
              <a:sym typeface="Calibri"/>
            </a:endParaRPr>
          </a:p>
          <a:p>
            <a:pPr marL="303440" indent="-196428">
              <a:lnSpc>
                <a:spcPct val="150000"/>
              </a:lnSpc>
              <a:spcBef>
                <a:spcPts val="277"/>
              </a:spcBef>
              <a:spcAft>
                <a:spcPts val="0"/>
              </a:spcAft>
              <a:buClr>
                <a:srgbClr val="000000"/>
              </a:buClr>
              <a:buSzPts val="1800"/>
            </a:pPr>
            <a:endParaRPr sz="1662">
              <a:solidFill>
                <a:srgbClr val="000000"/>
              </a:solidFill>
              <a:latin typeface="Calibri"/>
              <a:ea typeface="Calibri"/>
              <a:cs typeface="Calibri"/>
              <a:sym typeface="Calibri"/>
            </a:endParaRPr>
          </a:p>
          <a:p>
            <a:pPr marL="303440" indent="-196428">
              <a:lnSpc>
                <a:spcPct val="150000"/>
              </a:lnSpc>
              <a:spcBef>
                <a:spcPts val="277"/>
              </a:spcBef>
              <a:spcAft>
                <a:spcPts val="0"/>
              </a:spcAft>
              <a:buClr>
                <a:srgbClr val="000000"/>
              </a:buClr>
              <a:buSzPts val="1800"/>
            </a:pPr>
            <a:endParaRPr sz="1662">
              <a:solidFill>
                <a:srgbClr val="000000"/>
              </a:solidFill>
              <a:latin typeface="Calibri"/>
              <a:ea typeface="Calibri"/>
              <a:cs typeface="Calibri"/>
              <a:sym typeface="Calibri"/>
            </a:endParaRPr>
          </a:p>
          <a:p>
            <a:pPr marL="303440" indent="-196428">
              <a:lnSpc>
                <a:spcPct val="150000"/>
              </a:lnSpc>
              <a:spcBef>
                <a:spcPts val="277"/>
              </a:spcBef>
              <a:spcAft>
                <a:spcPts val="0"/>
              </a:spcAft>
              <a:buClr>
                <a:srgbClr val="000000"/>
              </a:buClr>
              <a:buSzPts val="1800"/>
            </a:pPr>
            <a:endParaRPr sz="1662">
              <a:solidFill>
                <a:srgbClr val="000000"/>
              </a:solidFill>
              <a:latin typeface="Calibri"/>
              <a:ea typeface="Calibri"/>
              <a:cs typeface="Calibri"/>
              <a:sym typeface="Calibri"/>
            </a:endParaRPr>
          </a:p>
          <a:p>
            <a:pPr marL="303440" indent="-196428">
              <a:spcBef>
                <a:spcPts val="277"/>
              </a:spcBef>
              <a:spcAft>
                <a:spcPts val="0"/>
              </a:spcAft>
              <a:buClr>
                <a:srgbClr val="000000"/>
              </a:buClr>
              <a:buSzPts val="1800"/>
            </a:pPr>
            <a:endParaRPr sz="1662">
              <a:solidFill>
                <a:srgbClr val="000000"/>
              </a:solidFill>
              <a:latin typeface="Calibri"/>
              <a:ea typeface="Calibri"/>
              <a:cs typeface="Calibri"/>
              <a:sym typeface="Calibri"/>
            </a:endParaRPr>
          </a:p>
          <a:p>
            <a:pPr marL="303440" indent="-196428">
              <a:spcBef>
                <a:spcPts val="277"/>
              </a:spcBef>
              <a:spcAft>
                <a:spcPts val="0"/>
              </a:spcAft>
              <a:buClr>
                <a:srgbClr val="000000"/>
              </a:buClr>
              <a:buSzPts val="1800"/>
            </a:pPr>
            <a:endParaRPr sz="1662">
              <a:solidFill>
                <a:srgbClr val="000000"/>
              </a:solidFill>
              <a:latin typeface="Calibri"/>
              <a:ea typeface="Calibri"/>
              <a:cs typeface="Calibri"/>
              <a:sym typeface="Calibri"/>
            </a:endParaRPr>
          </a:p>
          <a:p>
            <a:pPr marL="303440" indent="-196428">
              <a:spcBef>
                <a:spcPts val="277"/>
              </a:spcBef>
              <a:spcAft>
                <a:spcPts val="0"/>
              </a:spcAft>
              <a:buClr>
                <a:srgbClr val="000000"/>
              </a:buClr>
              <a:buSzPts val="1800"/>
            </a:pPr>
            <a:endParaRPr sz="1662">
              <a:solidFill>
                <a:srgbClr val="000000"/>
              </a:solidFill>
              <a:latin typeface="Calibri"/>
              <a:ea typeface="Calibri"/>
              <a:cs typeface="Calibri"/>
              <a:sym typeface="Calibri"/>
            </a:endParaRPr>
          </a:p>
          <a:p>
            <a:pPr marL="303440" indent="-196428">
              <a:spcBef>
                <a:spcPts val="277"/>
              </a:spcBef>
              <a:spcAft>
                <a:spcPts val="0"/>
              </a:spcAft>
              <a:buClr>
                <a:srgbClr val="000000"/>
              </a:buClr>
              <a:buSzPts val="1800"/>
            </a:pPr>
            <a:endParaRPr sz="1662">
              <a:solidFill>
                <a:srgbClr val="000000"/>
              </a:solidFill>
              <a:latin typeface="Calibri"/>
              <a:ea typeface="Calibri"/>
              <a:cs typeface="Calibri"/>
              <a:sym typeface="Calibri"/>
            </a:endParaRPr>
          </a:p>
          <a:p>
            <a:pPr marL="303440" indent="-196428">
              <a:spcBef>
                <a:spcPts val="277"/>
              </a:spcBef>
              <a:spcAft>
                <a:spcPts val="0"/>
              </a:spcAft>
              <a:buClr>
                <a:srgbClr val="000000"/>
              </a:buClr>
              <a:buSzPts val="1800"/>
            </a:pPr>
            <a:endParaRPr sz="1662">
              <a:solidFill>
                <a:srgbClr val="000000"/>
              </a:solidFill>
              <a:latin typeface="Calibri"/>
              <a:ea typeface="Calibri"/>
              <a:cs typeface="Calibri"/>
              <a:sym typeface="Calibri"/>
            </a:endParaRPr>
          </a:p>
          <a:p>
            <a:pPr>
              <a:spcBef>
                <a:spcPts val="0"/>
              </a:spcBef>
              <a:spcAft>
                <a:spcPts val="0"/>
              </a:spcAft>
            </a:pPr>
            <a:endParaRPr sz="1662">
              <a:solidFill>
                <a:srgbClr val="000000"/>
              </a:solidFill>
              <a:latin typeface="Calibri"/>
              <a:ea typeface="Calibri"/>
              <a:cs typeface="Calibri"/>
              <a:sym typeface="Calibri"/>
            </a:endParaRPr>
          </a:p>
        </p:txBody>
      </p:sp>
      <p:sp>
        <p:nvSpPr>
          <p:cNvPr id="224" name="Google Shape;224;p2"/>
          <p:cNvSpPr txBox="1">
            <a:spLocks noGrp="1"/>
          </p:cNvSpPr>
          <p:nvPr>
            <p:ph type="body" idx="1"/>
          </p:nvPr>
        </p:nvSpPr>
        <p:spPr>
          <a:xfrm>
            <a:off x="658169" y="1438370"/>
            <a:ext cx="7406963" cy="4048030"/>
          </a:xfrm>
          <a:prstGeom prst="rect">
            <a:avLst/>
          </a:prstGeom>
          <a:noFill/>
          <a:ln>
            <a:noFill/>
          </a:ln>
        </p:spPr>
        <p:txBody>
          <a:bodyPr spcFirstLastPara="1" vert="horz" wrap="square" lIns="0" tIns="0" rIns="0" bIns="0" numCol="1" anchor="t" anchorCtr="0" compatLnSpc="1">
            <a:noAutofit/>
          </a:bodyPr>
          <a:lstStyle/>
          <a:p>
            <a:pPr marL="474951" indent="-369406">
              <a:lnSpc>
                <a:spcPct val="107000"/>
              </a:lnSpc>
              <a:spcBef>
                <a:spcPts val="923"/>
              </a:spcBef>
              <a:spcAft>
                <a:spcPts val="0"/>
              </a:spcAft>
              <a:buClr>
                <a:srgbClr val="000000"/>
              </a:buClr>
              <a:buSzPts val="200"/>
              <a:buFont typeface="+mj-lt"/>
              <a:buAutoNum type="romanUcPeriod"/>
            </a:pPr>
            <a:r>
              <a:rPr lang="en-US" sz="2000" b="1" dirty="0">
                <a:solidFill>
                  <a:srgbClr val="1F1F1F"/>
                </a:solidFill>
                <a:latin typeface="Times New Roman"/>
                <a:ea typeface="Times New Roman"/>
                <a:cs typeface="Times New Roman"/>
                <a:sym typeface="Times New Roman"/>
              </a:rPr>
              <a:t>Design concepts and model</a:t>
            </a:r>
            <a:endParaRPr sz="2000" b="1" dirty="0">
              <a:solidFill>
                <a:srgbClr val="000000"/>
              </a:solidFill>
              <a:latin typeface="Times New Roman"/>
              <a:ea typeface="Times New Roman"/>
              <a:cs typeface="Times New Roman"/>
              <a:sym typeface="Times New Roman"/>
            </a:endParaRPr>
          </a:p>
          <a:p>
            <a:pPr marL="474951" indent="-369406">
              <a:lnSpc>
                <a:spcPct val="107000"/>
              </a:lnSpc>
              <a:spcBef>
                <a:spcPts val="1662"/>
              </a:spcBef>
              <a:spcAft>
                <a:spcPts val="0"/>
              </a:spcAft>
              <a:buClr>
                <a:srgbClr val="000000"/>
              </a:buClr>
              <a:buSzPts val="200"/>
              <a:buFont typeface="+mj-lt"/>
              <a:buAutoNum type="romanUcPeriod"/>
            </a:pPr>
            <a:r>
              <a:rPr lang="en-US" sz="2000" b="1" dirty="0">
                <a:solidFill>
                  <a:srgbClr val="1F1F1F"/>
                </a:solidFill>
                <a:latin typeface="Times New Roman"/>
                <a:ea typeface="Times New Roman"/>
                <a:cs typeface="Times New Roman"/>
                <a:sym typeface="Times New Roman"/>
              </a:rPr>
              <a:t>Data design</a:t>
            </a:r>
            <a:endParaRPr sz="2000" dirty="0"/>
          </a:p>
          <a:p>
            <a:pPr marL="474951" indent="-369406">
              <a:lnSpc>
                <a:spcPct val="107000"/>
              </a:lnSpc>
              <a:spcBef>
                <a:spcPts val="1662"/>
              </a:spcBef>
              <a:spcAft>
                <a:spcPts val="0"/>
              </a:spcAft>
              <a:buClr>
                <a:srgbClr val="000000"/>
              </a:buClr>
              <a:buSzPts val="200"/>
              <a:buFont typeface="+mj-lt"/>
              <a:buAutoNum type="romanUcPeriod"/>
            </a:pPr>
            <a:r>
              <a:rPr lang="en-US" sz="2000" b="1" dirty="0">
                <a:solidFill>
                  <a:srgbClr val="1F1F1F"/>
                </a:solidFill>
                <a:latin typeface="Times New Roman"/>
                <a:ea typeface="Times New Roman"/>
                <a:cs typeface="Times New Roman"/>
                <a:sym typeface="Times New Roman"/>
              </a:rPr>
              <a:t>Architectural design</a:t>
            </a:r>
            <a:endParaRPr sz="2000" b="1" dirty="0">
              <a:solidFill>
                <a:srgbClr val="000000"/>
              </a:solidFill>
              <a:latin typeface="Times New Roman"/>
              <a:ea typeface="Times New Roman"/>
              <a:cs typeface="Times New Roman"/>
              <a:sym typeface="Times New Roman"/>
            </a:endParaRPr>
          </a:p>
          <a:p>
            <a:pPr marL="474951" indent="-369406">
              <a:lnSpc>
                <a:spcPct val="107000"/>
              </a:lnSpc>
              <a:spcBef>
                <a:spcPts val="1662"/>
              </a:spcBef>
              <a:spcAft>
                <a:spcPts val="0"/>
              </a:spcAft>
              <a:buClr>
                <a:srgbClr val="000000"/>
              </a:buClr>
              <a:buSzPts val="200"/>
              <a:buFont typeface="+mj-lt"/>
              <a:buAutoNum type="romanUcPeriod"/>
            </a:pPr>
            <a:r>
              <a:rPr lang="en-US" sz="2000" b="1" dirty="0">
                <a:solidFill>
                  <a:srgbClr val="1F1F1F"/>
                </a:solidFill>
                <a:latin typeface="Times New Roman"/>
                <a:ea typeface="Times New Roman"/>
                <a:cs typeface="Times New Roman"/>
                <a:sym typeface="Times New Roman"/>
              </a:rPr>
              <a:t>Design class based components</a:t>
            </a:r>
            <a:endParaRPr sz="2000" b="1" dirty="0">
              <a:solidFill>
                <a:srgbClr val="000000"/>
              </a:solidFill>
              <a:latin typeface="Times New Roman"/>
              <a:ea typeface="Times New Roman"/>
              <a:cs typeface="Times New Roman"/>
              <a:sym typeface="Times New Roman"/>
            </a:endParaRPr>
          </a:p>
          <a:p>
            <a:pPr marL="474951" indent="-369406">
              <a:lnSpc>
                <a:spcPct val="107000"/>
              </a:lnSpc>
              <a:spcBef>
                <a:spcPts val="1662"/>
              </a:spcBef>
              <a:spcAft>
                <a:spcPts val="0"/>
              </a:spcAft>
              <a:buClr>
                <a:srgbClr val="000000"/>
              </a:buClr>
              <a:buSzPts val="200"/>
              <a:buFont typeface="+mj-lt"/>
              <a:buAutoNum type="romanUcPeriod"/>
            </a:pPr>
            <a:r>
              <a:rPr lang="en-US" sz="2000" b="1" dirty="0">
                <a:solidFill>
                  <a:srgbClr val="1F1F1F"/>
                </a:solidFill>
                <a:latin typeface="Times New Roman"/>
                <a:ea typeface="Times New Roman"/>
                <a:cs typeface="Times New Roman"/>
                <a:sym typeface="Times New Roman"/>
              </a:rPr>
              <a:t>User interface analysis and its design</a:t>
            </a:r>
          </a:p>
          <a:p>
            <a:pPr marL="474951" indent="-369406">
              <a:lnSpc>
                <a:spcPct val="107000"/>
              </a:lnSpc>
              <a:spcBef>
                <a:spcPts val="1662"/>
              </a:spcBef>
              <a:spcAft>
                <a:spcPts val="0"/>
              </a:spcAft>
              <a:buClr>
                <a:srgbClr val="000000"/>
              </a:buClr>
              <a:buSzPts val="200"/>
              <a:buFont typeface="+mj-lt"/>
              <a:buAutoNum type="romanUcPeriod"/>
            </a:pPr>
            <a:r>
              <a:rPr lang="en-US" sz="2000" b="1" dirty="0">
                <a:solidFill>
                  <a:srgbClr val="1F1F1F"/>
                </a:solidFill>
                <a:latin typeface="Times New Roman"/>
                <a:ea typeface="Times New Roman"/>
                <a:cs typeface="Times New Roman"/>
                <a:sym typeface="Times New Roman"/>
              </a:rPr>
              <a:t>Interface analysis and interface design steps</a:t>
            </a:r>
            <a:endParaRPr sz="2000" b="1" dirty="0">
              <a:solidFill>
                <a:srgbClr val="000000"/>
              </a:solidFill>
              <a:latin typeface="Times New Roman"/>
              <a:ea typeface="Times New Roman"/>
              <a:cs typeface="Times New Roman"/>
              <a:sym typeface="Times New Roman"/>
            </a:endParaRPr>
          </a:p>
          <a:p>
            <a:pPr marL="580495" indent="-474951">
              <a:lnSpc>
                <a:spcPct val="150000"/>
              </a:lnSpc>
              <a:spcBef>
                <a:spcPts val="739"/>
              </a:spcBef>
              <a:buFont typeface="+mj-lt"/>
              <a:buAutoNum type="romanUcPeriod"/>
            </a:pPr>
            <a:endParaRPr sz="1754" b="1" dirty="0">
              <a:solidFill>
                <a:srgbClr val="000000"/>
              </a:solidFill>
              <a:latin typeface="Times New Roman"/>
              <a:ea typeface="Times New Roman"/>
              <a:cs typeface="Times New Roman"/>
              <a:sym typeface="Times New Roman"/>
            </a:endParaRPr>
          </a:p>
          <a:p>
            <a:pPr marL="422178" indent="-316634">
              <a:lnSpc>
                <a:spcPct val="150000"/>
              </a:lnSpc>
              <a:spcBef>
                <a:spcPts val="0"/>
              </a:spcBef>
              <a:spcAft>
                <a:spcPts val="0"/>
              </a:spcAft>
              <a:buSzPts val="1800"/>
              <a:buNone/>
            </a:pPr>
            <a:endParaRPr sz="1570" b="1" dirty="0">
              <a:solidFill>
                <a:srgbClr val="000000"/>
              </a:solidFill>
              <a:latin typeface="Times New Roman"/>
              <a:ea typeface="Times New Roman"/>
              <a:cs typeface="Times New Roman"/>
              <a:sym typeface="Times New Roman"/>
            </a:endParaRPr>
          </a:p>
          <a:p>
            <a:pPr marL="422178" indent="-316634">
              <a:lnSpc>
                <a:spcPct val="150000"/>
              </a:lnSpc>
              <a:spcBef>
                <a:spcPts val="0"/>
              </a:spcBef>
              <a:spcAft>
                <a:spcPts val="0"/>
              </a:spcAft>
              <a:buSzPts val="1800"/>
              <a:buNone/>
            </a:pPr>
            <a:endParaRPr sz="1570" b="1" dirty="0">
              <a:solidFill>
                <a:srgbClr val="000000"/>
              </a:solidFill>
              <a:latin typeface="Times New Roman"/>
              <a:ea typeface="Times New Roman"/>
              <a:cs typeface="Times New Roman"/>
              <a:sym typeface="Times New Roman"/>
            </a:endParaRPr>
          </a:p>
          <a:p>
            <a:pPr marL="422178" indent="-316634">
              <a:lnSpc>
                <a:spcPct val="150000"/>
              </a:lnSpc>
              <a:spcBef>
                <a:spcPts val="0"/>
              </a:spcBef>
              <a:spcAft>
                <a:spcPts val="0"/>
              </a:spcAft>
              <a:buSzPts val="1800"/>
              <a:buNone/>
            </a:pPr>
            <a:endParaRPr sz="1385" b="1" dirty="0">
              <a:solidFill>
                <a:srgbClr val="000000"/>
              </a:solidFill>
              <a:latin typeface="Times New Roman"/>
              <a:ea typeface="Times New Roman"/>
              <a:cs typeface="Times New Roman"/>
              <a:sym typeface="Times New Roman"/>
            </a:endParaRPr>
          </a:p>
          <a:p>
            <a:pPr marL="422178" indent="-211089">
              <a:lnSpc>
                <a:spcPct val="90000"/>
              </a:lnSpc>
              <a:spcBef>
                <a:spcPts val="923"/>
              </a:spcBef>
              <a:spcAft>
                <a:spcPts val="0"/>
              </a:spcAft>
              <a:buClr>
                <a:schemeClr val="dk1"/>
              </a:buClr>
              <a:buSzPts val="1800"/>
              <a:buNone/>
            </a:pPr>
            <a:endParaRPr sz="1385" b="1"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135276" y="939222"/>
            <a:ext cx="8780124" cy="5461578"/>
          </a:xfrm>
        </p:spPr>
        <p:txBody>
          <a:bodyPr/>
          <a:lstStyle/>
          <a:p>
            <a:pPr marL="0" indent="0" algn="just">
              <a:lnSpc>
                <a:spcPct val="150000"/>
              </a:lnSpc>
              <a:buNone/>
            </a:pPr>
            <a:r>
              <a:rPr lang="en-US" sz="2000" b="1" dirty="0">
                <a:solidFill>
                  <a:srgbClr val="C00000"/>
                </a:solidFill>
              </a:rPr>
              <a:t>2. Architecture (contd.): </a:t>
            </a:r>
            <a:r>
              <a:rPr lang="en-US" sz="1800" b="0" i="0" dirty="0">
                <a:solidFill>
                  <a:srgbClr val="242021"/>
                </a:solidFill>
                <a:effectLst/>
              </a:rPr>
              <a:t>Given the specification of these properties, the architectural design can be represented using one or more of a number of different models: </a:t>
            </a:r>
          </a:p>
          <a:p>
            <a:pPr algn="just">
              <a:lnSpc>
                <a:spcPct val="150000"/>
              </a:lnSpc>
            </a:pPr>
            <a:r>
              <a:rPr lang="en-US" sz="1800" b="1" i="1" dirty="0">
                <a:solidFill>
                  <a:srgbClr val="3A30FA"/>
                </a:solidFill>
                <a:effectLst/>
              </a:rPr>
              <a:t>Structural models </a:t>
            </a:r>
            <a:r>
              <a:rPr lang="en-US" sz="1800" b="0" i="0" dirty="0">
                <a:solidFill>
                  <a:srgbClr val="242021"/>
                </a:solidFill>
                <a:effectLst/>
              </a:rPr>
              <a:t>represent architecture as an organized collection of program components. </a:t>
            </a:r>
          </a:p>
          <a:p>
            <a:pPr algn="just">
              <a:lnSpc>
                <a:spcPct val="150000"/>
              </a:lnSpc>
            </a:pPr>
            <a:r>
              <a:rPr lang="en-US" sz="1800" b="1" i="1" dirty="0">
                <a:solidFill>
                  <a:srgbClr val="3A30FA"/>
                </a:solidFill>
                <a:effectLst/>
              </a:rPr>
              <a:t>Framework models </a:t>
            </a:r>
            <a:r>
              <a:rPr lang="en-US" sz="1800" b="0" i="0" dirty="0">
                <a:solidFill>
                  <a:srgbClr val="242021"/>
                </a:solidFill>
                <a:effectLst/>
              </a:rPr>
              <a:t>increase the level of design abstraction by attempting to identify repeatable architectural design frameworks that are encountered in similar types of applications. </a:t>
            </a:r>
          </a:p>
          <a:p>
            <a:pPr algn="just">
              <a:lnSpc>
                <a:spcPct val="150000"/>
              </a:lnSpc>
            </a:pPr>
            <a:r>
              <a:rPr lang="en-US" sz="1800" b="1" i="1" dirty="0">
                <a:solidFill>
                  <a:srgbClr val="3A30FA"/>
                </a:solidFill>
                <a:effectLst/>
              </a:rPr>
              <a:t>Dynamic models </a:t>
            </a:r>
            <a:r>
              <a:rPr lang="en-US" sz="1800" b="0" i="0" dirty="0">
                <a:solidFill>
                  <a:srgbClr val="242021"/>
                </a:solidFill>
                <a:effectLst/>
              </a:rPr>
              <a:t>address the behavioral aspects of the program architecture, indicating how the structure or system configuration may change as a function of external events. </a:t>
            </a:r>
          </a:p>
          <a:p>
            <a:pPr algn="just">
              <a:lnSpc>
                <a:spcPct val="150000"/>
              </a:lnSpc>
            </a:pPr>
            <a:r>
              <a:rPr lang="en-US" sz="1800" b="1" i="1" dirty="0">
                <a:solidFill>
                  <a:srgbClr val="3A30FA"/>
                </a:solidFill>
                <a:effectLst/>
              </a:rPr>
              <a:t>Process models </a:t>
            </a:r>
            <a:r>
              <a:rPr lang="en-US" sz="1800" b="0" i="0" dirty="0">
                <a:solidFill>
                  <a:srgbClr val="242021"/>
                </a:solidFill>
                <a:effectLst/>
              </a:rPr>
              <a:t>focus on the design of the business or technical process that the system must accommodate. </a:t>
            </a:r>
          </a:p>
          <a:p>
            <a:pPr algn="just">
              <a:lnSpc>
                <a:spcPct val="150000"/>
              </a:lnSpc>
            </a:pPr>
            <a:r>
              <a:rPr lang="en-US" sz="1800" b="0" i="0" dirty="0">
                <a:solidFill>
                  <a:srgbClr val="242021"/>
                </a:solidFill>
                <a:effectLst/>
              </a:rPr>
              <a:t>Finally, </a:t>
            </a:r>
            <a:r>
              <a:rPr lang="en-US" sz="1800" b="1" i="1" dirty="0">
                <a:solidFill>
                  <a:srgbClr val="3A30FA"/>
                </a:solidFill>
                <a:effectLst/>
              </a:rPr>
              <a:t>functional models </a:t>
            </a:r>
            <a:r>
              <a:rPr lang="en-US" sz="1800" b="0" i="0" dirty="0">
                <a:solidFill>
                  <a:srgbClr val="242021"/>
                </a:solidFill>
                <a:effectLst/>
              </a:rPr>
              <a:t>can be used to represent the functional hierarchy of a system.</a:t>
            </a:r>
          </a:p>
          <a:p>
            <a:pPr marL="0" indent="0" algn="just">
              <a:lnSpc>
                <a:spcPct val="150000"/>
              </a:lnSpc>
              <a:buNone/>
            </a:pPr>
            <a:r>
              <a:rPr lang="en-US" sz="1800" dirty="0"/>
              <a:t> </a:t>
            </a:r>
            <a:br>
              <a:rPr lang="en-US" sz="1800" dirty="0"/>
            </a:br>
            <a:r>
              <a:rPr lang="en-US" sz="1800" dirty="0"/>
              <a:t> </a:t>
            </a:r>
            <a:br>
              <a:rPr lang="en-US" sz="1800" dirty="0"/>
            </a:br>
            <a:r>
              <a:rPr lang="en-US" sz="1800" dirty="0">
                <a:solidFill>
                  <a:srgbClr val="303030"/>
                </a:solidFill>
              </a:rPr>
              <a:t> </a:t>
            </a:r>
            <a:br>
              <a:rPr lang="en-US" sz="1800" dirty="0">
                <a:solidFill>
                  <a:srgbClr val="303030"/>
                </a:solidFill>
              </a:rPr>
            </a:br>
            <a:endParaRPr lang="en-US" sz="1800" dirty="0">
              <a:solidFill>
                <a:srgbClr val="303030"/>
              </a:solidFill>
            </a:endParaRPr>
          </a:p>
        </p:txBody>
      </p:sp>
    </p:spTree>
    <p:extLst>
      <p:ext uri="{BB962C8B-B14F-4D97-AF65-F5344CB8AC3E}">
        <p14:creationId xmlns:p14="http://schemas.microsoft.com/office/powerpoint/2010/main" val="2287299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3. Patterns:</a:t>
            </a:r>
          </a:p>
          <a:p>
            <a:pPr algn="just">
              <a:lnSpc>
                <a:spcPct val="150000"/>
              </a:lnSpc>
            </a:pPr>
            <a:r>
              <a:rPr lang="en-US" sz="1800" dirty="0">
                <a:solidFill>
                  <a:srgbClr val="303030"/>
                </a:solidFill>
              </a:rPr>
              <a:t>A design pattern describes a design structure that solves a particular design problem within a specific context and amid “forces” that may have an impact on the manner in which the pattern is applied and used.</a:t>
            </a:r>
          </a:p>
          <a:p>
            <a:pPr algn="just">
              <a:lnSpc>
                <a:spcPct val="150000"/>
              </a:lnSpc>
            </a:pPr>
            <a:r>
              <a:rPr lang="en-US" sz="1800" dirty="0">
                <a:solidFill>
                  <a:srgbClr val="303030"/>
                </a:solidFill>
              </a:rPr>
              <a:t>The intent of each design pattern is to provide a description that enables a designer to determine </a:t>
            </a:r>
          </a:p>
          <a:p>
            <a:pPr lvl="1" algn="just">
              <a:lnSpc>
                <a:spcPct val="150000"/>
              </a:lnSpc>
            </a:pPr>
            <a:r>
              <a:rPr lang="en-US" sz="1800" dirty="0">
                <a:solidFill>
                  <a:srgbClr val="303030"/>
                </a:solidFill>
              </a:rPr>
              <a:t>(1) whether the pattern is applicable to the current work, </a:t>
            </a:r>
          </a:p>
          <a:p>
            <a:pPr lvl="1" algn="just">
              <a:lnSpc>
                <a:spcPct val="150000"/>
              </a:lnSpc>
            </a:pPr>
            <a:r>
              <a:rPr lang="en-US" sz="1800" dirty="0">
                <a:solidFill>
                  <a:srgbClr val="303030"/>
                </a:solidFill>
              </a:rPr>
              <a:t>(2) whether the pattern can be reused (hence, saving design time), and </a:t>
            </a:r>
          </a:p>
          <a:p>
            <a:pPr lvl="1" algn="just">
              <a:lnSpc>
                <a:spcPct val="150000"/>
              </a:lnSpc>
            </a:pPr>
            <a:r>
              <a:rPr lang="en-US" sz="1800" dirty="0">
                <a:solidFill>
                  <a:srgbClr val="303030"/>
                </a:solidFill>
              </a:rPr>
              <a:t>(3) whether the pattern can serve as a guide for developing a similar, but functionally or structurally different pattern.</a:t>
            </a:r>
          </a:p>
          <a:p>
            <a:pPr marL="457200" lvl="1" indent="0" algn="just">
              <a:lnSpc>
                <a:spcPct val="150000"/>
              </a:lnSpc>
              <a:buNone/>
            </a:pP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851075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4. Separation of Concerns:</a:t>
            </a:r>
          </a:p>
          <a:p>
            <a:pPr algn="just">
              <a:lnSpc>
                <a:spcPct val="150000"/>
              </a:lnSpc>
            </a:pPr>
            <a:r>
              <a:rPr lang="en-US" sz="1800" b="1" i="1" dirty="0">
                <a:solidFill>
                  <a:srgbClr val="000000"/>
                </a:solidFill>
                <a:effectLst/>
              </a:rPr>
              <a:t>Separation of concerns </a:t>
            </a:r>
            <a:r>
              <a:rPr lang="en-US" sz="1800" b="0" i="0" dirty="0">
                <a:solidFill>
                  <a:srgbClr val="000000"/>
                </a:solidFill>
                <a:effectLst/>
              </a:rPr>
              <a:t>is a design concept that suggests that any complex problem can be more easily handled if it is subdivided into pieces that can each be solved and/or optimized independently. </a:t>
            </a:r>
          </a:p>
          <a:p>
            <a:pPr marL="0" indent="0" algn="just">
              <a:lnSpc>
                <a:spcPct val="150000"/>
              </a:lnSpc>
              <a:buNone/>
            </a:pPr>
            <a:endParaRPr lang="en-US" sz="1200" b="0" i="0" dirty="0">
              <a:solidFill>
                <a:srgbClr val="000000"/>
              </a:solidFill>
              <a:effectLst/>
            </a:endParaRPr>
          </a:p>
          <a:p>
            <a:pPr algn="just">
              <a:lnSpc>
                <a:spcPct val="150000"/>
              </a:lnSpc>
            </a:pPr>
            <a:r>
              <a:rPr lang="en-US" sz="1800" b="0" i="0" dirty="0">
                <a:solidFill>
                  <a:srgbClr val="000000"/>
                </a:solidFill>
                <a:effectLst/>
              </a:rPr>
              <a:t>A </a:t>
            </a:r>
            <a:r>
              <a:rPr lang="en-US" sz="1800" b="0" i="1" dirty="0">
                <a:solidFill>
                  <a:srgbClr val="000000"/>
                </a:solidFill>
                <a:effectLst/>
              </a:rPr>
              <a:t>concern </a:t>
            </a:r>
            <a:r>
              <a:rPr lang="en-US" sz="1800" b="0" i="0" dirty="0">
                <a:solidFill>
                  <a:srgbClr val="000000"/>
                </a:solidFill>
                <a:effectLst/>
              </a:rPr>
              <a:t>is a feature or behavior that is specified as part of the requirements model for the software.</a:t>
            </a:r>
          </a:p>
          <a:p>
            <a:pPr marL="0" indent="0" algn="just">
              <a:lnSpc>
                <a:spcPct val="150000"/>
              </a:lnSpc>
              <a:buNone/>
            </a:pPr>
            <a:endParaRPr lang="en-US" sz="1200" b="0" i="0" dirty="0">
              <a:solidFill>
                <a:srgbClr val="000000"/>
              </a:solidFill>
              <a:effectLst/>
            </a:endParaRPr>
          </a:p>
          <a:p>
            <a:pPr algn="just">
              <a:lnSpc>
                <a:spcPct val="150000"/>
              </a:lnSpc>
            </a:pPr>
            <a:r>
              <a:rPr lang="en-US" sz="1800" b="0" i="0" dirty="0">
                <a:solidFill>
                  <a:srgbClr val="242021"/>
                </a:solidFill>
                <a:effectLst/>
              </a:rPr>
              <a:t>For two problems, </a:t>
            </a:r>
            <a:r>
              <a:rPr lang="en-US" sz="1800" b="0" i="1" dirty="0">
                <a:solidFill>
                  <a:srgbClr val="242021"/>
                </a:solidFill>
                <a:effectLst/>
              </a:rPr>
              <a:t>p</a:t>
            </a:r>
            <a:r>
              <a:rPr lang="en-US" sz="1800" b="0" i="0" dirty="0">
                <a:solidFill>
                  <a:srgbClr val="242021"/>
                </a:solidFill>
                <a:effectLst/>
              </a:rPr>
              <a:t>1 and </a:t>
            </a:r>
            <a:r>
              <a:rPr lang="en-US" sz="1800" b="0" i="1" dirty="0">
                <a:solidFill>
                  <a:srgbClr val="242021"/>
                </a:solidFill>
                <a:effectLst/>
              </a:rPr>
              <a:t>p</a:t>
            </a:r>
            <a:r>
              <a:rPr lang="en-US" sz="1800" b="0" i="0" dirty="0">
                <a:solidFill>
                  <a:srgbClr val="242021"/>
                </a:solidFill>
                <a:effectLst/>
              </a:rPr>
              <a:t>2, if the perceived complexity of </a:t>
            </a:r>
            <a:r>
              <a:rPr lang="en-US" sz="1800" b="0" i="1" dirty="0">
                <a:solidFill>
                  <a:srgbClr val="242021"/>
                </a:solidFill>
                <a:effectLst/>
              </a:rPr>
              <a:t>p</a:t>
            </a:r>
            <a:r>
              <a:rPr lang="en-US" sz="1800" b="0" i="0" dirty="0">
                <a:solidFill>
                  <a:srgbClr val="242021"/>
                </a:solidFill>
                <a:effectLst/>
              </a:rPr>
              <a:t>1 is greater than the perceived complexity of </a:t>
            </a:r>
            <a:r>
              <a:rPr lang="en-US" sz="1800" b="0" i="1" dirty="0">
                <a:solidFill>
                  <a:srgbClr val="242021"/>
                </a:solidFill>
                <a:effectLst/>
              </a:rPr>
              <a:t>p</a:t>
            </a:r>
            <a:r>
              <a:rPr lang="en-US" sz="1800" b="0" i="0" dirty="0">
                <a:solidFill>
                  <a:srgbClr val="242021"/>
                </a:solidFill>
                <a:effectLst/>
              </a:rPr>
              <a:t>2, it follows that the effort required to solve </a:t>
            </a:r>
            <a:r>
              <a:rPr lang="en-US" sz="1800" b="0" i="1" dirty="0">
                <a:solidFill>
                  <a:srgbClr val="242021"/>
                </a:solidFill>
                <a:effectLst/>
              </a:rPr>
              <a:t>p</a:t>
            </a:r>
            <a:r>
              <a:rPr lang="en-US" sz="1800" b="0" i="0" dirty="0">
                <a:solidFill>
                  <a:srgbClr val="242021"/>
                </a:solidFill>
                <a:effectLst/>
              </a:rPr>
              <a:t>1 is greater than the effort required to solve </a:t>
            </a:r>
            <a:r>
              <a:rPr lang="en-US" sz="1800" b="0" i="1" dirty="0">
                <a:solidFill>
                  <a:srgbClr val="242021"/>
                </a:solidFill>
                <a:effectLst/>
              </a:rPr>
              <a:t>p</a:t>
            </a:r>
            <a:r>
              <a:rPr lang="en-US" sz="1800" b="0" i="0" dirty="0">
                <a:solidFill>
                  <a:srgbClr val="242021"/>
                </a:solidFill>
                <a:effectLst/>
              </a:rPr>
              <a:t>2. As a general case, this result is intuitively obvious. It does take more time to solve a difficult problem.</a:t>
            </a:r>
          </a:p>
          <a:p>
            <a:pPr marL="0" indent="0" algn="just">
              <a:lnSpc>
                <a:spcPct val="150000"/>
              </a:lnSpc>
              <a:buNone/>
            </a:pPr>
            <a:r>
              <a:rPr lang="en-US" sz="2000" dirty="0"/>
              <a:t> </a:t>
            </a:r>
            <a:br>
              <a:rPr lang="en-US" sz="1400" dirty="0"/>
            </a:b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1158729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4. Separation of Concerns (contd.):</a:t>
            </a:r>
          </a:p>
          <a:p>
            <a:pPr algn="just">
              <a:lnSpc>
                <a:spcPct val="150000"/>
              </a:lnSpc>
            </a:pPr>
            <a:r>
              <a:rPr lang="en-US" sz="1800" b="0" i="0" dirty="0">
                <a:solidFill>
                  <a:srgbClr val="242021"/>
                </a:solidFill>
                <a:effectLst/>
              </a:rPr>
              <a:t>It also follows that the perceived complexity of two problems when they are combined is often greater than the sum of the perceived complexity when each is taken separately. </a:t>
            </a:r>
          </a:p>
          <a:p>
            <a:pPr algn="just">
              <a:lnSpc>
                <a:spcPct val="150000"/>
              </a:lnSpc>
            </a:pPr>
            <a:r>
              <a:rPr lang="en-US" sz="1800" b="0" i="0" dirty="0">
                <a:solidFill>
                  <a:srgbClr val="242021"/>
                </a:solidFill>
                <a:effectLst/>
              </a:rPr>
              <a:t>This leads to a divide-and-conquer strategy—it’s easier to solve a complex problem when you break it into manageable pieces. </a:t>
            </a:r>
          </a:p>
          <a:p>
            <a:pPr algn="just">
              <a:lnSpc>
                <a:spcPct val="150000"/>
              </a:lnSpc>
            </a:pPr>
            <a:r>
              <a:rPr lang="en-US" sz="1800" b="0" i="0" dirty="0">
                <a:solidFill>
                  <a:srgbClr val="242021"/>
                </a:solidFill>
                <a:effectLst/>
              </a:rPr>
              <a:t>This has important implications with regard to software modularity.</a:t>
            </a:r>
          </a:p>
          <a:p>
            <a:pPr algn="just">
              <a:lnSpc>
                <a:spcPct val="150000"/>
              </a:lnSpc>
            </a:pPr>
            <a:r>
              <a:rPr lang="en-US" sz="1800" b="0" i="0" dirty="0">
                <a:solidFill>
                  <a:srgbClr val="000000"/>
                </a:solidFill>
                <a:effectLst/>
              </a:rPr>
              <a:t>Separation of concerns is manifested in other related design concepts: modularity, aspects, functional independence, and refinement. </a:t>
            </a:r>
            <a:endParaRPr lang="en-US" sz="1800" b="0" i="0" dirty="0">
              <a:solidFill>
                <a:srgbClr val="242021"/>
              </a:solidFill>
              <a:effectLst/>
            </a:endParaRPr>
          </a:p>
          <a:p>
            <a:pPr marL="0" indent="0" algn="just">
              <a:lnSpc>
                <a:spcPct val="150000"/>
              </a:lnSpc>
              <a:buNone/>
            </a:pPr>
            <a:r>
              <a:rPr lang="en-US" sz="1800" dirty="0"/>
              <a:t> </a:t>
            </a:r>
            <a:br>
              <a:rPr lang="en-US" sz="1100" dirty="0"/>
            </a:br>
            <a:br>
              <a:rPr lang="en-US" sz="1400" dirty="0"/>
            </a:b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1926242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5. Modularity:</a:t>
            </a:r>
          </a:p>
          <a:p>
            <a:pPr algn="just">
              <a:lnSpc>
                <a:spcPct val="150000"/>
              </a:lnSpc>
            </a:pPr>
            <a:r>
              <a:rPr lang="en-US" sz="1800" b="0" i="0" dirty="0">
                <a:solidFill>
                  <a:srgbClr val="000000"/>
                </a:solidFill>
                <a:effectLst/>
              </a:rPr>
              <a:t>Modularity is the most common manifestation of separation of concerns. Software is divided into separately named and addressable components, sometimes called </a:t>
            </a:r>
            <a:r>
              <a:rPr lang="en-US" sz="1800" b="1" i="1" dirty="0">
                <a:solidFill>
                  <a:srgbClr val="000000"/>
                </a:solidFill>
                <a:effectLst/>
              </a:rPr>
              <a:t>module.</a:t>
            </a:r>
          </a:p>
          <a:p>
            <a:pPr algn="just">
              <a:lnSpc>
                <a:spcPct val="150000"/>
              </a:lnSpc>
            </a:pPr>
            <a:r>
              <a:rPr lang="en-US" sz="1800" b="0" i="0" dirty="0">
                <a:solidFill>
                  <a:srgbClr val="000000"/>
                </a:solidFill>
                <a:effectLst/>
              </a:rPr>
              <a:t>Modularity is the single attribute of software that allows a program to be intellectually manageable.</a:t>
            </a:r>
            <a:endParaRPr lang="en-US" sz="1800" dirty="0">
              <a:solidFill>
                <a:srgbClr val="000000"/>
              </a:solidFill>
            </a:endParaRPr>
          </a:p>
          <a:p>
            <a:pPr algn="just">
              <a:lnSpc>
                <a:spcPct val="150000"/>
              </a:lnSpc>
            </a:pPr>
            <a:r>
              <a:rPr lang="en-US" sz="1800" dirty="0">
                <a:solidFill>
                  <a:srgbClr val="000000"/>
                </a:solidFill>
              </a:rPr>
              <a:t>Recalling the discussion of separation of concerns, it is possible to conclude that if you subdivide software indefinitely the effort required to develop it will become negligibly small! Unfortunately, other forces come into play, causing this conclusion to be (sadly) invalid. </a:t>
            </a:r>
          </a:p>
          <a:p>
            <a:pPr marL="0" indent="0" algn="just">
              <a:lnSpc>
                <a:spcPct val="150000"/>
              </a:lnSpc>
              <a:buNone/>
            </a:pPr>
            <a:br>
              <a:rPr lang="en-US" sz="1100" dirty="0"/>
            </a:br>
            <a:br>
              <a:rPr lang="en-US" sz="1400" dirty="0"/>
            </a:br>
            <a:endParaRPr lang="en-US" sz="1800" b="0" i="0" dirty="0">
              <a:solidFill>
                <a:srgbClr val="000000"/>
              </a:solidFill>
              <a:effectLst/>
            </a:endParaRPr>
          </a:p>
          <a:p>
            <a:pPr marL="0" indent="0" algn="just">
              <a:lnSpc>
                <a:spcPct val="150000"/>
              </a:lnSpc>
              <a:buNone/>
            </a:pPr>
            <a:endParaRPr lang="en-US" sz="1200" b="0" i="0" dirty="0">
              <a:solidFill>
                <a:srgbClr val="000000"/>
              </a:solidFill>
              <a:effectLst/>
            </a:endParaRPr>
          </a:p>
          <a:p>
            <a:pPr marL="0" indent="0" algn="just">
              <a:lnSpc>
                <a:spcPct val="150000"/>
              </a:lnSpc>
              <a:buNone/>
            </a:pPr>
            <a:r>
              <a:rPr lang="en-US" sz="2000" dirty="0"/>
              <a:t> </a:t>
            </a:r>
            <a:br>
              <a:rPr lang="en-US" sz="1400" dirty="0"/>
            </a:b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1056876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64045"/>
            <a:ext cx="8534400" cy="4979555"/>
          </a:xfrm>
        </p:spPr>
        <p:txBody>
          <a:bodyPr/>
          <a:lstStyle/>
          <a:p>
            <a:pPr marL="0" indent="0" algn="just">
              <a:lnSpc>
                <a:spcPct val="150000"/>
              </a:lnSpc>
              <a:buNone/>
            </a:pPr>
            <a:r>
              <a:rPr lang="en-US" sz="2000" b="1" dirty="0">
                <a:solidFill>
                  <a:srgbClr val="C00000"/>
                </a:solidFill>
              </a:rPr>
              <a:t>5. Modularity (Contd.):</a:t>
            </a:r>
          </a:p>
          <a:p>
            <a:pPr marL="0" indent="0" algn="just">
              <a:lnSpc>
                <a:spcPct val="150000"/>
              </a:lnSpc>
              <a:buNone/>
            </a:pPr>
            <a:endParaRPr lang="en-US" sz="2000" b="1" dirty="0">
              <a:solidFill>
                <a:srgbClr val="C00000"/>
              </a:solidFill>
            </a:endParaRPr>
          </a:p>
          <a:p>
            <a:pPr marL="0" indent="0" algn="just">
              <a:lnSpc>
                <a:spcPct val="150000"/>
              </a:lnSpc>
              <a:buNone/>
            </a:pPr>
            <a:endParaRPr lang="en-US" sz="2000" b="1" dirty="0">
              <a:solidFill>
                <a:srgbClr val="C00000"/>
              </a:solidFill>
            </a:endParaRPr>
          </a:p>
          <a:p>
            <a:pPr marL="0" indent="0" algn="just">
              <a:lnSpc>
                <a:spcPct val="150000"/>
              </a:lnSpc>
              <a:buNone/>
            </a:pPr>
            <a:endParaRPr lang="en-US" sz="2000" b="1" dirty="0">
              <a:solidFill>
                <a:srgbClr val="C00000"/>
              </a:solidFill>
            </a:endParaRPr>
          </a:p>
          <a:p>
            <a:pPr marL="0" indent="0" algn="just">
              <a:lnSpc>
                <a:spcPct val="150000"/>
              </a:lnSpc>
              <a:buNone/>
            </a:pPr>
            <a:endParaRPr lang="en-US" sz="2000" b="1" dirty="0">
              <a:solidFill>
                <a:srgbClr val="C00000"/>
              </a:solidFill>
            </a:endParaRPr>
          </a:p>
          <a:p>
            <a:pPr marL="0" indent="0" algn="just">
              <a:lnSpc>
                <a:spcPct val="150000"/>
              </a:lnSpc>
              <a:buNone/>
            </a:pPr>
            <a:endParaRPr lang="en-US" sz="2000" b="1" dirty="0">
              <a:solidFill>
                <a:srgbClr val="C00000"/>
              </a:solidFill>
            </a:endParaRPr>
          </a:p>
          <a:p>
            <a:pPr marL="0" indent="0" algn="just">
              <a:lnSpc>
                <a:spcPct val="150000"/>
              </a:lnSpc>
              <a:buNone/>
            </a:pPr>
            <a:endParaRPr lang="en-US" sz="2000" b="1" dirty="0">
              <a:solidFill>
                <a:srgbClr val="C00000"/>
              </a:solidFill>
            </a:endParaRPr>
          </a:p>
          <a:p>
            <a:pPr marL="0" indent="0" algn="just">
              <a:lnSpc>
                <a:spcPct val="150000"/>
              </a:lnSpc>
              <a:buNone/>
            </a:pPr>
            <a:endParaRPr lang="en-US" sz="2000" b="1" dirty="0">
              <a:solidFill>
                <a:srgbClr val="C00000"/>
              </a:solidFill>
            </a:endParaRPr>
          </a:p>
          <a:p>
            <a:pPr marL="0" indent="0" algn="just">
              <a:lnSpc>
                <a:spcPct val="150000"/>
              </a:lnSpc>
              <a:buNone/>
            </a:pPr>
            <a:endParaRPr lang="en-US" sz="2000" b="1" dirty="0">
              <a:solidFill>
                <a:srgbClr val="C00000"/>
              </a:solidFill>
            </a:endParaRPr>
          </a:p>
          <a:p>
            <a:pPr marL="0" indent="0" algn="ctr">
              <a:lnSpc>
                <a:spcPct val="150000"/>
              </a:lnSpc>
              <a:buNone/>
            </a:pPr>
            <a:r>
              <a:rPr lang="en-US" sz="2000" dirty="0"/>
              <a:t>Figure 2: Modularity and software cost</a:t>
            </a:r>
          </a:p>
          <a:p>
            <a:pPr marL="0" indent="0" algn="just">
              <a:lnSpc>
                <a:spcPct val="150000"/>
              </a:lnSpc>
              <a:buNone/>
            </a:pPr>
            <a:br>
              <a:rPr lang="en-US" sz="1100" dirty="0"/>
            </a:br>
            <a:br>
              <a:rPr lang="en-US" sz="1400" dirty="0"/>
            </a:br>
            <a:endParaRPr lang="en-US" sz="1800" b="0" i="0" dirty="0">
              <a:solidFill>
                <a:srgbClr val="000000"/>
              </a:solidFill>
              <a:effectLst/>
            </a:endParaRPr>
          </a:p>
          <a:p>
            <a:pPr marL="0" indent="0" algn="just">
              <a:lnSpc>
                <a:spcPct val="150000"/>
              </a:lnSpc>
              <a:buNone/>
            </a:pPr>
            <a:endParaRPr lang="en-US" sz="1200" b="0" i="0" dirty="0">
              <a:solidFill>
                <a:srgbClr val="000000"/>
              </a:solidFill>
              <a:effectLst/>
            </a:endParaRPr>
          </a:p>
          <a:p>
            <a:pPr marL="0" indent="0" algn="just">
              <a:lnSpc>
                <a:spcPct val="150000"/>
              </a:lnSpc>
              <a:buNone/>
            </a:pPr>
            <a:r>
              <a:rPr lang="en-US" sz="2000" dirty="0"/>
              <a:t> </a:t>
            </a:r>
            <a:br>
              <a:rPr lang="en-US" sz="1400" dirty="0"/>
            </a:b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pic>
        <p:nvPicPr>
          <p:cNvPr id="4" name="Picture 3">
            <a:extLst>
              <a:ext uri="{FF2B5EF4-FFF2-40B4-BE49-F238E27FC236}">
                <a16:creationId xmlns:a16="http://schemas.microsoft.com/office/drawing/2014/main" id="{F65D7D5C-BC6E-1A5F-05A2-78E399590165}"/>
              </a:ext>
            </a:extLst>
          </p:cNvPr>
          <p:cNvPicPr>
            <a:picLocks noChangeAspect="1"/>
          </p:cNvPicPr>
          <p:nvPr/>
        </p:nvPicPr>
        <p:blipFill>
          <a:blip r:embed="rId2"/>
          <a:stretch>
            <a:fillRect/>
          </a:stretch>
        </p:blipFill>
        <p:spPr>
          <a:xfrm>
            <a:off x="1295400" y="1676400"/>
            <a:ext cx="6789554" cy="4050466"/>
          </a:xfrm>
          <a:prstGeom prst="rect">
            <a:avLst/>
          </a:prstGeom>
        </p:spPr>
      </p:pic>
    </p:spTree>
    <p:extLst>
      <p:ext uri="{BB962C8B-B14F-4D97-AF65-F5344CB8AC3E}">
        <p14:creationId xmlns:p14="http://schemas.microsoft.com/office/powerpoint/2010/main" val="469715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244867" y="939222"/>
            <a:ext cx="8654265" cy="4979555"/>
          </a:xfrm>
        </p:spPr>
        <p:txBody>
          <a:bodyPr/>
          <a:lstStyle/>
          <a:p>
            <a:pPr marL="0" indent="0" algn="just">
              <a:lnSpc>
                <a:spcPct val="150000"/>
              </a:lnSpc>
              <a:buNone/>
            </a:pPr>
            <a:r>
              <a:rPr lang="en-US" sz="2000" b="1" dirty="0">
                <a:solidFill>
                  <a:srgbClr val="C00000"/>
                </a:solidFill>
              </a:rPr>
              <a:t>5. Modularity (contd.):</a:t>
            </a:r>
          </a:p>
          <a:p>
            <a:pPr algn="just">
              <a:lnSpc>
                <a:spcPct val="150000"/>
              </a:lnSpc>
            </a:pPr>
            <a:r>
              <a:rPr lang="en-US" sz="1800" b="0" i="0" dirty="0">
                <a:solidFill>
                  <a:srgbClr val="242021"/>
                </a:solidFill>
                <a:effectLst/>
              </a:rPr>
              <a:t>Referring to Figure 2, the effort (cost) to develop an individual software module does decrease as the total number of modules increases. </a:t>
            </a:r>
          </a:p>
          <a:p>
            <a:pPr algn="just">
              <a:lnSpc>
                <a:spcPct val="150000"/>
              </a:lnSpc>
            </a:pPr>
            <a:r>
              <a:rPr lang="en-US" sz="1800" b="0" i="0" dirty="0">
                <a:solidFill>
                  <a:srgbClr val="242021"/>
                </a:solidFill>
                <a:effectLst/>
              </a:rPr>
              <a:t>Given the</a:t>
            </a:r>
            <a:r>
              <a:rPr lang="en-US" sz="1800" dirty="0"/>
              <a:t> </a:t>
            </a:r>
            <a:r>
              <a:rPr lang="en-US" sz="1800" b="0" i="0" dirty="0">
                <a:solidFill>
                  <a:srgbClr val="242021"/>
                </a:solidFill>
                <a:effectLst/>
              </a:rPr>
              <a:t>same set of requirements, more modules means smaller individual size. </a:t>
            </a:r>
          </a:p>
          <a:p>
            <a:pPr algn="just">
              <a:lnSpc>
                <a:spcPct val="150000"/>
              </a:lnSpc>
            </a:pPr>
            <a:r>
              <a:rPr lang="en-US" sz="1800" b="0" i="0" dirty="0">
                <a:solidFill>
                  <a:srgbClr val="242021"/>
                </a:solidFill>
                <a:effectLst/>
              </a:rPr>
              <a:t>However, as the number of modules grows, the effort (cost) associated with integrating the modules also grows. </a:t>
            </a:r>
          </a:p>
          <a:p>
            <a:pPr algn="just">
              <a:lnSpc>
                <a:spcPct val="150000"/>
              </a:lnSpc>
            </a:pPr>
            <a:r>
              <a:rPr lang="en-US" sz="1800" b="0" i="0" dirty="0">
                <a:solidFill>
                  <a:srgbClr val="242021"/>
                </a:solidFill>
                <a:effectLst/>
              </a:rPr>
              <a:t>These characteristics lead to a total cost or effort curve shown in the figure 2. </a:t>
            </a:r>
          </a:p>
          <a:p>
            <a:pPr algn="just">
              <a:lnSpc>
                <a:spcPct val="150000"/>
              </a:lnSpc>
            </a:pPr>
            <a:r>
              <a:rPr lang="en-US" sz="1800" b="0" i="0" dirty="0">
                <a:solidFill>
                  <a:srgbClr val="242021"/>
                </a:solidFill>
                <a:effectLst/>
              </a:rPr>
              <a:t>There is a number, </a:t>
            </a:r>
            <a:r>
              <a:rPr lang="en-US" sz="1800" b="0" i="1" dirty="0">
                <a:solidFill>
                  <a:srgbClr val="242021"/>
                </a:solidFill>
                <a:effectLst/>
              </a:rPr>
              <a:t>M, </a:t>
            </a:r>
            <a:r>
              <a:rPr lang="en-US" sz="1800" b="0" i="0" dirty="0">
                <a:solidFill>
                  <a:srgbClr val="242021"/>
                </a:solidFill>
                <a:effectLst/>
              </a:rPr>
              <a:t>of modules that would result in minimum development cost, but we do not have the necessary sophistication to predict </a:t>
            </a:r>
            <a:r>
              <a:rPr lang="en-US" sz="1800" b="0" i="1" dirty="0">
                <a:solidFill>
                  <a:srgbClr val="242021"/>
                </a:solidFill>
                <a:effectLst/>
              </a:rPr>
              <a:t>M </a:t>
            </a:r>
            <a:r>
              <a:rPr lang="en-US" sz="1800" b="0" i="0" dirty="0">
                <a:solidFill>
                  <a:srgbClr val="242021"/>
                </a:solidFill>
                <a:effectLst/>
              </a:rPr>
              <a:t>with assurance.</a:t>
            </a:r>
          </a:p>
          <a:p>
            <a:pPr marL="0" indent="0" algn="just">
              <a:lnSpc>
                <a:spcPct val="150000"/>
              </a:lnSpc>
              <a:buNone/>
            </a:pPr>
            <a:r>
              <a:rPr lang="en-US" sz="1800" dirty="0"/>
              <a:t> </a:t>
            </a:r>
            <a:br>
              <a:rPr lang="en-US" sz="1800" dirty="0"/>
            </a:br>
            <a:br>
              <a:rPr lang="en-US" sz="1800" dirty="0"/>
            </a:br>
            <a:br>
              <a:rPr lang="en-US" sz="1800" dirty="0"/>
            </a:br>
            <a:endParaRPr lang="en-US" sz="1800" b="0" i="0" dirty="0">
              <a:solidFill>
                <a:srgbClr val="000000"/>
              </a:solidFill>
              <a:effectLst/>
            </a:endParaRPr>
          </a:p>
          <a:p>
            <a:pPr marL="0" indent="0" algn="just">
              <a:lnSpc>
                <a:spcPct val="150000"/>
              </a:lnSpc>
              <a:buNone/>
            </a:pPr>
            <a:endParaRPr lang="en-US" sz="1200" b="0" i="0" dirty="0">
              <a:solidFill>
                <a:srgbClr val="000000"/>
              </a:solidFill>
              <a:effectLst/>
            </a:endParaRPr>
          </a:p>
          <a:p>
            <a:pPr marL="0" indent="0" algn="just">
              <a:lnSpc>
                <a:spcPct val="150000"/>
              </a:lnSpc>
              <a:buNone/>
            </a:pPr>
            <a:r>
              <a:rPr lang="en-US" sz="2000" dirty="0"/>
              <a:t> </a:t>
            </a:r>
            <a:br>
              <a:rPr lang="en-US" sz="1400" dirty="0"/>
            </a:b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3707751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5. Modularity (contd.):</a:t>
            </a:r>
          </a:p>
          <a:p>
            <a:pPr algn="just">
              <a:lnSpc>
                <a:spcPct val="150000"/>
              </a:lnSpc>
            </a:pPr>
            <a:r>
              <a:rPr lang="en-US" sz="1800" dirty="0">
                <a:solidFill>
                  <a:srgbClr val="242021"/>
                </a:solidFill>
              </a:rPr>
              <a:t>We</a:t>
            </a:r>
            <a:r>
              <a:rPr lang="en-US" sz="1800" b="0" i="0" dirty="0">
                <a:solidFill>
                  <a:srgbClr val="242021"/>
                </a:solidFill>
                <a:effectLst/>
              </a:rPr>
              <a:t> modularize a design (and the resulting program) so that</a:t>
            </a:r>
          </a:p>
          <a:p>
            <a:pPr lvl="1" algn="just">
              <a:lnSpc>
                <a:spcPct val="150000"/>
              </a:lnSpc>
            </a:pPr>
            <a:r>
              <a:rPr lang="en-US" sz="1800" b="0" i="0" dirty="0">
                <a:solidFill>
                  <a:srgbClr val="242021"/>
                </a:solidFill>
                <a:effectLst/>
              </a:rPr>
              <a:t>development can be more easily planned; </a:t>
            </a:r>
          </a:p>
          <a:p>
            <a:pPr lvl="1" algn="just">
              <a:lnSpc>
                <a:spcPct val="150000"/>
              </a:lnSpc>
            </a:pPr>
            <a:r>
              <a:rPr lang="en-US" sz="1800" b="0" i="0" dirty="0">
                <a:solidFill>
                  <a:srgbClr val="242021"/>
                </a:solidFill>
                <a:effectLst/>
              </a:rPr>
              <a:t>software increments can be defined and delivered; </a:t>
            </a:r>
          </a:p>
          <a:p>
            <a:pPr lvl="1" algn="just">
              <a:lnSpc>
                <a:spcPct val="150000"/>
              </a:lnSpc>
            </a:pPr>
            <a:r>
              <a:rPr lang="en-US" sz="1800" b="0" i="0" dirty="0">
                <a:solidFill>
                  <a:srgbClr val="242021"/>
                </a:solidFill>
                <a:effectLst/>
              </a:rPr>
              <a:t>changes can be more easily accommodated; </a:t>
            </a:r>
          </a:p>
          <a:p>
            <a:pPr lvl="1" algn="just">
              <a:lnSpc>
                <a:spcPct val="150000"/>
              </a:lnSpc>
            </a:pPr>
            <a:r>
              <a:rPr lang="en-US" sz="1800" b="0" i="0" dirty="0">
                <a:solidFill>
                  <a:srgbClr val="242021"/>
                </a:solidFill>
                <a:effectLst/>
              </a:rPr>
              <a:t>testing and debugging can be conducted more efficiently, and </a:t>
            </a:r>
          </a:p>
          <a:p>
            <a:pPr lvl="1" algn="just">
              <a:lnSpc>
                <a:spcPct val="150000"/>
              </a:lnSpc>
            </a:pPr>
            <a:r>
              <a:rPr lang="en-US" sz="1800" b="0" i="0" dirty="0">
                <a:solidFill>
                  <a:srgbClr val="242021"/>
                </a:solidFill>
                <a:effectLst/>
              </a:rPr>
              <a:t>long-term maintenance can be conducted without serious side effects.</a:t>
            </a:r>
          </a:p>
          <a:p>
            <a:pPr marL="457200" lvl="1" indent="0" algn="just">
              <a:lnSpc>
                <a:spcPct val="150000"/>
              </a:lnSpc>
              <a:buNone/>
            </a:pPr>
            <a:r>
              <a:rPr lang="en-US" sz="1800" dirty="0"/>
              <a:t> </a:t>
            </a:r>
            <a:br>
              <a:rPr lang="en-US" sz="1800" dirty="0"/>
            </a:br>
            <a:br>
              <a:rPr lang="en-US" sz="1800" dirty="0"/>
            </a:br>
            <a:br>
              <a:rPr lang="en-US" sz="1800" dirty="0"/>
            </a:br>
            <a:br>
              <a:rPr lang="en-US" sz="1800" dirty="0"/>
            </a:br>
            <a:endParaRPr lang="en-US" sz="1800" b="0" i="0" dirty="0">
              <a:solidFill>
                <a:srgbClr val="000000"/>
              </a:solidFill>
              <a:effectLst/>
            </a:endParaRPr>
          </a:p>
          <a:p>
            <a:pPr marL="0" indent="0" algn="just">
              <a:lnSpc>
                <a:spcPct val="150000"/>
              </a:lnSpc>
              <a:buNone/>
            </a:pPr>
            <a:endParaRPr lang="en-US" sz="1200" b="0" i="0" dirty="0">
              <a:solidFill>
                <a:srgbClr val="000000"/>
              </a:solidFill>
              <a:effectLst/>
            </a:endParaRPr>
          </a:p>
          <a:p>
            <a:pPr marL="0" indent="0" algn="just">
              <a:lnSpc>
                <a:spcPct val="150000"/>
              </a:lnSpc>
              <a:buNone/>
            </a:pPr>
            <a:r>
              <a:rPr lang="en-US" sz="2000" dirty="0"/>
              <a:t> </a:t>
            </a:r>
            <a:br>
              <a:rPr lang="en-US" sz="1400" dirty="0"/>
            </a:b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2124730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6. Information Hiding:</a:t>
            </a:r>
          </a:p>
          <a:p>
            <a:pPr algn="just">
              <a:lnSpc>
                <a:spcPct val="150000"/>
              </a:lnSpc>
            </a:pPr>
            <a:r>
              <a:rPr lang="en-US" sz="1800" b="0" i="0" dirty="0">
                <a:solidFill>
                  <a:srgbClr val="000000"/>
                </a:solidFill>
                <a:effectLst/>
              </a:rPr>
              <a:t>The principle of information hiding suggests that modules should be specified and designed so that information contained within a module is inaccessible to other modules that have no need for such information.</a:t>
            </a:r>
          </a:p>
          <a:p>
            <a:pPr marL="0" indent="0" algn="just">
              <a:lnSpc>
                <a:spcPct val="150000"/>
              </a:lnSpc>
              <a:buNone/>
            </a:pPr>
            <a:endParaRPr lang="en-US" sz="1200" b="0" i="0" dirty="0">
              <a:solidFill>
                <a:srgbClr val="000000"/>
              </a:solidFill>
              <a:effectLst/>
            </a:endParaRPr>
          </a:p>
          <a:p>
            <a:pPr algn="just">
              <a:lnSpc>
                <a:spcPct val="150000"/>
              </a:lnSpc>
            </a:pPr>
            <a:r>
              <a:rPr lang="en-US" sz="1800" b="0" i="0" dirty="0">
                <a:solidFill>
                  <a:srgbClr val="000000"/>
                </a:solidFill>
                <a:effectLst/>
              </a:rPr>
              <a:t>The use of information hiding as a design criterion for modular systems provides the greatest benefits when modifications are required during testing and later during software maintenance.</a:t>
            </a:r>
          </a:p>
          <a:p>
            <a:pPr marL="0" indent="0" algn="just">
              <a:lnSpc>
                <a:spcPct val="150000"/>
              </a:lnSpc>
              <a:buNone/>
            </a:pPr>
            <a:endParaRPr lang="en-US" sz="1200" b="0" i="0" dirty="0">
              <a:solidFill>
                <a:srgbClr val="000000"/>
              </a:solidFill>
              <a:effectLst/>
            </a:endParaRPr>
          </a:p>
          <a:p>
            <a:pPr algn="just">
              <a:lnSpc>
                <a:spcPct val="150000"/>
              </a:lnSpc>
            </a:pPr>
            <a:r>
              <a:rPr lang="en-US" sz="1800" b="0" i="0" dirty="0">
                <a:solidFill>
                  <a:srgbClr val="000000"/>
                </a:solidFill>
                <a:effectLst/>
              </a:rPr>
              <a:t>Because most data and procedural detail are hidden from other parts of the software, inadvertent errors introduced during modification are less likely to propagate to other locations within the software.</a:t>
            </a:r>
          </a:p>
          <a:p>
            <a:pPr marL="0" indent="0" algn="just">
              <a:lnSpc>
                <a:spcPct val="150000"/>
              </a:lnSpc>
              <a:buNone/>
            </a:pPr>
            <a:r>
              <a:rPr lang="en-US" sz="1800" dirty="0"/>
              <a:t> </a:t>
            </a:r>
            <a:br>
              <a:rPr lang="en-US" sz="1800" dirty="0"/>
            </a:br>
            <a:r>
              <a:rPr lang="en-US" sz="1800" dirty="0"/>
              <a:t> </a:t>
            </a:r>
            <a:br>
              <a:rPr lang="en-US" sz="1800" dirty="0"/>
            </a:br>
            <a:br>
              <a:rPr lang="en-US" sz="1800" dirty="0"/>
            </a:br>
            <a:br>
              <a:rPr lang="en-US" sz="1800" dirty="0"/>
            </a:br>
            <a:br>
              <a:rPr lang="en-US" sz="1800" dirty="0"/>
            </a:br>
            <a:endParaRPr lang="en-US" sz="1800" b="0" i="0" dirty="0">
              <a:solidFill>
                <a:srgbClr val="000000"/>
              </a:solidFill>
              <a:effectLst/>
            </a:endParaRPr>
          </a:p>
          <a:p>
            <a:pPr marL="0" indent="0" algn="just">
              <a:lnSpc>
                <a:spcPct val="150000"/>
              </a:lnSpc>
              <a:buNone/>
            </a:pPr>
            <a:endParaRPr lang="en-US" sz="1200" b="0" i="0" dirty="0">
              <a:solidFill>
                <a:srgbClr val="000000"/>
              </a:solidFill>
              <a:effectLst/>
            </a:endParaRPr>
          </a:p>
          <a:p>
            <a:pPr marL="0" indent="0" algn="just">
              <a:lnSpc>
                <a:spcPct val="150000"/>
              </a:lnSpc>
              <a:buNone/>
            </a:pPr>
            <a:r>
              <a:rPr lang="en-US" sz="2000" dirty="0"/>
              <a:t> </a:t>
            </a:r>
            <a:br>
              <a:rPr lang="en-US" sz="1400" dirty="0"/>
            </a:b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1018234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7. Functional Independence:</a:t>
            </a:r>
          </a:p>
          <a:p>
            <a:pPr algn="just">
              <a:lnSpc>
                <a:spcPct val="150000"/>
              </a:lnSpc>
            </a:pPr>
            <a:r>
              <a:rPr lang="en-US" sz="1800" b="0" i="0" dirty="0">
                <a:solidFill>
                  <a:srgbClr val="242021"/>
                </a:solidFill>
                <a:effectLst/>
              </a:rPr>
              <a:t>The concept of functional independence is a direct outgrowth of separation of concerns, modularity, and the concepts of abstraction and information hiding. </a:t>
            </a:r>
          </a:p>
          <a:p>
            <a:pPr algn="just">
              <a:lnSpc>
                <a:spcPct val="150000"/>
              </a:lnSpc>
            </a:pPr>
            <a:r>
              <a:rPr lang="en-US" sz="1800" b="0" i="0" dirty="0">
                <a:solidFill>
                  <a:srgbClr val="242021"/>
                </a:solidFill>
                <a:effectLst/>
              </a:rPr>
              <a:t>Functional independence is achieved by developing modules with “single minded” function and an “aversion” to excessive interaction with other modules. </a:t>
            </a:r>
          </a:p>
          <a:p>
            <a:pPr algn="just">
              <a:lnSpc>
                <a:spcPct val="150000"/>
              </a:lnSpc>
            </a:pPr>
            <a:r>
              <a:rPr lang="en-US" sz="1800" b="0" i="0" dirty="0">
                <a:solidFill>
                  <a:srgbClr val="242021"/>
                </a:solidFill>
                <a:effectLst/>
              </a:rPr>
              <a:t>Stated another way, you should design software so that each module addresses a specific subset of requirements and has a simple interface when viewed from other parts of the program structure.</a:t>
            </a:r>
            <a:r>
              <a:rPr lang="en-US" sz="1800" dirty="0"/>
              <a:t> </a:t>
            </a:r>
          </a:p>
          <a:p>
            <a:pPr algn="just">
              <a:lnSpc>
                <a:spcPct val="150000"/>
              </a:lnSpc>
            </a:pPr>
            <a:r>
              <a:rPr lang="en-US" sz="1800" b="0" i="0" dirty="0">
                <a:solidFill>
                  <a:srgbClr val="242021"/>
                </a:solidFill>
                <a:effectLst/>
              </a:rPr>
              <a:t>Independence is assessed using two qualitative criteria: </a:t>
            </a:r>
            <a:r>
              <a:rPr lang="en-US" sz="1800" b="0" i="1" dirty="0">
                <a:solidFill>
                  <a:srgbClr val="C00000"/>
                </a:solidFill>
                <a:effectLst/>
              </a:rPr>
              <a:t>cohesion</a:t>
            </a:r>
            <a:r>
              <a:rPr lang="en-US" sz="1800" b="0" i="0" dirty="0">
                <a:solidFill>
                  <a:srgbClr val="242021"/>
                </a:solidFill>
                <a:effectLst/>
              </a:rPr>
              <a:t> and </a:t>
            </a:r>
            <a:r>
              <a:rPr lang="en-US" sz="1800" b="0" i="1" dirty="0">
                <a:solidFill>
                  <a:srgbClr val="C00000"/>
                </a:solidFill>
                <a:effectLst/>
              </a:rPr>
              <a:t>coupling</a:t>
            </a:r>
            <a:r>
              <a:rPr lang="en-US" sz="1800" b="0" i="0" dirty="0">
                <a:solidFill>
                  <a:srgbClr val="242021"/>
                </a:solidFill>
                <a:effectLst/>
              </a:rPr>
              <a:t>. </a:t>
            </a:r>
          </a:p>
          <a:p>
            <a:pPr algn="just">
              <a:lnSpc>
                <a:spcPct val="150000"/>
              </a:lnSpc>
            </a:pPr>
            <a:r>
              <a:rPr lang="en-US" sz="1800" b="0" i="1" dirty="0">
                <a:solidFill>
                  <a:srgbClr val="C00000"/>
                </a:solidFill>
                <a:effectLst/>
              </a:rPr>
              <a:t>Cohesion</a:t>
            </a:r>
            <a:r>
              <a:rPr lang="en-US" sz="1800" b="0" i="1" dirty="0">
                <a:solidFill>
                  <a:srgbClr val="242021"/>
                </a:solidFill>
                <a:effectLst/>
              </a:rPr>
              <a:t> </a:t>
            </a:r>
            <a:r>
              <a:rPr lang="en-US" sz="1800" b="0" i="0" dirty="0">
                <a:solidFill>
                  <a:srgbClr val="242021"/>
                </a:solidFill>
                <a:effectLst/>
              </a:rPr>
              <a:t>is an indication of the relative functional strength of a module. </a:t>
            </a:r>
          </a:p>
          <a:p>
            <a:pPr algn="just">
              <a:lnSpc>
                <a:spcPct val="150000"/>
              </a:lnSpc>
            </a:pPr>
            <a:r>
              <a:rPr lang="en-US" sz="1800" b="0" i="1" dirty="0">
                <a:solidFill>
                  <a:srgbClr val="C00000"/>
                </a:solidFill>
                <a:effectLst/>
              </a:rPr>
              <a:t>Coupling</a:t>
            </a:r>
            <a:r>
              <a:rPr lang="en-US" sz="1800" b="0" i="1" dirty="0">
                <a:solidFill>
                  <a:srgbClr val="242021"/>
                </a:solidFill>
                <a:effectLst/>
              </a:rPr>
              <a:t> </a:t>
            </a:r>
            <a:r>
              <a:rPr lang="en-US" sz="1800" b="0" i="0" dirty="0">
                <a:solidFill>
                  <a:srgbClr val="242021"/>
                </a:solidFill>
                <a:effectLst/>
              </a:rPr>
              <a:t>is an indication of the relative interdependence among modules.</a:t>
            </a:r>
          </a:p>
          <a:p>
            <a:pPr marL="0" indent="0" algn="just">
              <a:lnSpc>
                <a:spcPct val="150000"/>
              </a:lnSpc>
              <a:buNone/>
            </a:pPr>
            <a:r>
              <a:rPr lang="en-US" sz="1800" dirty="0"/>
              <a:t> </a:t>
            </a:r>
            <a:br>
              <a:rPr lang="en-US" sz="1400" dirty="0"/>
            </a:br>
            <a:r>
              <a:rPr lang="en-US" sz="1800" dirty="0"/>
              <a:t> </a:t>
            </a:r>
            <a:br>
              <a:rPr lang="en-US" sz="1800" dirty="0"/>
            </a:br>
            <a:r>
              <a:rPr lang="en-US" sz="1800" dirty="0"/>
              <a:t> </a:t>
            </a:r>
            <a:br>
              <a:rPr lang="en-US" sz="1800" dirty="0"/>
            </a:br>
            <a:br>
              <a:rPr lang="en-US" sz="1800" dirty="0"/>
            </a:br>
            <a:br>
              <a:rPr lang="en-US" sz="1800" dirty="0"/>
            </a:br>
            <a:br>
              <a:rPr lang="en-US" sz="1800" dirty="0"/>
            </a:br>
            <a:endParaRPr lang="en-US" sz="1800" b="0" i="0" dirty="0">
              <a:solidFill>
                <a:srgbClr val="000000"/>
              </a:solidFill>
              <a:effectLst/>
            </a:endParaRPr>
          </a:p>
          <a:p>
            <a:pPr marL="0" indent="0" algn="just">
              <a:lnSpc>
                <a:spcPct val="150000"/>
              </a:lnSpc>
              <a:buNone/>
            </a:pPr>
            <a:endParaRPr lang="en-US" sz="1200" b="0" i="0" dirty="0">
              <a:solidFill>
                <a:srgbClr val="000000"/>
              </a:solidFill>
              <a:effectLst/>
            </a:endParaRPr>
          </a:p>
          <a:p>
            <a:pPr marL="0" indent="0" algn="just">
              <a:lnSpc>
                <a:spcPct val="150000"/>
              </a:lnSpc>
              <a:buNone/>
            </a:pPr>
            <a:r>
              <a:rPr lang="en-US" sz="2000" dirty="0"/>
              <a:t> </a:t>
            </a:r>
            <a:br>
              <a:rPr lang="en-US" sz="1400" dirty="0"/>
            </a:b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242633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Introduction</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152400" y="838200"/>
            <a:ext cx="8534400" cy="5410200"/>
          </a:xfrm>
        </p:spPr>
        <p:txBody>
          <a:bodyPr/>
          <a:lstStyle/>
          <a:p>
            <a:pPr algn="just">
              <a:lnSpc>
                <a:spcPct val="150000"/>
              </a:lnSpc>
            </a:pPr>
            <a:r>
              <a:rPr lang="en-US" sz="1800" dirty="0">
                <a:solidFill>
                  <a:srgbClr val="303030"/>
                </a:solidFill>
              </a:rPr>
              <a:t>Software design encompasses the set of principles, concepts, and practices that lead to the development of a high-quality system or product. </a:t>
            </a:r>
          </a:p>
          <a:p>
            <a:pPr algn="just">
              <a:lnSpc>
                <a:spcPct val="150000"/>
              </a:lnSpc>
            </a:pPr>
            <a:r>
              <a:rPr lang="en-US" sz="1800" dirty="0">
                <a:solidFill>
                  <a:srgbClr val="303030"/>
                </a:solidFill>
              </a:rPr>
              <a:t>Design principles establish an overriding philosophy that guides you in the design work you must perform. </a:t>
            </a:r>
          </a:p>
          <a:p>
            <a:pPr algn="just">
              <a:lnSpc>
                <a:spcPct val="150000"/>
              </a:lnSpc>
            </a:pPr>
            <a:r>
              <a:rPr lang="en-US" sz="1800" dirty="0">
                <a:solidFill>
                  <a:srgbClr val="303030"/>
                </a:solidFill>
              </a:rPr>
              <a:t>Design is pivotal to successful software engineering</a:t>
            </a:r>
          </a:p>
          <a:p>
            <a:pPr algn="just">
              <a:lnSpc>
                <a:spcPct val="150000"/>
              </a:lnSpc>
            </a:pPr>
            <a:r>
              <a:rPr lang="en-US" sz="1800" dirty="0">
                <a:solidFill>
                  <a:srgbClr val="303030"/>
                </a:solidFill>
              </a:rPr>
              <a:t>The goal of design is to produce a model or representation that exhibits:</a:t>
            </a:r>
          </a:p>
          <a:p>
            <a:pPr lvl="1" algn="just">
              <a:lnSpc>
                <a:spcPct val="150000"/>
              </a:lnSpc>
            </a:pPr>
            <a:r>
              <a:rPr lang="en-US" sz="1800" b="0" i="1" dirty="0">
                <a:solidFill>
                  <a:srgbClr val="C00000"/>
                </a:solidFill>
                <a:effectLst/>
              </a:rPr>
              <a:t>Firmness:</a:t>
            </a:r>
            <a:r>
              <a:rPr lang="en-US" sz="1800" b="0" i="1" dirty="0">
                <a:solidFill>
                  <a:srgbClr val="242021"/>
                </a:solidFill>
                <a:effectLst/>
              </a:rPr>
              <a:t> </a:t>
            </a:r>
            <a:r>
              <a:rPr lang="en-US" sz="1800" b="0" i="0" dirty="0">
                <a:solidFill>
                  <a:srgbClr val="242021"/>
                </a:solidFill>
                <a:effectLst/>
              </a:rPr>
              <a:t>A program should not have any bugs that inhibit its function.</a:t>
            </a:r>
          </a:p>
          <a:p>
            <a:pPr lvl="1" algn="just">
              <a:lnSpc>
                <a:spcPct val="150000"/>
              </a:lnSpc>
            </a:pPr>
            <a:r>
              <a:rPr lang="en-US" sz="1800" b="0" i="1" dirty="0">
                <a:solidFill>
                  <a:srgbClr val="C00000"/>
                </a:solidFill>
                <a:effectLst/>
              </a:rPr>
              <a:t>Commodity:</a:t>
            </a:r>
            <a:r>
              <a:rPr lang="en-US" sz="1800" b="0" i="1" dirty="0">
                <a:solidFill>
                  <a:srgbClr val="242021"/>
                </a:solidFill>
                <a:effectLst/>
              </a:rPr>
              <a:t> </a:t>
            </a:r>
            <a:r>
              <a:rPr lang="en-US" sz="1800" b="0" i="0" dirty="0">
                <a:solidFill>
                  <a:srgbClr val="242021"/>
                </a:solidFill>
                <a:effectLst/>
              </a:rPr>
              <a:t>A program should be suitable for the purposes for which it was intended. </a:t>
            </a:r>
          </a:p>
          <a:p>
            <a:pPr lvl="1" algn="just">
              <a:lnSpc>
                <a:spcPct val="150000"/>
              </a:lnSpc>
            </a:pPr>
            <a:r>
              <a:rPr lang="en-US" sz="1800" b="0" i="1" dirty="0">
                <a:solidFill>
                  <a:srgbClr val="C00000"/>
                </a:solidFill>
                <a:effectLst/>
              </a:rPr>
              <a:t>Delight:</a:t>
            </a:r>
            <a:r>
              <a:rPr lang="en-US" sz="1800" b="0" i="1" dirty="0">
                <a:solidFill>
                  <a:srgbClr val="242021"/>
                </a:solidFill>
                <a:effectLst/>
              </a:rPr>
              <a:t> </a:t>
            </a:r>
            <a:r>
              <a:rPr lang="en-US" sz="1800" b="0" i="0" dirty="0">
                <a:solidFill>
                  <a:srgbClr val="242021"/>
                </a:solidFill>
                <a:effectLst/>
              </a:rPr>
              <a:t>The experience of using the program should be a pleasurable one</a:t>
            </a:r>
            <a:r>
              <a:rPr lang="en-US" sz="1800" dirty="0"/>
              <a:t> </a:t>
            </a:r>
          </a:p>
          <a:p>
            <a:pPr algn="just">
              <a:lnSpc>
                <a:spcPct val="150000"/>
              </a:lnSpc>
            </a:pPr>
            <a:r>
              <a:rPr lang="en-US" sz="1800" dirty="0">
                <a:solidFill>
                  <a:srgbClr val="303030"/>
                </a:solidFill>
              </a:rPr>
              <a:t>Software design changes continually as new methods, better analysis, and broader understanding evolve.</a:t>
            </a:r>
          </a:p>
        </p:txBody>
      </p:sp>
    </p:spTree>
    <p:extLst>
      <p:ext uri="{BB962C8B-B14F-4D97-AF65-F5344CB8AC3E}">
        <p14:creationId xmlns:p14="http://schemas.microsoft.com/office/powerpoint/2010/main" val="1052215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1"/>
            <a:ext cx="8534400" cy="4114800"/>
          </a:xfrm>
        </p:spPr>
        <p:txBody>
          <a:bodyPr/>
          <a:lstStyle/>
          <a:p>
            <a:pPr marL="0" indent="0" algn="just">
              <a:lnSpc>
                <a:spcPct val="150000"/>
              </a:lnSpc>
              <a:buNone/>
            </a:pPr>
            <a:r>
              <a:rPr lang="en-US" sz="2000" b="1" dirty="0">
                <a:solidFill>
                  <a:srgbClr val="C00000"/>
                </a:solidFill>
              </a:rPr>
              <a:t>7. Functional Independence (contd.):</a:t>
            </a:r>
          </a:p>
          <a:p>
            <a:pPr algn="just">
              <a:lnSpc>
                <a:spcPct val="150000"/>
              </a:lnSpc>
            </a:pPr>
            <a:r>
              <a:rPr lang="en-US" sz="1800" b="1" i="0" dirty="0">
                <a:solidFill>
                  <a:srgbClr val="3A30FA"/>
                </a:solidFill>
                <a:effectLst/>
              </a:rPr>
              <a:t>Cohesion</a:t>
            </a:r>
            <a:r>
              <a:rPr lang="en-US" sz="1800" b="0" i="0" dirty="0">
                <a:solidFill>
                  <a:srgbClr val="242021"/>
                </a:solidFill>
                <a:effectLst/>
              </a:rPr>
              <a:t> is a natural extension of the information-hiding concept. </a:t>
            </a:r>
          </a:p>
          <a:p>
            <a:pPr lvl="1" algn="just">
              <a:lnSpc>
                <a:spcPct val="150000"/>
              </a:lnSpc>
            </a:pPr>
            <a:r>
              <a:rPr lang="en-US" sz="1800" b="0" i="0" dirty="0">
                <a:solidFill>
                  <a:srgbClr val="242021"/>
                </a:solidFill>
                <a:effectLst/>
              </a:rPr>
              <a:t>A cohesive module performs a single task, requiring little interaction with other components in other parts of a program. </a:t>
            </a:r>
          </a:p>
          <a:p>
            <a:pPr lvl="1" algn="just">
              <a:lnSpc>
                <a:spcPct val="150000"/>
              </a:lnSpc>
            </a:pPr>
            <a:r>
              <a:rPr lang="en-US" sz="1800" b="0" i="0" dirty="0">
                <a:solidFill>
                  <a:srgbClr val="242021"/>
                </a:solidFill>
                <a:effectLst/>
              </a:rPr>
              <a:t>Stated simply, a cohesive module should (ideally) do just one thing. </a:t>
            </a:r>
          </a:p>
          <a:p>
            <a:pPr lvl="1" algn="just">
              <a:lnSpc>
                <a:spcPct val="150000"/>
              </a:lnSpc>
            </a:pPr>
            <a:r>
              <a:rPr lang="en-US" sz="1800" b="0" i="0" dirty="0">
                <a:solidFill>
                  <a:srgbClr val="242021"/>
                </a:solidFill>
                <a:effectLst/>
              </a:rPr>
              <a:t>Although you should always strive for high cohesion (i.e., single-mindedness), it is often necessary and advisable to have a software component perform multiple functions.</a:t>
            </a:r>
            <a:endParaRPr lang="en-US" sz="1200" b="0" i="0" dirty="0">
              <a:solidFill>
                <a:srgbClr val="000000"/>
              </a:solidFill>
              <a:effectLst/>
            </a:endParaRPr>
          </a:p>
          <a:p>
            <a:pPr marL="0" indent="0" algn="just">
              <a:lnSpc>
                <a:spcPct val="150000"/>
              </a:lnSpc>
              <a:buNone/>
            </a:pPr>
            <a:r>
              <a:rPr lang="en-US" sz="2000" dirty="0"/>
              <a:t> </a:t>
            </a:r>
            <a:br>
              <a:rPr lang="en-US" sz="1400" dirty="0"/>
            </a:b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101580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7. Functional Independence (contd.):</a:t>
            </a:r>
          </a:p>
          <a:p>
            <a:pPr algn="just">
              <a:lnSpc>
                <a:spcPct val="150000"/>
              </a:lnSpc>
            </a:pPr>
            <a:r>
              <a:rPr lang="en-US" sz="1800" b="1" i="0" dirty="0">
                <a:solidFill>
                  <a:srgbClr val="3A30FA"/>
                </a:solidFill>
                <a:effectLst/>
              </a:rPr>
              <a:t>Coupling</a:t>
            </a:r>
            <a:r>
              <a:rPr lang="en-US" sz="1800" b="0" i="0" dirty="0">
                <a:solidFill>
                  <a:srgbClr val="242021"/>
                </a:solidFill>
                <a:effectLst/>
              </a:rPr>
              <a:t> is an indication of interconnection among modules in a software structure. </a:t>
            </a:r>
          </a:p>
          <a:p>
            <a:pPr lvl="1" algn="just">
              <a:lnSpc>
                <a:spcPct val="150000"/>
              </a:lnSpc>
            </a:pPr>
            <a:r>
              <a:rPr lang="en-US" sz="1800" b="0" i="0" dirty="0">
                <a:solidFill>
                  <a:srgbClr val="242021"/>
                </a:solidFill>
                <a:effectLst/>
              </a:rPr>
              <a:t>Coupling depends on the interface complexity between modules, the point at which entry or reference is made to a module, and what data pass across the interface. </a:t>
            </a:r>
          </a:p>
          <a:p>
            <a:pPr lvl="1" algn="just">
              <a:lnSpc>
                <a:spcPct val="150000"/>
              </a:lnSpc>
            </a:pPr>
            <a:r>
              <a:rPr lang="en-US" sz="1800" b="0" i="0" dirty="0">
                <a:solidFill>
                  <a:srgbClr val="242021"/>
                </a:solidFill>
                <a:effectLst/>
              </a:rPr>
              <a:t>In software design, you should strive for the lowest possible coupling.</a:t>
            </a:r>
          </a:p>
          <a:p>
            <a:pPr lvl="1" algn="just">
              <a:lnSpc>
                <a:spcPct val="150000"/>
              </a:lnSpc>
            </a:pPr>
            <a:r>
              <a:rPr lang="en-US" sz="1800" dirty="0">
                <a:solidFill>
                  <a:srgbClr val="242021"/>
                </a:solidFill>
              </a:rPr>
              <a:t>Simple connectivity among modules results in software that is easier to understand and less prone to a “ripple effect”, caused when errors occur at one location and propagate throughout a system.</a:t>
            </a:r>
          </a:p>
          <a:p>
            <a:pPr marL="457200" lvl="1" indent="0" algn="just">
              <a:lnSpc>
                <a:spcPct val="150000"/>
              </a:lnSpc>
              <a:buNone/>
            </a:pPr>
            <a:r>
              <a:rPr lang="en-US" sz="1800" dirty="0">
                <a:solidFill>
                  <a:srgbClr val="242021"/>
                </a:solidFill>
              </a:rPr>
              <a:t> </a:t>
            </a:r>
            <a:br>
              <a:rPr lang="en-US" sz="1400" dirty="0"/>
            </a:br>
            <a:r>
              <a:rPr lang="en-US" sz="1800" dirty="0"/>
              <a:t> </a:t>
            </a:r>
            <a:br>
              <a:rPr lang="en-US" sz="1800" dirty="0"/>
            </a:br>
            <a:r>
              <a:rPr lang="en-US" sz="1800" b="0" i="0" dirty="0">
                <a:solidFill>
                  <a:srgbClr val="242021"/>
                </a:solidFill>
                <a:effectLst/>
              </a:rPr>
              <a:t> </a:t>
            </a:r>
            <a:br>
              <a:rPr lang="en-US" sz="1800" dirty="0"/>
            </a:br>
            <a:r>
              <a:rPr lang="en-US" sz="1800" dirty="0"/>
              <a:t> </a:t>
            </a:r>
            <a:br>
              <a:rPr lang="en-US" sz="1400" dirty="0"/>
            </a:br>
            <a:r>
              <a:rPr lang="en-US" sz="1800" dirty="0"/>
              <a:t> </a:t>
            </a:r>
            <a:br>
              <a:rPr lang="en-US" sz="1800" dirty="0"/>
            </a:br>
            <a:r>
              <a:rPr lang="en-US" sz="1800" dirty="0"/>
              <a:t> </a:t>
            </a:r>
            <a:br>
              <a:rPr lang="en-US" sz="1800" dirty="0"/>
            </a:br>
            <a:br>
              <a:rPr lang="en-US" sz="1800" dirty="0"/>
            </a:br>
            <a:br>
              <a:rPr lang="en-US" sz="1800" dirty="0"/>
            </a:br>
            <a:br>
              <a:rPr lang="en-US" sz="1800" dirty="0"/>
            </a:br>
            <a:endParaRPr lang="en-US" sz="1800" b="0" i="0" dirty="0">
              <a:solidFill>
                <a:srgbClr val="000000"/>
              </a:solidFill>
              <a:effectLst/>
            </a:endParaRPr>
          </a:p>
          <a:p>
            <a:pPr marL="0" indent="0" algn="just">
              <a:lnSpc>
                <a:spcPct val="150000"/>
              </a:lnSpc>
              <a:buNone/>
            </a:pPr>
            <a:endParaRPr lang="en-US" sz="1200" b="0" i="0" dirty="0">
              <a:solidFill>
                <a:srgbClr val="000000"/>
              </a:solidFill>
              <a:effectLst/>
            </a:endParaRPr>
          </a:p>
          <a:p>
            <a:pPr marL="0" indent="0" algn="just">
              <a:lnSpc>
                <a:spcPct val="150000"/>
              </a:lnSpc>
              <a:buNone/>
            </a:pPr>
            <a:r>
              <a:rPr lang="en-US" sz="2000" dirty="0"/>
              <a:t> </a:t>
            </a:r>
            <a:br>
              <a:rPr lang="en-US" sz="1400" dirty="0"/>
            </a:b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171095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8. Refinement:</a:t>
            </a:r>
          </a:p>
          <a:p>
            <a:pPr algn="just">
              <a:lnSpc>
                <a:spcPct val="150000"/>
              </a:lnSpc>
            </a:pPr>
            <a:r>
              <a:rPr lang="en-US" sz="1800" b="0" i="0" dirty="0">
                <a:solidFill>
                  <a:srgbClr val="242021"/>
                </a:solidFill>
                <a:effectLst/>
              </a:rPr>
              <a:t>Refinement is actually a process of </a:t>
            </a:r>
            <a:r>
              <a:rPr lang="en-US" sz="1800" b="0" i="1" dirty="0">
                <a:solidFill>
                  <a:srgbClr val="242021"/>
                </a:solidFill>
                <a:effectLst/>
              </a:rPr>
              <a:t>elaboration. </a:t>
            </a:r>
          </a:p>
          <a:p>
            <a:pPr algn="just">
              <a:lnSpc>
                <a:spcPct val="150000"/>
              </a:lnSpc>
            </a:pPr>
            <a:r>
              <a:rPr lang="en-US" sz="1800" b="0" i="0" dirty="0">
                <a:solidFill>
                  <a:srgbClr val="242021"/>
                </a:solidFill>
                <a:effectLst/>
              </a:rPr>
              <a:t>You begin with a statement of function (or description of information) that is defined at a high level of abstraction. </a:t>
            </a:r>
          </a:p>
          <a:p>
            <a:pPr algn="just">
              <a:lnSpc>
                <a:spcPct val="150000"/>
              </a:lnSpc>
            </a:pPr>
            <a:r>
              <a:rPr lang="en-US" sz="1800" b="0" i="0" dirty="0">
                <a:solidFill>
                  <a:srgbClr val="242021"/>
                </a:solidFill>
                <a:effectLst/>
              </a:rPr>
              <a:t>That is, the statement describes function or information conceptually but provides no information about the internal workings of the function or the internal structure of the information. </a:t>
            </a:r>
          </a:p>
          <a:p>
            <a:pPr algn="just">
              <a:lnSpc>
                <a:spcPct val="150000"/>
              </a:lnSpc>
            </a:pPr>
            <a:r>
              <a:rPr lang="en-US" sz="1800" b="0" i="0" dirty="0">
                <a:solidFill>
                  <a:srgbClr val="242021"/>
                </a:solidFill>
                <a:effectLst/>
              </a:rPr>
              <a:t>You then elaborate on the original statement, providing more and more detail as each successive refinement (elaboration) occurs.</a:t>
            </a:r>
            <a:endParaRPr lang="en-US" sz="1200" b="0" i="0" dirty="0">
              <a:solidFill>
                <a:srgbClr val="000000"/>
              </a:solidFill>
              <a:effectLst/>
            </a:endParaRPr>
          </a:p>
          <a:p>
            <a:pPr marL="0" indent="0" algn="just">
              <a:lnSpc>
                <a:spcPct val="150000"/>
              </a:lnSpc>
              <a:buNone/>
            </a:pPr>
            <a:r>
              <a:rPr lang="en-US" sz="2000" dirty="0"/>
              <a:t> </a:t>
            </a:r>
            <a:br>
              <a:rPr lang="en-US" sz="1400" dirty="0"/>
            </a:b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612978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8. Refinement (Contd.):</a:t>
            </a:r>
          </a:p>
          <a:p>
            <a:pPr algn="just">
              <a:lnSpc>
                <a:spcPct val="150000"/>
              </a:lnSpc>
            </a:pPr>
            <a:r>
              <a:rPr lang="en-US" sz="2000" b="0" i="0" dirty="0">
                <a:solidFill>
                  <a:srgbClr val="242021"/>
                </a:solidFill>
                <a:effectLst/>
              </a:rPr>
              <a:t>Abstraction and refinement are complementary concepts. </a:t>
            </a:r>
          </a:p>
          <a:p>
            <a:pPr algn="just">
              <a:lnSpc>
                <a:spcPct val="150000"/>
              </a:lnSpc>
            </a:pPr>
            <a:r>
              <a:rPr lang="en-US" sz="2000" b="0" i="0" dirty="0">
                <a:solidFill>
                  <a:srgbClr val="242021"/>
                </a:solidFill>
                <a:effectLst/>
              </a:rPr>
              <a:t>Abstraction enables you to specify procedure and data internally but suppress the need for “outsiders” to have knowledge of low-level details. </a:t>
            </a:r>
          </a:p>
          <a:p>
            <a:pPr algn="just">
              <a:lnSpc>
                <a:spcPct val="150000"/>
              </a:lnSpc>
            </a:pPr>
            <a:r>
              <a:rPr lang="en-US" sz="2000" b="0" i="0" dirty="0">
                <a:solidFill>
                  <a:srgbClr val="242021"/>
                </a:solidFill>
                <a:effectLst/>
              </a:rPr>
              <a:t>Refinement helps you to reveal low-level details as design progresses. </a:t>
            </a:r>
          </a:p>
          <a:p>
            <a:pPr algn="just">
              <a:lnSpc>
                <a:spcPct val="150000"/>
              </a:lnSpc>
            </a:pPr>
            <a:r>
              <a:rPr lang="en-US" sz="2000" b="0" i="0" dirty="0">
                <a:solidFill>
                  <a:srgbClr val="242021"/>
                </a:solidFill>
                <a:effectLst/>
              </a:rPr>
              <a:t>Both concepts allow you to create a complete design model as the design evolves.</a:t>
            </a:r>
          </a:p>
          <a:p>
            <a:pPr marL="0" indent="0" algn="just">
              <a:lnSpc>
                <a:spcPct val="150000"/>
              </a:lnSpc>
              <a:buNone/>
            </a:pPr>
            <a:r>
              <a:rPr lang="en-US" sz="2000" dirty="0"/>
              <a:t> </a:t>
            </a:r>
            <a:br>
              <a:rPr lang="en-US" sz="2000" dirty="0"/>
            </a:br>
            <a:r>
              <a:rPr lang="en-US" sz="2000" dirty="0"/>
              <a:t> </a:t>
            </a:r>
            <a:br>
              <a:rPr lang="en-US" sz="2000" dirty="0"/>
            </a:br>
            <a:r>
              <a:rPr lang="en-US" sz="2000" dirty="0"/>
              <a:t> </a:t>
            </a:r>
            <a:br>
              <a:rPr lang="en-US" sz="2000" dirty="0"/>
            </a:br>
            <a:r>
              <a:rPr lang="en-US" sz="2000" dirty="0"/>
              <a:t> </a:t>
            </a:r>
            <a:br>
              <a:rPr lang="en-US" sz="2000" dirty="0"/>
            </a:br>
            <a:r>
              <a:rPr lang="en-US" sz="2000" dirty="0"/>
              <a:t> </a:t>
            </a:r>
            <a:br>
              <a:rPr lang="en-US" sz="2000" dirty="0"/>
            </a:br>
            <a:br>
              <a:rPr lang="en-US" sz="2000" dirty="0"/>
            </a:br>
            <a:br>
              <a:rPr lang="en-US" sz="2000" dirty="0"/>
            </a:br>
            <a:br>
              <a:rPr lang="en-US" sz="2000" dirty="0"/>
            </a:br>
            <a:endParaRPr lang="en-US" sz="2000" b="0" i="0" dirty="0">
              <a:solidFill>
                <a:srgbClr val="000000"/>
              </a:solidFill>
              <a:effectLst/>
            </a:endParaRPr>
          </a:p>
          <a:p>
            <a:pPr marL="0" indent="0" algn="just">
              <a:lnSpc>
                <a:spcPct val="150000"/>
              </a:lnSpc>
              <a:buNone/>
            </a:pPr>
            <a:endParaRPr lang="en-US" sz="1200" b="0" i="0" dirty="0">
              <a:solidFill>
                <a:srgbClr val="000000"/>
              </a:solidFill>
              <a:effectLst/>
            </a:endParaRPr>
          </a:p>
          <a:p>
            <a:pPr marL="0" indent="0" algn="just">
              <a:lnSpc>
                <a:spcPct val="150000"/>
              </a:lnSpc>
              <a:buNone/>
            </a:pPr>
            <a:r>
              <a:rPr lang="en-US" sz="2000" dirty="0"/>
              <a:t> </a:t>
            </a:r>
            <a:br>
              <a:rPr lang="en-US" sz="1400" dirty="0"/>
            </a:b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711491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9. Aspects:</a:t>
            </a:r>
          </a:p>
          <a:p>
            <a:pPr algn="just">
              <a:lnSpc>
                <a:spcPct val="150000"/>
              </a:lnSpc>
            </a:pPr>
            <a:r>
              <a:rPr lang="en-US" sz="1800" b="0" i="0" dirty="0">
                <a:solidFill>
                  <a:srgbClr val="000000"/>
                </a:solidFill>
                <a:effectLst/>
              </a:rPr>
              <a:t>An </a:t>
            </a:r>
            <a:r>
              <a:rPr lang="en-US" sz="1800" b="1" i="1" dirty="0">
                <a:solidFill>
                  <a:srgbClr val="000000"/>
                </a:solidFill>
                <a:effectLst/>
              </a:rPr>
              <a:t>aspect </a:t>
            </a:r>
            <a:r>
              <a:rPr lang="en-US" sz="1800" b="0" i="0" dirty="0">
                <a:solidFill>
                  <a:srgbClr val="000000"/>
                </a:solidFill>
                <a:effectLst/>
              </a:rPr>
              <a:t>is a representation of a crosscutting concern. </a:t>
            </a:r>
          </a:p>
          <a:p>
            <a:pPr algn="just">
              <a:lnSpc>
                <a:spcPct val="150000"/>
              </a:lnSpc>
            </a:pPr>
            <a:r>
              <a:rPr lang="en-US" sz="1800" b="0" i="0" dirty="0">
                <a:solidFill>
                  <a:srgbClr val="000000"/>
                </a:solidFill>
                <a:effectLst/>
              </a:rPr>
              <a:t>A crosscutting concern is some characteristic of the system that applies across many different requirements.</a:t>
            </a:r>
          </a:p>
          <a:p>
            <a:pPr marL="0" indent="0" algn="just">
              <a:lnSpc>
                <a:spcPct val="150000"/>
              </a:lnSpc>
              <a:buNone/>
            </a:pPr>
            <a:endParaRPr lang="en-US" sz="1400" b="1" dirty="0">
              <a:solidFill>
                <a:srgbClr val="C00000"/>
              </a:solidFill>
            </a:endParaRPr>
          </a:p>
          <a:p>
            <a:pPr marL="0" indent="0" algn="just">
              <a:lnSpc>
                <a:spcPct val="150000"/>
              </a:lnSpc>
              <a:buNone/>
            </a:pPr>
            <a:r>
              <a:rPr lang="en-US" sz="2000" b="1" dirty="0">
                <a:solidFill>
                  <a:srgbClr val="C00000"/>
                </a:solidFill>
              </a:rPr>
              <a:t>10. Refactoring:</a:t>
            </a:r>
          </a:p>
          <a:p>
            <a:pPr algn="just">
              <a:lnSpc>
                <a:spcPct val="150000"/>
              </a:lnSpc>
            </a:pPr>
            <a:r>
              <a:rPr lang="en-US" sz="1800" dirty="0">
                <a:solidFill>
                  <a:srgbClr val="000000"/>
                </a:solidFill>
              </a:rPr>
              <a:t>An important design activity suggested for many agile methods, refactoring is a reorganization technique that simplifies the design (or code) of a component without changing its function or behavior. </a:t>
            </a:r>
          </a:p>
          <a:p>
            <a:pPr algn="just">
              <a:lnSpc>
                <a:spcPct val="150000"/>
              </a:lnSpc>
            </a:pPr>
            <a:r>
              <a:rPr lang="en-US" sz="1800" dirty="0">
                <a:solidFill>
                  <a:srgbClr val="000000"/>
                </a:solidFill>
              </a:rPr>
              <a:t>Refactoring is the process of changing a software system in such a way that it does not alter the external behavior of the code [design] yet improves its internal structure.</a:t>
            </a:r>
          </a:p>
          <a:p>
            <a:pPr marL="0" indent="0" algn="just">
              <a:lnSpc>
                <a:spcPct val="150000"/>
              </a:lnSpc>
              <a:buNone/>
            </a:pPr>
            <a:r>
              <a:rPr lang="en-US" sz="1800" dirty="0">
                <a:solidFill>
                  <a:srgbClr val="000000"/>
                </a:solidFill>
              </a:rPr>
              <a:t> </a:t>
            </a:r>
            <a:br>
              <a:rPr lang="en-US" sz="1400" dirty="0"/>
            </a:br>
            <a:r>
              <a:rPr lang="en-US" sz="1800" dirty="0"/>
              <a:t> </a:t>
            </a:r>
            <a:br>
              <a:rPr lang="en-US" sz="1600" dirty="0"/>
            </a:br>
            <a:r>
              <a:rPr lang="en-US" sz="2000" dirty="0"/>
              <a:t> </a:t>
            </a:r>
            <a:br>
              <a:rPr lang="en-US" sz="1400" dirty="0"/>
            </a:b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1264019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11. Design Classes:</a:t>
            </a:r>
          </a:p>
          <a:p>
            <a:pPr algn="just">
              <a:lnSpc>
                <a:spcPct val="150000"/>
              </a:lnSpc>
            </a:pPr>
            <a:r>
              <a:rPr lang="en-US" sz="1800" b="0" i="0" dirty="0">
                <a:solidFill>
                  <a:srgbClr val="242021"/>
                </a:solidFill>
                <a:effectLst/>
              </a:rPr>
              <a:t>The requirements model defines a set of analysis classes. </a:t>
            </a:r>
          </a:p>
          <a:p>
            <a:pPr algn="just">
              <a:lnSpc>
                <a:spcPct val="150000"/>
              </a:lnSpc>
            </a:pPr>
            <a:r>
              <a:rPr lang="en-US" sz="1800" b="0" i="0" dirty="0">
                <a:solidFill>
                  <a:srgbClr val="242021"/>
                </a:solidFill>
                <a:effectLst/>
              </a:rPr>
              <a:t>Each describes some element of the problem domain, focusing on aspects of the problem that are user visible. </a:t>
            </a:r>
          </a:p>
          <a:p>
            <a:pPr algn="just">
              <a:lnSpc>
                <a:spcPct val="150000"/>
              </a:lnSpc>
            </a:pPr>
            <a:r>
              <a:rPr lang="en-US" sz="1800" b="0" i="0" dirty="0">
                <a:solidFill>
                  <a:srgbClr val="242021"/>
                </a:solidFill>
                <a:effectLst/>
              </a:rPr>
              <a:t>The level of abstraction of an analysis class is relatively high.</a:t>
            </a:r>
          </a:p>
          <a:p>
            <a:pPr algn="just">
              <a:lnSpc>
                <a:spcPct val="150000"/>
              </a:lnSpc>
            </a:pPr>
            <a:r>
              <a:rPr lang="en-US" sz="1800" b="0" i="0" dirty="0">
                <a:solidFill>
                  <a:srgbClr val="242021"/>
                </a:solidFill>
                <a:effectLst/>
              </a:rPr>
              <a:t>As the design model evolves, you will define a set of </a:t>
            </a:r>
            <a:r>
              <a:rPr lang="en-US" sz="1800" b="0" i="1" dirty="0">
                <a:solidFill>
                  <a:srgbClr val="242021"/>
                </a:solidFill>
                <a:effectLst/>
              </a:rPr>
              <a:t>design classes </a:t>
            </a:r>
            <a:r>
              <a:rPr lang="en-US" sz="1800" b="0" i="0" dirty="0">
                <a:solidFill>
                  <a:srgbClr val="242021"/>
                </a:solidFill>
                <a:effectLst/>
              </a:rPr>
              <a:t>that refine the analysis classes by providing design detail that will enable the classes to be implemented, and implement a software infrastructure that supports the business solution.</a:t>
            </a:r>
          </a:p>
          <a:p>
            <a:pPr marL="0" indent="0" algn="just">
              <a:lnSpc>
                <a:spcPct val="150000"/>
              </a:lnSpc>
              <a:buNone/>
            </a:pPr>
            <a:r>
              <a:rPr lang="en-US" sz="1800" b="0" i="0" dirty="0">
                <a:solidFill>
                  <a:srgbClr val="242021"/>
                </a:solidFill>
                <a:effectLst/>
              </a:rPr>
              <a:t> </a:t>
            </a:r>
            <a:br>
              <a:rPr lang="en-US" sz="1600" dirty="0"/>
            </a:br>
            <a:r>
              <a:rPr lang="en-US" sz="2000" dirty="0"/>
              <a:t> </a:t>
            </a:r>
            <a:br>
              <a:rPr lang="en-US" sz="1400" dirty="0"/>
            </a:b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1994343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11. Design Classes (contd.):</a:t>
            </a:r>
          </a:p>
          <a:p>
            <a:pPr algn="just">
              <a:lnSpc>
                <a:spcPct val="150000"/>
              </a:lnSpc>
            </a:pPr>
            <a:r>
              <a:rPr lang="en-US" sz="1800" b="0" i="0" dirty="0">
                <a:solidFill>
                  <a:srgbClr val="242021"/>
                </a:solidFill>
                <a:effectLst/>
              </a:rPr>
              <a:t>Five different types of design classes, each representing a different layer of the design architecture, can be developed:</a:t>
            </a:r>
          </a:p>
          <a:p>
            <a:pPr marL="0" indent="0" algn="just">
              <a:lnSpc>
                <a:spcPct val="150000"/>
              </a:lnSpc>
              <a:buNone/>
            </a:pPr>
            <a:endParaRPr lang="en-US" sz="1200" b="0" i="0" dirty="0">
              <a:solidFill>
                <a:srgbClr val="242021"/>
              </a:solidFill>
              <a:effectLst/>
            </a:endParaRPr>
          </a:p>
          <a:p>
            <a:pPr marL="400050" indent="-400050" algn="just">
              <a:lnSpc>
                <a:spcPct val="150000"/>
              </a:lnSpc>
              <a:buFont typeface="+mj-lt"/>
              <a:buAutoNum type="romanLcPeriod"/>
            </a:pPr>
            <a:r>
              <a:rPr lang="en-US" sz="1800" b="0" i="1" dirty="0">
                <a:solidFill>
                  <a:srgbClr val="3A30FA"/>
                </a:solidFill>
                <a:effectLst/>
              </a:rPr>
              <a:t>User interface classes </a:t>
            </a:r>
            <a:r>
              <a:rPr lang="en-US" sz="1800" b="0" i="0" dirty="0">
                <a:solidFill>
                  <a:srgbClr val="242021"/>
                </a:solidFill>
                <a:effectLst/>
              </a:rPr>
              <a:t>define all abstractions that are necessary for human computer interaction (HCI). In many cases, HCI occurs within the context of a </a:t>
            </a:r>
            <a:r>
              <a:rPr lang="en-US" sz="1800" b="0" i="1" dirty="0">
                <a:solidFill>
                  <a:srgbClr val="242021"/>
                </a:solidFill>
                <a:effectLst/>
              </a:rPr>
              <a:t>metaphor </a:t>
            </a:r>
            <a:r>
              <a:rPr lang="en-US" sz="1800" b="0" i="0" dirty="0">
                <a:solidFill>
                  <a:srgbClr val="242021"/>
                </a:solidFill>
                <a:effectLst/>
              </a:rPr>
              <a:t>(e.g., a checkbook, an order form, a fax machine), and the design classes for the interface may be visual representations of the elements of the metaphor.</a:t>
            </a:r>
          </a:p>
          <a:p>
            <a:pPr marL="400050" indent="-400050" algn="just">
              <a:lnSpc>
                <a:spcPct val="150000"/>
              </a:lnSpc>
              <a:buFont typeface="+mj-lt"/>
              <a:buAutoNum type="romanLcPeriod"/>
            </a:pPr>
            <a:endParaRPr lang="en-US" sz="1200" b="0" i="0" dirty="0">
              <a:solidFill>
                <a:srgbClr val="242021"/>
              </a:solidFill>
              <a:effectLst/>
            </a:endParaRPr>
          </a:p>
          <a:p>
            <a:pPr marL="400050" indent="-400050" algn="just">
              <a:lnSpc>
                <a:spcPct val="150000"/>
              </a:lnSpc>
              <a:buFont typeface="+mj-lt"/>
              <a:buAutoNum type="romanLcPeriod"/>
            </a:pPr>
            <a:r>
              <a:rPr lang="en-US" sz="1800" b="0" i="1" dirty="0">
                <a:solidFill>
                  <a:srgbClr val="3A30FA"/>
                </a:solidFill>
                <a:effectLst/>
              </a:rPr>
              <a:t>Business domain classes </a:t>
            </a:r>
            <a:r>
              <a:rPr lang="en-US" sz="1800" b="0" i="0" dirty="0">
                <a:solidFill>
                  <a:srgbClr val="242021"/>
                </a:solidFill>
                <a:effectLst/>
              </a:rPr>
              <a:t>are often refinements of the analysis classes defined earlier. The classes identify the attributes and services (methods) that are required to implement some element of the business domain.</a:t>
            </a:r>
          </a:p>
          <a:p>
            <a:pPr marL="0" indent="0" algn="just">
              <a:lnSpc>
                <a:spcPct val="150000"/>
              </a:lnSpc>
              <a:buNone/>
            </a:pPr>
            <a:br>
              <a:rPr lang="en-US" sz="1600" dirty="0"/>
            </a:br>
            <a:r>
              <a:rPr lang="en-US" sz="2000" dirty="0"/>
              <a:t> </a:t>
            </a:r>
            <a:br>
              <a:rPr lang="en-US" sz="1400" dirty="0"/>
            </a:b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3790728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11. Design Classes (contd.):</a:t>
            </a:r>
          </a:p>
          <a:p>
            <a:pPr marL="514350" indent="-514350" algn="just">
              <a:lnSpc>
                <a:spcPct val="150000"/>
              </a:lnSpc>
              <a:buFont typeface="+mj-lt"/>
              <a:buAutoNum type="romanLcPeriod" startAt="3"/>
            </a:pPr>
            <a:r>
              <a:rPr lang="en-US" sz="2000" b="0" i="1" dirty="0">
                <a:solidFill>
                  <a:srgbClr val="3A30FA"/>
                </a:solidFill>
                <a:effectLst/>
              </a:rPr>
              <a:t>Process classes </a:t>
            </a:r>
            <a:r>
              <a:rPr lang="en-US" sz="2000" b="0" i="0" dirty="0">
                <a:solidFill>
                  <a:srgbClr val="242021"/>
                </a:solidFill>
                <a:effectLst/>
              </a:rPr>
              <a:t>implement lower-level business abstractions required to fully manage the business domain classes.</a:t>
            </a:r>
          </a:p>
          <a:p>
            <a:pPr marL="0" indent="0" algn="just">
              <a:lnSpc>
                <a:spcPct val="150000"/>
              </a:lnSpc>
              <a:buNone/>
            </a:pPr>
            <a:endParaRPr lang="en-US" sz="2000" b="0" i="0" dirty="0">
              <a:solidFill>
                <a:srgbClr val="242021"/>
              </a:solidFill>
              <a:effectLst/>
            </a:endParaRPr>
          </a:p>
          <a:p>
            <a:pPr marL="514350" indent="-514350" algn="just">
              <a:lnSpc>
                <a:spcPct val="150000"/>
              </a:lnSpc>
              <a:buFont typeface="+mj-lt"/>
              <a:buAutoNum type="romanLcPeriod" startAt="3"/>
            </a:pPr>
            <a:r>
              <a:rPr lang="en-US" sz="2000" b="0" i="1" dirty="0">
                <a:solidFill>
                  <a:srgbClr val="3A30FA"/>
                </a:solidFill>
                <a:effectLst/>
              </a:rPr>
              <a:t>Persistent classes </a:t>
            </a:r>
            <a:r>
              <a:rPr lang="en-US" sz="2000" b="0" i="0" dirty="0">
                <a:solidFill>
                  <a:srgbClr val="242021"/>
                </a:solidFill>
                <a:effectLst/>
              </a:rPr>
              <a:t>represent data stores (e.g., a database) that will persist beyond the execution of the software.</a:t>
            </a:r>
          </a:p>
          <a:p>
            <a:pPr marL="0" indent="0" algn="just">
              <a:lnSpc>
                <a:spcPct val="150000"/>
              </a:lnSpc>
              <a:buNone/>
            </a:pPr>
            <a:endParaRPr lang="en-US" sz="2000" b="0" i="0" dirty="0">
              <a:solidFill>
                <a:srgbClr val="242021"/>
              </a:solidFill>
              <a:effectLst/>
            </a:endParaRPr>
          </a:p>
          <a:p>
            <a:pPr marL="514350" indent="-514350" algn="just">
              <a:lnSpc>
                <a:spcPct val="150000"/>
              </a:lnSpc>
              <a:buFont typeface="+mj-lt"/>
              <a:buAutoNum type="romanLcPeriod" startAt="3"/>
            </a:pPr>
            <a:r>
              <a:rPr lang="en-US" sz="2000" b="0" i="1" dirty="0">
                <a:solidFill>
                  <a:srgbClr val="3A30FA"/>
                </a:solidFill>
                <a:effectLst/>
              </a:rPr>
              <a:t>System classes </a:t>
            </a:r>
            <a:r>
              <a:rPr lang="en-US" sz="2000" b="0" i="0" dirty="0">
                <a:solidFill>
                  <a:srgbClr val="242021"/>
                </a:solidFill>
                <a:effectLst/>
              </a:rPr>
              <a:t>implement software management and control functions that enable the system to operate and communicate within its computing environment and with the outside world.</a:t>
            </a:r>
          </a:p>
          <a:p>
            <a:pPr marL="0" indent="0" algn="just">
              <a:lnSpc>
                <a:spcPct val="150000"/>
              </a:lnSpc>
              <a:buNone/>
            </a:pPr>
            <a:r>
              <a:rPr lang="en-US" sz="2000" dirty="0"/>
              <a:t> </a:t>
            </a:r>
            <a:br>
              <a:rPr lang="en-US" sz="1400" dirty="0"/>
            </a:br>
            <a:r>
              <a:rPr lang="en-US" sz="1800" b="0" i="0" dirty="0">
                <a:solidFill>
                  <a:srgbClr val="242021"/>
                </a:solidFill>
                <a:effectLst/>
              </a:rPr>
              <a:t> </a:t>
            </a:r>
            <a:br>
              <a:rPr lang="en-US" sz="1600" dirty="0"/>
            </a:br>
            <a:r>
              <a:rPr lang="en-US" sz="2000" dirty="0"/>
              <a:t> </a:t>
            </a:r>
            <a:br>
              <a:rPr lang="en-US" sz="1400" dirty="0"/>
            </a:br>
            <a:r>
              <a:rPr lang="en-US" sz="1800" dirty="0">
                <a:solidFill>
                  <a:srgbClr val="303030"/>
                </a:solidFill>
              </a:rPr>
              <a:t> </a:t>
            </a:r>
            <a:br>
              <a:rPr lang="en-US" sz="1600" dirty="0"/>
            </a:br>
            <a:r>
              <a:rPr lang="en-US" sz="2000" dirty="0">
                <a:solidFill>
                  <a:srgbClr val="303030"/>
                </a:solidFill>
              </a:rPr>
              <a:t> </a:t>
            </a:r>
            <a:br>
              <a:rPr lang="en-US" sz="1600" dirty="0"/>
            </a:b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2213083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11. Design Classes (contd.):</a:t>
            </a:r>
          </a:p>
          <a:p>
            <a:pPr marL="0" indent="0" algn="just">
              <a:lnSpc>
                <a:spcPct val="150000"/>
              </a:lnSpc>
              <a:buNone/>
            </a:pPr>
            <a:r>
              <a:rPr lang="en-US" sz="1800" dirty="0">
                <a:solidFill>
                  <a:srgbClr val="242021"/>
                </a:solidFill>
              </a:rPr>
              <a:t>Each design class should be reviewed to ensure that it is “well-formed.” The four characteristics of a well-formed design class are:</a:t>
            </a:r>
          </a:p>
          <a:p>
            <a:pPr marL="400050" indent="-400050" algn="just">
              <a:lnSpc>
                <a:spcPct val="150000"/>
              </a:lnSpc>
              <a:buFont typeface="+mj-lt"/>
              <a:buAutoNum type="romanLcPeriod"/>
            </a:pPr>
            <a:r>
              <a:rPr lang="en-US" sz="1800" b="1" i="0" dirty="0">
                <a:solidFill>
                  <a:srgbClr val="3A30FA"/>
                </a:solidFill>
                <a:effectLst/>
              </a:rPr>
              <a:t>Complete and sufficient. </a:t>
            </a:r>
            <a:r>
              <a:rPr lang="en-US" sz="1800" b="0" i="0" dirty="0">
                <a:solidFill>
                  <a:srgbClr val="242021"/>
                </a:solidFill>
                <a:effectLst/>
              </a:rPr>
              <a:t>A design class should be the complete encapsulation of all attributes and methods that can reasonably be expected (based on a knowledgeable interpretation of the class name) to exist for the class. </a:t>
            </a:r>
          </a:p>
          <a:p>
            <a:pPr lvl="1" algn="just">
              <a:lnSpc>
                <a:spcPct val="150000"/>
              </a:lnSpc>
            </a:pPr>
            <a:r>
              <a:rPr lang="en-US" sz="1800" b="0" i="0" dirty="0">
                <a:solidFill>
                  <a:srgbClr val="242021"/>
                </a:solidFill>
                <a:effectLst/>
              </a:rPr>
              <a:t>For example, the class </a:t>
            </a:r>
            <a:r>
              <a:rPr lang="en-US" sz="1800" b="1" i="0" dirty="0">
                <a:solidFill>
                  <a:srgbClr val="242021"/>
                </a:solidFill>
                <a:effectLst/>
              </a:rPr>
              <a:t>Scene </a:t>
            </a:r>
            <a:r>
              <a:rPr lang="en-US" sz="1800" b="0" i="0" dirty="0">
                <a:solidFill>
                  <a:srgbClr val="242021"/>
                </a:solidFill>
                <a:effectLst/>
              </a:rPr>
              <a:t>defined for video-editing software is complete only if it contains all attributes and methods that can reasonably be associated with the creation of a video scene. </a:t>
            </a:r>
          </a:p>
          <a:p>
            <a:pPr lvl="1" algn="just">
              <a:lnSpc>
                <a:spcPct val="150000"/>
              </a:lnSpc>
            </a:pPr>
            <a:r>
              <a:rPr lang="en-US" sz="1800" b="0" i="0" dirty="0">
                <a:solidFill>
                  <a:srgbClr val="242021"/>
                </a:solidFill>
                <a:effectLst/>
              </a:rPr>
              <a:t>Sufficiency ensures that the design class contains only those methods that are sufficient to achieve the intent of the class, no more and no less.</a:t>
            </a:r>
          </a:p>
          <a:p>
            <a:pPr marL="457200" lvl="1" indent="0" algn="just">
              <a:lnSpc>
                <a:spcPct val="150000"/>
              </a:lnSpc>
              <a:buNone/>
            </a:pPr>
            <a:r>
              <a:rPr lang="en-US" sz="1800" dirty="0"/>
              <a:t> </a:t>
            </a:r>
            <a:br>
              <a:rPr lang="en-US" sz="1800" dirty="0"/>
            </a:br>
            <a:br>
              <a:rPr lang="en-US" sz="1800" dirty="0"/>
            </a:br>
            <a:r>
              <a:rPr lang="en-US" sz="1800" dirty="0"/>
              <a:t> </a:t>
            </a:r>
            <a:br>
              <a:rPr lang="en-US" sz="1800" dirty="0"/>
            </a:br>
            <a:r>
              <a:rPr lang="en-US" sz="1800" dirty="0">
                <a:solidFill>
                  <a:srgbClr val="303030"/>
                </a:solidFill>
              </a:rPr>
              <a:t> </a:t>
            </a:r>
            <a:br>
              <a:rPr lang="en-US" sz="1800" dirty="0"/>
            </a:br>
            <a:r>
              <a:rPr lang="en-US" sz="1800" dirty="0">
                <a:solidFill>
                  <a:srgbClr val="303030"/>
                </a:solidFill>
              </a:rPr>
              <a:t> </a:t>
            </a:r>
            <a:br>
              <a:rPr lang="en-US" sz="1800" dirty="0"/>
            </a:br>
            <a:r>
              <a:rPr lang="en-US" sz="1800" dirty="0">
                <a:solidFill>
                  <a:srgbClr val="303030"/>
                </a:solidFill>
              </a:rPr>
              <a:t> </a:t>
            </a:r>
            <a:br>
              <a:rPr lang="en-US" sz="1800" dirty="0">
                <a:solidFill>
                  <a:srgbClr val="303030"/>
                </a:solidFill>
              </a:rPr>
            </a:br>
            <a:endParaRPr lang="en-US" sz="1800" dirty="0">
              <a:solidFill>
                <a:srgbClr val="303030"/>
              </a:solidFill>
            </a:endParaRPr>
          </a:p>
        </p:txBody>
      </p:sp>
    </p:spTree>
    <p:extLst>
      <p:ext uri="{BB962C8B-B14F-4D97-AF65-F5344CB8AC3E}">
        <p14:creationId xmlns:p14="http://schemas.microsoft.com/office/powerpoint/2010/main" val="1530106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11. Design Classes (contd.):</a:t>
            </a:r>
          </a:p>
          <a:p>
            <a:pPr marL="400050" indent="-400050" algn="just">
              <a:lnSpc>
                <a:spcPct val="150000"/>
              </a:lnSpc>
              <a:buFont typeface="+mj-lt"/>
              <a:buAutoNum type="romanLcPeriod" startAt="2"/>
            </a:pPr>
            <a:r>
              <a:rPr lang="en-US" sz="1800" b="1" dirty="0">
                <a:solidFill>
                  <a:srgbClr val="3A30FA"/>
                </a:solidFill>
              </a:rPr>
              <a:t>Primitiveness. </a:t>
            </a:r>
            <a:r>
              <a:rPr lang="en-US" sz="1800" b="0" i="0" dirty="0">
                <a:solidFill>
                  <a:srgbClr val="242021"/>
                </a:solidFill>
                <a:effectLst/>
              </a:rPr>
              <a:t>Methods associated with a design class should be focused on accomplishing one service for the class. Once the service has been implemented with a method, the class should not provide another way to accomplish the same thing. </a:t>
            </a:r>
          </a:p>
          <a:p>
            <a:pPr lvl="1" algn="just">
              <a:lnSpc>
                <a:spcPct val="150000"/>
              </a:lnSpc>
            </a:pPr>
            <a:r>
              <a:rPr lang="en-US" sz="1800" dirty="0">
                <a:solidFill>
                  <a:srgbClr val="242021"/>
                </a:solidFill>
              </a:rPr>
              <a:t>For example, the class </a:t>
            </a:r>
            <a:r>
              <a:rPr lang="en-US" sz="1800" b="1" dirty="0" err="1">
                <a:solidFill>
                  <a:srgbClr val="242021"/>
                </a:solidFill>
              </a:rPr>
              <a:t>VideoClip</a:t>
            </a:r>
            <a:r>
              <a:rPr lang="en-US" sz="1800" dirty="0">
                <a:solidFill>
                  <a:srgbClr val="242021"/>
                </a:solidFill>
              </a:rPr>
              <a:t> for video-editing software might have attributes start-point and end-point to indicate the start and end points of the clip (note that the raw video loaded into the system may be longer than the clip that is used). </a:t>
            </a:r>
          </a:p>
          <a:p>
            <a:pPr lvl="1" algn="just">
              <a:lnSpc>
                <a:spcPct val="150000"/>
              </a:lnSpc>
            </a:pPr>
            <a:r>
              <a:rPr lang="en-US" sz="1800" dirty="0">
                <a:solidFill>
                  <a:srgbClr val="242021"/>
                </a:solidFill>
              </a:rPr>
              <a:t>The methods, </a:t>
            </a:r>
            <a:r>
              <a:rPr lang="en-US" sz="1800" i="1" dirty="0" err="1">
                <a:solidFill>
                  <a:srgbClr val="242021"/>
                </a:solidFill>
              </a:rPr>
              <a:t>setStartPoint</a:t>
            </a:r>
            <a:r>
              <a:rPr lang="en-US" sz="1800" i="1" dirty="0">
                <a:solidFill>
                  <a:srgbClr val="242021"/>
                </a:solidFill>
              </a:rPr>
              <a:t>() </a:t>
            </a:r>
            <a:r>
              <a:rPr lang="en-US" sz="1800" dirty="0">
                <a:solidFill>
                  <a:srgbClr val="242021"/>
                </a:solidFill>
              </a:rPr>
              <a:t>and </a:t>
            </a:r>
            <a:r>
              <a:rPr lang="en-US" sz="1800" i="1" dirty="0" err="1">
                <a:solidFill>
                  <a:srgbClr val="242021"/>
                </a:solidFill>
              </a:rPr>
              <a:t>setEndPoint</a:t>
            </a:r>
            <a:r>
              <a:rPr lang="en-US" sz="1800" i="1" dirty="0">
                <a:solidFill>
                  <a:srgbClr val="242021"/>
                </a:solidFill>
              </a:rPr>
              <a:t>()</a:t>
            </a:r>
            <a:r>
              <a:rPr lang="en-US" sz="1800" dirty="0">
                <a:solidFill>
                  <a:srgbClr val="242021"/>
                </a:solidFill>
              </a:rPr>
              <a:t>, provide the only means for establishing start and end points for the clip.</a:t>
            </a:r>
          </a:p>
          <a:p>
            <a:pPr marL="457200" lvl="1" indent="0" algn="just">
              <a:lnSpc>
                <a:spcPct val="150000"/>
              </a:lnSpc>
              <a:buNone/>
            </a:pPr>
            <a:r>
              <a:rPr lang="en-US" sz="1800" dirty="0">
                <a:solidFill>
                  <a:srgbClr val="242021"/>
                </a:solidFill>
              </a:rPr>
              <a:t> </a:t>
            </a:r>
            <a:br>
              <a:rPr lang="en-US" sz="1800" dirty="0">
                <a:solidFill>
                  <a:srgbClr val="242021"/>
                </a:solidFill>
              </a:rPr>
            </a:br>
            <a:endParaRPr lang="en-US" sz="1800" dirty="0">
              <a:solidFill>
                <a:srgbClr val="242021"/>
              </a:solidFill>
            </a:endParaRPr>
          </a:p>
          <a:p>
            <a:pPr marL="457200" lvl="1" indent="0" algn="just">
              <a:lnSpc>
                <a:spcPct val="150000"/>
              </a:lnSpc>
              <a:buNone/>
            </a:pPr>
            <a:r>
              <a:rPr lang="en-US" sz="1800" dirty="0"/>
              <a:t> </a:t>
            </a:r>
            <a:br>
              <a:rPr lang="en-US" sz="1800" dirty="0"/>
            </a:br>
            <a:br>
              <a:rPr lang="en-US" sz="1800" dirty="0"/>
            </a:br>
            <a:r>
              <a:rPr lang="en-US" sz="1800" dirty="0"/>
              <a:t> </a:t>
            </a:r>
            <a:br>
              <a:rPr lang="en-US" sz="1800" dirty="0"/>
            </a:br>
            <a:r>
              <a:rPr lang="en-US" sz="1800" dirty="0">
                <a:solidFill>
                  <a:srgbClr val="303030"/>
                </a:solidFill>
              </a:rPr>
              <a:t> </a:t>
            </a:r>
            <a:br>
              <a:rPr lang="en-US" sz="1800" dirty="0"/>
            </a:br>
            <a:r>
              <a:rPr lang="en-US" sz="1800" dirty="0">
                <a:solidFill>
                  <a:srgbClr val="303030"/>
                </a:solidFill>
              </a:rPr>
              <a:t> </a:t>
            </a:r>
            <a:br>
              <a:rPr lang="en-US" sz="1800" dirty="0"/>
            </a:br>
            <a:r>
              <a:rPr lang="en-US" sz="1800" dirty="0">
                <a:solidFill>
                  <a:srgbClr val="303030"/>
                </a:solidFill>
              </a:rPr>
              <a:t> </a:t>
            </a:r>
            <a:br>
              <a:rPr lang="en-US" sz="1800" dirty="0">
                <a:solidFill>
                  <a:srgbClr val="303030"/>
                </a:solidFill>
              </a:rPr>
            </a:br>
            <a:endParaRPr lang="en-US" sz="1800" dirty="0">
              <a:solidFill>
                <a:srgbClr val="303030"/>
              </a:solidFill>
            </a:endParaRPr>
          </a:p>
        </p:txBody>
      </p:sp>
    </p:spTree>
    <p:extLst>
      <p:ext uri="{BB962C8B-B14F-4D97-AF65-F5344CB8AC3E}">
        <p14:creationId xmlns:p14="http://schemas.microsoft.com/office/powerpoint/2010/main" val="34087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Introduction</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152400" y="914400"/>
            <a:ext cx="8763000" cy="5410200"/>
          </a:xfrm>
        </p:spPr>
        <p:txBody>
          <a:bodyPr/>
          <a:lstStyle/>
          <a:p>
            <a:pPr algn="just">
              <a:lnSpc>
                <a:spcPct val="150000"/>
              </a:lnSpc>
            </a:pPr>
            <a:r>
              <a:rPr lang="en-US" sz="1800" dirty="0">
                <a:solidFill>
                  <a:srgbClr val="303030"/>
                </a:solidFill>
              </a:rPr>
              <a:t>The importance of software design can be stated with a single word </a:t>
            </a:r>
            <a:r>
              <a:rPr lang="en-US" sz="1800" b="1" dirty="0">
                <a:solidFill>
                  <a:srgbClr val="C00000"/>
                </a:solidFill>
              </a:rPr>
              <a:t>quality</a:t>
            </a:r>
            <a:r>
              <a:rPr lang="en-US" sz="1800" dirty="0">
                <a:solidFill>
                  <a:srgbClr val="303030"/>
                </a:solidFill>
              </a:rPr>
              <a:t>. </a:t>
            </a:r>
          </a:p>
          <a:p>
            <a:pPr algn="just">
              <a:lnSpc>
                <a:spcPct val="150000"/>
              </a:lnSpc>
            </a:pPr>
            <a:r>
              <a:rPr lang="en-US" sz="1800" dirty="0">
                <a:solidFill>
                  <a:srgbClr val="303030"/>
                </a:solidFill>
              </a:rPr>
              <a:t>Design is the place where quality is fostered in software engineering. </a:t>
            </a:r>
          </a:p>
          <a:p>
            <a:pPr algn="just">
              <a:lnSpc>
                <a:spcPct val="150000"/>
              </a:lnSpc>
            </a:pPr>
            <a:r>
              <a:rPr lang="en-US" sz="1800" dirty="0">
                <a:solidFill>
                  <a:srgbClr val="303030"/>
                </a:solidFill>
              </a:rPr>
              <a:t>Design provides you with representations of software that can be assessed for quality. </a:t>
            </a:r>
          </a:p>
          <a:p>
            <a:pPr algn="just">
              <a:lnSpc>
                <a:spcPct val="150000"/>
              </a:lnSpc>
            </a:pPr>
            <a:r>
              <a:rPr lang="en-US" sz="1800" dirty="0">
                <a:solidFill>
                  <a:srgbClr val="303030"/>
                </a:solidFill>
              </a:rPr>
              <a:t>Design is the only way that you can accurately translate stakeholder’s requirements into a finished software product or system. </a:t>
            </a:r>
          </a:p>
          <a:p>
            <a:pPr algn="just">
              <a:lnSpc>
                <a:spcPct val="150000"/>
              </a:lnSpc>
            </a:pPr>
            <a:r>
              <a:rPr lang="en-US" sz="1800" dirty="0">
                <a:solidFill>
                  <a:srgbClr val="303030"/>
                </a:solidFill>
              </a:rPr>
              <a:t>Software design serves as the foundation for all the software engineering and software support activities that follow. </a:t>
            </a:r>
          </a:p>
          <a:p>
            <a:pPr algn="just">
              <a:lnSpc>
                <a:spcPct val="150000"/>
              </a:lnSpc>
            </a:pPr>
            <a:r>
              <a:rPr lang="en-US" sz="1800" dirty="0">
                <a:solidFill>
                  <a:srgbClr val="303030"/>
                </a:solidFill>
              </a:rPr>
              <a:t>Without design, you risk building an unstable system—one that will fail when small changes are made; one that may be difficult to test; one whose quality cannot be assessed until late in the software process, when time is short and many dollars have already been spent. </a:t>
            </a:r>
          </a:p>
          <a:p>
            <a:pPr marL="0" indent="0" algn="just">
              <a:lnSpc>
                <a:spcPct val="150000"/>
              </a:lnSpc>
              <a:buNone/>
            </a:pPr>
            <a:br>
              <a:rPr lang="en-US" sz="1800" dirty="0"/>
            </a:br>
            <a:endParaRPr lang="en-US" sz="1800" dirty="0">
              <a:solidFill>
                <a:srgbClr val="303030"/>
              </a:solidFill>
            </a:endParaRPr>
          </a:p>
        </p:txBody>
      </p:sp>
    </p:spTree>
    <p:extLst>
      <p:ext uri="{BB962C8B-B14F-4D97-AF65-F5344CB8AC3E}">
        <p14:creationId xmlns:p14="http://schemas.microsoft.com/office/powerpoint/2010/main" val="2184235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Concepts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990600"/>
            <a:ext cx="8534400" cy="4979555"/>
          </a:xfrm>
        </p:spPr>
        <p:txBody>
          <a:bodyPr/>
          <a:lstStyle/>
          <a:p>
            <a:pPr marL="0" indent="0" algn="just">
              <a:lnSpc>
                <a:spcPct val="150000"/>
              </a:lnSpc>
              <a:buNone/>
            </a:pPr>
            <a:r>
              <a:rPr lang="en-US" sz="2000" b="1" dirty="0">
                <a:solidFill>
                  <a:srgbClr val="C00000"/>
                </a:solidFill>
              </a:rPr>
              <a:t>11. Design Classes (contd.):</a:t>
            </a:r>
          </a:p>
          <a:p>
            <a:pPr marL="400050" indent="-400050" algn="just">
              <a:lnSpc>
                <a:spcPct val="150000"/>
              </a:lnSpc>
              <a:buFont typeface="+mj-lt"/>
              <a:buAutoNum type="romanLcPeriod" startAt="3"/>
            </a:pPr>
            <a:r>
              <a:rPr lang="en-US" sz="1800" b="1" i="0" dirty="0">
                <a:solidFill>
                  <a:srgbClr val="3A30FA"/>
                </a:solidFill>
                <a:effectLst/>
              </a:rPr>
              <a:t>High cohesion. </a:t>
            </a:r>
            <a:r>
              <a:rPr lang="en-US" sz="1800" b="0" i="0" dirty="0">
                <a:solidFill>
                  <a:srgbClr val="242021"/>
                </a:solidFill>
                <a:effectLst/>
              </a:rPr>
              <a:t>A cohesive design class has a small, focused set of responsibilities and single-mindedly applies attributes and methods to implement those responsibilities.</a:t>
            </a:r>
            <a:r>
              <a:rPr lang="en-US" sz="1800" dirty="0"/>
              <a:t> </a:t>
            </a:r>
            <a:r>
              <a:rPr lang="en-US" sz="1800" b="0" i="0" dirty="0">
                <a:solidFill>
                  <a:srgbClr val="242021"/>
                </a:solidFill>
                <a:effectLst/>
              </a:rPr>
              <a:t> </a:t>
            </a:r>
          </a:p>
          <a:p>
            <a:pPr lvl="1" algn="just">
              <a:lnSpc>
                <a:spcPct val="150000"/>
              </a:lnSpc>
            </a:pPr>
            <a:r>
              <a:rPr lang="en-US" sz="1800" b="0" i="0" dirty="0">
                <a:solidFill>
                  <a:srgbClr val="242021"/>
                </a:solidFill>
                <a:effectLst/>
              </a:rPr>
              <a:t>For example, the class </a:t>
            </a:r>
            <a:r>
              <a:rPr lang="en-US" sz="1800" b="1" i="0" dirty="0" err="1">
                <a:solidFill>
                  <a:srgbClr val="242021"/>
                </a:solidFill>
                <a:effectLst/>
              </a:rPr>
              <a:t>VideoClip</a:t>
            </a:r>
            <a:r>
              <a:rPr lang="en-US" sz="1800" b="1" i="0" dirty="0">
                <a:solidFill>
                  <a:srgbClr val="242021"/>
                </a:solidFill>
                <a:effectLst/>
              </a:rPr>
              <a:t> </a:t>
            </a:r>
            <a:r>
              <a:rPr lang="en-US" sz="1800" b="0" i="0" dirty="0">
                <a:solidFill>
                  <a:srgbClr val="242021"/>
                </a:solidFill>
                <a:effectLst/>
              </a:rPr>
              <a:t>might contain a set of methods for editing the video clip. </a:t>
            </a:r>
          </a:p>
          <a:p>
            <a:pPr lvl="1" algn="just">
              <a:lnSpc>
                <a:spcPct val="150000"/>
              </a:lnSpc>
            </a:pPr>
            <a:r>
              <a:rPr lang="en-US" sz="1800" b="0" i="0" dirty="0">
                <a:solidFill>
                  <a:srgbClr val="242021"/>
                </a:solidFill>
                <a:effectLst/>
              </a:rPr>
              <a:t>As long as each method focuses solely on attributes associated with the video clip, cohesion is maintained.</a:t>
            </a:r>
          </a:p>
          <a:p>
            <a:pPr marL="457200" lvl="1" indent="0" algn="just">
              <a:lnSpc>
                <a:spcPct val="150000"/>
              </a:lnSpc>
              <a:buNone/>
            </a:pPr>
            <a:endParaRPr lang="en-US" sz="1200" b="0" i="0" dirty="0">
              <a:solidFill>
                <a:srgbClr val="242021"/>
              </a:solidFill>
              <a:effectLst/>
            </a:endParaRPr>
          </a:p>
          <a:p>
            <a:pPr marL="400050" indent="-400050" algn="just">
              <a:lnSpc>
                <a:spcPct val="150000"/>
              </a:lnSpc>
              <a:buFont typeface="+mj-lt"/>
              <a:buAutoNum type="romanLcPeriod" startAt="3"/>
            </a:pPr>
            <a:r>
              <a:rPr lang="en-US" sz="1800" b="1" dirty="0">
                <a:solidFill>
                  <a:srgbClr val="3A30FA"/>
                </a:solidFill>
              </a:rPr>
              <a:t>Low coupling. </a:t>
            </a:r>
            <a:r>
              <a:rPr lang="en-US" sz="1800" dirty="0">
                <a:solidFill>
                  <a:srgbClr val="242021"/>
                </a:solidFill>
              </a:rPr>
              <a:t>Within the design model, it is necessary for design classes to collaborate with one another. If a design model is highly coupled, the system is difficult to implement, to test, and to maintain over time.</a:t>
            </a:r>
          </a:p>
          <a:p>
            <a:pPr marL="0" indent="0" algn="just">
              <a:lnSpc>
                <a:spcPct val="150000"/>
              </a:lnSpc>
              <a:buNone/>
            </a:pPr>
            <a:r>
              <a:rPr lang="en-US" sz="1800" dirty="0">
                <a:solidFill>
                  <a:srgbClr val="242021"/>
                </a:solidFill>
              </a:rPr>
              <a:t> </a:t>
            </a:r>
            <a:br>
              <a:rPr lang="en-US" sz="1400" dirty="0"/>
            </a:br>
            <a:r>
              <a:rPr lang="en-US" sz="1800" dirty="0"/>
              <a:t> </a:t>
            </a:r>
            <a:br>
              <a:rPr lang="en-US" sz="1800" dirty="0"/>
            </a:br>
            <a:endParaRPr lang="en-US" sz="1800" dirty="0">
              <a:solidFill>
                <a:srgbClr val="242021"/>
              </a:solidFill>
            </a:endParaRPr>
          </a:p>
          <a:p>
            <a:pPr marL="457200" lvl="1" indent="0" algn="just">
              <a:lnSpc>
                <a:spcPct val="150000"/>
              </a:lnSpc>
              <a:buNone/>
            </a:pPr>
            <a:r>
              <a:rPr lang="en-US" sz="1800" dirty="0">
                <a:solidFill>
                  <a:srgbClr val="242021"/>
                </a:solidFill>
              </a:rPr>
              <a:t> </a:t>
            </a:r>
            <a:br>
              <a:rPr lang="en-US" sz="1800" dirty="0">
                <a:solidFill>
                  <a:srgbClr val="242021"/>
                </a:solidFill>
              </a:rPr>
            </a:br>
            <a:endParaRPr lang="en-US" sz="1800" dirty="0">
              <a:solidFill>
                <a:srgbClr val="242021"/>
              </a:solidFill>
            </a:endParaRPr>
          </a:p>
          <a:p>
            <a:pPr marL="457200" lvl="1" indent="0" algn="just">
              <a:lnSpc>
                <a:spcPct val="150000"/>
              </a:lnSpc>
              <a:buNone/>
            </a:pPr>
            <a:r>
              <a:rPr lang="en-US" sz="1800" dirty="0"/>
              <a:t> </a:t>
            </a:r>
            <a:br>
              <a:rPr lang="en-US" sz="1800" dirty="0"/>
            </a:br>
            <a:br>
              <a:rPr lang="en-US" sz="1800" dirty="0"/>
            </a:br>
            <a:r>
              <a:rPr lang="en-US" sz="1800" dirty="0"/>
              <a:t> </a:t>
            </a:r>
            <a:br>
              <a:rPr lang="en-US" sz="1800" dirty="0"/>
            </a:br>
            <a:r>
              <a:rPr lang="en-US" sz="1800" dirty="0">
                <a:solidFill>
                  <a:srgbClr val="303030"/>
                </a:solidFill>
              </a:rPr>
              <a:t> </a:t>
            </a:r>
            <a:br>
              <a:rPr lang="en-US" sz="1800" dirty="0"/>
            </a:br>
            <a:r>
              <a:rPr lang="en-US" sz="1800" dirty="0">
                <a:solidFill>
                  <a:srgbClr val="303030"/>
                </a:solidFill>
              </a:rPr>
              <a:t> </a:t>
            </a:r>
            <a:br>
              <a:rPr lang="en-US" sz="1800" dirty="0"/>
            </a:br>
            <a:r>
              <a:rPr lang="en-US" sz="1800" dirty="0">
                <a:solidFill>
                  <a:srgbClr val="303030"/>
                </a:solidFill>
              </a:rPr>
              <a:t> </a:t>
            </a:r>
            <a:br>
              <a:rPr lang="en-US" sz="1800" dirty="0">
                <a:solidFill>
                  <a:srgbClr val="303030"/>
                </a:solidFill>
              </a:rPr>
            </a:br>
            <a:endParaRPr lang="en-US" sz="1800" dirty="0">
              <a:solidFill>
                <a:srgbClr val="303030"/>
              </a:solidFill>
            </a:endParaRPr>
          </a:p>
        </p:txBody>
      </p:sp>
    </p:spTree>
    <p:extLst>
      <p:ext uri="{BB962C8B-B14F-4D97-AF65-F5344CB8AC3E}">
        <p14:creationId xmlns:p14="http://schemas.microsoft.com/office/powerpoint/2010/main" val="3014940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2"/>
          <p:cNvSpPr txBox="1">
            <a:spLocks noGrp="1"/>
          </p:cNvSpPr>
          <p:nvPr>
            <p:ph type="title"/>
          </p:nvPr>
        </p:nvSpPr>
        <p:spPr>
          <a:xfrm>
            <a:off x="228601" y="284988"/>
            <a:ext cx="3810000" cy="517691"/>
          </a:xfrm>
          <a:prstGeom prst="rect">
            <a:avLst/>
          </a:prstGeom>
          <a:noFill/>
          <a:ln>
            <a:noFill/>
          </a:ln>
        </p:spPr>
        <p:txBody>
          <a:bodyPr spcFirstLastPara="1" vert="horz" wrap="square" lIns="0" tIns="12304" rIns="0" bIns="0" numCol="1" anchor="ctr" anchorCtr="0" compatLnSpc="1">
            <a:spAutoFit/>
          </a:bodyPr>
          <a:lstStyle/>
          <a:p>
            <a:pPr marL="11727" algn="l">
              <a:spcBef>
                <a:spcPts val="92"/>
              </a:spcBef>
              <a:spcAft>
                <a:spcPts val="0"/>
              </a:spcAft>
              <a:buSzPts val="1800"/>
            </a:pPr>
            <a:r>
              <a:rPr lang="en-US" b="1" dirty="0">
                <a:solidFill>
                  <a:srgbClr val="000000"/>
                </a:solidFill>
                <a:latin typeface="Times New Roman"/>
                <a:ea typeface="Times New Roman"/>
                <a:cs typeface="Times New Roman"/>
                <a:sym typeface="Times New Roman"/>
              </a:rPr>
              <a:t>The user interface</a:t>
            </a:r>
            <a:endParaRPr b="1" dirty="0"/>
          </a:p>
        </p:txBody>
      </p:sp>
      <p:sp>
        <p:nvSpPr>
          <p:cNvPr id="725" name="Google Shape;725;p32"/>
          <p:cNvSpPr txBox="1"/>
          <p:nvPr/>
        </p:nvSpPr>
        <p:spPr>
          <a:xfrm>
            <a:off x="228600" y="1705155"/>
            <a:ext cx="8506427" cy="3301494"/>
          </a:xfrm>
          <a:prstGeom prst="rect">
            <a:avLst/>
          </a:prstGeom>
          <a:noFill/>
          <a:ln>
            <a:noFill/>
          </a:ln>
        </p:spPr>
        <p:txBody>
          <a:bodyPr spcFirstLastPara="1" wrap="square" lIns="0" tIns="53925" rIns="0" bIns="0" anchor="t" anchorCtr="0">
            <a:spAutoFit/>
          </a:bodyPr>
          <a:lstStyle/>
          <a:p>
            <a:pPr marL="222816" indent="-211089" algn="just">
              <a:lnSpc>
                <a:spcPct val="90000"/>
              </a:lnSpc>
              <a:spcBef>
                <a:spcPts val="0"/>
              </a:spcBef>
              <a:spcAft>
                <a:spcPts val="0"/>
              </a:spcAft>
              <a:buClr>
                <a:srgbClr val="A8A47B"/>
              </a:buClr>
              <a:buSzPts val="1600"/>
              <a:buFont typeface="Arial"/>
              <a:buChar char="•"/>
            </a:pPr>
            <a:r>
              <a:rPr lang="en-US" sz="2000" dirty="0">
                <a:latin typeface="Times New Roman"/>
                <a:ea typeface="Times New Roman"/>
                <a:cs typeface="Times New Roman"/>
                <a:sym typeface="Times New Roman"/>
              </a:rPr>
              <a:t>User interfaces should be designed to match  the skills, experience and expectations of its  anticipated users.</a:t>
            </a:r>
            <a:endParaRPr sz="2000" dirty="0">
              <a:latin typeface="Times New Roman"/>
              <a:ea typeface="Times New Roman"/>
              <a:cs typeface="Times New Roman"/>
              <a:sym typeface="Times New Roman"/>
            </a:endParaRPr>
          </a:p>
          <a:p>
            <a:pPr marL="222816" indent="-211089" algn="just">
              <a:lnSpc>
                <a:spcPct val="200000"/>
              </a:lnSpc>
              <a:spcBef>
                <a:spcPts val="646"/>
              </a:spcBef>
              <a:spcAft>
                <a:spcPts val="0"/>
              </a:spcAft>
              <a:buClr>
                <a:srgbClr val="A8A47B"/>
              </a:buClr>
              <a:buSzPts val="1600"/>
              <a:buFont typeface="Arial"/>
              <a:buChar char="•"/>
            </a:pPr>
            <a:r>
              <a:rPr lang="en-US" sz="2000" dirty="0">
                <a:latin typeface="Times New Roman"/>
                <a:ea typeface="Times New Roman"/>
                <a:cs typeface="Times New Roman"/>
                <a:sym typeface="Times New Roman"/>
              </a:rPr>
              <a:t>System users often judge a system by its  interface rather than its functionality.</a:t>
            </a:r>
            <a:endParaRPr sz="2000" dirty="0">
              <a:latin typeface="Times New Roman"/>
              <a:ea typeface="Times New Roman"/>
              <a:cs typeface="Times New Roman"/>
              <a:sym typeface="Times New Roman"/>
            </a:endParaRPr>
          </a:p>
          <a:p>
            <a:pPr marL="222816" indent="-211089" algn="just">
              <a:lnSpc>
                <a:spcPct val="200000"/>
              </a:lnSpc>
              <a:spcBef>
                <a:spcPts val="646"/>
              </a:spcBef>
              <a:spcAft>
                <a:spcPts val="0"/>
              </a:spcAft>
              <a:buClr>
                <a:srgbClr val="A8A47B"/>
              </a:buClr>
              <a:buSzPts val="1600"/>
              <a:buFont typeface="Arial"/>
              <a:buChar char="•"/>
            </a:pPr>
            <a:r>
              <a:rPr lang="en-US" sz="2000" dirty="0">
                <a:latin typeface="Times New Roman"/>
                <a:ea typeface="Times New Roman"/>
                <a:cs typeface="Times New Roman"/>
                <a:sym typeface="Times New Roman"/>
              </a:rPr>
              <a:t>A poorly designed interface can cause a user  to make catastrophic errors.</a:t>
            </a:r>
            <a:endParaRPr sz="2000" dirty="0">
              <a:latin typeface="Times New Roman"/>
              <a:ea typeface="Times New Roman"/>
              <a:cs typeface="Times New Roman"/>
              <a:sym typeface="Times New Roman"/>
            </a:endParaRPr>
          </a:p>
          <a:p>
            <a:pPr marL="222816" indent="-211089" algn="just">
              <a:lnSpc>
                <a:spcPct val="200000"/>
              </a:lnSpc>
              <a:spcBef>
                <a:spcPts val="646"/>
              </a:spcBef>
              <a:spcAft>
                <a:spcPts val="0"/>
              </a:spcAft>
              <a:buClr>
                <a:srgbClr val="A8A47B"/>
              </a:buClr>
              <a:buSzPts val="1600"/>
              <a:buFont typeface="Arial"/>
              <a:buChar char="•"/>
            </a:pPr>
            <a:r>
              <a:rPr lang="en-US" sz="2000" dirty="0">
                <a:latin typeface="Times New Roman"/>
                <a:ea typeface="Times New Roman"/>
                <a:cs typeface="Times New Roman"/>
                <a:sym typeface="Times New Roman"/>
              </a:rPr>
              <a:t>Poor user interface design is the reason why  so many software systems are never used.</a:t>
            </a:r>
            <a:endParaRPr sz="2000" dirty="0"/>
          </a:p>
        </p:txBody>
      </p:sp>
      <p:sp>
        <p:nvSpPr>
          <p:cNvPr id="726" name="Google Shape;726;p32"/>
          <p:cNvSpPr/>
          <p:nvPr/>
        </p:nvSpPr>
        <p:spPr>
          <a:xfrm>
            <a:off x="8227841" y="5478265"/>
            <a:ext cx="65963" cy="366464"/>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727" name="Google Shape;727;p32"/>
          <p:cNvSpPr/>
          <p:nvPr/>
        </p:nvSpPr>
        <p:spPr>
          <a:xfrm>
            <a:off x="8669064" y="5478265"/>
            <a:ext cx="65963" cy="366464"/>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728" name="Google Shape;728;p32"/>
          <p:cNvSpPr txBox="1"/>
          <p:nvPr/>
        </p:nvSpPr>
        <p:spPr>
          <a:xfrm>
            <a:off x="8394948" y="5539831"/>
            <a:ext cx="175903" cy="567848"/>
          </a:xfrm>
          <a:prstGeom prst="rect">
            <a:avLst/>
          </a:prstGeom>
          <a:noFill/>
          <a:ln>
            <a:noFill/>
          </a:ln>
        </p:spPr>
        <p:txBody>
          <a:bodyPr spcFirstLastPara="1" wrap="square" lIns="0" tIns="0" rIns="0" bIns="0" anchor="t" anchorCtr="0">
            <a:spAutoFit/>
          </a:bodyPr>
          <a:lstStyle/>
          <a:p>
            <a:pPr marL="35182">
              <a:lnSpc>
                <a:spcPct val="111111"/>
              </a:lnSpc>
              <a:spcBef>
                <a:spcPts val="0"/>
              </a:spcBef>
              <a:spcAft>
                <a:spcPts val="0"/>
              </a:spcAft>
              <a:buClr>
                <a:srgbClr val="FFFFFF"/>
              </a:buClr>
              <a:buSzPts val="1800"/>
            </a:pPr>
            <a:fld id="{00000000-1234-1234-1234-123412341234}" type="slidenum">
              <a:rPr lang="en-US" sz="1662">
                <a:solidFill>
                  <a:srgbClr val="FFFFFF"/>
                </a:solidFill>
                <a:latin typeface="Times New Roman"/>
                <a:ea typeface="Times New Roman"/>
                <a:cs typeface="Times New Roman"/>
                <a:sym typeface="Times New Roman"/>
              </a:rPr>
              <a:pPr marL="35182">
                <a:lnSpc>
                  <a:spcPct val="111111"/>
                </a:lnSpc>
                <a:spcBef>
                  <a:spcPts val="0"/>
                </a:spcBef>
                <a:spcAft>
                  <a:spcPts val="0"/>
                </a:spcAft>
                <a:buClr>
                  <a:srgbClr val="FFFFFF"/>
                </a:buClr>
                <a:buSzPts val="1800"/>
              </a:p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3"/>
          <p:cNvSpPr txBox="1">
            <a:spLocks noGrp="1"/>
          </p:cNvSpPr>
          <p:nvPr>
            <p:ph type="title"/>
          </p:nvPr>
        </p:nvSpPr>
        <p:spPr>
          <a:xfrm>
            <a:off x="76200" y="133549"/>
            <a:ext cx="6521586" cy="517691"/>
          </a:xfrm>
          <a:prstGeom prst="rect">
            <a:avLst/>
          </a:prstGeom>
          <a:noFill/>
          <a:ln>
            <a:noFill/>
          </a:ln>
        </p:spPr>
        <p:txBody>
          <a:bodyPr spcFirstLastPara="1" vert="horz" wrap="square" lIns="0" tIns="12304" rIns="0" bIns="0" numCol="1" anchor="ctr" anchorCtr="0" compatLnSpc="1">
            <a:spAutoFit/>
          </a:bodyPr>
          <a:lstStyle/>
          <a:p>
            <a:pPr marL="11727" algn="l">
              <a:spcBef>
                <a:spcPts val="92"/>
              </a:spcBef>
              <a:spcAft>
                <a:spcPts val="0"/>
              </a:spcAft>
              <a:buSzPts val="1800"/>
            </a:pPr>
            <a:r>
              <a:rPr lang="en-US" b="1" dirty="0">
                <a:solidFill>
                  <a:srgbClr val="000000"/>
                </a:solidFill>
                <a:latin typeface="Times New Roman"/>
                <a:ea typeface="Times New Roman"/>
                <a:cs typeface="Times New Roman"/>
                <a:sym typeface="Times New Roman"/>
              </a:rPr>
              <a:t>Importance of User Interface</a:t>
            </a:r>
            <a:endParaRPr b="1" dirty="0"/>
          </a:p>
        </p:txBody>
      </p:sp>
      <p:sp>
        <p:nvSpPr>
          <p:cNvPr id="734" name="Google Shape;734;p33"/>
          <p:cNvSpPr txBox="1"/>
          <p:nvPr/>
        </p:nvSpPr>
        <p:spPr>
          <a:xfrm>
            <a:off x="76200" y="1662645"/>
            <a:ext cx="8658827" cy="3023340"/>
          </a:xfrm>
          <a:prstGeom prst="rect">
            <a:avLst/>
          </a:prstGeom>
          <a:noFill/>
          <a:ln>
            <a:noFill/>
          </a:ln>
        </p:spPr>
        <p:txBody>
          <a:bodyPr spcFirstLastPara="1" wrap="square" lIns="0" tIns="98501" rIns="0" bIns="0" anchor="t" anchorCtr="0">
            <a:spAutoFit/>
          </a:bodyPr>
          <a:lstStyle/>
          <a:p>
            <a:pPr marL="222816" indent="-211089">
              <a:spcBef>
                <a:spcPts val="0"/>
              </a:spcBef>
              <a:spcAft>
                <a:spcPts val="0"/>
              </a:spcAft>
              <a:buClr>
                <a:srgbClr val="A8A47B"/>
              </a:buClr>
              <a:buSzPts val="1600"/>
              <a:buFont typeface="Arial"/>
              <a:buChar char="•"/>
            </a:pPr>
            <a:r>
              <a:rPr lang="en-US" sz="2000" dirty="0">
                <a:latin typeface="Times New Roman"/>
                <a:ea typeface="Times New Roman"/>
                <a:cs typeface="Times New Roman"/>
                <a:sym typeface="Times New Roman"/>
              </a:rPr>
              <a:t>“Most important part of any computer system”</a:t>
            </a:r>
            <a:endParaRPr sz="2000" dirty="0">
              <a:latin typeface="Times New Roman"/>
              <a:ea typeface="Times New Roman"/>
              <a:cs typeface="Times New Roman"/>
              <a:sym typeface="Times New Roman"/>
            </a:endParaRPr>
          </a:p>
          <a:p>
            <a:pPr marL="496939" lvl="1" indent="-211088">
              <a:spcBef>
                <a:spcPts val="462"/>
              </a:spcBef>
              <a:spcAft>
                <a:spcPts val="0"/>
              </a:spcAft>
              <a:buClr>
                <a:srgbClr val="9BBDBC"/>
              </a:buClr>
              <a:buSzPts val="1600"/>
              <a:buFont typeface="Arial"/>
              <a:buChar char="•"/>
            </a:pPr>
            <a:r>
              <a:rPr lang="en-US" sz="2000" dirty="0">
                <a:latin typeface="Times New Roman"/>
                <a:ea typeface="Times New Roman"/>
                <a:cs typeface="Times New Roman"/>
                <a:sym typeface="Times New Roman"/>
              </a:rPr>
              <a:t>“Interface </a:t>
            </a:r>
            <a:r>
              <a:rPr lang="en-US" sz="2000" i="1" dirty="0">
                <a:latin typeface="Times New Roman"/>
                <a:ea typeface="Times New Roman"/>
                <a:cs typeface="Times New Roman"/>
                <a:sym typeface="Times New Roman"/>
              </a:rPr>
              <a:t>is </a:t>
            </a:r>
            <a:r>
              <a:rPr lang="en-US" sz="2000" dirty="0">
                <a:latin typeface="Times New Roman"/>
                <a:ea typeface="Times New Roman"/>
                <a:cs typeface="Times New Roman"/>
                <a:sym typeface="Times New Roman"/>
              </a:rPr>
              <a:t>the system for most users”</a:t>
            </a:r>
            <a:endParaRPr sz="2000" dirty="0">
              <a:latin typeface="Times New Roman"/>
              <a:ea typeface="Times New Roman"/>
              <a:cs typeface="Times New Roman"/>
              <a:sym typeface="Times New Roman"/>
            </a:endParaRPr>
          </a:p>
          <a:p>
            <a:pPr marL="222816" indent="-211089">
              <a:spcBef>
                <a:spcPts val="554"/>
              </a:spcBef>
              <a:spcAft>
                <a:spcPts val="0"/>
              </a:spcAft>
              <a:buClr>
                <a:srgbClr val="A8A47B"/>
              </a:buClr>
              <a:buSzPts val="1600"/>
              <a:buFont typeface="Arial"/>
              <a:buChar char="•"/>
            </a:pPr>
            <a:r>
              <a:rPr lang="en-US" sz="2000" dirty="0">
                <a:latin typeface="Times New Roman"/>
                <a:ea typeface="Times New Roman"/>
                <a:cs typeface="Times New Roman"/>
                <a:sym typeface="Times New Roman"/>
              </a:rPr>
              <a:t>Increasingly important</a:t>
            </a:r>
            <a:endParaRPr sz="2000" dirty="0">
              <a:latin typeface="Times New Roman"/>
              <a:ea typeface="Times New Roman"/>
              <a:cs typeface="Times New Roman"/>
              <a:sym typeface="Times New Roman"/>
            </a:endParaRPr>
          </a:p>
          <a:p>
            <a:pPr marL="496939" lvl="1" indent="-211088">
              <a:spcBef>
                <a:spcPts val="462"/>
              </a:spcBef>
              <a:spcAft>
                <a:spcPts val="0"/>
              </a:spcAft>
              <a:buClr>
                <a:srgbClr val="9BBDBC"/>
              </a:buClr>
              <a:buSzPts val="1600"/>
              <a:buFont typeface="Arial"/>
              <a:buChar char="•"/>
            </a:pPr>
            <a:r>
              <a:rPr lang="en-US" sz="2000" dirty="0">
                <a:latin typeface="Times New Roman"/>
                <a:ea typeface="Times New Roman"/>
                <a:cs typeface="Times New Roman"/>
                <a:sym typeface="Times New Roman"/>
              </a:rPr>
              <a:t>GUIs a big improvement over previous approaches</a:t>
            </a:r>
            <a:endParaRPr sz="2000" dirty="0">
              <a:latin typeface="Times New Roman"/>
              <a:ea typeface="Times New Roman"/>
              <a:cs typeface="Times New Roman"/>
              <a:sym typeface="Times New Roman"/>
            </a:endParaRPr>
          </a:p>
          <a:p>
            <a:pPr marL="496939" lvl="1" indent="-211088">
              <a:spcBef>
                <a:spcPts val="369"/>
              </a:spcBef>
              <a:spcAft>
                <a:spcPts val="0"/>
              </a:spcAft>
              <a:buClr>
                <a:srgbClr val="9BBDBC"/>
              </a:buClr>
              <a:buSzPts val="1600"/>
              <a:buFont typeface="Arial"/>
              <a:buChar char="•"/>
            </a:pPr>
            <a:r>
              <a:rPr lang="en-US" sz="2000" dirty="0">
                <a:latin typeface="Times New Roman"/>
                <a:ea typeface="Times New Roman"/>
                <a:cs typeface="Times New Roman"/>
                <a:sym typeface="Times New Roman"/>
              </a:rPr>
              <a:t>Platforms (e.g. Mac/ Microsoft) have style guides</a:t>
            </a:r>
            <a:endParaRPr sz="2000" dirty="0">
              <a:latin typeface="Times New Roman"/>
              <a:ea typeface="Times New Roman"/>
              <a:cs typeface="Times New Roman"/>
              <a:sym typeface="Times New Roman"/>
            </a:endParaRPr>
          </a:p>
          <a:p>
            <a:pPr marL="496939" lvl="1" indent="-211088">
              <a:spcBef>
                <a:spcPts val="369"/>
              </a:spcBef>
              <a:spcAft>
                <a:spcPts val="0"/>
              </a:spcAft>
              <a:buClr>
                <a:srgbClr val="9BBDBC"/>
              </a:buClr>
              <a:buSzPts val="1600"/>
              <a:buFont typeface="Arial"/>
              <a:buChar char="•"/>
            </a:pPr>
            <a:r>
              <a:rPr lang="en-US" sz="2000" dirty="0">
                <a:latin typeface="Times New Roman"/>
                <a:ea typeface="Times New Roman"/>
                <a:cs typeface="Times New Roman"/>
                <a:sym typeface="Times New Roman"/>
              </a:rPr>
              <a:t>50% of code devoted to interface</a:t>
            </a:r>
            <a:endParaRPr sz="2000" dirty="0">
              <a:latin typeface="Times New Roman"/>
              <a:ea typeface="Times New Roman"/>
              <a:cs typeface="Times New Roman"/>
              <a:sym typeface="Times New Roman"/>
            </a:endParaRPr>
          </a:p>
          <a:p>
            <a:pPr marL="222816" indent="-211089">
              <a:spcBef>
                <a:spcPts val="554"/>
              </a:spcBef>
              <a:spcAft>
                <a:spcPts val="0"/>
              </a:spcAft>
              <a:buClr>
                <a:srgbClr val="A8A47B"/>
              </a:buClr>
              <a:buSzPts val="1600"/>
              <a:buFont typeface="Arial"/>
              <a:buChar char="•"/>
            </a:pPr>
            <a:r>
              <a:rPr lang="en-US" sz="2000" dirty="0">
                <a:latin typeface="Times New Roman"/>
                <a:ea typeface="Times New Roman"/>
                <a:cs typeface="Times New Roman"/>
                <a:sym typeface="Times New Roman"/>
              </a:rPr>
              <a:t>Interface should “disappear” – users can focus on </a:t>
            </a:r>
            <a:r>
              <a:rPr lang="en-US" sz="2000" b="1" dirty="0">
                <a:latin typeface="Times New Roman"/>
                <a:ea typeface="Times New Roman"/>
                <a:cs typeface="Times New Roman"/>
                <a:sym typeface="Times New Roman"/>
              </a:rPr>
              <a:t>their task</a:t>
            </a:r>
            <a:r>
              <a:rPr lang="en-US" sz="2000" dirty="0">
                <a:latin typeface="Times New Roman"/>
                <a:ea typeface="Times New Roman"/>
                <a:cs typeface="Times New Roman"/>
                <a:sym typeface="Times New Roman"/>
              </a:rPr>
              <a:t>, not the interface</a:t>
            </a:r>
            <a:endParaRPr sz="2000" dirty="0">
              <a:latin typeface="Times New Roman"/>
              <a:ea typeface="Times New Roman"/>
              <a:cs typeface="Times New Roman"/>
              <a:sym typeface="Times New Roman"/>
            </a:endParaRPr>
          </a:p>
          <a:p>
            <a:pPr marL="222816" indent="-211089">
              <a:spcBef>
                <a:spcPts val="554"/>
              </a:spcBef>
              <a:spcAft>
                <a:spcPts val="0"/>
              </a:spcAft>
              <a:buClr>
                <a:srgbClr val="A8A47B"/>
              </a:buClr>
              <a:buSzPts val="1600"/>
              <a:buFont typeface="Arial"/>
              <a:buChar char="•"/>
            </a:pPr>
            <a:r>
              <a:rPr lang="en-US" sz="2000" dirty="0">
                <a:latin typeface="Times New Roman"/>
                <a:ea typeface="Times New Roman"/>
                <a:cs typeface="Times New Roman"/>
                <a:sym typeface="Times New Roman"/>
              </a:rPr>
              <a:t>Biggest enemy of good interface design is time</a:t>
            </a:r>
            <a:endParaRPr sz="2000" dirty="0"/>
          </a:p>
        </p:txBody>
      </p:sp>
      <p:sp>
        <p:nvSpPr>
          <p:cNvPr id="735" name="Google Shape;735;p33"/>
          <p:cNvSpPr/>
          <p:nvPr/>
        </p:nvSpPr>
        <p:spPr>
          <a:xfrm>
            <a:off x="8227841" y="5478265"/>
            <a:ext cx="65963" cy="366464"/>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736" name="Google Shape;736;p33"/>
          <p:cNvSpPr/>
          <p:nvPr/>
        </p:nvSpPr>
        <p:spPr>
          <a:xfrm>
            <a:off x="8669064" y="5478265"/>
            <a:ext cx="65963" cy="366464"/>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737" name="Google Shape;737;p33"/>
          <p:cNvSpPr txBox="1"/>
          <p:nvPr/>
        </p:nvSpPr>
        <p:spPr>
          <a:xfrm>
            <a:off x="8394948" y="5539831"/>
            <a:ext cx="175903" cy="567848"/>
          </a:xfrm>
          <a:prstGeom prst="rect">
            <a:avLst/>
          </a:prstGeom>
          <a:noFill/>
          <a:ln>
            <a:noFill/>
          </a:ln>
        </p:spPr>
        <p:txBody>
          <a:bodyPr spcFirstLastPara="1" wrap="square" lIns="0" tIns="0" rIns="0" bIns="0" anchor="t" anchorCtr="0">
            <a:spAutoFit/>
          </a:bodyPr>
          <a:lstStyle/>
          <a:p>
            <a:pPr marL="35182">
              <a:lnSpc>
                <a:spcPct val="111111"/>
              </a:lnSpc>
              <a:spcBef>
                <a:spcPts val="0"/>
              </a:spcBef>
              <a:spcAft>
                <a:spcPts val="0"/>
              </a:spcAft>
              <a:buClr>
                <a:srgbClr val="FFFFFF"/>
              </a:buClr>
              <a:buSzPts val="1800"/>
            </a:pPr>
            <a:fld id="{00000000-1234-1234-1234-123412341234}" type="slidenum">
              <a:rPr lang="en-US" sz="1662">
                <a:solidFill>
                  <a:srgbClr val="FFFFFF"/>
                </a:solidFill>
                <a:latin typeface="Times New Roman"/>
                <a:ea typeface="Times New Roman"/>
                <a:cs typeface="Times New Roman"/>
                <a:sym typeface="Times New Roman"/>
              </a:rPr>
              <a:pPr marL="35182">
                <a:lnSpc>
                  <a:spcPct val="111111"/>
                </a:lnSpc>
                <a:spcBef>
                  <a:spcPts val="0"/>
                </a:spcBef>
                <a:spcAft>
                  <a:spcPts val="0"/>
                </a:spcAft>
                <a:buClr>
                  <a:srgbClr val="FFFFFF"/>
                </a:buClr>
                <a:buSzPts val="1800"/>
              </a:pP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4"/>
          <p:cNvSpPr txBox="1">
            <a:spLocks noGrp="1"/>
          </p:cNvSpPr>
          <p:nvPr>
            <p:ph type="title"/>
          </p:nvPr>
        </p:nvSpPr>
        <p:spPr>
          <a:xfrm>
            <a:off x="0" y="332735"/>
            <a:ext cx="6231347" cy="517108"/>
          </a:xfrm>
          <a:prstGeom prst="rect">
            <a:avLst/>
          </a:prstGeom>
          <a:noFill/>
          <a:ln>
            <a:noFill/>
          </a:ln>
        </p:spPr>
        <p:txBody>
          <a:bodyPr spcFirstLastPara="1" vert="horz" wrap="square" lIns="0" tIns="11727" rIns="0" bIns="0" numCol="1" anchor="ctr" anchorCtr="0" compatLnSpc="1">
            <a:spAutoFit/>
          </a:bodyPr>
          <a:lstStyle/>
          <a:p>
            <a:pPr marL="11727" algn="l">
              <a:spcBef>
                <a:spcPts val="92"/>
              </a:spcBef>
              <a:spcAft>
                <a:spcPts val="0"/>
              </a:spcAft>
              <a:buSzPts val="1800"/>
            </a:pPr>
            <a:r>
              <a:rPr lang="en-US" b="1" dirty="0">
                <a:solidFill>
                  <a:srgbClr val="000000"/>
                </a:solidFill>
                <a:latin typeface="Times New Roman"/>
                <a:ea typeface="Times New Roman"/>
                <a:cs typeface="Times New Roman"/>
                <a:sym typeface="Times New Roman"/>
              </a:rPr>
              <a:t>Graphical user interfaces</a:t>
            </a:r>
            <a:endParaRPr b="1" dirty="0"/>
          </a:p>
        </p:txBody>
      </p:sp>
      <p:sp>
        <p:nvSpPr>
          <p:cNvPr id="743" name="Google Shape;743;p34"/>
          <p:cNvSpPr txBox="1"/>
          <p:nvPr/>
        </p:nvSpPr>
        <p:spPr>
          <a:xfrm>
            <a:off x="549696" y="1473551"/>
            <a:ext cx="7222704" cy="934565"/>
          </a:xfrm>
          <a:prstGeom prst="rect">
            <a:avLst/>
          </a:prstGeom>
          <a:noFill/>
          <a:ln>
            <a:noFill/>
          </a:ln>
        </p:spPr>
        <p:txBody>
          <a:bodyPr spcFirstLastPara="1" wrap="square" lIns="0" tIns="11127" rIns="0" bIns="0" anchor="t" anchorCtr="0">
            <a:spAutoFit/>
          </a:bodyPr>
          <a:lstStyle/>
          <a:p>
            <a:pPr marL="222816" indent="-211089">
              <a:spcBef>
                <a:spcPts val="0"/>
              </a:spcBef>
              <a:spcAft>
                <a:spcPts val="0"/>
              </a:spcAft>
              <a:buClr>
                <a:srgbClr val="A8A47B"/>
              </a:buClr>
              <a:buSzPts val="1600"/>
              <a:buFont typeface="Arial"/>
              <a:buChar char="•"/>
            </a:pPr>
            <a:r>
              <a:rPr lang="en-US" sz="2000" dirty="0">
                <a:latin typeface="Times New Roman"/>
                <a:ea typeface="Times New Roman"/>
                <a:cs typeface="Times New Roman"/>
                <a:sym typeface="Times New Roman"/>
              </a:rPr>
              <a:t>Most users of business systems interact with these systems  through graphical interfaces although, in some cases, legacy  text-based interfaces are still used</a:t>
            </a:r>
            <a:endParaRPr sz="2000" dirty="0"/>
          </a:p>
        </p:txBody>
      </p:sp>
      <p:sp>
        <p:nvSpPr>
          <p:cNvPr id="744" name="Google Shape;744;p34"/>
          <p:cNvSpPr/>
          <p:nvPr/>
        </p:nvSpPr>
        <p:spPr>
          <a:xfrm>
            <a:off x="8227841" y="5478265"/>
            <a:ext cx="65963" cy="366464"/>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745" name="Google Shape;745;p34"/>
          <p:cNvSpPr/>
          <p:nvPr/>
        </p:nvSpPr>
        <p:spPr>
          <a:xfrm>
            <a:off x="8669064" y="5478265"/>
            <a:ext cx="65963" cy="366464"/>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aphicFrame>
        <p:nvGraphicFramePr>
          <p:cNvPr id="746" name="Google Shape;746;p34"/>
          <p:cNvGraphicFramePr/>
          <p:nvPr>
            <p:extLst>
              <p:ext uri="{D42A27DB-BD31-4B8C-83A1-F6EECF244321}">
                <p14:modId xmlns:p14="http://schemas.microsoft.com/office/powerpoint/2010/main" val="2645213754"/>
              </p:ext>
            </p:extLst>
          </p:nvPr>
        </p:nvGraphicFramePr>
        <p:xfrm>
          <a:off x="152400" y="2408116"/>
          <a:ext cx="8915401" cy="4117148"/>
        </p:xfrm>
        <a:graphic>
          <a:graphicData uri="http://schemas.openxmlformats.org/drawingml/2006/table">
            <a:tbl>
              <a:tblPr>
                <a:noFill/>
              </a:tblPr>
              <a:tblGrid>
                <a:gridCol w="2559058">
                  <a:extLst>
                    <a:ext uri="{9D8B030D-6E8A-4147-A177-3AD203B41FA5}">
                      <a16:colId xmlns:a16="http://schemas.microsoft.com/office/drawing/2014/main" val="20000"/>
                    </a:ext>
                  </a:extLst>
                </a:gridCol>
                <a:gridCol w="6356343">
                  <a:extLst>
                    <a:ext uri="{9D8B030D-6E8A-4147-A177-3AD203B41FA5}">
                      <a16:colId xmlns:a16="http://schemas.microsoft.com/office/drawing/2014/main" val="20001"/>
                    </a:ext>
                  </a:extLst>
                </a:gridCol>
              </a:tblGrid>
              <a:tr h="331460">
                <a:tc>
                  <a:txBody>
                    <a:bodyPr/>
                    <a:lstStyle/>
                    <a:p>
                      <a:pPr marL="123825" marR="0" lvl="0" indent="0" algn="l" rtl="0">
                        <a:lnSpc>
                          <a:spcPct val="137500"/>
                        </a:lnSpc>
                        <a:spcBef>
                          <a:spcPts val="0"/>
                        </a:spcBef>
                        <a:spcAft>
                          <a:spcPts val="0"/>
                        </a:spcAft>
                        <a:buClr>
                          <a:srgbClr val="000000"/>
                        </a:buClr>
                        <a:buSzPts val="1600"/>
                        <a:buFont typeface="Arial"/>
                        <a:buNone/>
                      </a:pPr>
                      <a:r>
                        <a:rPr lang="en-US" sz="1400" b="1" i="0" u="none" strike="noStrike" cap="none" dirty="0">
                          <a:solidFill>
                            <a:schemeClr val="accent2"/>
                          </a:solidFill>
                          <a:latin typeface="Times New Roman"/>
                          <a:ea typeface="Times New Roman"/>
                          <a:cs typeface="Times New Roman"/>
                          <a:sym typeface="Times New Roman"/>
                        </a:rPr>
                        <a:t>Characteristic</a:t>
                      </a:r>
                      <a:endParaRPr sz="1400" dirty="0">
                        <a:solidFill>
                          <a:schemeClr val="accent2"/>
                        </a:solidFill>
                      </a:endParaRPr>
                    </a:p>
                  </a:txBody>
                  <a:tcPr marL="0" marR="0" marT="577"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122237" marR="0" lvl="0" indent="0" algn="l" rtl="0">
                        <a:lnSpc>
                          <a:spcPct val="137500"/>
                        </a:lnSpc>
                        <a:spcBef>
                          <a:spcPts val="0"/>
                        </a:spcBef>
                        <a:spcAft>
                          <a:spcPts val="0"/>
                        </a:spcAft>
                        <a:buClr>
                          <a:srgbClr val="000000"/>
                        </a:buClr>
                        <a:buSzPts val="1600"/>
                        <a:buFont typeface="Arial"/>
                        <a:buNone/>
                      </a:pPr>
                      <a:r>
                        <a:rPr lang="en-US" sz="1400" b="1" i="0" u="none" strike="noStrike" cap="none" dirty="0">
                          <a:solidFill>
                            <a:schemeClr val="accent2"/>
                          </a:solidFill>
                          <a:latin typeface="Times New Roman"/>
                          <a:ea typeface="Times New Roman"/>
                          <a:cs typeface="Times New Roman"/>
                          <a:sym typeface="Times New Roman"/>
                        </a:rPr>
                        <a:t>Description</a:t>
                      </a:r>
                      <a:endParaRPr sz="1400" dirty="0">
                        <a:solidFill>
                          <a:schemeClr val="accent2"/>
                        </a:solidFill>
                      </a:endParaRPr>
                    </a:p>
                  </a:txBody>
                  <a:tcPr marL="0" marR="0" marT="577"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2782">
                <a:tc>
                  <a:txBody>
                    <a:bodyPr/>
                    <a:lstStyle/>
                    <a:p>
                      <a:pPr marL="123825"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tx1"/>
                          </a:solidFill>
                          <a:latin typeface="Times New Roman"/>
                          <a:ea typeface="Times New Roman"/>
                          <a:cs typeface="Times New Roman"/>
                          <a:sym typeface="Times New Roman"/>
                        </a:rPr>
                        <a:t>Windows</a:t>
                      </a:r>
                      <a:endParaRPr sz="1400" dirty="0">
                        <a:solidFill>
                          <a:schemeClr val="tx1"/>
                        </a:solidFill>
                      </a:endParaRPr>
                    </a:p>
                  </a:txBody>
                  <a:tcPr marL="0" marR="0" marT="577"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122237" marR="0" lvl="0" indent="0" algn="l" rtl="0">
                        <a:lnSpc>
                          <a:spcPct val="137500"/>
                        </a:lnSpc>
                        <a:spcBef>
                          <a:spcPts val="0"/>
                        </a:spcBef>
                        <a:spcAft>
                          <a:spcPts val="0"/>
                        </a:spcAft>
                        <a:buClr>
                          <a:srgbClr val="000000"/>
                        </a:buClr>
                        <a:buSzPts val="1600"/>
                        <a:buFont typeface="Arial"/>
                        <a:buNone/>
                      </a:pPr>
                      <a:r>
                        <a:rPr lang="en-US" sz="1400" b="0" i="0" u="none" strike="noStrike" cap="none" dirty="0">
                          <a:solidFill>
                            <a:schemeClr val="tx1"/>
                          </a:solidFill>
                          <a:latin typeface="Times New Roman"/>
                          <a:ea typeface="Times New Roman"/>
                          <a:cs typeface="Times New Roman"/>
                          <a:sym typeface="Times New Roman"/>
                        </a:rPr>
                        <a:t>Multiple windows allow different information to be</a:t>
                      </a:r>
                      <a:endParaRPr sz="1400" dirty="0">
                        <a:solidFill>
                          <a:schemeClr val="tx1"/>
                        </a:solidFill>
                      </a:endParaRPr>
                    </a:p>
                    <a:p>
                      <a:pPr marL="122237" marR="0" lvl="0" indent="0" algn="l" rtl="0">
                        <a:lnSpc>
                          <a:spcPct val="131250"/>
                        </a:lnSpc>
                        <a:spcBef>
                          <a:spcPts val="0"/>
                        </a:spcBef>
                        <a:spcAft>
                          <a:spcPts val="0"/>
                        </a:spcAft>
                        <a:buClr>
                          <a:srgbClr val="000000"/>
                        </a:buClr>
                        <a:buSzPts val="1600"/>
                        <a:buFont typeface="Arial"/>
                        <a:buNone/>
                      </a:pPr>
                      <a:r>
                        <a:rPr lang="en-US" sz="1400" b="0" i="0" u="none" strike="noStrike" cap="none" dirty="0">
                          <a:solidFill>
                            <a:schemeClr val="tx1"/>
                          </a:solidFill>
                          <a:latin typeface="Times New Roman"/>
                          <a:ea typeface="Times New Roman"/>
                          <a:cs typeface="Times New Roman"/>
                          <a:sym typeface="Times New Roman"/>
                        </a:rPr>
                        <a:t>displayed simultaneously on the user’s screen.</a:t>
                      </a:r>
                      <a:endParaRPr sz="1400" dirty="0">
                        <a:solidFill>
                          <a:schemeClr val="tx1"/>
                        </a:solidFill>
                      </a:endParaRPr>
                    </a:p>
                  </a:txBody>
                  <a:tcPr marL="0" marR="0" marT="577"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16732">
                <a:tc>
                  <a:txBody>
                    <a:bodyPr/>
                    <a:lstStyle/>
                    <a:p>
                      <a:pPr marL="123825"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tx1"/>
                          </a:solidFill>
                          <a:latin typeface="Times New Roman"/>
                          <a:ea typeface="Times New Roman"/>
                          <a:cs typeface="Times New Roman"/>
                          <a:sym typeface="Times New Roman"/>
                        </a:rPr>
                        <a:t>Icons</a:t>
                      </a:r>
                      <a:endParaRPr sz="1400" dirty="0">
                        <a:solidFill>
                          <a:schemeClr val="tx1"/>
                        </a:solidFill>
                      </a:endParaRPr>
                    </a:p>
                  </a:txBody>
                  <a:tcPr marL="0" marR="0" marT="577"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122237" marR="0" lvl="0" indent="0" algn="just" rtl="0">
                        <a:lnSpc>
                          <a:spcPct val="131250"/>
                        </a:lnSpc>
                        <a:spcBef>
                          <a:spcPts val="0"/>
                        </a:spcBef>
                        <a:spcAft>
                          <a:spcPts val="0"/>
                        </a:spcAft>
                        <a:buClr>
                          <a:srgbClr val="000000"/>
                        </a:buClr>
                        <a:buSzPts val="1600"/>
                        <a:buFont typeface="Arial"/>
                        <a:buNone/>
                      </a:pPr>
                      <a:r>
                        <a:rPr lang="en-US" sz="1400" b="0" i="0" u="none" strike="noStrike" cap="none" dirty="0">
                          <a:solidFill>
                            <a:schemeClr val="tx1"/>
                          </a:solidFill>
                          <a:latin typeface="Times New Roman"/>
                          <a:ea typeface="Times New Roman"/>
                          <a:cs typeface="Times New Roman"/>
                          <a:sym typeface="Times New Roman"/>
                        </a:rPr>
                        <a:t>Icons different types of information. On some systems,  icons represent files; on others, icons represent  processes.</a:t>
                      </a:r>
                      <a:endParaRPr sz="1400" dirty="0">
                        <a:solidFill>
                          <a:schemeClr val="tx1"/>
                        </a:solidFill>
                      </a:endParaRPr>
                    </a:p>
                  </a:txBody>
                  <a:tcPr marL="0" marR="0" marT="11727"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76669">
                <a:tc>
                  <a:txBody>
                    <a:bodyPr/>
                    <a:lstStyle/>
                    <a:p>
                      <a:pPr marL="123825"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tx1"/>
                          </a:solidFill>
                          <a:latin typeface="Times New Roman"/>
                          <a:ea typeface="Times New Roman"/>
                          <a:cs typeface="Times New Roman"/>
                          <a:sym typeface="Times New Roman"/>
                        </a:rPr>
                        <a:t>Menus</a:t>
                      </a:r>
                      <a:endParaRPr sz="1400">
                        <a:solidFill>
                          <a:schemeClr val="tx1"/>
                        </a:solidFill>
                      </a:endParaRPr>
                    </a:p>
                  </a:txBody>
                  <a:tcPr marL="0" marR="0" marT="577"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122237" marR="0" lvl="0" indent="0" algn="l" rtl="0">
                        <a:lnSpc>
                          <a:spcPct val="131250"/>
                        </a:lnSpc>
                        <a:spcBef>
                          <a:spcPts val="0"/>
                        </a:spcBef>
                        <a:spcAft>
                          <a:spcPts val="0"/>
                        </a:spcAft>
                        <a:buClr>
                          <a:srgbClr val="000000"/>
                        </a:buClr>
                        <a:buSzPts val="1600"/>
                        <a:buFont typeface="Arial"/>
                        <a:buNone/>
                      </a:pPr>
                      <a:r>
                        <a:rPr lang="en-US" sz="1400" b="0" i="0" u="none" strike="noStrike" cap="none" dirty="0">
                          <a:solidFill>
                            <a:schemeClr val="tx1"/>
                          </a:solidFill>
                          <a:latin typeface="Times New Roman"/>
                          <a:ea typeface="Times New Roman"/>
                          <a:cs typeface="Times New Roman"/>
                          <a:sym typeface="Times New Roman"/>
                        </a:rPr>
                        <a:t>Commands are selected from a menu rather than	typed  in a command language.</a:t>
                      </a:r>
                      <a:endParaRPr sz="1400" dirty="0">
                        <a:solidFill>
                          <a:schemeClr val="tx1"/>
                        </a:solidFill>
                      </a:endParaRPr>
                    </a:p>
                  </a:txBody>
                  <a:tcPr marL="0" marR="0" marT="1115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16732">
                <a:tc>
                  <a:txBody>
                    <a:bodyPr/>
                    <a:lstStyle/>
                    <a:p>
                      <a:pPr marL="123825"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tx1"/>
                          </a:solidFill>
                          <a:latin typeface="Times New Roman"/>
                          <a:ea typeface="Times New Roman"/>
                          <a:cs typeface="Times New Roman"/>
                          <a:sym typeface="Times New Roman"/>
                        </a:rPr>
                        <a:t>Pointing</a:t>
                      </a:r>
                      <a:endParaRPr sz="1400">
                        <a:solidFill>
                          <a:schemeClr val="tx1"/>
                        </a:solidFill>
                      </a:endParaRPr>
                    </a:p>
                  </a:txBody>
                  <a:tcPr marL="0" marR="0" marT="577"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122237" marR="0" lvl="0" indent="0" algn="just" rtl="0">
                        <a:lnSpc>
                          <a:spcPct val="131250"/>
                        </a:lnSpc>
                        <a:spcBef>
                          <a:spcPts val="0"/>
                        </a:spcBef>
                        <a:spcAft>
                          <a:spcPts val="0"/>
                        </a:spcAft>
                        <a:buClr>
                          <a:srgbClr val="000000"/>
                        </a:buClr>
                        <a:buSzPts val="1600"/>
                        <a:buFont typeface="Arial"/>
                        <a:buNone/>
                      </a:pPr>
                      <a:r>
                        <a:rPr lang="en-US" sz="1400" b="0" i="0" u="none" strike="noStrike" cap="none" dirty="0">
                          <a:solidFill>
                            <a:schemeClr val="tx1"/>
                          </a:solidFill>
                          <a:latin typeface="Times New Roman"/>
                          <a:ea typeface="Times New Roman"/>
                          <a:cs typeface="Times New Roman"/>
                          <a:sym typeface="Times New Roman"/>
                        </a:rPr>
                        <a:t>A pointing device such as a mouse is used for selecting  choices from a menu or indicating items of interest in a  window.</a:t>
                      </a:r>
                      <a:endParaRPr sz="1400" dirty="0">
                        <a:solidFill>
                          <a:schemeClr val="tx1"/>
                        </a:solidFill>
                      </a:endParaRPr>
                    </a:p>
                  </a:txBody>
                  <a:tcPr marL="0" marR="0" marT="11727"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92773">
                <a:tc>
                  <a:txBody>
                    <a:bodyPr/>
                    <a:lstStyle/>
                    <a:p>
                      <a:pPr marL="123825" marR="0" lvl="0" indent="0" algn="l" rtl="0">
                        <a:lnSpc>
                          <a:spcPct val="100000"/>
                        </a:lnSpc>
                        <a:spcBef>
                          <a:spcPts val="0"/>
                        </a:spcBef>
                        <a:spcAft>
                          <a:spcPts val="0"/>
                        </a:spcAft>
                        <a:buClr>
                          <a:srgbClr val="000000"/>
                        </a:buClr>
                        <a:buSzPts val="1600"/>
                        <a:buFont typeface="Arial"/>
                        <a:buNone/>
                      </a:pPr>
                      <a:r>
                        <a:rPr lang="en-US" sz="1400" b="0" i="0" u="none" strike="noStrike" cap="none">
                          <a:solidFill>
                            <a:schemeClr val="tx1"/>
                          </a:solidFill>
                          <a:latin typeface="Times New Roman"/>
                          <a:ea typeface="Times New Roman"/>
                          <a:cs typeface="Times New Roman"/>
                          <a:sym typeface="Times New Roman"/>
                        </a:rPr>
                        <a:t>Graphics</a:t>
                      </a:r>
                      <a:endParaRPr sz="1400">
                        <a:solidFill>
                          <a:schemeClr val="tx1"/>
                        </a:solidFill>
                      </a:endParaRPr>
                    </a:p>
                  </a:txBody>
                  <a:tcPr marL="0" marR="0" marT="577"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tcPr>
                </a:tc>
                <a:tc>
                  <a:txBody>
                    <a:bodyPr/>
                    <a:lstStyle/>
                    <a:p>
                      <a:pPr marL="122237" marR="0" lvl="0" indent="0" algn="l" rtl="0">
                        <a:lnSpc>
                          <a:spcPct val="131250"/>
                        </a:lnSpc>
                        <a:spcBef>
                          <a:spcPts val="0"/>
                        </a:spcBef>
                        <a:spcAft>
                          <a:spcPts val="0"/>
                        </a:spcAft>
                        <a:buClr>
                          <a:srgbClr val="000000"/>
                        </a:buClr>
                        <a:buSzPts val="1600"/>
                        <a:buFont typeface="Arial"/>
                        <a:buNone/>
                      </a:pPr>
                      <a:r>
                        <a:rPr lang="en-US" sz="1400" b="0" i="0" u="none" strike="noStrike" cap="none" dirty="0">
                          <a:solidFill>
                            <a:schemeClr val="tx1"/>
                          </a:solidFill>
                          <a:latin typeface="Times New Roman"/>
                          <a:ea typeface="Times New Roman"/>
                          <a:cs typeface="Times New Roman"/>
                          <a:sym typeface="Times New Roman"/>
                        </a:rPr>
                        <a:t>Graphical elements can be mixed with text on the same  display.</a:t>
                      </a:r>
                      <a:endParaRPr sz="1400" dirty="0">
                        <a:solidFill>
                          <a:schemeClr val="tx1"/>
                        </a:solidFill>
                      </a:endParaRPr>
                    </a:p>
                  </a:txBody>
                  <a:tcPr marL="0" marR="0" marT="4109"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sp>
        <p:nvSpPr>
          <p:cNvPr id="750" name="Google Shape;750;p34"/>
          <p:cNvSpPr txBox="1"/>
          <p:nvPr/>
        </p:nvSpPr>
        <p:spPr>
          <a:xfrm>
            <a:off x="8394948" y="5539831"/>
            <a:ext cx="175903" cy="567848"/>
          </a:xfrm>
          <a:prstGeom prst="rect">
            <a:avLst/>
          </a:prstGeom>
          <a:noFill/>
          <a:ln>
            <a:noFill/>
          </a:ln>
        </p:spPr>
        <p:txBody>
          <a:bodyPr spcFirstLastPara="1" wrap="square" lIns="0" tIns="0" rIns="0" bIns="0" anchor="t" anchorCtr="0">
            <a:spAutoFit/>
          </a:bodyPr>
          <a:lstStyle/>
          <a:p>
            <a:pPr marL="35182">
              <a:lnSpc>
                <a:spcPct val="111111"/>
              </a:lnSpc>
              <a:spcBef>
                <a:spcPts val="0"/>
              </a:spcBef>
              <a:spcAft>
                <a:spcPts val="0"/>
              </a:spcAft>
              <a:buClr>
                <a:srgbClr val="FFFFFF"/>
              </a:buClr>
              <a:buSzPts val="1800"/>
            </a:pPr>
            <a:fld id="{00000000-1234-1234-1234-123412341234}" type="slidenum">
              <a:rPr lang="en-US" sz="1662">
                <a:solidFill>
                  <a:srgbClr val="FFFFFF"/>
                </a:solidFill>
                <a:latin typeface="Times New Roman"/>
                <a:ea typeface="Times New Roman"/>
                <a:cs typeface="Times New Roman"/>
                <a:sym typeface="Times New Roman"/>
              </a:rPr>
              <a:pPr marL="35182">
                <a:lnSpc>
                  <a:spcPct val="111111"/>
                </a:lnSpc>
                <a:spcBef>
                  <a:spcPts val="0"/>
                </a:spcBef>
                <a:spcAft>
                  <a:spcPts val="0"/>
                </a:spcAft>
                <a:buClr>
                  <a:srgbClr val="FFFFFF"/>
                </a:buClr>
                <a:buSzPts val="1800"/>
              </a:pP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37"/>
          <p:cNvSpPr txBox="1">
            <a:spLocks noGrp="1"/>
          </p:cNvSpPr>
          <p:nvPr>
            <p:ph type="title"/>
          </p:nvPr>
        </p:nvSpPr>
        <p:spPr>
          <a:xfrm>
            <a:off x="76201" y="168728"/>
            <a:ext cx="3768736" cy="516502"/>
          </a:xfrm>
          <a:prstGeom prst="rect">
            <a:avLst/>
          </a:prstGeom>
          <a:noFill/>
          <a:ln>
            <a:noFill/>
          </a:ln>
        </p:spPr>
        <p:txBody>
          <a:bodyPr spcFirstLastPara="1" vert="horz" wrap="square" lIns="0" tIns="11127" rIns="0" bIns="0" numCol="1" anchor="ctr" anchorCtr="0" compatLnSpc="1">
            <a:spAutoFit/>
          </a:bodyPr>
          <a:lstStyle/>
          <a:p>
            <a:pPr marL="11727" algn="l">
              <a:spcBef>
                <a:spcPts val="92"/>
              </a:spcBef>
              <a:spcAft>
                <a:spcPts val="0"/>
              </a:spcAft>
              <a:buSzPts val="1800"/>
            </a:pPr>
            <a:r>
              <a:rPr lang="en-US" b="1" dirty="0">
                <a:solidFill>
                  <a:srgbClr val="000000"/>
                </a:solidFill>
                <a:latin typeface="Times New Roman"/>
                <a:ea typeface="Times New Roman"/>
                <a:cs typeface="Times New Roman"/>
                <a:sym typeface="Times New Roman"/>
              </a:rPr>
              <a:t>Design principles</a:t>
            </a:r>
            <a:endParaRPr b="1" dirty="0"/>
          </a:p>
        </p:txBody>
      </p:sp>
      <p:sp>
        <p:nvSpPr>
          <p:cNvPr id="774" name="Google Shape;774;p37"/>
          <p:cNvSpPr txBox="1"/>
          <p:nvPr/>
        </p:nvSpPr>
        <p:spPr>
          <a:xfrm>
            <a:off x="381001" y="1470619"/>
            <a:ext cx="8166396" cy="3705743"/>
          </a:xfrm>
          <a:prstGeom prst="rect">
            <a:avLst/>
          </a:prstGeom>
          <a:noFill/>
          <a:ln>
            <a:noFill/>
          </a:ln>
        </p:spPr>
        <p:txBody>
          <a:bodyPr spcFirstLastPara="1" wrap="square" lIns="0" tIns="12304" rIns="0" bIns="0" anchor="t" anchorCtr="0">
            <a:spAutoFit/>
          </a:bodyPr>
          <a:lstStyle/>
          <a:p>
            <a:pPr marL="227213" indent="-211087">
              <a:spcBef>
                <a:spcPts val="0"/>
              </a:spcBef>
              <a:spcAft>
                <a:spcPts val="0"/>
              </a:spcAft>
              <a:buClr>
                <a:srgbClr val="A8A47B"/>
              </a:buClr>
              <a:buSzPts val="1600"/>
              <a:buFont typeface="Arial"/>
              <a:buChar char="•"/>
            </a:pPr>
            <a:r>
              <a:rPr lang="en-US" sz="2000" b="1" dirty="0">
                <a:solidFill>
                  <a:schemeClr val="accent2"/>
                </a:solidFill>
                <a:latin typeface="Times New Roman" panose="02020603050405020304" pitchFamily="18" charset="0"/>
                <a:ea typeface="Calibri"/>
                <a:cs typeface="Times New Roman" panose="02020603050405020304" pitchFamily="18" charset="0"/>
                <a:sym typeface="Calibri"/>
              </a:rPr>
              <a:t>User familiarity</a:t>
            </a:r>
            <a:endParaRPr sz="2000" dirty="0">
              <a:solidFill>
                <a:schemeClr val="accent2"/>
              </a:solidFill>
              <a:latin typeface="Times New Roman" panose="02020603050405020304" pitchFamily="18" charset="0"/>
              <a:ea typeface="Calibri"/>
              <a:cs typeface="Times New Roman" panose="02020603050405020304" pitchFamily="18" charset="0"/>
              <a:sym typeface="Calibri"/>
            </a:endParaRPr>
          </a:p>
          <a:p>
            <a:pPr marL="376735" lvl="1" indent="-211088">
              <a:spcBef>
                <a:spcPts val="0"/>
              </a:spcBef>
              <a:spcAft>
                <a:spcPts val="0"/>
              </a:spcAft>
              <a:buClr>
                <a:srgbClr val="9BBDBC"/>
              </a:buClr>
              <a:buSzPts val="1600"/>
              <a:buFont typeface="Arial"/>
              <a:buChar char="•"/>
            </a:pPr>
            <a:r>
              <a:rPr lang="en-US" sz="2000" dirty="0">
                <a:latin typeface="Times New Roman" panose="02020603050405020304" pitchFamily="18" charset="0"/>
                <a:ea typeface="Calibri"/>
                <a:cs typeface="Times New Roman" panose="02020603050405020304" pitchFamily="18" charset="0"/>
                <a:sym typeface="Calibri"/>
              </a:rPr>
              <a:t>The interface should be based on user-oriented</a:t>
            </a:r>
            <a:endParaRPr sz="2000" dirty="0">
              <a:latin typeface="Times New Roman" panose="02020603050405020304" pitchFamily="18" charset="0"/>
              <a:ea typeface="Calibri"/>
              <a:cs typeface="Times New Roman" panose="02020603050405020304" pitchFamily="18" charset="0"/>
              <a:sym typeface="Calibri"/>
            </a:endParaRPr>
          </a:p>
          <a:p>
            <a:pPr marL="227213" indent="-211087">
              <a:spcBef>
                <a:spcPts val="0"/>
              </a:spcBef>
              <a:spcAft>
                <a:spcPts val="0"/>
              </a:spcAft>
              <a:buClr>
                <a:srgbClr val="2E2B1F"/>
              </a:buClr>
              <a:buSzPts val="1600"/>
            </a:pPr>
            <a:r>
              <a:rPr lang="en-US" sz="2000" dirty="0">
                <a:latin typeface="Times New Roman" panose="02020603050405020304" pitchFamily="18" charset="0"/>
                <a:ea typeface="Calibri"/>
                <a:cs typeface="Times New Roman" panose="02020603050405020304" pitchFamily="18" charset="0"/>
                <a:sym typeface="Calibri"/>
              </a:rPr>
              <a:t>terms and concepts rather than computer concepts. For  example, an office system should use concepts such as  letters, documents, folders etc. rather than directories, file  identifiers, etc.</a:t>
            </a:r>
            <a:endParaRPr sz="2000" dirty="0">
              <a:latin typeface="Times New Roman" panose="02020603050405020304" pitchFamily="18" charset="0"/>
              <a:ea typeface="Calibri"/>
              <a:cs typeface="Times New Roman" panose="02020603050405020304" pitchFamily="18" charset="0"/>
              <a:sym typeface="Calibri"/>
            </a:endParaRPr>
          </a:p>
          <a:p>
            <a:pPr marL="227213" indent="-211087">
              <a:spcBef>
                <a:spcPts val="0"/>
              </a:spcBef>
              <a:spcAft>
                <a:spcPts val="0"/>
              </a:spcAft>
              <a:buClr>
                <a:srgbClr val="A8A47B"/>
              </a:buClr>
              <a:buSzPts val="1600"/>
              <a:buFont typeface="Arial"/>
              <a:buChar char="•"/>
            </a:pPr>
            <a:r>
              <a:rPr lang="en-US" sz="2000" b="1" dirty="0">
                <a:solidFill>
                  <a:schemeClr val="accent2"/>
                </a:solidFill>
                <a:latin typeface="Times New Roman" panose="02020603050405020304" pitchFamily="18" charset="0"/>
                <a:ea typeface="Calibri"/>
                <a:cs typeface="Times New Roman" panose="02020603050405020304" pitchFamily="18" charset="0"/>
                <a:sym typeface="Calibri"/>
              </a:rPr>
              <a:t>Consistency</a:t>
            </a:r>
            <a:endParaRPr sz="2000" dirty="0">
              <a:solidFill>
                <a:schemeClr val="accent2"/>
              </a:solidFill>
              <a:latin typeface="Times New Roman" panose="02020603050405020304" pitchFamily="18" charset="0"/>
              <a:ea typeface="Calibri"/>
              <a:cs typeface="Times New Roman" panose="02020603050405020304" pitchFamily="18" charset="0"/>
              <a:sym typeface="Calibri"/>
            </a:endParaRPr>
          </a:p>
          <a:p>
            <a:pPr marL="376735" lvl="1" indent="-211088">
              <a:spcBef>
                <a:spcPts val="0"/>
              </a:spcBef>
              <a:spcAft>
                <a:spcPts val="0"/>
              </a:spcAft>
              <a:buClr>
                <a:srgbClr val="9BBDBC"/>
              </a:buClr>
              <a:buSzPts val="1600"/>
              <a:buFont typeface="Arial"/>
              <a:buChar char="•"/>
            </a:pPr>
            <a:r>
              <a:rPr lang="en-US" sz="2000" dirty="0">
                <a:latin typeface="Times New Roman" panose="02020603050405020304" pitchFamily="18" charset="0"/>
                <a:ea typeface="Calibri"/>
                <a:cs typeface="Times New Roman" panose="02020603050405020304" pitchFamily="18" charset="0"/>
                <a:sym typeface="Calibri"/>
              </a:rPr>
              <a:t>The system should display an appropriate level</a:t>
            </a:r>
            <a:endParaRPr sz="2000" dirty="0">
              <a:latin typeface="Times New Roman" panose="02020603050405020304" pitchFamily="18" charset="0"/>
              <a:ea typeface="Calibri"/>
              <a:cs typeface="Times New Roman" panose="02020603050405020304" pitchFamily="18" charset="0"/>
              <a:sym typeface="Calibri"/>
            </a:endParaRPr>
          </a:p>
          <a:p>
            <a:pPr marL="227213" indent="-211087">
              <a:spcBef>
                <a:spcPts val="0"/>
              </a:spcBef>
              <a:spcAft>
                <a:spcPts val="0"/>
              </a:spcAft>
              <a:buClr>
                <a:srgbClr val="2E2B1F"/>
              </a:buClr>
              <a:buSzPts val="1600"/>
            </a:pPr>
            <a:r>
              <a:rPr lang="en-US" sz="2000" dirty="0">
                <a:latin typeface="Times New Roman" panose="02020603050405020304" pitchFamily="18" charset="0"/>
                <a:ea typeface="Calibri"/>
                <a:cs typeface="Times New Roman" panose="02020603050405020304" pitchFamily="18" charset="0"/>
                <a:sym typeface="Calibri"/>
              </a:rPr>
              <a:t>of consistency. Commands and menus should have the  same format, command punctuation should be similar, etc.</a:t>
            </a:r>
            <a:endParaRPr sz="2000" dirty="0">
              <a:latin typeface="Times New Roman" panose="02020603050405020304" pitchFamily="18" charset="0"/>
              <a:ea typeface="Calibri"/>
              <a:cs typeface="Times New Roman" panose="02020603050405020304" pitchFamily="18" charset="0"/>
              <a:sym typeface="Calibri"/>
            </a:endParaRPr>
          </a:p>
          <a:p>
            <a:pPr marL="227213" indent="-211087">
              <a:spcBef>
                <a:spcPts val="0"/>
              </a:spcBef>
              <a:spcAft>
                <a:spcPts val="0"/>
              </a:spcAft>
              <a:buClr>
                <a:srgbClr val="A8A47B"/>
              </a:buClr>
              <a:buSzPts val="1600"/>
              <a:buFont typeface="Arial"/>
              <a:buChar char="•"/>
            </a:pPr>
            <a:r>
              <a:rPr lang="en-US" sz="2000" b="1" dirty="0">
                <a:solidFill>
                  <a:schemeClr val="accent2"/>
                </a:solidFill>
                <a:latin typeface="Times New Roman" panose="02020603050405020304" pitchFamily="18" charset="0"/>
                <a:ea typeface="Calibri"/>
                <a:cs typeface="Times New Roman" panose="02020603050405020304" pitchFamily="18" charset="0"/>
                <a:sym typeface="Calibri"/>
              </a:rPr>
              <a:t>Minimal surprise</a:t>
            </a:r>
            <a:endParaRPr sz="2000" dirty="0">
              <a:solidFill>
                <a:schemeClr val="accent2"/>
              </a:solidFill>
              <a:latin typeface="Times New Roman" panose="02020603050405020304" pitchFamily="18" charset="0"/>
              <a:ea typeface="Calibri"/>
              <a:cs typeface="Times New Roman" panose="02020603050405020304" pitchFamily="18" charset="0"/>
              <a:sym typeface="Calibri"/>
            </a:endParaRPr>
          </a:p>
          <a:p>
            <a:pPr marL="376735" lvl="1" indent="-211088">
              <a:spcBef>
                <a:spcPts val="0"/>
              </a:spcBef>
              <a:spcAft>
                <a:spcPts val="0"/>
              </a:spcAft>
              <a:buClr>
                <a:srgbClr val="9BBDBC"/>
              </a:buClr>
              <a:buSzPts val="1600"/>
              <a:buFont typeface="Arial"/>
              <a:buChar char="•"/>
            </a:pPr>
            <a:r>
              <a:rPr lang="en-US" sz="2000" dirty="0">
                <a:latin typeface="Times New Roman" panose="02020603050405020304" pitchFamily="18" charset="0"/>
                <a:ea typeface="Calibri"/>
                <a:cs typeface="Times New Roman" panose="02020603050405020304" pitchFamily="18" charset="0"/>
                <a:sym typeface="Calibri"/>
              </a:rPr>
              <a:t>If a command operates in a known way, the user should be  able to predict the operation of comparable commands</a:t>
            </a:r>
            <a:endParaRPr sz="2000" dirty="0">
              <a:latin typeface="Times New Roman" panose="02020603050405020304" pitchFamily="18" charset="0"/>
              <a:cs typeface="Times New Roman" panose="02020603050405020304" pitchFamily="18" charset="0"/>
            </a:endParaRPr>
          </a:p>
        </p:txBody>
      </p:sp>
      <p:sp>
        <p:nvSpPr>
          <p:cNvPr id="775" name="Google Shape;775;p37"/>
          <p:cNvSpPr/>
          <p:nvPr/>
        </p:nvSpPr>
        <p:spPr>
          <a:xfrm>
            <a:off x="8227841" y="5478265"/>
            <a:ext cx="65963" cy="366464"/>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776" name="Google Shape;776;p37"/>
          <p:cNvSpPr/>
          <p:nvPr/>
        </p:nvSpPr>
        <p:spPr>
          <a:xfrm>
            <a:off x="8669064" y="5478265"/>
            <a:ext cx="65963" cy="366464"/>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777" name="Google Shape;777;p37"/>
          <p:cNvSpPr txBox="1"/>
          <p:nvPr/>
        </p:nvSpPr>
        <p:spPr>
          <a:xfrm>
            <a:off x="8418402" y="5517842"/>
            <a:ext cx="128995" cy="267617"/>
          </a:xfrm>
          <a:prstGeom prst="rect">
            <a:avLst/>
          </a:prstGeom>
          <a:noFill/>
          <a:ln>
            <a:noFill/>
          </a:ln>
        </p:spPr>
        <p:txBody>
          <a:bodyPr spcFirstLastPara="1" wrap="square" lIns="0" tIns="11727" rIns="0" bIns="0" anchor="t" anchorCtr="0">
            <a:spAutoFit/>
          </a:bodyPr>
          <a:lstStyle/>
          <a:p>
            <a:pPr marL="11727">
              <a:spcBef>
                <a:spcPts val="0"/>
              </a:spcBef>
              <a:spcAft>
                <a:spcPts val="0"/>
              </a:spcAft>
              <a:buClr>
                <a:srgbClr val="FFFFFF"/>
              </a:buClr>
              <a:buSzPts val="1800"/>
            </a:pPr>
            <a:r>
              <a:rPr lang="en-US" sz="1662">
                <a:solidFill>
                  <a:srgbClr val="FFFFFF"/>
                </a:solidFill>
                <a:latin typeface="Times New Roman"/>
                <a:ea typeface="Times New Roman"/>
                <a:cs typeface="Times New Roman"/>
                <a:sym typeface="Times New Roman"/>
              </a:rPr>
              <a:t>8</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38"/>
          <p:cNvSpPr txBox="1">
            <a:spLocks noGrp="1"/>
          </p:cNvSpPr>
          <p:nvPr>
            <p:ph type="title"/>
          </p:nvPr>
        </p:nvSpPr>
        <p:spPr>
          <a:xfrm>
            <a:off x="0" y="206828"/>
            <a:ext cx="3778973" cy="516502"/>
          </a:xfrm>
          <a:prstGeom prst="rect">
            <a:avLst/>
          </a:prstGeom>
          <a:noFill/>
          <a:ln>
            <a:noFill/>
          </a:ln>
        </p:spPr>
        <p:txBody>
          <a:bodyPr spcFirstLastPara="1" vert="horz" wrap="square" lIns="0" tIns="11127" rIns="0" bIns="0" numCol="1" anchor="ctr" anchorCtr="0" compatLnSpc="1">
            <a:spAutoFit/>
          </a:bodyPr>
          <a:lstStyle/>
          <a:p>
            <a:pPr marL="11727" algn="l">
              <a:spcBef>
                <a:spcPts val="92"/>
              </a:spcBef>
              <a:spcAft>
                <a:spcPts val="0"/>
              </a:spcAft>
              <a:buSzPts val="1800"/>
            </a:pPr>
            <a:r>
              <a:rPr lang="en-US" b="1" dirty="0">
                <a:solidFill>
                  <a:srgbClr val="000000"/>
                </a:solidFill>
                <a:latin typeface="Times New Roman"/>
                <a:ea typeface="Times New Roman"/>
                <a:cs typeface="Times New Roman"/>
                <a:sym typeface="Times New Roman"/>
              </a:rPr>
              <a:t>Design principles</a:t>
            </a:r>
            <a:endParaRPr b="1" dirty="0"/>
          </a:p>
        </p:txBody>
      </p:sp>
      <p:sp>
        <p:nvSpPr>
          <p:cNvPr id="784" name="Google Shape;784;p38"/>
          <p:cNvSpPr txBox="1"/>
          <p:nvPr/>
        </p:nvSpPr>
        <p:spPr>
          <a:xfrm>
            <a:off x="218362" y="1543911"/>
            <a:ext cx="8925637" cy="3836160"/>
          </a:xfrm>
          <a:prstGeom prst="rect">
            <a:avLst/>
          </a:prstGeom>
          <a:noFill/>
          <a:ln>
            <a:noFill/>
          </a:ln>
        </p:spPr>
        <p:txBody>
          <a:bodyPr spcFirstLastPara="1" wrap="square" lIns="0" tIns="45130" rIns="0" bIns="0" anchor="t" anchorCtr="0">
            <a:spAutoFit/>
          </a:bodyPr>
          <a:lstStyle/>
          <a:p>
            <a:pPr marL="222816" indent="-211089">
              <a:spcBef>
                <a:spcPts val="0"/>
              </a:spcBef>
              <a:spcAft>
                <a:spcPts val="0"/>
              </a:spcAft>
              <a:buClr>
                <a:srgbClr val="A8A47B"/>
              </a:buClr>
              <a:buSzPts val="1600"/>
              <a:buFont typeface="Arial"/>
              <a:buChar char="•"/>
            </a:pPr>
            <a:r>
              <a:rPr lang="en-US" b="1" dirty="0">
                <a:solidFill>
                  <a:schemeClr val="accent2"/>
                </a:solidFill>
                <a:latin typeface="Times New Roman"/>
                <a:ea typeface="Times New Roman"/>
                <a:cs typeface="Times New Roman"/>
                <a:sym typeface="Times New Roman"/>
              </a:rPr>
              <a:t>Recoverability</a:t>
            </a:r>
            <a:endParaRPr dirty="0">
              <a:solidFill>
                <a:schemeClr val="accent2"/>
              </a:solidFill>
              <a:latin typeface="Times New Roman"/>
              <a:ea typeface="Times New Roman"/>
              <a:cs typeface="Times New Roman"/>
              <a:sym typeface="Times New Roman"/>
            </a:endParaRPr>
          </a:p>
          <a:p>
            <a:pPr marL="496939" lvl="1" indent="-211088">
              <a:lnSpc>
                <a:spcPct val="168750"/>
              </a:lnSpc>
              <a:spcBef>
                <a:spcPts val="185"/>
              </a:spcBef>
              <a:spcAft>
                <a:spcPts val="0"/>
              </a:spcAft>
              <a:buClr>
                <a:srgbClr val="9BBDBC"/>
              </a:buClr>
              <a:buSzPts val="1600"/>
              <a:buFont typeface="Arial"/>
              <a:buChar char="•"/>
            </a:pPr>
            <a:r>
              <a:rPr lang="en-US" dirty="0">
                <a:solidFill>
                  <a:srgbClr val="2E2B1F"/>
                </a:solidFill>
                <a:latin typeface="Times New Roman"/>
                <a:ea typeface="Times New Roman"/>
                <a:cs typeface="Times New Roman"/>
                <a:sym typeface="Times New Roman"/>
              </a:rPr>
              <a:t>The system should provide some resilience to</a:t>
            </a:r>
            <a:endParaRPr dirty="0">
              <a:solidFill>
                <a:srgbClr val="000000"/>
              </a:solidFill>
              <a:latin typeface="Times New Roman"/>
              <a:ea typeface="Times New Roman"/>
              <a:cs typeface="Times New Roman"/>
              <a:sym typeface="Times New Roman"/>
            </a:endParaRPr>
          </a:p>
          <a:p>
            <a:pPr marL="222816" indent="-211089">
              <a:lnSpc>
                <a:spcPct val="90000"/>
              </a:lnSpc>
              <a:spcBef>
                <a:spcPts val="92"/>
              </a:spcBef>
              <a:spcAft>
                <a:spcPts val="0"/>
              </a:spcAft>
              <a:buClr>
                <a:srgbClr val="2E2B1F"/>
              </a:buClr>
              <a:buSzPts val="1600"/>
            </a:pPr>
            <a:r>
              <a:rPr lang="en-US" dirty="0">
                <a:solidFill>
                  <a:srgbClr val="2E2B1F"/>
                </a:solidFill>
                <a:latin typeface="Times New Roman"/>
                <a:ea typeface="Times New Roman"/>
                <a:cs typeface="Times New Roman"/>
                <a:sym typeface="Times New Roman"/>
              </a:rPr>
              <a:t>user errors and allow the user to recover from errors.  This might include an undo facility, confirmation of  destructive actions, 'soft' deletes, etc.</a:t>
            </a:r>
            <a:endParaRPr dirty="0">
              <a:solidFill>
                <a:srgbClr val="000000"/>
              </a:solidFill>
              <a:latin typeface="Times New Roman"/>
              <a:ea typeface="Times New Roman"/>
              <a:cs typeface="Times New Roman"/>
              <a:sym typeface="Times New Roman"/>
            </a:endParaRPr>
          </a:p>
          <a:p>
            <a:pPr marL="222816" indent="-211089">
              <a:spcBef>
                <a:spcPts val="185"/>
              </a:spcBef>
              <a:spcAft>
                <a:spcPts val="0"/>
              </a:spcAft>
              <a:buClr>
                <a:srgbClr val="A8A47B"/>
              </a:buClr>
              <a:buSzPts val="1600"/>
              <a:buFont typeface="Arial"/>
              <a:buChar char="•"/>
            </a:pPr>
            <a:r>
              <a:rPr lang="en-US" b="1" dirty="0">
                <a:solidFill>
                  <a:schemeClr val="accent2"/>
                </a:solidFill>
                <a:latin typeface="Times New Roman"/>
                <a:ea typeface="Times New Roman"/>
                <a:cs typeface="Times New Roman"/>
                <a:sym typeface="Times New Roman"/>
              </a:rPr>
              <a:t>User guidance</a:t>
            </a:r>
            <a:endParaRPr dirty="0">
              <a:solidFill>
                <a:schemeClr val="accent2"/>
              </a:solidFill>
              <a:latin typeface="Times New Roman"/>
              <a:ea typeface="Times New Roman"/>
              <a:cs typeface="Times New Roman"/>
              <a:sym typeface="Times New Roman"/>
            </a:endParaRPr>
          </a:p>
          <a:p>
            <a:pPr marL="496939" lvl="1" indent="-211088">
              <a:lnSpc>
                <a:spcPct val="168750"/>
              </a:lnSpc>
              <a:spcBef>
                <a:spcPts val="185"/>
              </a:spcBef>
              <a:spcAft>
                <a:spcPts val="0"/>
              </a:spcAft>
              <a:buClr>
                <a:srgbClr val="9BBDBC"/>
              </a:buClr>
              <a:buSzPts val="1600"/>
              <a:buFont typeface="Arial"/>
              <a:buChar char="•"/>
            </a:pPr>
            <a:r>
              <a:rPr lang="en-US" dirty="0">
                <a:solidFill>
                  <a:srgbClr val="2E2B1F"/>
                </a:solidFill>
                <a:latin typeface="Times New Roman"/>
                <a:ea typeface="Times New Roman"/>
                <a:cs typeface="Times New Roman"/>
                <a:sym typeface="Times New Roman"/>
              </a:rPr>
              <a:t>Some user guidance such as help systems, on-line</a:t>
            </a:r>
            <a:endParaRPr dirty="0">
              <a:solidFill>
                <a:srgbClr val="000000"/>
              </a:solidFill>
              <a:latin typeface="Times New Roman"/>
              <a:ea typeface="Times New Roman"/>
              <a:cs typeface="Times New Roman"/>
              <a:sym typeface="Times New Roman"/>
            </a:endParaRPr>
          </a:p>
          <a:p>
            <a:pPr marL="222816" indent="-211089">
              <a:lnSpc>
                <a:spcPct val="168750"/>
              </a:lnSpc>
              <a:spcBef>
                <a:spcPts val="0"/>
              </a:spcBef>
              <a:spcAft>
                <a:spcPts val="0"/>
              </a:spcAft>
              <a:buClr>
                <a:srgbClr val="2E2B1F"/>
              </a:buClr>
              <a:buSzPts val="1600"/>
            </a:pPr>
            <a:r>
              <a:rPr lang="en-US" dirty="0">
                <a:solidFill>
                  <a:srgbClr val="2E2B1F"/>
                </a:solidFill>
                <a:latin typeface="Times New Roman"/>
                <a:ea typeface="Times New Roman"/>
                <a:cs typeface="Times New Roman"/>
                <a:sym typeface="Times New Roman"/>
              </a:rPr>
              <a:t>manuals, etc. should be supplied</a:t>
            </a:r>
            <a:endParaRPr dirty="0">
              <a:solidFill>
                <a:srgbClr val="000000"/>
              </a:solidFill>
              <a:latin typeface="Times New Roman"/>
              <a:ea typeface="Times New Roman"/>
              <a:cs typeface="Times New Roman"/>
              <a:sym typeface="Times New Roman"/>
            </a:endParaRPr>
          </a:p>
          <a:p>
            <a:pPr marL="222816" indent="-211089">
              <a:spcBef>
                <a:spcPts val="185"/>
              </a:spcBef>
              <a:spcAft>
                <a:spcPts val="0"/>
              </a:spcAft>
              <a:buClr>
                <a:srgbClr val="A8A47B"/>
              </a:buClr>
              <a:buSzPts val="1600"/>
              <a:buFont typeface="Arial"/>
              <a:buChar char="•"/>
            </a:pPr>
            <a:r>
              <a:rPr lang="en-US" b="1" dirty="0">
                <a:solidFill>
                  <a:schemeClr val="accent2"/>
                </a:solidFill>
                <a:latin typeface="Times New Roman"/>
                <a:ea typeface="Times New Roman"/>
                <a:cs typeface="Times New Roman"/>
                <a:sym typeface="Times New Roman"/>
              </a:rPr>
              <a:t>User diversity</a:t>
            </a:r>
            <a:endParaRPr dirty="0">
              <a:solidFill>
                <a:schemeClr val="accent2"/>
              </a:solidFill>
              <a:latin typeface="Times New Roman"/>
              <a:ea typeface="Times New Roman"/>
              <a:cs typeface="Times New Roman"/>
              <a:sym typeface="Times New Roman"/>
            </a:endParaRPr>
          </a:p>
          <a:p>
            <a:pPr marL="496939" lvl="1" indent="-211088">
              <a:lnSpc>
                <a:spcPct val="156250"/>
              </a:lnSpc>
              <a:spcBef>
                <a:spcPts val="554"/>
              </a:spcBef>
              <a:spcAft>
                <a:spcPts val="0"/>
              </a:spcAft>
              <a:buClr>
                <a:srgbClr val="9BBDBC"/>
              </a:buClr>
              <a:buSzPts val="1600"/>
              <a:buFont typeface="Arial"/>
              <a:buChar char="•"/>
            </a:pPr>
            <a:r>
              <a:rPr lang="en-US" dirty="0">
                <a:solidFill>
                  <a:srgbClr val="2E2B1F"/>
                </a:solidFill>
                <a:latin typeface="Times New Roman"/>
                <a:ea typeface="Times New Roman"/>
                <a:cs typeface="Times New Roman"/>
                <a:sym typeface="Times New Roman"/>
              </a:rPr>
              <a:t>Interaction facilities for different types of user should  be supported. For example, some users have seeing  difficulties and so larger text should be available</a:t>
            </a:r>
            <a:endParaRPr dirty="0"/>
          </a:p>
        </p:txBody>
      </p:sp>
      <p:sp>
        <p:nvSpPr>
          <p:cNvPr id="785" name="Google Shape;785;p38"/>
          <p:cNvSpPr/>
          <p:nvPr/>
        </p:nvSpPr>
        <p:spPr>
          <a:xfrm>
            <a:off x="8227841" y="5478265"/>
            <a:ext cx="65963" cy="366464"/>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786" name="Google Shape;786;p38"/>
          <p:cNvSpPr/>
          <p:nvPr/>
        </p:nvSpPr>
        <p:spPr>
          <a:xfrm>
            <a:off x="8669064" y="5478265"/>
            <a:ext cx="65963" cy="366464"/>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9"/>
          <p:cNvSpPr txBox="1">
            <a:spLocks noGrp="1"/>
          </p:cNvSpPr>
          <p:nvPr>
            <p:ph type="title"/>
          </p:nvPr>
        </p:nvSpPr>
        <p:spPr>
          <a:xfrm>
            <a:off x="0" y="311258"/>
            <a:ext cx="4242183" cy="516502"/>
          </a:xfrm>
          <a:prstGeom prst="rect">
            <a:avLst/>
          </a:prstGeom>
          <a:noFill/>
          <a:ln>
            <a:noFill/>
          </a:ln>
        </p:spPr>
        <p:txBody>
          <a:bodyPr spcFirstLastPara="1" vert="horz" wrap="square" lIns="0" tIns="11127" rIns="0" bIns="0" numCol="1" anchor="ctr" anchorCtr="0" compatLnSpc="1">
            <a:spAutoFit/>
          </a:bodyPr>
          <a:lstStyle/>
          <a:p>
            <a:pPr marL="11727" algn="l">
              <a:spcBef>
                <a:spcPts val="92"/>
              </a:spcBef>
              <a:spcAft>
                <a:spcPts val="0"/>
              </a:spcAft>
              <a:buSzPts val="1800"/>
            </a:pPr>
            <a:r>
              <a:rPr lang="en-US" b="1" dirty="0">
                <a:solidFill>
                  <a:srgbClr val="000000"/>
                </a:solidFill>
                <a:latin typeface="Times New Roman"/>
                <a:ea typeface="Times New Roman"/>
                <a:cs typeface="Times New Roman"/>
                <a:sym typeface="Times New Roman"/>
              </a:rPr>
              <a:t>Design issues in UIs</a:t>
            </a:r>
            <a:endParaRPr b="1" dirty="0"/>
          </a:p>
        </p:txBody>
      </p:sp>
      <p:sp>
        <p:nvSpPr>
          <p:cNvPr id="793" name="Google Shape;793;p39"/>
          <p:cNvSpPr txBox="1"/>
          <p:nvPr/>
        </p:nvSpPr>
        <p:spPr>
          <a:xfrm>
            <a:off x="142165" y="1371600"/>
            <a:ext cx="8260310" cy="2396504"/>
          </a:xfrm>
          <a:prstGeom prst="rect">
            <a:avLst/>
          </a:prstGeom>
          <a:noFill/>
          <a:ln>
            <a:noFill/>
          </a:ln>
        </p:spPr>
        <p:txBody>
          <a:bodyPr spcFirstLastPara="1" wrap="square" lIns="0" tIns="11127" rIns="0" bIns="0" anchor="t" anchorCtr="0">
            <a:spAutoFit/>
          </a:bodyPr>
          <a:lstStyle/>
          <a:p>
            <a:pPr marL="222816" indent="-211089">
              <a:spcBef>
                <a:spcPts val="0"/>
              </a:spcBef>
              <a:spcAft>
                <a:spcPts val="0"/>
              </a:spcAft>
              <a:buClr>
                <a:srgbClr val="A8A47B"/>
              </a:buClr>
              <a:buSzPts val="1600"/>
              <a:buFont typeface="Times New Roman"/>
              <a:buChar char="•"/>
            </a:pPr>
            <a:r>
              <a:rPr lang="en-US" sz="2000" dirty="0">
                <a:solidFill>
                  <a:srgbClr val="2E2B1F"/>
                </a:solidFill>
                <a:latin typeface="Times New Roman"/>
                <a:ea typeface="Times New Roman"/>
                <a:cs typeface="Times New Roman"/>
                <a:sym typeface="Times New Roman"/>
              </a:rPr>
              <a:t>Two problems must be addressed in interactive  systems design</a:t>
            </a:r>
            <a:endParaRPr sz="2000" dirty="0">
              <a:solidFill>
                <a:srgbClr val="000000"/>
              </a:solidFill>
              <a:latin typeface="Times New Roman"/>
              <a:ea typeface="Times New Roman"/>
              <a:cs typeface="Times New Roman"/>
              <a:sym typeface="Times New Roman"/>
            </a:endParaRPr>
          </a:p>
          <a:p>
            <a:pPr marL="496939" lvl="1" indent="-211088">
              <a:spcBef>
                <a:spcPts val="554"/>
              </a:spcBef>
              <a:spcAft>
                <a:spcPts val="0"/>
              </a:spcAft>
              <a:buClr>
                <a:srgbClr val="9BBDBC"/>
              </a:buClr>
              <a:buSzPts val="1600"/>
              <a:buFont typeface="Times New Roman"/>
              <a:buChar char="•"/>
            </a:pPr>
            <a:r>
              <a:rPr lang="en-US" sz="2000" dirty="0">
                <a:solidFill>
                  <a:srgbClr val="2E2B1F"/>
                </a:solidFill>
                <a:latin typeface="Times New Roman"/>
                <a:ea typeface="Times New Roman"/>
                <a:cs typeface="Times New Roman"/>
                <a:sym typeface="Times New Roman"/>
              </a:rPr>
              <a:t>How should information from the user be  provided to the computer system?</a:t>
            </a:r>
            <a:endParaRPr sz="2000" dirty="0">
              <a:solidFill>
                <a:srgbClr val="000000"/>
              </a:solidFill>
              <a:latin typeface="Times New Roman"/>
              <a:ea typeface="Times New Roman"/>
              <a:cs typeface="Times New Roman"/>
              <a:sym typeface="Times New Roman"/>
            </a:endParaRPr>
          </a:p>
          <a:p>
            <a:pPr marL="496939" lvl="1" indent="-211088">
              <a:spcBef>
                <a:spcPts val="554"/>
              </a:spcBef>
              <a:spcAft>
                <a:spcPts val="0"/>
              </a:spcAft>
              <a:buClr>
                <a:srgbClr val="9BBDBC"/>
              </a:buClr>
              <a:buSzPts val="1600"/>
              <a:buFont typeface="Times New Roman"/>
              <a:buChar char="•"/>
            </a:pPr>
            <a:r>
              <a:rPr lang="en-US" sz="2000" dirty="0">
                <a:solidFill>
                  <a:srgbClr val="2E2B1F"/>
                </a:solidFill>
                <a:latin typeface="Times New Roman"/>
                <a:ea typeface="Times New Roman"/>
                <a:cs typeface="Times New Roman"/>
                <a:sym typeface="Times New Roman"/>
              </a:rPr>
              <a:t>How should information from the computer  system be presented to the user?</a:t>
            </a:r>
            <a:endParaRPr sz="2000" dirty="0">
              <a:solidFill>
                <a:srgbClr val="000000"/>
              </a:solidFill>
              <a:latin typeface="Times New Roman"/>
              <a:ea typeface="Times New Roman"/>
              <a:cs typeface="Times New Roman"/>
              <a:sym typeface="Times New Roman"/>
            </a:endParaRPr>
          </a:p>
          <a:p>
            <a:pPr marL="222816" indent="-211089">
              <a:spcBef>
                <a:spcPts val="554"/>
              </a:spcBef>
              <a:spcAft>
                <a:spcPts val="0"/>
              </a:spcAft>
              <a:buClr>
                <a:srgbClr val="A8A47B"/>
              </a:buClr>
              <a:buSzPts val="1600"/>
              <a:buFont typeface="Times New Roman"/>
              <a:buChar char="•"/>
            </a:pPr>
            <a:r>
              <a:rPr lang="en-US" sz="2000" dirty="0">
                <a:solidFill>
                  <a:srgbClr val="2E2B1F"/>
                </a:solidFill>
                <a:latin typeface="Times New Roman"/>
                <a:ea typeface="Times New Roman"/>
                <a:cs typeface="Times New Roman"/>
                <a:sym typeface="Times New Roman"/>
              </a:rPr>
              <a:t>User interaction and information presentation  may be integrated through a coherent  framework such as a user interface metaphor</a:t>
            </a:r>
            <a:r>
              <a:rPr lang="en-US" sz="1477" dirty="0">
                <a:solidFill>
                  <a:srgbClr val="2E2B1F"/>
                </a:solidFill>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p:txBody>
      </p:sp>
      <p:sp>
        <p:nvSpPr>
          <p:cNvPr id="794" name="Google Shape;794;p39"/>
          <p:cNvSpPr/>
          <p:nvPr/>
        </p:nvSpPr>
        <p:spPr>
          <a:xfrm>
            <a:off x="8227841" y="5478265"/>
            <a:ext cx="65963" cy="366464"/>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40"/>
          <p:cNvSpPr txBox="1">
            <a:spLocks noGrp="1"/>
          </p:cNvSpPr>
          <p:nvPr>
            <p:ph type="title"/>
          </p:nvPr>
        </p:nvSpPr>
        <p:spPr>
          <a:xfrm>
            <a:off x="1" y="308245"/>
            <a:ext cx="3733800" cy="516502"/>
          </a:xfrm>
          <a:prstGeom prst="rect">
            <a:avLst/>
          </a:prstGeom>
          <a:noFill/>
          <a:ln>
            <a:noFill/>
          </a:ln>
        </p:spPr>
        <p:txBody>
          <a:bodyPr spcFirstLastPara="1" vert="horz" wrap="square" lIns="0" tIns="11127" rIns="0" bIns="0" numCol="1" anchor="ctr" anchorCtr="0" compatLnSpc="1">
            <a:spAutoFit/>
          </a:bodyPr>
          <a:lstStyle/>
          <a:p>
            <a:pPr marL="11727" algn="l">
              <a:spcBef>
                <a:spcPts val="92"/>
              </a:spcBef>
              <a:spcAft>
                <a:spcPts val="0"/>
              </a:spcAft>
              <a:buSzPts val="1800"/>
            </a:pPr>
            <a:r>
              <a:rPr lang="en-US" b="1" dirty="0">
                <a:solidFill>
                  <a:srgbClr val="000000"/>
                </a:solidFill>
                <a:latin typeface="Times New Roman"/>
                <a:ea typeface="Times New Roman"/>
                <a:cs typeface="Times New Roman"/>
                <a:sym typeface="Times New Roman"/>
              </a:rPr>
              <a:t>Interaction styles</a:t>
            </a:r>
            <a:endParaRPr b="1" dirty="0"/>
          </a:p>
        </p:txBody>
      </p:sp>
      <p:sp>
        <p:nvSpPr>
          <p:cNvPr id="801" name="Google Shape;801;p40"/>
          <p:cNvSpPr txBox="1"/>
          <p:nvPr/>
        </p:nvSpPr>
        <p:spPr>
          <a:xfrm>
            <a:off x="0" y="1609875"/>
            <a:ext cx="8735027" cy="2782413"/>
          </a:xfrm>
          <a:prstGeom prst="rect">
            <a:avLst/>
          </a:prstGeom>
          <a:noFill/>
          <a:ln>
            <a:noFill/>
          </a:ln>
        </p:spPr>
        <p:txBody>
          <a:bodyPr spcFirstLastPara="1" wrap="square" lIns="0" tIns="12304" rIns="0" bIns="0" anchor="t" anchorCtr="0">
            <a:spAutoFit/>
          </a:bodyPr>
          <a:lstStyle/>
          <a:p>
            <a:pPr marL="221349" indent="-211087">
              <a:spcBef>
                <a:spcPts val="0"/>
              </a:spcBef>
              <a:spcAft>
                <a:spcPts val="0"/>
              </a:spcAft>
              <a:buClr>
                <a:srgbClr val="A8A47B"/>
              </a:buClr>
              <a:buSzPts val="1600"/>
              <a:buFont typeface="Arial"/>
              <a:buChar char="•"/>
            </a:pPr>
            <a:r>
              <a:rPr lang="en-US" sz="2000" b="1" dirty="0">
                <a:solidFill>
                  <a:schemeClr val="accent2"/>
                </a:solidFill>
                <a:latin typeface="Times New Roman"/>
                <a:ea typeface="Times New Roman"/>
                <a:cs typeface="Times New Roman"/>
                <a:sym typeface="Times New Roman"/>
              </a:rPr>
              <a:t>Direct manipulation</a:t>
            </a:r>
            <a:r>
              <a:rPr lang="en-US" sz="2000" dirty="0">
                <a:solidFill>
                  <a:srgbClr val="2E2B1F"/>
                </a:solidFill>
                <a:latin typeface="Times New Roman"/>
                <a:ea typeface="Times New Roman"/>
                <a:cs typeface="Times New Roman"/>
                <a:sym typeface="Times New Roman"/>
              </a:rPr>
              <a:t>: The user interacts directly with  objects on the screen, such as a mouse, touch screen</a:t>
            </a:r>
            <a:r>
              <a:rPr lang="en-US" sz="2000" dirty="0">
                <a:solidFill>
                  <a:srgbClr val="000000"/>
                </a:solidFill>
                <a:latin typeface="Times New Roman"/>
                <a:ea typeface="Times New Roman"/>
                <a:cs typeface="Times New Roman"/>
                <a:sym typeface="Times New Roman"/>
              </a:rPr>
              <a:t> ..</a:t>
            </a:r>
            <a:r>
              <a:rPr lang="en-US" sz="2000" dirty="0">
                <a:solidFill>
                  <a:srgbClr val="2E2B1F"/>
                </a:solidFill>
                <a:latin typeface="Times New Roman"/>
                <a:ea typeface="Times New Roman"/>
                <a:cs typeface="Times New Roman"/>
                <a:sym typeface="Times New Roman"/>
              </a:rPr>
              <a:t>etc.</a:t>
            </a:r>
            <a:endParaRPr sz="2000" dirty="0">
              <a:solidFill>
                <a:srgbClr val="000000"/>
              </a:solidFill>
              <a:latin typeface="Times New Roman"/>
              <a:ea typeface="Times New Roman"/>
              <a:cs typeface="Times New Roman"/>
              <a:sym typeface="Times New Roman"/>
            </a:endParaRPr>
          </a:p>
          <a:p>
            <a:pPr marL="221349" indent="-211087">
              <a:spcBef>
                <a:spcPts val="554"/>
              </a:spcBef>
              <a:spcAft>
                <a:spcPts val="0"/>
              </a:spcAft>
              <a:buClr>
                <a:srgbClr val="A8A47B"/>
              </a:buClr>
              <a:buSzPts val="1600"/>
              <a:buFont typeface="Arial"/>
              <a:buChar char="•"/>
            </a:pPr>
            <a:r>
              <a:rPr lang="en-US" sz="2000" b="1" dirty="0">
                <a:solidFill>
                  <a:schemeClr val="accent2"/>
                </a:solidFill>
                <a:latin typeface="Times New Roman"/>
                <a:ea typeface="Times New Roman"/>
                <a:cs typeface="Times New Roman"/>
                <a:sym typeface="Times New Roman"/>
              </a:rPr>
              <a:t>Menu selection</a:t>
            </a:r>
            <a:r>
              <a:rPr lang="en-US" sz="2000" dirty="0">
                <a:solidFill>
                  <a:srgbClr val="2E2B1F"/>
                </a:solidFill>
                <a:latin typeface="Times New Roman"/>
                <a:ea typeface="Times New Roman"/>
                <a:cs typeface="Times New Roman"/>
                <a:sym typeface="Times New Roman"/>
              </a:rPr>
              <a:t>: The user selects a command from a  list of possibilities ( a menu).</a:t>
            </a:r>
            <a:endParaRPr sz="2000" dirty="0">
              <a:solidFill>
                <a:srgbClr val="000000"/>
              </a:solidFill>
              <a:latin typeface="Times New Roman"/>
              <a:ea typeface="Times New Roman"/>
              <a:cs typeface="Times New Roman"/>
              <a:sym typeface="Times New Roman"/>
            </a:endParaRPr>
          </a:p>
          <a:p>
            <a:pPr marL="221349" indent="-211087">
              <a:spcBef>
                <a:spcPts val="554"/>
              </a:spcBef>
              <a:spcAft>
                <a:spcPts val="0"/>
              </a:spcAft>
              <a:buClr>
                <a:srgbClr val="A8A47B"/>
              </a:buClr>
              <a:buSzPts val="1600"/>
              <a:buFont typeface="Arial"/>
              <a:buChar char="•"/>
            </a:pPr>
            <a:r>
              <a:rPr lang="en-US" sz="2000" b="1" dirty="0">
                <a:solidFill>
                  <a:schemeClr val="accent2"/>
                </a:solidFill>
                <a:latin typeface="Times New Roman"/>
                <a:ea typeface="Times New Roman"/>
                <a:cs typeface="Times New Roman"/>
                <a:sym typeface="Times New Roman"/>
              </a:rPr>
              <a:t>Form fill-in</a:t>
            </a:r>
            <a:r>
              <a:rPr lang="en-US" sz="2000" dirty="0">
                <a:solidFill>
                  <a:srgbClr val="2E2B1F"/>
                </a:solidFill>
                <a:latin typeface="Times New Roman"/>
                <a:ea typeface="Times New Roman"/>
                <a:cs typeface="Times New Roman"/>
                <a:sym typeface="Times New Roman"/>
              </a:rPr>
              <a:t>: The user fills in the fields of a form</a:t>
            </a:r>
            <a:endParaRPr sz="2000" dirty="0">
              <a:solidFill>
                <a:srgbClr val="000000"/>
              </a:solidFill>
              <a:latin typeface="Times New Roman"/>
              <a:ea typeface="Times New Roman"/>
              <a:cs typeface="Times New Roman"/>
              <a:sym typeface="Times New Roman"/>
            </a:endParaRPr>
          </a:p>
          <a:p>
            <a:pPr marL="221349" indent="-211087">
              <a:spcBef>
                <a:spcPts val="554"/>
              </a:spcBef>
              <a:spcAft>
                <a:spcPts val="0"/>
              </a:spcAft>
              <a:buClr>
                <a:srgbClr val="A8A47B"/>
              </a:buClr>
              <a:buSzPts val="1600"/>
              <a:buFont typeface="Arial"/>
              <a:buChar char="•"/>
            </a:pPr>
            <a:r>
              <a:rPr lang="en-US" sz="2000" b="1" dirty="0">
                <a:solidFill>
                  <a:schemeClr val="accent2"/>
                </a:solidFill>
                <a:latin typeface="Times New Roman"/>
                <a:ea typeface="Times New Roman"/>
                <a:cs typeface="Times New Roman"/>
                <a:sym typeface="Times New Roman"/>
              </a:rPr>
              <a:t>Command language</a:t>
            </a:r>
            <a:r>
              <a:rPr lang="en-US" sz="2000" dirty="0">
                <a:solidFill>
                  <a:srgbClr val="2E2B1F"/>
                </a:solidFill>
                <a:latin typeface="Times New Roman"/>
                <a:ea typeface="Times New Roman"/>
                <a:cs typeface="Times New Roman"/>
                <a:sym typeface="Times New Roman"/>
              </a:rPr>
              <a:t>: The user issues a special  command and associated parameters to instruct the  system what to do</a:t>
            </a:r>
            <a:endParaRPr sz="2000" dirty="0">
              <a:solidFill>
                <a:srgbClr val="000000"/>
              </a:solidFill>
              <a:latin typeface="Times New Roman"/>
              <a:ea typeface="Times New Roman"/>
              <a:cs typeface="Times New Roman"/>
              <a:sym typeface="Times New Roman"/>
            </a:endParaRPr>
          </a:p>
          <a:p>
            <a:pPr marL="221349" indent="-211087">
              <a:spcBef>
                <a:spcPts val="554"/>
              </a:spcBef>
              <a:spcAft>
                <a:spcPts val="0"/>
              </a:spcAft>
              <a:buClr>
                <a:srgbClr val="A8A47B"/>
              </a:buClr>
              <a:buSzPts val="1600"/>
              <a:buFont typeface="Arial"/>
              <a:buChar char="•"/>
            </a:pPr>
            <a:r>
              <a:rPr lang="en-US" sz="2000" b="1" dirty="0">
                <a:solidFill>
                  <a:schemeClr val="accent2"/>
                </a:solidFill>
                <a:latin typeface="Times New Roman"/>
                <a:ea typeface="Times New Roman"/>
                <a:cs typeface="Times New Roman"/>
                <a:sym typeface="Times New Roman"/>
              </a:rPr>
              <a:t>Natural language</a:t>
            </a:r>
            <a:r>
              <a:rPr lang="en-US" sz="2000" dirty="0">
                <a:solidFill>
                  <a:srgbClr val="2E2B1F"/>
                </a:solidFill>
                <a:latin typeface="Times New Roman"/>
                <a:ea typeface="Times New Roman"/>
                <a:cs typeface="Times New Roman"/>
                <a:sym typeface="Times New Roman"/>
              </a:rPr>
              <a:t>: The user issues a command in  natural language that must be parsed into command  language</a:t>
            </a:r>
            <a:endParaRPr sz="2000" dirty="0"/>
          </a:p>
        </p:txBody>
      </p:sp>
      <p:sp>
        <p:nvSpPr>
          <p:cNvPr id="802" name="Google Shape;802;p40"/>
          <p:cNvSpPr/>
          <p:nvPr/>
        </p:nvSpPr>
        <p:spPr>
          <a:xfrm>
            <a:off x="8227841" y="5478265"/>
            <a:ext cx="65963" cy="366464"/>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03" name="Google Shape;803;p40"/>
          <p:cNvSpPr/>
          <p:nvPr/>
        </p:nvSpPr>
        <p:spPr>
          <a:xfrm>
            <a:off x="8669064" y="5478265"/>
            <a:ext cx="65963" cy="366464"/>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04" name="Google Shape;804;p40"/>
          <p:cNvSpPr txBox="1"/>
          <p:nvPr/>
        </p:nvSpPr>
        <p:spPr>
          <a:xfrm>
            <a:off x="8370030" y="5517842"/>
            <a:ext cx="216946" cy="267617"/>
          </a:xfrm>
          <a:prstGeom prst="rect">
            <a:avLst/>
          </a:prstGeom>
          <a:noFill/>
          <a:ln>
            <a:noFill/>
          </a:ln>
        </p:spPr>
        <p:txBody>
          <a:bodyPr spcFirstLastPara="1" wrap="square" lIns="0" tIns="11727" rIns="0" bIns="0" anchor="t" anchorCtr="0">
            <a:spAutoFit/>
          </a:bodyPr>
          <a:lstStyle/>
          <a:p>
            <a:pPr marL="11727">
              <a:spcBef>
                <a:spcPts val="0"/>
              </a:spcBef>
              <a:spcAft>
                <a:spcPts val="0"/>
              </a:spcAft>
              <a:buClr>
                <a:srgbClr val="FFFFFF"/>
              </a:buClr>
              <a:buSzPts val="1800"/>
            </a:pPr>
            <a:r>
              <a:rPr lang="en-US" sz="1662">
                <a:solidFill>
                  <a:srgbClr val="FFFFFF"/>
                </a:solidFill>
                <a:latin typeface="Times New Roman"/>
                <a:ea typeface="Times New Roman"/>
                <a:cs typeface="Times New Roman"/>
                <a:sym typeface="Times New Roman"/>
              </a:rPr>
              <a:t>11</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41"/>
          <p:cNvSpPr txBox="1">
            <a:spLocks noGrp="1"/>
          </p:cNvSpPr>
          <p:nvPr>
            <p:ph type="title"/>
          </p:nvPr>
        </p:nvSpPr>
        <p:spPr>
          <a:xfrm>
            <a:off x="1" y="211156"/>
            <a:ext cx="3582548" cy="516502"/>
          </a:xfrm>
          <a:prstGeom prst="rect">
            <a:avLst/>
          </a:prstGeom>
          <a:noFill/>
          <a:ln>
            <a:noFill/>
          </a:ln>
        </p:spPr>
        <p:txBody>
          <a:bodyPr spcFirstLastPara="1" vert="horz" wrap="square" lIns="0" tIns="11127" rIns="0" bIns="0" numCol="1" anchor="ctr" anchorCtr="0" compatLnSpc="1">
            <a:spAutoFit/>
          </a:bodyPr>
          <a:lstStyle/>
          <a:p>
            <a:pPr marL="11727" algn="l">
              <a:spcBef>
                <a:spcPts val="92"/>
              </a:spcBef>
              <a:spcAft>
                <a:spcPts val="0"/>
              </a:spcAft>
              <a:buSzPts val="1800"/>
            </a:pPr>
            <a:r>
              <a:rPr lang="en-US" b="1" dirty="0">
                <a:solidFill>
                  <a:srgbClr val="000000"/>
                </a:solidFill>
                <a:latin typeface="Times New Roman"/>
                <a:ea typeface="Times New Roman"/>
                <a:cs typeface="Times New Roman"/>
                <a:sym typeface="Times New Roman"/>
              </a:rPr>
              <a:t>Interaction styles</a:t>
            </a:r>
            <a:endParaRPr b="1" dirty="0"/>
          </a:p>
        </p:txBody>
      </p:sp>
      <p:grpSp>
        <p:nvGrpSpPr>
          <p:cNvPr id="810" name="Google Shape;810;p41"/>
          <p:cNvGrpSpPr/>
          <p:nvPr/>
        </p:nvGrpSpPr>
        <p:grpSpPr>
          <a:xfrm>
            <a:off x="152400" y="1219201"/>
            <a:ext cx="8915400" cy="5105399"/>
            <a:chOff x="228600" y="1523999"/>
            <a:chExt cx="8229600" cy="4876800"/>
          </a:xfrm>
        </p:grpSpPr>
        <p:sp>
          <p:nvSpPr>
            <p:cNvPr id="811" name="Google Shape;811;p41"/>
            <p:cNvSpPr/>
            <p:nvPr/>
          </p:nvSpPr>
          <p:spPr>
            <a:xfrm>
              <a:off x="228600" y="1523999"/>
              <a:ext cx="8229600" cy="4876800"/>
            </a:xfrm>
            <a:custGeom>
              <a:avLst/>
              <a:gdLst/>
              <a:ahLst/>
              <a:cxnLst/>
              <a:rect l="l" t="t" r="r" b="b"/>
              <a:pathLst>
                <a:path w="8229600" h="4876800" extrusionOk="0">
                  <a:moveTo>
                    <a:pt x="8229600" y="0"/>
                  </a:moveTo>
                  <a:lnTo>
                    <a:pt x="0" y="0"/>
                  </a:lnTo>
                  <a:lnTo>
                    <a:pt x="0" y="4876800"/>
                  </a:lnTo>
                  <a:lnTo>
                    <a:pt x="8229600" y="4876800"/>
                  </a:lnTo>
                  <a:lnTo>
                    <a:pt x="8229600" y="0"/>
                  </a:lnTo>
                  <a:close/>
                </a:path>
              </a:pathLst>
            </a:custGeom>
            <a:solidFill>
              <a:srgbClr val="F2F1E2"/>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12" name="Google Shape;812;p41"/>
            <p:cNvSpPr/>
            <p:nvPr/>
          </p:nvSpPr>
          <p:spPr>
            <a:xfrm>
              <a:off x="228600" y="1523999"/>
              <a:ext cx="8229600" cy="4876800"/>
            </a:xfrm>
            <a:custGeom>
              <a:avLst/>
              <a:gdLst/>
              <a:ahLst/>
              <a:cxnLst/>
              <a:rect l="l" t="t" r="r" b="b"/>
              <a:pathLst>
                <a:path w="8229600" h="4876800" extrusionOk="0">
                  <a:moveTo>
                    <a:pt x="0" y="4876800"/>
                  </a:moveTo>
                  <a:lnTo>
                    <a:pt x="8229600" y="4876800"/>
                  </a:lnTo>
                  <a:lnTo>
                    <a:pt x="8229600" y="0"/>
                  </a:lnTo>
                  <a:lnTo>
                    <a:pt x="0" y="0"/>
                  </a:lnTo>
                  <a:lnTo>
                    <a:pt x="0" y="4876800"/>
                  </a:lnTo>
                  <a:close/>
                </a:path>
              </a:pathLst>
            </a:custGeom>
            <a:noFill/>
            <a:ln w="25400" cap="flat" cmpd="sng">
              <a:solidFill>
                <a:srgbClr val="A8A47B"/>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813" name="Google Shape;813;p41"/>
          <p:cNvSpPr txBox="1"/>
          <p:nvPr/>
        </p:nvSpPr>
        <p:spPr>
          <a:xfrm>
            <a:off x="2442114" y="1863467"/>
            <a:ext cx="1196137" cy="198861"/>
          </a:xfrm>
          <a:prstGeom prst="rect">
            <a:avLst/>
          </a:prstGeom>
          <a:noFill/>
          <a:ln>
            <a:noFill/>
          </a:ln>
        </p:spPr>
        <p:txBody>
          <a:bodyPr spcFirstLastPara="1" wrap="square" lIns="0" tIns="14058" rIns="0" bIns="0" anchor="t" anchorCtr="0">
            <a:spAutoFit/>
          </a:bodyPr>
          <a:lstStyle/>
          <a:p>
            <a:pPr marL="11727">
              <a:spcBef>
                <a:spcPts val="0"/>
              </a:spcBef>
              <a:spcAft>
                <a:spcPts val="0"/>
              </a:spcAft>
              <a:buClr>
                <a:srgbClr val="000000"/>
              </a:buClr>
              <a:buSzPts val="1300"/>
            </a:pPr>
            <a:r>
              <a:rPr lang="en-US" sz="1200" b="1">
                <a:solidFill>
                  <a:srgbClr val="000000"/>
                </a:solidFill>
                <a:latin typeface="Times New Roman"/>
                <a:ea typeface="Times New Roman"/>
                <a:cs typeface="Times New Roman"/>
                <a:sym typeface="Times New Roman"/>
              </a:rPr>
              <a:t>Main</a:t>
            </a:r>
            <a:r>
              <a:rPr lang="en-US" sz="1200">
                <a:solidFill>
                  <a:srgbClr val="000000"/>
                </a:solidFill>
                <a:latin typeface="Times New Roman"/>
                <a:ea typeface="Times New Roman"/>
                <a:cs typeface="Times New Roman"/>
                <a:sym typeface="Times New Roman"/>
              </a:rPr>
              <a:t> </a:t>
            </a:r>
            <a:r>
              <a:rPr lang="en-US" sz="1200" b="1">
                <a:solidFill>
                  <a:srgbClr val="000000"/>
                </a:solidFill>
                <a:latin typeface="Times New Roman"/>
                <a:ea typeface="Times New Roman"/>
                <a:cs typeface="Times New Roman"/>
                <a:sym typeface="Times New Roman"/>
              </a:rPr>
              <a:t>advantages</a:t>
            </a:r>
            <a:endParaRPr/>
          </a:p>
        </p:txBody>
      </p:sp>
      <p:sp>
        <p:nvSpPr>
          <p:cNvPr id="814" name="Google Shape;814;p41"/>
          <p:cNvSpPr txBox="1"/>
          <p:nvPr/>
        </p:nvSpPr>
        <p:spPr>
          <a:xfrm>
            <a:off x="4009112" y="1863467"/>
            <a:ext cx="1394027" cy="198861"/>
          </a:xfrm>
          <a:prstGeom prst="rect">
            <a:avLst/>
          </a:prstGeom>
          <a:noFill/>
          <a:ln>
            <a:noFill/>
          </a:ln>
        </p:spPr>
        <p:txBody>
          <a:bodyPr spcFirstLastPara="1" wrap="square" lIns="0" tIns="14058" rIns="0" bIns="0" anchor="t" anchorCtr="0">
            <a:spAutoFit/>
          </a:bodyPr>
          <a:lstStyle/>
          <a:p>
            <a:pPr marL="11727">
              <a:spcBef>
                <a:spcPts val="0"/>
              </a:spcBef>
              <a:spcAft>
                <a:spcPts val="0"/>
              </a:spcAft>
              <a:buClr>
                <a:srgbClr val="000000"/>
              </a:buClr>
              <a:buSzPts val="1300"/>
            </a:pPr>
            <a:r>
              <a:rPr lang="en-US" sz="1200" b="1">
                <a:solidFill>
                  <a:srgbClr val="000000"/>
                </a:solidFill>
                <a:latin typeface="Times New Roman"/>
                <a:ea typeface="Times New Roman"/>
                <a:cs typeface="Times New Roman"/>
                <a:sym typeface="Times New Roman"/>
              </a:rPr>
              <a:t>Main</a:t>
            </a:r>
            <a:r>
              <a:rPr lang="en-US" sz="1200">
                <a:solidFill>
                  <a:srgbClr val="000000"/>
                </a:solidFill>
                <a:latin typeface="Times New Roman"/>
                <a:ea typeface="Times New Roman"/>
                <a:cs typeface="Times New Roman"/>
                <a:sym typeface="Times New Roman"/>
              </a:rPr>
              <a:t> </a:t>
            </a:r>
            <a:r>
              <a:rPr lang="en-US" sz="1200" b="1">
                <a:solidFill>
                  <a:srgbClr val="000000"/>
                </a:solidFill>
                <a:latin typeface="Times New Roman"/>
                <a:ea typeface="Times New Roman"/>
                <a:cs typeface="Times New Roman"/>
                <a:sym typeface="Times New Roman"/>
              </a:rPr>
              <a:t>disadva</a:t>
            </a:r>
            <a:r>
              <a:rPr lang="en-US" sz="1200">
                <a:solidFill>
                  <a:srgbClr val="000000"/>
                </a:solidFill>
                <a:latin typeface="Times New Roman"/>
                <a:ea typeface="Times New Roman"/>
                <a:cs typeface="Times New Roman"/>
                <a:sym typeface="Times New Roman"/>
              </a:rPr>
              <a:t> </a:t>
            </a:r>
            <a:r>
              <a:rPr lang="en-US" sz="1200" b="1">
                <a:solidFill>
                  <a:srgbClr val="000000"/>
                </a:solidFill>
                <a:latin typeface="Times New Roman"/>
                <a:ea typeface="Times New Roman"/>
                <a:cs typeface="Times New Roman"/>
                <a:sym typeface="Times New Roman"/>
              </a:rPr>
              <a:t>ntages</a:t>
            </a:r>
            <a:endParaRPr/>
          </a:p>
        </p:txBody>
      </p:sp>
      <p:sp>
        <p:nvSpPr>
          <p:cNvPr id="815" name="Google Shape;815;p41"/>
          <p:cNvSpPr/>
          <p:nvPr/>
        </p:nvSpPr>
        <p:spPr>
          <a:xfrm>
            <a:off x="1265032" y="1810697"/>
            <a:ext cx="6537711" cy="4078007"/>
          </a:xfrm>
          <a:custGeom>
            <a:avLst/>
            <a:gdLst/>
            <a:ahLst/>
            <a:cxnLst/>
            <a:rect l="l" t="t" r="r" b="b"/>
            <a:pathLst>
              <a:path w="7079615" h="4417060" extrusionOk="0">
                <a:moveTo>
                  <a:pt x="1199680" y="4413516"/>
                </a:moveTo>
                <a:lnTo>
                  <a:pt x="1196149" y="4413516"/>
                </a:lnTo>
                <a:lnTo>
                  <a:pt x="0" y="4413516"/>
                </a:lnTo>
                <a:lnTo>
                  <a:pt x="0" y="4417047"/>
                </a:lnTo>
                <a:lnTo>
                  <a:pt x="1196149" y="4417047"/>
                </a:lnTo>
                <a:lnTo>
                  <a:pt x="1199680" y="4417047"/>
                </a:lnTo>
                <a:lnTo>
                  <a:pt x="1199680" y="4413516"/>
                </a:lnTo>
                <a:close/>
              </a:path>
              <a:path w="7079615" h="4417060" extrusionOk="0">
                <a:moveTo>
                  <a:pt x="1199680" y="0"/>
                </a:moveTo>
                <a:lnTo>
                  <a:pt x="1196149" y="0"/>
                </a:lnTo>
                <a:lnTo>
                  <a:pt x="0" y="0"/>
                </a:lnTo>
                <a:lnTo>
                  <a:pt x="0" y="3530"/>
                </a:lnTo>
                <a:lnTo>
                  <a:pt x="1196149" y="3530"/>
                </a:lnTo>
                <a:lnTo>
                  <a:pt x="1199680" y="3530"/>
                </a:lnTo>
                <a:lnTo>
                  <a:pt x="1199680" y="0"/>
                </a:lnTo>
                <a:close/>
              </a:path>
              <a:path w="7079615" h="4417060" extrusionOk="0">
                <a:moveTo>
                  <a:pt x="2894634" y="4413516"/>
                </a:moveTo>
                <a:lnTo>
                  <a:pt x="1199692" y="4413516"/>
                </a:lnTo>
                <a:lnTo>
                  <a:pt x="1199692" y="4417047"/>
                </a:lnTo>
                <a:lnTo>
                  <a:pt x="2894634" y="4417047"/>
                </a:lnTo>
                <a:lnTo>
                  <a:pt x="2894634" y="4413516"/>
                </a:lnTo>
                <a:close/>
              </a:path>
              <a:path w="7079615" h="4417060" extrusionOk="0">
                <a:moveTo>
                  <a:pt x="2894634" y="0"/>
                </a:moveTo>
                <a:lnTo>
                  <a:pt x="1199692" y="0"/>
                </a:lnTo>
                <a:lnTo>
                  <a:pt x="1199692" y="3530"/>
                </a:lnTo>
                <a:lnTo>
                  <a:pt x="2894634" y="3530"/>
                </a:lnTo>
                <a:lnTo>
                  <a:pt x="2894634" y="0"/>
                </a:lnTo>
                <a:close/>
              </a:path>
              <a:path w="7079615" h="4417060" extrusionOk="0">
                <a:moveTo>
                  <a:pt x="5579821" y="4413516"/>
                </a:moveTo>
                <a:lnTo>
                  <a:pt x="5579821" y="4413516"/>
                </a:lnTo>
                <a:lnTo>
                  <a:pt x="2894647" y="4413516"/>
                </a:lnTo>
                <a:lnTo>
                  <a:pt x="2894647" y="4417047"/>
                </a:lnTo>
                <a:lnTo>
                  <a:pt x="5579821" y="4417047"/>
                </a:lnTo>
                <a:lnTo>
                  <a:pt x="5579821" y="4413516"/>
                </a:lnTo>
                <a:close/>
              </a:path>
              <a:path w="7079615" h="4417060" extrusionOk="0">
                <a:moveTo>
                  <a:pt x="5579821" y="0"/>
                </a:moveTo>
                <a:lnTo>
                  <a:pt x="5579821" y="0"/>
                </a:lnTo>
                <a:lnTo>
                  <a:pt x="2894647" y="0"/>
                </a:lnTo>
                <a:lnTo>
                  <a:pt x="2894647" y="3530"/>
                </a:lnTo>
                <a:lnTo>
                  <a:pt x="5579821" y="3530"/>
                </a:lnTo>
                <a:lnTo>
                  <a:pt x="5579821" y="0"/>
                </a:lnTo>
                <a:close/>
              </a:path>
              <a:path w="7079615" h="4417060" extrusionOk="0">
                <a:moveTo>
                  <a:pt x="7079399" y="4413516"/>
                </a:moveTo>
                <a:lnTo>
                  <a:pt x="5579910" y="4413516"/>
                </a:lnTo>
                <a:lnTo>
                  <a:pt x="5579910" y="4417047"/>
                </a:lnTo>
                <a:lnTo>
                  <a:pt x="7079399" y="4417047"/>
                </a:lnTo>
                <a:lnTo>
                  <a:pt x="7079399" y="4413516"/>
                </a:lnTo>
                <a:close/>
              </a:path>
              <a:path w="7079615" h="4417060" extrusionOk="0">
                <a:moveTo>
                  <a:pt x="7079399" y="0"/>
                </a:moveTo>
                <a:lnTo>
                  <a:pt x="5579910" y="0"/>
                </a:lnTo>
                <a:lnTo>
                  <a:pt x="5579910" y="3530"/>
                </a:lnTo>
                <a:lnTo>
                  <a:pt x="7079399" y="3530"/>
                </a:lnTo>
                <a:lnTo>
                  <a:pt x="7079399" y="0"/>
                </a:lnTo>
                <a:close/>
              </a:path>
            </a:pathLst>
          </a:custGeom>
          <a:solidFill>
            <a:srgbClr val="000000"/>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16" name="Google Shape;816;p41"/>
          <p:cNvSpPr txBox="1"/>
          <p:nvPr/>
        </p:nvSpPr>
        <p:spPr>
          <a:xfrm>
            <a:off x="1336860" y="1863467"/>
            <a:ext cx="875115" cy="950090"/>
          </a:xfrm>
          <a:prstGeom prst="rect">
            <a:avLst/>
          </a:prstGeom>
          <a:noFill/>
          <a:ln>
            <a:noFill/>
          </a:ln>
        </p:spPr>
        <p:txBody>
          <a:bodyPr spcFirstLastPara="1" wrap="square" lIns="0" tIns="23454" rIns="0" bIns="0" anchor="t" anchorCtr="0">
            <a:spAutoFit/>
          </a:bodyPr>
          <a:lstStyle/>
          <a:p>
            <a:pPr marL="11727">
              <a:lnSpc>
                <a:spcPct val="115384"/>
              </a:lnSpc>
              <a:spcBef>
                <a:spcPts val="0"/>
              </a:spcBef>
              <a:spcAft>
                <a:spcPts val="0"/>
              </a:spcAft>
              <a:buClr>
                <a:srgbClr val="000000"/>
              </a:buClr>
              <a:buSzPts val="1300"/>
            </a:pPr>
            <a:r>
              <a:rPr lang="en-US" sz="1200" b="1" dirty="0">
                <a:solidFill>
                  <a:srgbClr val="000000"/>
                </a:solidFill>
                <a:latin typeface="Times New Roman"/>
                <a:ea typeface="Times New Roman"/>
                <a:cs typeface="Times New Roman"/>
                <a:sym typeface="Times New Roman"/>
              </a:rPr>
              <a:t>Interaction </a:t>
            </a:r>
            <a:r>
              <a:rPr lang="en-US" sz="1200" dirty="0">
                <a:solidFill>
                  <a:srgbClr val="000000"/>
                </a:solidFill>
                <a:latin typeface="Times New Roman"/>
                <a:ea typeface="Times New Roman"/>
                <a:cs typeface="Times New Roman"/>
                <a:sym typeface="Times New Roman"/>
              </a:rPr>
              <a:t> </a:t>
            </a:r>
            <a:r>
              <a:rPr lang="en-US" sz="1200" b="1" dirty="0">
                <a:solidFill>
                  <a:srgbClr val="000000"/>
                </a:solidFill>
                <a:latin typeface="Times New Roman"/>
                <a:ea typeface="Times New Roman"/>
                <a:cs typeface="Times New Roman"/>
                <a:sym typeface="Times New Roman"/>
              </a:rPr>
              <a:t>style</a:t>
            </a:r>
            <a:endParaRPr sz="1200" dirty="0">
              <a:solidFill>
                <a:srgbClr val="000000"/>
              </a:solidFill>
              <a:latin typeface="Times New Roman"/>
              <a:ea typeface="Times New Roman"/>
              <a:cs typeface="Times New Roman"/>
              <a:sym typeface="Times New Roman"/>
            </a:endParaRPr>
          </a:p>
          <a:p>
            <a:pPr marL="11727">
              <a:lnSpc>
                <a:spcPct val="115384"/>
              </a:lnSpc>
              <a:spcBef>
                <a:spcPts val="554"/>
              </a:spcBef>
              <a:spcAft>
                <a:spcPts val="0"/>
              </a:spcAft>
              <a:buClr>
                <a:srgbClr val="000000"/>
              </a:buClr>
              <a:buSzPts val="1300"/>
            </a:pPr>
            <a:r>
              <a:rPr lang="en-US" sz="1200" dirty="0">
                <a:solidFill>
                  <a:srgbClr val="000000"/>
                </a:solidFill>
                <a:latin typeface="Times New Roman"/>
                <a:ea typeface="Times New Roman"/>
                <a:cs typeface="Times New Roman"/>
                <a:sym typeface="Times New Roman"/>
              </a:rPr>
              <a:t>Direct  manipulation</a:t>
            </a:r>
            <a:endParaRPr dirty="0"/>
          </a:p>
        </p:txBody>
      </p:sp>
      <p:sp>
        <p:nvSpPr>
          <p:cNvPr id="817" name="Google Shape;817;p41"/>
          <p:cNvSpPr txBox="1"/>
          <p:nvPr/>
        </p:nvSpPr>
        <p:spPr>
          <a:xfrm>
            <a:off x="2442114" y="2310552"/>
            <a:ext cx="1140435" cy="660781"/>
          </a:xfrm>
          <a:prstGeom prst="rect">
            <a:avLst/>
          </a:prstGeom>
          <a:noFill/>
          <a:ln>
            <a:noFill/>
          </a:ln>
        </p:spPr>
        <p:txBody>
          <a:bodyPr spcFirstLastPara="1" wrap="square" lIns="0" tIns="23454" rIns="0" bIns="0" anchor="t" anchorCtr="0">
            <a:spAutoFit/>
          </a:bodyPr>
          <a:lstStyle/>
          <a:p>
            <a:pPr marL="11727">
              <a:lnSpc>
                <a:spcPct val="115384"/>
              </a:lnSpc>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Fast and intuitive  interaction</a:t>
            </a:r>
            <a:endParaRPr/>
          </a:p>
          <a:p>
            <a:pPr marL="11727">
              <a:lnSpc>
                <a:spcPct val="115384"/>
              </a:lnSpc>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Easy to learn</a:t>
            </a:r>
            <a:endParaRPr/>
          </a:p>
        </p:txBody>
      </p:sp>
      <p:sp>
        <p:nvSpPr>
          <p:cNvPr id="818" name="Google Shape;818;p41"/>
          <p:cNvSpPr txBox="1"/>
          <p:nvPr/>
        </p:nvSpPr>
        <p:spPr>
          <a:xfrm>
            <a:off x="6486406" y="1863467"/>
            <a:ext cx="913227" cy="950090"/>
          </a:xfrm>
          <a:prstGeom prst="rect">
            <a:avLst/>
          </a:prstGeom>
          <a:noFill/>
          <a:ln>
            <a:noFill/>
          </a:ln>
        </p:spPr>
        <p:txBody>
          <a:bodyPr spcFirstLastPara="1" wrap="square" lIns="0" tIns="23454" rIns="0" bIns="0" anchor="t" anchorCtr="0">
            <a:spAutoFit/>
          </a:bodyPr>
          <a:lstStyle/>
          <a:p>
            <a:pPr marL="11727">
              <a:lnSpc>
                <a:spcPct val="115384"/>
              </a:lnSpc>
              <a:spcBef>
                <a:spcPts val="0"/>
              </a:spcBef>
              <a:spcAft>
                <a:spcPts val="0"/>
              </a:spcAft>
              <a:buClr>
                <a:srgbClr val="000000"/>
              </a:buClr>
              <a:buSzPts val="1300"/>
            </a:pPr>
            <a:r>
              <a:rPr lang="en-US" sz="1200" b="1">
                <a:solidFill>
                  <a:srgbClr val="000000"/>
                </a:solidFill>
                <a:latin typeface="Times New Roman"/>
                <a:ea typeface="Times New Roman"/>
                <a:cs typeface="Times New Roman"/>
                <a:sym typeface="Times New Roman"/>
              </a:rPr>
              <a:t>Application </a:t>
            </a:r>
            <a:r>
              <a:rPr lang="en-US" sz="1200">
                <a:solidFill>
                  <a:srgbClr val="000000"/>
                </a:solidFill>
                <a:latin typeface="Times New Roman"/>
                <a:ea typeface="Times New Roman"/>
                <a:cs typeface="Times New Roman"/>
                <a:sym typeface="Times New Roman"/>
              </a:rPr>
              <a:t> </a:t>
            </a:r>
            <a:r>
              <a:rPr lang="en-US" sz="1200" b="1">
                <a:solidFill>
                  <a:srgbClr val="000000"/>
                </a:solidFill>
                <a:latin typeface="Times New Roman"/>
                <a:ea typeface="Times New Roman"/>
                <a:cs typeface="Times New Roman"/>
                <a:sym typeface="Times New Roman"/>
              </a:rPr>
              <a:t>examples</a:t>
            </a:r>
            <a:endParaRPr sz="1200">
              <a:solidFill>
                <a:srgbClr val="000000"/>
              </a:solidFill>
              <a:latin typeface="Times New Roman"/>
              <a:ea typeface="Times New Roman"/>
              <a:cs typeface="Times New Roman"/>
              <a:sym typeface="Times New Roman"/>
            </a:endParaRPr>
          </a:p>
          <a:p>
            <a:pPr marL="11727">
              <a:lnSpc>
                <a:spcPct val="115384"/>
              </a:lnSpc>
              <a:spcBef>
                <a:spcPts val="554"/>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Video games  CAD systems</a:t>
            </a:r>
            <a:endParaRPr/>
          </a:p>
        </p:txBody>
      </p:sp>
      <p:sp>
        <p:nvSpPr>
          <p:cNvPr id="819" name="Google Shape;819;p41"/>
          <p:cNvSpPr txBox="1"/>
          <p:nvPr/>
        </p:nvSpPr>
        <p:spPr>
          <a:xfrm>
            <a:off x="1336860" y="3131431"/>
            <a:ext cx="596602" cy="448415"/>
          </a:xfrm>
          <a:prstGeom prst="rect">
            <a:avLst/>
          </a:prstGeom>
          <a:noFill/>
          <a:ln>
            <a:noFill/>
          </a:ln>
        </p:spPr>
        <p:txBody>
          <a:bodyPr spcFirstLastPara="1" wrap="square" lIns="0" tIns="23454" rIns="0" bIns="0" anchor="t" anchorCtr="0">
            <a:spAutoFit/>
          </a:bodyPr>
          <a:lstStyle/>
          <a:p>
            <a:pPr marL="11727">
              <a:lnSpc>
                <a:spcPct val="115384"/>
              </a:lnSpc>
              <a:spcBef>
                <a:spcPts val="0"/>
              </a:spcBef>
              <a:spcAft>
                <a:spcPts val="0"/>
              </a:spcAft>
              <a:buClr>
                <a:srgbClr val="000000"/>
              </a:buClr>
              <a:buSzPts val="1300"/>
            </a:pPr>
            <a:r>
              <a:rPr lang="en-US" sz="1200" dirty="0">
                <a:solidFill>
                  <a:srgbClr val="000000"/>
                </a:solidFill>
                <a:latin typeface="Times New Roman"/>
                <a:ea typeface="Times New Roman"/>
                <a:cs typeface="Times New Roman"/>
                <a:sym typeface="Times New Roman"/>
              </a:rPr>
              <a:t>Menu  selection</a:t>
            </a:r>
            <a:endParaRPr dirty="0"/>
          </a:p>
        </p:txBody>
      </p:sp>
      <p:sp>
        <p:nvSpPr>
          <p:cNvPr id="820" name="Google Shape;820;p41"/>
          <p:cNvSpPr txBox="1"/>
          <p:nvPr/>
        </p:nvSpPr>
        <p:spPr>
          <a:xfrm>
            <a:off x="2442114" y="3131431"/>
            <a:ext cx="1401357" cy="448415"/>
          </a:xfrm>
          <a:prstGeom prst="rect">
            <a:avLst/>
          </a:prstGeom>
          <a:noFill/>
          <a:ln>
            <a:noFill/>
          </a:ln>
        </p:spPr>
        <p:txBody>
          <a:bodyPr spcFirstLastPara="1" wrap="square" lIns="0" tIns="23454" rIns="0" bIns="0" anchor="t" anchorCtr="0">
            <a:spAutoFit/>
          </a:bodyPr>
          <a:lstStyle/>
          <a:p>
            <a:pPr marL="11727">
              <a:lnSpc>
                <a:spcPct val="115384"/>
              </a:lnSpc>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Avoids user error  Little typing required</a:t>
            </a:r>
            <a:endParaRPr/>
          </a:p>
        </p:txBody>
      </p:sp>
      <p:sp>
        <p:nvSpPr>
          <p:cNvPr id="821" name="Google Shape;821;p41"/>
          <p:cNvSpPr txBox="1"/>
          <p:nvPr/>
        </p:nvSpPr>
        <p:spPr>
          <a:xfrm>
            <a:off x="6486406" y="3131431"/>
            <a:ext cx="1084732" cy="468422"/>
          </a:xfrm>
          <a:prstGeom prst="rect">
            <a:avLst/>
          </a:prstGeom>
          <a:noFill/>
          <a:ln>
            <a:noFill/>
          </a:ln>
        </p:spPr>
        <p:txBody>
          <a:bodyPr spcFirstLastPara="1" wrap="square" lIns="0" tIns="14058" rIns="0" bIns="0" anchor="t" anchorCtr="0">
            <a:spAutoFit/>
          </a:bodyPr>
          <a:lstStyle/>
          <a:p>
            <a:pPr marL="11727">
              <a:lnSpc>
                <a:spcPct val="123076"/>
              </a:lnSpc>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M ost general-</a:t>
            </a:r>
            <a:endParaRPr/>
          </a:p>
          <a:p>
            <a:pPr marL="11727">
              <a:lnSpc>
                <a:spcPct val="123076"/>
              </a:lnSpc>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purpose systems</a:t>
            </a:r>
            <a:endParaRPr/>
          </a:p>
        </p:txBody>
      </p:sp>
      <p:sp>
        <p:nvSpPr>
          <p:cNvPr id="822" name="Google Shape;822;p41"/>
          <p:cNvSpPr txBox="1"/>
          <p:nvPr/>
        </p:nvSpPr>
        <p:spPr>
          <a:xfrm>
            <a:off x="1336860" y="3769078"/>
            <a:ext cx="781300" cy="198861"/>
          </a:xfrm>
          <a:prstGeom prst="rect">
            <a:avLst/>
          </a:prstGeom>
          <a:noFill/>
          <a:ln>
            <a:noFill/>
          </a:ln>
        </p:spPr>
        <p:txBody>
          <a:bodyPr spcFirstLastPara="1" wrap="square" lIns="0" tIns="14058" rIns="0" bIns="0" anchor="t" anchorCtr="0">
            <a:spAutoFit/>
          </a:bodyPr>
          <a:lstStyle/>
          <a:p>
            <a:pPr marL="11727">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Form fill-in</a:t>
            </a:r>
            <a:endParaRPr/>
          </a:p>
        </p:txBody>
      </p:sp>
      <p:sp>
        <p:nvSpPr>
          <p:cNvPr id="823" name="Google Shape;823;p41"/>
          <p:cNvSpPr txBox="1"/>
          <p:nvPr/>
        </p:nvSpPr>
        <p:spPr>
          <a:xfrm>
            <a:off x="2442114" y="3769079"/>
            <a:ext cx="1159490" cy="561768"/>
          </a:xfrm>
          <a:prstGeom prst="rect">
            <a:avLst/>
          </a:prstGeom>
          <a:noFill/>
          <a:ln>
            <a:noFill/>
          </a:ln>
        </p:spPr>
        <p:txBody>
          <a:bodyPr spcFirstLastPara="1" wrap="square" lIns="0" tIns="18744" rIns="0" bIns="0" anchor="t" anchorCtr="0">
            <a:spAutoFit/>
          </a:bodyPr>
          <a:lstStyle/>
          <a:p>
            <a:pPr marL="11727">
              <a:lnSpc>
                <a:spcPct val="98000"/>
              </a:lnSpc>
              <a:spcBef>
                <a:spcPts val="0"/>
              </a:spcBef>
              <a:spcAft>
                <a:spcPts val="0"/>
              </a:spcAft>
              <a:buClr>
                <a:srgbClr val="000000"/>
              </a:buClr>
              <a:buSzPts val="1300"/>
            </a:pPr>
            <a:r>
              <a:rPr lang="en-US" sz="1200" dirty="0">
                <a:solidFill>
                  <a:srgbClr val="000000"/>
                </a:solidFill>
                <a:latin typeface="Times New Roman"/>
                <a:ea typeface="Times New Roman"/>
                <a:cs typeface="Times New Roman"/>
                <a:sym typeface="Times New Roman"/>
              </a:rPr>
              <a:t>Simple data entry  Easy to learn  </a:t>
            </a:r>
            <a:r>
              <a:rPr lang="en-US" sz="1200" dirty="0" err="1">
                <a:solidFill>
                  <a:srgbClr val="000000"/>
                </a:solidFill>
                <a:latin typeface="Times New Roman"/>
                <a:ea typeface="Times New Roman"/>
                <a:cs typeface="Times New Roman"/>
                <a:sym typeface="Times New Roman"/>
              </a:rPr>
              <a:t>Checkab</a:t>
            </a:r>
            <a:r>
              <a:rPr lang="en-US" sz="1200" dirty="0">
                <a:solidFill>
                  <a:srgbClr val="000000"/>
                </a:solidFill>
                <a:latin typeface="Times New Roman"/>
                <a:ea typeface="Times New Roman"/>
                <a:cs typeface="Times New Roman"/>
                <a:sym typeface="Times New Roman"/>
              </a:rPr>
              <a:t> le</a:t>
            </a:r>
            <a:endParaRPr dirty="0"/>
          </a:p>
        </p:txBody>
      </p:sp>
      <p:sp>
        <p:nvSpPr>
          <p:cNvPr id="824" name="Google Shape;824;p41"/>
          <p:cNvSpPr txBox="1"/>
          <p:nvPr/>
        </p:nvSpPr>
        <p:spPr>
          <a:xfrm>
            <a:off x="6486406" y="3769079"/>
            <a:ext cx="913227" cy="561768"/>
          </a:xfrm>
          <a:prstGeom prst="rect">
            <a:avLst/>
          </a:prstGeom>
          <a:noFill/>
          <a:ln>
            <a:noFill/>
          </a:ln>
        </p:spPr>
        <p:txBody>
          <a:bodyPr spcFirstLastPara="1" wrap="square" lIns="0" tIns="18744" rIns="0" bIns="0" anchor="t" anchorCtr="0">
            <a:spAutoFit/>
          </a:bodyPr>
          <a:lstStyle/>
          <a:p>
            <a:pPr marL="11727" algn="just">
              <a:lnSpc>
                <a:spcPct val="98000"/>
              </a:lnSpc>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Stock control,  Personal loan  proces sing</a:t>
            </a:r>
            <a:endParaRPr/>
          </a:p>
        </p:txBody>
      </p:sp>
      <p:sp>
        <p:nvSpPr>
          <p:cNvPr id="825" name="Google Shape;825;p41"/>
          <p:cNvSpPr txBox="1"/>
          <p:nvPr/>
        </p:nvSpPr>
        <p:spPr>
          <a:xfrm>
            <a:off x="1336860" y="4587025"/>
            <a:ext cx="690417" cy="448415"/>
          </a:xfrm>
          <a:prstGeom prst="rect">
            <a:avLst/>
          </a:prstGeom>
          <a:noFill/>
          <a:ln>
            <a:noFill/>
          </a:ln>
        </p:spPr>
        <p:txBody>
          <a:bodyPr spcFirstLastPara="1" wrap="square" lIns="0" tIns="23454" rIns="0" bIns="0" anchor="t" anchorCtr="0">
            <a:spAutoFit/>
          </a:bodyPr>
          <a:lstStyle/>
          <a:p>
            <a:pPr marL="11727">
              <a:lnSpc>
                <a:spcPct val="115384"/>
              </a:lnSpc>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Command  language</a:t>
            </a:r>
            <a:endParaRPr/>
          </a:p>
        </p:txBody>
      </p:sp>
      <p:sp>
        <p:nvSpPr>
          <p:cNvPr id="826" name="Google Shape;826;p41"/>
          <p:cNvSpPr txBox="1"/>
          <p:nvPr/>
        </p:nvSpPr>
        <p:spPr>
          <a:xfrm>
            <a:off x="2442114" y="4587025"/>
            <a:ext cx="1417481" cy="198861"/>
          </a:xfrm>
          <a:prstGeom prst="rect">
            <a:avLst/>
          </a:prstGeom>
          <a:noFill/>
          <a:ln>
            <a:noFill/>
          </a:ln>
        </p:spPr>
        <p:txBody>
          <a:bodyPr spcFirstLastPara="1" wrap="square" lIns="0" tIns="14058" rIns="0" bIns="0" anchor="t" anchorCtr="0">
            <a:spAutoFit/>
          </a:bodyPr>
          <a:lstStyle/>
          <a:p>
            <a:pPr marL="11727">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Powerful and flexible</a:t>
            </a:r>
            <a:endParaRPr/>
          </a:p>
        </p:txBody>
      </p:sp>
      <p:sp>
        <p:nvSpPr>
          <p:cNvPr id="827" name="Google Shape;827;p41"/>
          <p:cNvSpPr txBox="1"/>
          <p:nvPr/>
        </p:nvSpPr>
        <p:spPr>
          <a:xfrm>
            <a:off x="4009112" y="2310552"/>
            <a:ext cx="1989164" cy="2787494"/>
          </a:xfrm>
          <a:prstGeom prst="rect">
            <a:avLst/>
          </a:prstGeom>
          <a:noFill/>
          <a:ln>
            <a:noFill/>
          </a:ln>
        </p:spPr>
        <p:txBody>
          <a:bodyPr spcFirstLastPara="1" wrap="square" lIns="0" tIns="17590" rIns="0" bIns="0" anchor="t" anchorCtr="0">
            <a:spAutoFit/>
          </a:bodyPr>
          <a:lstStyle/>
          <a:p>
            <a:pPr marL="11727">
              <a:lnSpc>
                <a:spcPct val="98000"/>
              </a:lnSpc>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May be hard to implement.  Only suitable where there is a  visual metaphor for tasks and  objects.</a:t>
            </a:r>
            <a:endParaRPr/>
          </a:p>
          <a:p>
            <a:pPr marL="11727">
              <a:lnSpc>
                <a:spcPct val="115384"/>
              </a:lnSpc>
              <a:spcBef>
                <a:spcPts val="554"/>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Slow for expe rienced users.  Can beco me complex if many  menu options.</a:t>
            </a:r>
            <a:endParaRPr/>
          </a:p>
          <a:p>
            <a:pPr marL="11727">
              <a:lnSpc>
                <a:spcPct val="98000"/>
              </a:lnSpc>
              <a:spcBef>
                <a:spcPts val="554"/>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Takes up a lot of screen space.  Causes problems where user  options do not match the form  fields.</a:t>
            </a:r>
            <a:endParaRPr/>
          </a:p>
          <a:p>
            <a:pPr marL="11727">
              <a:lnSpc>
                <a:spcPct val="123076"/>
              </a:lnSpc>
              <a:spcBef>
                <a:spcPts val="554"/>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Hard to learn.</a:t>
            </a:r>
            <a:endParaRPr/>
          </a:p>
          <a:p>
            <a:pPr marL="11727">
              <a:lnSpc>
                <a:spcPct val="123076"/>
              </a:lnSpc>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Poor error manage ment.</a:t>
            </a:r>
            <a:endParaRPr/>
          </a:p>
        </p:txBody>
      </p:sp>
      <p:sp>
        <p:nvSpPr>
          <p:cNvPr id="828" name="Google Shape;828;p41"/>
          <p:cNvSpPr txBox="1"/>
          <p:nvPr/>
        </p:nvSpPr>
        <p:spPr>
          <a:xfrm>
            <a:off x="1336860" y="5224671"/>
            <a:ext cx="555558" cy="662552"/>
          </a:xfrm>
          <a:prstGeom prst="rect">
            <a:avLst/>
          </a:prstGeom>
          <a:noFill/>
          <a:ln>
            <a:noFill/>
          </a:ln>
        </p:spPr>
        <p:txBody>
          <a:bodyPr spcFirstLastPara="1" wrap="square" lIns="0" tIns="25208" rIns="0" bIns="0" anchor="t" anchorCtr="0">
            <a:spAutoFit/>
          </a:bodyPr>
          <a:lstStyle/>
          <a:p>
            <a:pPr marL="11727">
              <a:lnSpc>
                <a:spcPct val="115384"/>
              </a:lnSpc>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Natural  language</a:t>
            </a:r>
            <a:endParaRPr/>
          </a:p>
        </p:txBody>
      </p:sp>
      <p:sp>
        <p:nvSpPr>
          <p:cNvPr id="829" name="Google Shape;829;p41"/>
          <p:cNvSpPr txBox="1"/>
          <p:nvPr/>
        </p:nvSpPr>
        <p:spPr>
          <a:xfrm>
            <a:off x="2442114" y="5224671"/>
            <a:ext cx="1329530" cy="662552"/>
          </a:xfrm>
          <a:prstGeom prst="rect">
            <a:avLst/>
          </a:prstGeom>
          <a:noFill/>
          <a:ln>
            <a:noFill/>
          </a:ln>
        </p:spPr>
        <p:txBody>
          <a:bodyPr spcFirstLastPara="1" wrap="square" lIns="0" tIns="25208" rIns="0" bIns="0" anchor="t" anchorCtr="0">
            <a:spAutoFit/>
          </a:bodyPr>
          <a:lstStyle/>
          <a:p>
            <a:pPr marL="11727">
              <a:lnSpc>
                <a:spcPct val="115384"/>
              </a:lnSpc>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Accessible to casual  users</a:t>
            </a:r>
            <a:endParaRPr/>
          </a:p>
          <a:p>
            <a:pPr marL="11727">
              <a:lnSpc>
                <a:spcPct val="115384"/>
              </a:lnSpc>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Easily extended</a:t>
            </a:r>
            <a:endParaRPr/>
          </a:p>
        </p:txBody>
      </p:sp>
      <p:sp>
        <p:nvSpPr>
          <p:cNvPr id="830" name="Google Shape;830;p41"/>
          <p:cNvSpPr txBox="1"/>
          <p:nvPr/>
        </p:nvSpPr>
        <p:spPr>
          <a:xfrm>
            <a:off x="4009112" y="5224672"/>
            <a:ext cx="2081513" cy="666040"/>
          </a:xfrm>
          <a:prstGeom prst="rect">
            <a:avLst/>
          </a:prstGeom>
          <a:noFill/>
          <a:ln>
            <a:noFill/>
          </a:ln>
        </p:spPr>
        <p:txBody>
          <a:bodyPr spcFirstLastPara="1" wrap="square" lIns="0" tIns="14058" rIns="0" bIns="0" anchor="t" anchorCtr="0">
            <a:spAutoFit/>
          </a:bodyPr>
          <a:lstStyle/>
          <a:p>
            <a:pPr marL="11727">
              <a:lnSpc>
                <a:spcPct val="123076"/>
              </a:lnSpc>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Requires more typing.</a:t>
            </a:r>
            <a:endParaRPr/>
          </a:p>
          <a:p>
            <a:pPr marL="11727">
              <a:lnSpc>
                <a:spcPct val="115384"/>
              </a:lnSpc>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Natural language und  erstanding  systems are un reliable.</a:t>
            </a:r>
            <a:endParaRPr/>
          </a:p>
        </p:txBody>
      </p:sp>
      <p:sp>
        <p:nvSpPr>
          <p:cNvPr id="831" name="Google Shape;831;p41"/>
          <p:cNvSpPr txBox="1"/>
          <p:nvPr/>
        </p:nvSpPr>
        <p:spPr>
          <a:xfrm>
            <a:off x="6486406" y="4587025"/>
            <a:ext cx="1257703" cy="1162456"/>
          </a:xfrm>
          <a:prstGeom prst="rect">
            <a:avLst/>
          </a:prstGeom>
          <a:noFill/>
          <a:ln>
            <a:noFill/>
          </a:ln>
        </p:spPr>
        <p:txBody>
          <a:bodyPr spcFirstLastPara="1" wrap="square" lIns="0" tIns="23454" rIns="0" bIns="0" anchor="t" anchorCtr="0">
            <a:spAutoFit/>
          </a:bodyPr>
          <a:lstStyle/>
          <a:p>
            <a:pPr marL="11727">
              <a:lnSpc>
                <a:spcPct val="115384"/>
              </a:lnSpc>
              <a:spcBef>
                <a:spcPts val="0"/>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Op erating systems,  Command and  control systems</a:t>
            </a:r>
            <a:endParaRPr/>
          </a:p>
          <a:p>
            <a:pPr marL="11727">
              <a:lnSpc>
                <a:spcPct val="115384"/>
              </a:lnSpc>
              <a:spcBef>
                <a:spcPts val="554"/>
              </a:spcBef>
              <a:spcAft>
                <a:spcPts val="0"/>
              </a:spcAft>
              <a:buClr>
                <a:srgbClr val="000000"/>
              </a:buClr>
              <a:buSzPts val="1300"/>
            </a:pPr>
            <a:r>
              <a:rPr lang="en-US" sz="1200">
                <a:solidFill>
                  <a:srgbClr val="000000"/>
                </a:solidFill>
                <a:latin typeface="Times New Roman"/>
                <a:ea typeface="Times New Roman"/>
                <a:cs typeface="Times New Roman"/>
                <a:sym typeface="Times New Roman"/>
              </a:rPr>
              <a:t>Information  retrieval systems</a:t>
            </a:r>
            <a:endParaRPr/>
          </a:p>
        </p:txBody>
      </p:sp>
      <p:sp>
        <p:nvSpPr>
          <p:cNvPr id="832" name="Google Shape;832;p41"/>
          <p:cNvSpPr/>
          <p:nvPr/>
        </p:nvSpPr>
        <p:spPr>
          <a:xfrm>
            <a:off x="8227841" y="5478265"/>
            <a:ext cx="65963" cy="366464"/>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33" name="Google Shape;833;p41"/>
          <p:cNvSpPr/>
          <p:nvPr/>
        </p:nvSpPr>
        <p:spPr>
          <a:xfrm>
            <a:off x="8669064" y="5478265"/>
            <a:ext cx="65963" cy="366464"/>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34" name="Google Shape;834;p41"/>
          <p:cNvSpPr txBox="1"/>
          <p:nvPr/>
        </p:nvSpPr>
        <p:spPr>
          <a:xfrm>
            <a:off x="8365631" y="5517842"/>
            <a:ext cx="234537" cy="267617"/>
          </a:xfrm>
          <a:prstGeom prst="rect">
            <a:avLst/>
          </a:prstGeom>
          <a:noFill/>
          <a:ln>
            <a:noFill/>
          </a:ln>
        </p:spPr>
        <p:txBody>
          <a:bodyPr spcFirstLastPara="1" wrap="square" lIns="0" tIns="11727" rIns="0" bIns="0" anchor="t" anchorCtr="0">
            <a:spAutoFit/>
          </a:bodyPr>
          <a:lstStyle/>
          <a:p>
            <a:pPr marL="11727">
              <a:spcBef>
                <a:spcPts val="0"/>
              </a:spcBef>
              <a:spcAft>
                <a:spcPts val="0"/>
              </a:spcAft>
              <a:buClr>
                <a:srgbClr val="FFFFFF"/>
              </a:buClr>
              <a:buSzPts val="1800"/>
            </a:pPr>
            <a:r>
              <a:rPr lang="en-US" sz="1662">
                <a:solidFill>
                  <a:srgbClr val="FFFFFF"/>
                </a:solidFill>
                <a:latin typeface="Times New Roman"/>
                <a:ea typeface="Times New Roman"/>
                <a:cs typeface="Times New Roman"/>
                <a:sym typeface="Times New Roman"/>
              </a:rPr>
              <a:t>12</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2"/>
          <p:cNvSpPr txBox="1">
            <a:spLocks noGrp="1"/>
          </p:cNvSpPr>
          <p:nvPr>
            <p:ph type="title"/>
          </p:nvPr>
        </p:nvSpPr>
        <p:spPr>
          <a:xfrm>
            <a:off x="10261" y="224628"/>
            <a:ext cx="3571139" cy="517108"/>
          </a:xfrm>
          <a:prstGeom prst="rect">
            <a:avLst/>
          </a:prstGeom>
          <a:noFill/>
          <a:ln>
            <a:noFill/>
          </a:ln>
        </p:spPr>
        <p:txBody>
          <a:bodyPr spcFirstLastPara="1" vert="horz" wrap="square" lIns="0" tIns="11727" rIns="0" bIns="0" numCol="1" anchor="ctr" anchorCtr="0" compatLnSpc="1">
            <a:spAutoFit/>
          </a:bodyPr>
          <a:lstStyle/>
          <a:p>
            <a:pPr marL="11727" algn="l">
              <a:spcBef>
                <a:spcPts val="92"/>
              </a:spcBef>
              <a:spcAft>
                <a:spcPts val="0"/>
              </a:spcAft>
              <a:buSzPts val="1800"/>
            </a:pPr>
            <a:r>
              <a:rPr lang="en-US" b="1" dirty="0">
                <a:solidFill>
                  <a:srgbClr val="000000"/>
                </a:solidFill>
                <a:latin typeface="Times New Roman"/>
                <a:ea typeface="Times New Roman"/>
                <a:cs typeface="Times New Roman"/>
                <a:sym typeface="Times New Roman"/>
              </a:rPr>
              <a:t>Direct manipulation</a:t>
            </a:r>
            <a:endParaRPr b="1" dirty="0"/>
          </a:p>
        </p:txBody>
      </p:sp>
      <p:sp>
        <p:nvSpPr>
          <p:cNvPr id="840" name="Google Shape;840;p42"/>
          <p:cNvSpPr txBox="1"/>
          <p:nvPr/>
        </p:nvSpPr>
        <p:spPr>
          <a:xfrm>
            <a:off x="304800" y="1310840"/>
            <a:ext cx="8839200" cy="4253841"/>
          </a:xfrm>
          <a:prstGeom prst="rect">
            <a:avLst/>
          </a:prstGeom>
          <a:noFill/>
          <a:ln>
            <a:noFill/>
          </a:ln>
        </p:spPr>
        <p:txBody>
          <a:bodyPr spcFirstLastPara="1" wrap="square" lIns="0" tIns="97901" rIns="0" bIns="0" anchor="t" anchorCtr="0">
            <a:spAutoFit/>
          </a:bodyPr>
          <a:lstStyle/>
          <a:p>
            <a:pPr marL="11727">
              <a:spcBef>
                <a:spcPts val="0"/>
              </a:spcBef>
              <a:spcAft>
                <a:spcPts val="0"/>
              </a:spcAft>
              <a:buClr>
                <a:srgbClr val="2E2B1F"/>
              </a:buClr>
              <a:buSzPts val="1600"/>
            </a:pPr>
            <a:r>
              <a:rPr lang="en-US" sz="2000" b="1" dirty="0">
                <a:solidFill>
                  <a:schemeClr val="accent2"/>
                </a:solidFill>
                <a:latin typeface="Times New Roman"/>
                <a:ea typeface="Times New Roman"/>
                <a:cs typeface="Times New Roman"/>
                <a:sym typeface="Times New Roman"/>
              </a:rPr>
              <a:t>Advantages</a:t>
            </a:r>
            <a:endParaRPr sz="2000" dirty="0">
              <a:solidFill>
                <a:schemeClr val="accent2"/>
              </a:solidFill>
              <a:latin typeface="Times New Roman"/>
              <a:ea typeface="Times New Roman"/>
              <a:cs typeface="Times New Roman"/>
              <a:sym typeface="Times New Roman"/>
            </a:endParaRPr>
          </a:p>
          <a:p>
            <a:pPr marL="11727" indent="-93817">
              <a:spcBef>
                <a:spcPts val="462"/>
              </a:spcBef>
              <a:spcAft>
                <a:spcPts val="0"/>
              </a:spcAft>
              <a:buClr>
                <a:srgbClr val="A8A47B"/>
              </a:buClr>
              <a:buSzPts val="1600"/>
              <a:buFont typeface="Arial"/>
              <a:buChar char="•"/>
            </a:pPr>
            <a:r>
              <a:rPr lang="en-US" sz="2000" dirty="0">
                <a:solidFill>
                  <a:srgbClr val="2E2B1F"/>
                </a:solidFill>
                <a:latin typeface="Times New Roman"/>
                <a:ea typeface="Times New Roman"/>
                <a:cs typeface="Times New Roman"/>
                <a:sym typeface="Times New Roman"/>
              </a:rPr>
              <a:t>Users feel in control of the computer.</a:t>
            </a:r>
            <a:endParaRPr sz="2000" dirty="0">
              <a:solidFill>
                <a:srgbClr val="000000"/>
              </a:solidFill>
              <a:latin typeface="Times New Roman"/>
              <a:ea typeface="Times New Roman"/>
              <a:cs typeface="Times New Roman"/>
              <a:sym typeface="Times New Roman"/>
            </a:endParaRPr>
          </a:p>
          <a:p>
            <a:pPr marL="11727" indent="-93817">
              <a:spcBef>
                <a:spcPts val="462"/>
              </a:spcBef>
              <a:spcAft>
                <a:spcPts val="0"/>
              </a:spcAft>
              <a:buClr>
                <a:srgbClr val="A8A47B"/>
              </a:buClr>
              <a:buSzPts val="1600"/>
              <a:buFont typeface="Arial"/>
              <a:buChar char="•"/>
            </a:pPr>
            <a:r>
              <a:rPr lang="en-US" sz="2000" dirty="0">
                <a:solidFill>
                  <a:srgbClr val="2E2B1F"/>
                </a:solidFill>
                <a:latin typeface="Times New Roman"/>
                <a:ea typeface="Times New Roman"/>
                <a:cs typeface="Times New Roman"/>
                <a:sym typeface="Times New Roman"/>
              </a:rPr>
              <a:t>User learning time is relatively short.</a:t>
            </a:r>
            <a:endParaRPr sz="2000" dirty="0">
              <a:solidFill>
                <a:srgbClr val="000000"/>
              </a:solidFill>
              <a:latin typeface="Times New Roman"/>
              <a:ea typeface="Times New Roman"/>
              <a:cs typeface="Times New Roman"/>
              <a:sym typeface="Times New Roman"/>
            </a:endParaRPr>
          </a:p>
          <a:p>
            <a:pPr marL="11727" indent="-93817">
              <a:spcBef>
                <a:spcPts val="462"/>
              </a:spcBef>
              <a:spcAft>
                <a:spcPts val="0"/>
              </a:spcAft>
              <a:buClr>
                <a:srgbClr val="A8A47B"/>
              </a:buClr>
              <a:buSzPts val="1600"/>
              <a:buFont typeface="Arial"/>
              <a:buChar char="•"/>
            </a:pPr>
            <a:r>
              <a:rPr lang="en-US" sz="2000" dirty="0">
                <a:solidFill>
                  <a:srgbClr val="2E2B1F"/>
                </a:solidFill>
                <a:latin typeface="Times New Roman"/>
                <a:ea typeface="Times New Roman"/>
                <a:cs typeface="Times New Roman"/>
                <a:sym typeface="Times New Roman"/>
              </a:rPr>
              <a:t>Users get immediate feedback on their actions so mistakes can</a:t>
            </a:r>
            <a:endParaRPr sz="2000" dirty="0">
              <a:solidFill>
                <a:srgbClr val="000000"/>
              </a:solidFill>
              <a:latin typeface="Times New Roman"/>
              <a:ea typeface="Times New Roman"/>
              <a:cs typeface="Times New Roman"/>
              <a:sym typeface="Times New Roman"/>
            </a:endParaRPr>
          </a:p>
          <a:p>
            <a:pPr marL="11727">
              <a:spcBef>
                <a:spcPts val="0"/>
              </a:spcBef>
              <a:spcAft>
                <a:spcPts val="0"/>
              </a:spcAft>
              <a:buClr>
                <a:srgbClr val="2E2B1F"/>
              </a:buClr>
              <a:buSzPts val="1600"/>
            </a:pPr>
            <a:r>
              <a:rPr lang="en-US" sz="2000" dirty="0">
                <a:solidFill>
                  <a:srgbClr val="2E2B1F"/>
                </a:solidFill>
                <a:latin typeface="Times New Roman"/>
                <a:ea typeface="Times New Roman"/>
                <a:cs typeface="Times New Roman"/>
                <a:sym typeface="Times New Roman"/>
              </a:rPr>
              <a:t>be quickly detected and corrected.</a:t>
            </a:r>
            <a:endParaRPr sz="2000" dirty="0">
              <a:solidFill>
                <a:srgbClr val="000000"/>
              </a:solidFill>
              <a:latin typeface="Times New Roman"/>
              <a:ea typeface="Times New Roman"/>
              <a:cs typeface="Times New Roman"/>
              <a:sym typeface="Times New Roman"/>
            </a:endParaRPr>
          </a:p>
          <a:p>
            <a:pPr marL="11727">
              <a:spcBef>
                <a:spcPts val="554"/>
              </a:spcBef>
              <a:spcAft>
                <a:spcPts val="0"/>
              </a:spcAft>
              <a:buClr>
                <a:srgbClr val="2E2B1F"/>
              </a:buClr>
              <a:buSzPts val="1600"/>
            </a:pPr>
            <a:r>
              <a:rPr lang="en-US" sz="2000" b="1" dirty="0">
                <a:solidFill>
                  <a:schemeClr val="accent2"/>
                </a:solidFill>
                <a:latin typeface="Times New Roman"/>
                <a:ea typeface="Times New Roman"/>
                <a:cs typeface="Times New Roman"/>
                <a:sym typeface="Times New Roman"/>
              </a:rPr>
              <a:t>Disadvantages</a:t>
            </a:r>
            <a:endParaRPr sz="2000" dirty="0">
              <a:solidFill>
                <a:schemeClr val="accent2"/>
              </a:solidFill>
              <a:latin typeface="Times New Roman"/>
              <a:ea typeface="Times New Roman"/>
              <a:cs typeface="Times New Roman"/>
              <a:sym typeface="Times New Roman"/>
            </a:endParaRPr>
          </a:p>
          <a:p>
            <a:pPr marL="11727" indent="-93817">
              <a:spcBef>
                <a:spcPts val="462"/>
              </a:spcBef>
              <a:spcAft>
                <a:spcPts val="0"/>
              </a:spcAft>
              <a:buClr>
                <a:srgbClr val="A8A47B"/>
              </a:buClr>
              <a:buSzPts val="1600"/>
              <a:buFont typeface="Arial"/>
              <a:buChar char="•"/>
            </a:pPr>
            <a:r>
              <a:rPr lang="en-US" sz="2000" dirty="0">
                <a:solidFill>
                  <a:srgbClr val="2E2B1F"/>
                </a:solidFill>
                <a:latin typeface="Times New Roman"/>
                <a:ea typeface="Times New Roman"/>
                <a:cs typeface="Times New Roman"/>
                <a:sym typeface="Times New Roman"/>
              </a:rPr>
              <a:t>The derivation of an appropriate information space model can</a:t>
            </a:r>
            <a:endParaRPr sz="2000" dirty="0">
              <a:solidFill>
                <a:srgbClr val="000000"/>
              </a:solidFill>
              <a:latin typeface="Times New Roman"/>
              <a:ea typeface="Times New Roman"/>
              <a:cs typeface="Times New Roman"/>
              <a:sym typeface="Times New Roman"/>
            </a:endParaRPr>
          </a:p>
          <a:p>
            <a:pPr marL="11727">
              <a:spcBef>
                <a:spcPts val="0"/>
              </a:spcBef>
              <a:spcAft>
                <a:spcPts val="0"/>
              </a:spcAft>
              <a:buClr>
                <a:srgbClr val="2E2B1F"/>
              </a:buClr>
              <a:buSzPts val="1600"/>
            </a:pPr>
            <a:r>
              <a:rPr lang="en-US" sz="2000" dirty="0">
                <a:solidFill>
                  <a:srgbClr val="2E2B1F"/>
                </a:solidFill>
                <a:latin typeface="Times New Roman"/>
                <a:ea typeface="Times New Roman"/>
                <a:cs typeface="Times New Roman"/>
                <a:sym typeface="Times New Roman"/>
              </a:rPr>
              <a:t>be very difficult</a:t>
            </a:r>
            <a:endParaRPr sz="2000" dirty="0">
              <a:solidFill>
                <a:srgbClr val="000000"/>
              </a:solidFill>
              <a:latin typeface="Times New Roman"/>
              <a:ea typeface="Times New Roman"/>
              <a:cs typeface="Times New Roman"/>
              <a:sym typeface="Times New Roman"/>
            </a:endParaRPr>
          </a:p>
          <a:p>
            <a:pPr marL="11727" indent="-93817">
              <a:spcBef>
                <a:spcPts val="462"/>
              </a:spcBef>
              <a:spcAft>
                <a:spcPts val="0"/>
              </a:spcAft>
              <a:buClr>
                <a:srgbClr val="A8A47B"/>
              </a:buClr>
              <a:buSzPts val="1600"/>
              <a:buFont typeface="Arial"/>
              <a:buChar char="•"/>
            </a:pPr>
            <a:r>
              <a:rPr lang="en-US" sz="2000" dirty="0">
                <a:solidFill>
                  <a:srgbClr val="2E2B1F"/>
                </a:solidFill>
                <a:latin typeface="Times New Roman"/>
                <a:ea typeface="Times New Roman"/>
                <a:cs typeface="Times New Roman"/>
                <a:sym typeface="Times New Roman"/>
              </a:rPr>
              <a:t>Given that users have a large information space, what facilities  for navigating around that space should be provided?</a:t>
            </a:r>
            <a:endParaRPr sz="2000" dirty="0">
              <a:solidFill>
                <a:srgbClr val="000000"/>
              </a:solidFill>
              <a:latin typeface="Times New Roman"/>
              <a:ea typeface="Times New Roman"/>
              <a:cs typeface="Times New Roman"/>
              <a:sym typeface="Times New Roman"/>
            </a:endParaRPr>
          </a:p>
          <a:p>
            <a:pPr marL="11727" indent="-93817">
              <a:spcBef>
                <a:spcPts val="462"/>
              </a:spcBef>
              <a:spcAft>
                <a:spcPts val="0"/>
              </a:spcAft>
              <a:buClr>
                <a:srgbClr val="A8A47B"/>
              </a:buClr>
              <a:buSzPts val="1600"/>
              <a:buFont typeface="Arial"/>
              <a:buChar char="•"/>
            </a:pPr>
            <a:r>
              <a:rPr lang="en-US" sz="2000" dirty="0">
                <a:solidFill>
                  <a:srgbClr val="2E2B1F"/>
                </a:solidFill>
                <a:latin typeface="Times New Roman"/>
                <a:ea typeface="Times New Roman"/>
                <a:cs typeface="Times New Roman"/>
                <a:sym typeface="Times New Roman"/>
              </a:rPr>
              <a:t>Direct manipulation interfaces can be complex to program and  make heavy demands on the computer system</a:t>
            </a:r>
            <a:endParaRPr sz="2000" dirty="0"/>
          </a:p>
        </p:txBody>
      </p:sp>
      <p:sp>
        <p:nvSpPr>
          <p:cNvPr id="841" name="Google Shape;841;p42"/>
          <p:cNvSpPr/>
          <p:nvPr/>
        </p:nvSpPr>
        <p:spPr>
          <a:xfrm>
            <a:off x="8227841" y="5478265"/>
            <a:ext cx="65963" cy="366464"/>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42" name="Google Shape;842;p42"/>
          <p:cNvSpPr/>
          <p:nvPr/>
        </p:nvSpPr>
        <p:spPr>
          <a:xfrm>
            <a:off x="8669064" y="5478265"/>
            <a:ext cx="65963" cy="366464"/>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43" name="Google Shape;843;p42"/>
          <p:cNvSpPr txBox="1"/>
          <p:nvPr/>
        </p:nvSpPr>
        <p:spPr>
          <a:xfrm>
            <a:off x="8365631" y="5517842"/>
            <a:ext cx="234537" cy="267617"/>
          </a:xfrm>
          <a:prstGeom prst="rect">
            <a:avLst/>
          </a:prstGeom>
          <a:noFill/>
          <a:ln>
            <a:noFill/>
          </a:ln>
        </p:spPr>
        <p:txBody>
          <a:bodyPr spcFirstLastPara="1" wrap="square" lIns="0" tIns="11727" rIns="0" bIns="0" anchor="t" anchorCtr="0">
            <a:spAutoFit/>
          </a:bodyPr>
          <a:lstStyle/>
          <a:p>
            <a:pPr marL="11727">
              <a:spcBef>
                <a:spcPts val="0"/>
              </a:spcBef>
              <a:spcAft>
                <a:spcPts val="0"/>
              </a:spcAft>
              <a:buClr>
                <a:srgbClr val="FFFFFF"/>
              </a:buClr>
              <a:buSzPts val="1800"/>
            </a:pPr>
            <a:r>
              <a:rPr lang="en-US" sz="1662">
                <a:solidFill>
                  <a:srgbClr val="FFFFFF"/>
                </a:solidFill>
                <a:latin typeface="Times New Roman"/>
                <a:ea typeface="Times New Roman"/>
                <a:cs typeface="Times New Roman"/>
                <a:sym typeface="Times New Roman"/>
              </a:rPr>
              <a:t>13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Design within the Context of Software Engineering</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1116445"/>
            <a:ext cx="8534400" cy="4598555"/>
          </a:xfrm>
        </p:spPr>
        <p:txBody>
          <a:bodyPr/>
          <a:lstStyle/>
          <a:p>
            <a:pPr algn="just">
              <a:lnSpc>
                <a:spcPct val="150000"/>
              </a:lnSpc>
            </a:pPr>
            <a:r>
              <a:rPr lang="en-US" sz="1800" dirty="0">
                <a:solidFill>
                  <a:srgbClr val="303030"/>
                </a:solidFill>
              </a:rPr>
              <a:t>Software design sits at the technical kernel of software engineering and is applied regardless of the software process model that is used. </a:t>
            </a:r>
          </a:p>
          <a:p>
            <a:pPr algn="just">
              <a:lnSpc>
                <a:spcPct val="150000"/>
              </a:lnSpc>
            </a:pPr>
            <a:r>
              <a:rPr lang="en-US" sz="1800" dirty="0">
                <a:solidFill>
                  <a:srgbClr val="303030"/>
                </a:solidFill>
              </a:rPr>
              <a:t>Beginning once software requirements have been analyzed and modeled, software design is the last software engineering action within the modeling activity and sets the stage for construction (code generation and testing).</a:t>
            </a:r>
          </a:p>
          <a:p>
            <a:pPr algn="just">
              <a:lnSpc>
                <a:spcPct val="150000"/>
              </a:lnSpc>
            </a:pPr>
            <a:r>
              <a:rPr lang="en-US" sz="1800" dirty="0">
                <a:solidFill>
                  <a:srgbClr val="303030"/>
                </a:solidFill>
              </a:rPr>
              <a:t>Each of the elements of the requirements model provides information that is necessary to create the four design models required for a complete specification of design. </a:t>
            </a:r>
          </a:p>
          <a:p>
            <a:pPr algn="just">
              <a:lnSpc>
                <a:spcPct val="150000"/>
              </a:lnSpc>
            </a:pPr>
            <a:r>
              <a:rPr lang="en-US" sz="1800" dirty="0">
                <a:solidFill>
                  <a:srgbClr val="303030"/>
                </a:solidFill>
              </a:rPr>
              <a:t>The flow of information during software design is illustrated in figure 1.</a:t>
            </a:r>
          </a:p>
          <a:p>
            <a:pPr algn="just">
              <a:lnSpc>
                <a:spcPct val="150000"/>
              </a:lnSpc>
            </a:pPr>
            <a:r>
              <a:rPr lang="en-US" sz="1800" dirty="0">
                <a:solidFill>
                  <a:srgbClr val="303030"/>
                </a:solidFill>
              </a:rPr>
              <a:t>The requirements model, manifested by scenario-based, class-based, flow-oriented, and behavioral elements, feed the design task.</a:t>
            </a:r>
          </a:p>
          <a:p>
            <a:pPr marL="0" indent="0" algn="just">
              <a:lnSpc>
                <a:spcPct val="150000"/>
              </a:lnSpc>
              <a:buNone/>
            </a:pPr>
            <a:r>
              <a:rPr lang="en-US" sz="1800" dirty="0">
                <a:solidFill>
                  <a:srgbClr val="303030"/>
                </a:solidFill>
              </a:rPr>
              <a:t> </a:t>
            </a:r>
            <a:br>
              <a:rPr lang="en-US" sz="1400" dirty="0"/>
            </a:br>
            <a:endParaRPr lang="en-US" sz="1800" dirty="0">
              <a:solidFill>
                <a:srgbClr val="303030"/>
              </a:solidFill>
            </a:endParaRPr>
          </a:p>
        </p:txBody>
      </p:sp>
    </p:spTree>
    <p:extLst>
      <p:ext uri="{BB962C8B-B14F-4D97-AF65-F5344CB8AC3E}">
        <p14:creationId xmlns:p14="http://schemas.microsoft.com/office/powerpoint/2010/main" val="3217916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43"/>
          <p:cNvSpPr txBox="1">
            <a:spLocks noGrp="1"/>
          </p:cNvSpPr>
          <p:nvPr>
            <p:ph type="title"/>
          </p:nvPr>
        </p:nvSpPr>
        <p:spPr>
          <a:xfrm>
            <a:off x="0" y="250579"/>
            <a:ext cx="5359165" cy="517691"/>
          </a:xfrm>
          <a:prstGeom prst="rect">
            <a:avLst/>
          </a:prstGeom>
          <a:noFill/>
          <a:ln>
            <a:noFill/>
          </a:ln>
        </p:spPr>
        <p:txBody>
          <a:bodyPr spcFirstLastPara="1" vert="horz" wrap="square" lIns="0" tIns="12304" rIns="0" bIns="0" numCol="1" anchor="ctr" anchorCtr="0" compatLnSpc="1">
            <a:spAutoFit/>
          </a:bodyPr>
          <a:lstStyle/>
          <a:p>
            <a:pPr marL="11727" algn="l">
              <a:spcBef>
                <a:spcPts val="92"/>
              </a:spcBef>
              <a:spcAft>
                <a:spcPts val="0"/>
              </a:spcAft>
              <a:buSzPts val="1800"/>
            </a:pPr>
            <a:r>
              <a:rPr lang="en-US" b="1" dirty="0">
                <a:solidFill>
                  <a:srgbClr val="000000"/>
                </a:solidFill>
                <a:latin typeface="Times New Roman"/>
                <a:ea typeface="Times New Roman"/>
                <a:cs typeface="Times New Roman"/>
                <a:sym typeface="Times New Roman"/>
              </a:rPr>
              <a:t>Control panel interface</a:t>
            </a:r>
            <a:endParaRPr b="1" dirty="0"/>
          </a:p>
        </p:txBody>
      </p:sp>
      <p:grpSp>
        <p:nvGrpSpPr>
          <p:cNvPr id="850" name="Google Shape;850;p43"/>
          <p:cNvGrpSpPr/>
          <p:nvPr/>
        </p:nvGrpSpPr>
        <p:grpSpPr>
          <a:xfrm>
            <a:off x="710647" y="1869037"/>
            <a:ext cx="7359175" cy="3857247"/>
            <a:chOff x="390495" y="1740176"/>
            <a:chExt cx="7969884" cy="4177032"/>
          </a:xfrm>
        </p:grpSpPr>
        <p:sp>
          <p:nvSpPr>
            <p:cNvPr id="851" name="Google Shape;851;p43"/>
            <p:cNvSpPr/>
            <p:nvPr/>
          </p:nvSpPr>
          <p:spPr>
            <a:xfrm>
              <a:off x="390495" y="1740176"/>
              <a:ext cx="7969884" cy="4177029"/>
            </a:xfrm>
            <a:custGeom>
              <a:avLst/>
              <a:gdLst/>
              <a:ahLst/>
              <a:cxnLst/>
              <a:rect l="l" t="t" r="r" b="b"/>
              <a:pathLst>
                <a:path w="7969884" h="4177029" extrusionOk="0">
                  <a:moveTo>
                    <a:pt x="7969402" y="0"/>
                  </a:moveTo>
                  <a:lnTo>
                    <a:pt x="0" y="0"/>
                  </a:lnTo>
                  <a:lnTo>
                    <a:pt x="0" y="4176966"/>
                  </a:lnTo>
                  <a:lnTo>
                    <a:pt x="7969402" y="4176966"/>
                  </a:lnTo>
                  <a:lnTo>
                    <a:pt x="7969402" y="0"/>
                  </a:lnTo>
                  <a:close/>
                </a:path>
              </a:pathLst>
            </a:custGeom>
            <a:solidFill>
              <a:srgbClr val="D2E2CB"/>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52" name="Google Shape;852;p43"/>
            <p:cNvSpPr/>
            <p:nvPr/>
          </p:nvSpPr>
          <p:spPr>
            <a:xfrm>
              <a:off x="390495" y="1740179"/>
              <a:ext cx="7969884" cy="4177029"/>
            </a:xfrm>
            <a:custGeom>
              <a:avLst/>
              <a:gdLst/>
              <a:ahLst/>
              <a:cxnLst/>
              <a:rect l="l" t="t" r="r" b="b"/>
              <a:pathLst>
                <a:path w="7969884" h="4177029" extrusionOk="0">
                  <a:moveTo>
                    <a:pt x="0" y="4176966"/>
                  </a:moveTo>
                  <a:lnTo>
                    <a:pt x="7969405" y="4176966"/>
                  </a:lnTo>
                  <a:lnTo>
                    <a:pt x="7969405" y="0"/>
                  </a:lnTo>
                  <a:lnTo>
                    <a:pt x="0" y="0"/>
                  </a:lnTo>
                  <a:lnTo>
                    <a:pt x="0" y="4176966"/>
                  </a:lnTo>
                  <a:close/>
                </a:path>
              </a:pathLst>
            </a:custGeom>
            <a:noFill/>
            <a:ln w="52775"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53" name="Google Shape;853;p43"/>
            <p:cNvSpPr/>
            <p:nvPr/>
          </p:nvSpPr>
          <p:spPr>
            <a:xfrm>
              <a:off x="700852" y="4852888"/>
              <a:ext cx="1073785" cy="791845"/>
            </a:xfrm>
            <a:custGeom>
              <a:avLst/>
              <a:gdLst/>
              <a:ahLst/>
              <a:cxnLst/>
              <a:rect l="l" t="t" r="r" b="b"/>
              <a:pathLst>
                <a:path w="1073785" h="791845" extrusionOk="0">
                  <a:moveTo>
                    <a:pt x="1073745" y="0"/>
                  </a:moveTo>
                  <a:lnTo>
                    <a:pt x="0" y="0"/>
                  </a:lnTo>
                  <a:lnTo>
                    <a:pt x="0" y="791740"/>
                  </a:lnTo>
                  <a:lnTo>
                    <a:pt x="1073745" y="791740"/>
                  </a:lnTo>
                  <a:lnTo>
                    <a:pt x="1073745"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854" name="Google Shape;854;p43"/>
          <p:cNvSpPr txBox="1"/>
          <p:nvPr/>
        </p:nvSpPr>
        <p:spPr>
          <a:xfrm>
            <a:off x="1018769" y="2348666"/>
            <a:ext cx="529173" cy="298943"/>
          </a:xfrm>
          <a:prstGeom prst="rect">
            <a:avLst/>
          </a:prstGeom>
          <a:solidFill>
            <a:srgbClr val="FFFFFF"/>
          </a:solidFill>
          <a:ln>
            <a:noFill/>
          </a:ln>
        </p:spPr>
        <p:txBody>
          <a:bodyPr spcFirstLastPara="1" wrap="square" lIns="0" tIns="28717" rIns="0" bIns="0" anchor="t" anchorCtr="0">
            <a:spAutoFit/>
          </a:bodyPr>
          <a:lstStyle/>
          <a:p>
            <a:pPr marL="64499">
              <a:spcBef>
                <a:spcPts val="0"/>
              </a:spcBef>
              <a:spcAft>
                <a:spcPts val="0"/>
              </a:spcAft>
              <a:buClr>
                <a:srgbClr val="000000"/>
              </a:buClr>
              <a:buSzPts val="1900"/>
            </a:pPr>
            <a:r>
              <a:rPr lang="en-US" sz="1754">
                <a:solidFill>
                  <a:srgbClr val="000000"/>
                </a:solidFill>
                <a:latin typeface="Times New Roman"/>
                <a:ea typeface="Times New Roman"/>
                <a:cs typeface="Times New Roman"/>
                <a:sym typeface="Times New Roman"/>
              </a:rPr>
              <a:t>Title</a:t>
            </a:r>
            <a:endParaRPr/>
          </a:p>
        </p:txBody>
      </p:sp>
      <p:sp>
        <p:nvSpPr>
          <p:cNvPr id="855" name="Google Shape;855;p43"/>
          <p:cNvSpPr txBox="1"/>
          <p:nvPr/>
        </p:nvSpPr>
        <p:spPr>
          <a:xfrm>
            <a:off x="1018769" y="2929143"/>
            <a:ext cx="772505" cy="299549"/>
          </a:xfrm>
          <a:prstGeom prst="rect">
            <a:avLst/>
          </a:prstGeom>
          <a:solidFill>
            <a:srgbClr val="FFFFFF"/>
          </a:solidFill>
          <a:ln>
            <a:noFill/>
          </a:ln>
        </p:spPr>
        <p:txBody>
          <a:bodyPr spcFirstLastPara="1" wrap="square" lIns="0" tIns="29317" rIns="0" bIns="0" anchor="t" anchorCtr="0">
            <a:spAutoFit/>
          </a:bodyPr>
          <a:lstStyle/>
          <a:p>
            <a:pPr marL="64499">
              <a:spcBef>
                <a:spcPts val="0"/>
              </a:spcBef>
              <a:spcAft>
                <a:spcPts val="0"/>
              </a:spcAft>
              <a:buClr>
                <a:srgbClr val="000000"/>
              </a:buClr>
              <a:buSzPts val="1900"/>
            </a:pPr>
            <a:r>
              <a:rPr lang="en-US" sz="1754">
                <a:solidFill>
                  <a:srgbClr val="000000"/>
                </a:solidFill>
                <a:latin typeface="Times New Roman"/>
                <a:ea typeface="Times New Roman"/>
                <a:cs typeface="Times New Roman"/>
                <a:sym typeface="Times New Roman"/>
              </a:rPr>
              <a:t>Method</a:t>
            </a:r>
            <a:endParaRPr/>
          </a:p>
        </p:txBody>
      </p:sp>
      <p:sp>
        <p:nvSpPr>
          <p:cNvPr id="856" name="Google Shape;856;p43"/>
          <p:cNvSpPr txBox="1"/>
          <p:nvPr/>
        </p:nvSpPr>
        <p:spPr>
          <a:xfrm>
            <a:off x="1018769" y="3508156"/>
            <a:ext cx="551161" cy="274072"/>
          </a:xfrm>
          <a:prstGeom prst="rect">
            <a:avLst/>
          </a:prstGeom>
          <a:solidFill>
            <a:srgbClr val="FFFFFF"/>
          </a:solidFill>
          <a:ln>
            <a:noFill/>
          </a:ln>
        </p:spPr>
        <p:txBody>
          <a:bodyPr spcFirstLastPara="1" wrap="square" lIns="0" tIns="4086" rIns="0" bIns="0" anchor="t" anchorCtr="0">
            <a:spAutoFit/>
          </a:bodyPr>
          <a:lstStyle/>
          <a:p>
            <a:pPr marL="64499">
              <a:spcBef>
                <a:spcPts val="0"/>
              </a:spcBef>
              <a:spcAft>
                <a:spcPts val="0"/>
              </a:spcAft>
              <a:buClr>
                <a:srgbClr val="000000"/>
              </a:buClr>
              <a:buSzPts val="1900"/>
            </a:pPr>
            <a:r>
              <a:rPr lang="en-US" sz="1754">
                <a:solidFill>
                  <a:srgbClr val="000000"/>
                </a:solidFill>
                <a:latin typeface="Times New Roman"/>
                <a:ea typeface="Times New Roman"/>
                <a:cs typeface="Times New Roman"/>
                <a:sym typeface="Times New Roman"/>
              </a:rPr>
              <a:t>Type</a:t>
            </a:r>
            <a:endParaRPr/>
          </a:p>
        </p:txBody>
      </p:sp>
      <p:sp>
        <p:nvSpPr>
          <p:cNvPr id="857" name="Google Shape;857;p43"/>
          <p:cNvSpPr txBox="1"/>
          <p:nvPr/>
        </p:nvSpPr>
        <p:spPr>
          <a:xfrm>
            <a:off x="1018769" y="4087168"/>
            <a:ext cx="882444" cy="544017"/>
          </a:xfrm>
          <a:prstGeom prst="rect">
            <a:avLst/>
          </a:prstGeom>
          <a:solidFill>
            <a:srgbClr val="FFFFFF"/>
          </a:solidFill>
          <a:ln>
            <a:noFill/>
          </a:ln>
        </p:spPr>
        <p:txBody>
          <a:bodyPr spcFirstLastPara="1" wrap="square" lIns="0" tIns="4086" rIns="0" bIns="0" anchor="t" anchorCtr="0">
            <a:spAutoFit/>
          </a:bodyPr>
          <a:lstStyle/>
          <a:p>
            <a:pPr marL="64499">
              <a:spcBef>
                <a:spcPts val="0"/>
              </a:spcBef>
              <a:spcAft>
                <a:spcPts val="0"/>
              </a:spcAft>
              <a:buClr>
                <a:srgbClr val="000000"/>
              </a:buClr>
              <a:buSzPts val="1900"/>
            </a:pPr>
            <a:r>
              <a:rPr lang="en-US" sz="1754">
                <a:solidFill>
                  <a:srgbClr val="000000"/>
                </a:solidFill>
                <a:latin typeface="Times New Roman"/>
                <a:ea typeface="Times New Roman"/>
                <a:cs typeface="Times New Roman"/>
                <a:sym typeface="Times New Roman"/>
              </a:rPr>
              <a:t>Selection</a:t>
            </a:r>
            <a:endParaRPr/>
          </a:p>
        </p:txBody>
      </p:sp>
      <p:grpSp>
        <p:nvGrpSpPr>
          <p:cNvPr id="858" name="Google Shape;858;p43"/>
          <p:cNvGrpSpPr/>
          <p:nvPr/>
        </p:nvGrpSpPr>
        <p:grpSpPr>
          <a:xfrm>
            <a:off x="1041621" y="4819496"/>
            <a:ext cx="880716" cy="580210"/>
            <a:chOff x="748407" y="4934251"/>
            <a:chExt cx="954405" cy="628652"/>
          </a:xfrm>
        </p:grpSpPr>
        <p:sp>
          <p:nvSpPr>
            <p:cNvPr id="859" name="Google Shape;859;p43"/>
            <p:cNvSpPr/>
            <p:nvPr/>
          </p:nvSpPr>
          <p:spPr>
            <a:xfrm>
              <a:off x="748407" y="4934251"/>
              <a:ext cx="954405" cy="628650"/>
            </a:xfrm>
            <a:custGeom>
              <a:avLst/>
              <a:gdLst/>
              <a:ahLst/>
              <a:cxnLst/>
              <a:rect l="l" t="t" r="r" b="b"/>
              <a:pathLst>
                <a:path w="954405" h="628650" extrusionOk="0">
                  <a:moveTo>
                    <a:pt x="954261" y="0"/>
                  </a:moveTo>
                  <a:lnTo>
                    <a:pt x="0" y="0"/>
                  </a:lnTo>
                  <a:lnTo>
                    <a:pt x="0" y="628361"/>
                  </a:lnTo>
                  <a:lnTo>
                    <a:pt x="954261" y="628361"/>
                  </a:lnTo>
                  <a:lnTo>
                    <a:pt x="954261" y="0"/>
                  </a:lnTo>
                  <a:close/>
                </a:path>
              </a:pathLst>
            </a:custGeom>
            <a:solidFill>
              <a:srgbClr val="7F7F7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60" name="Google Shape;860;p43"/>
            <p:cNvSpPr/>
            <p:nvPr/>
          </p:nvSpPr>
          <p:spPr>
            <a:xfrm>
              <a:off x="748407" y="4934253"/>
              <a:ext cx="954405" cy="628650"/>
            </a:xfrm>
            <a:custGeom>
              <a:avLst/>
              <a:gdLst/>
              <a:ahLst/>
              <a:cxnLst/>
              <a:rect l="l" t="t" r="r" b="b"/>
              <a:pathLst>
                <a:path w="954405" h="628650" extrusionOk="0">
                  <a:moveTo>
                    <a:pt x="0" y="628364"/>
                  </a:moveTo>
                  <a:lnTo>
                    <a:pt x="954258" y="628364"/>
                  </a:lnTo>
                  <a:lnTo>
                    <a:pt x="954258" y="0"/>
                  </a:lnTo>
                  <a:lnTo>
                    <a:pt x="0" y="0"/>
                  </a:lnTo>
                  <a:lnTo>
                    <a:pt x="0" y="628364"/>
                  </a:lnTo>
                  <a:close/>
                </a:path>
              </a:pathLst>
            </a:custGeom>
            <a:noFill/>
            <a:ln w="522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861" name="Google Shape;861;p43"/>
          <p:cNvSpPr txBox="1"/>
          <p:nvPr/>
        </p:nvSpPr>
        <p:spPr>
          <a:xfrm>
            <a:off x="1040758" y="4818630"/>
            <a:ext cx="882444" cy="401366"/>
          </a:xfrm>
          <a:prstGeom prst="rect">
            <a:avLst/>
          </a:prstGeom>
          <a:noFill/>
          <a:ln>
            <a:noFill/>
          </a:ln>
        </p:spPr>
        <p:txBody>
          <a:bodyPr spcFirstLastPara="1" wrap="square" lIns="0" tIns="130149" rIns="0" bIns="0" anchor="t" anchorCtr="0">
            <a:spAutoFit/>
          </a:bodyPr>
          <a:lstStyle/>
          <a:p>
            <a:pPr marL="175908">
              <a:spcBef>
                <a:spcPts val="0"/>
              </a:spcBef>
              <a:spcAft>
                <a:spcPts val="0"/>
              </a:spcAft>
              <a:buClr>
                <a:srgbClr val="FFFFFF"/>
              </a:buClr>
              <a:buSzPts val="1900"/>
            </a:pPr>
            <a:r>
              <a:rPr lang="en-US" sz="1754">
                <a:solidFill>
                  <a:srgbClr val="FFFFFF"/>
                </a:solidFill>
                <a:latin typeface="Times New Roman"/>
                <a:ea typeface="Times New Roman"/>
                <a:cs typeface="Times New Roman"/>
                <a:sym typeface="Times New Roman"/>
              </a:rPr>
              <a:t>NODE</a:t>
            </a:r>
            <a:endParaRPr/>
          </a:p>
        </p:txBody>
      </p:sp>
      <p:grpSp>
        <p:nvGrpSpPr>
          <p:cNvPr id="862" name="Google Shape;862;p43"/>
          <p:cNvGrpSpPr/>
          <p:nvPr/>
        </p:nvGrpSpPr>
        <p:grpSpPr>
          <a:xfrm>
            <a:off x="996782" y="4743871"/>
            <a:ext cx="2116457" cy="731464"/>
            <a:chOff x="700852" y="4852885"/>
            <a:chExt cx="2290823" cy="791848"/>
          </a:xfrm>
        </p:grpSpPr>
        <p:sp>
          <p:nvSpPr>
            <p:cNvPr id="863" name="Google Shape;863;p43"/>
            <p:cNvSpPr/>
            <p:nvPr/>
          </p:nvSpPr>
          <p:spPr>
            <a:xfrm>
              <a:off x="700852" y="4852885"/>
              <a:ext cx="1073785" cy="791845"/>
            </a:xfrm>
            <a:custGeom>
              <a:avLst/>
              <a:gdLst/>
              <a:ahLst/>
              <a:cxnLst/>
              <a:rect l="l" t="t" r="r" b="b"/>
              <a:pathLst>
                <a:path w="1073785" h="791845" extrusionOk="0">
                  <a:moveTo>
                    <a:pt x="1073744" y="0"/>
                  </a:moveTo>
                  <a:lnTo>
                    <a:pt x="1001811" y="81330"/>
                  </a:lnTo>
                  <a:lnTo>
                    <a:pt x="1001811" y="709726"/>
                  </a:lnTo>
                  <a:lnTo>
                    <a:pt x="47555" y="709726"/>
                  </a:lnTo>
                  <a:lnTo>
                    <a:pt x="0" y="791743"/>
                  </a:lnTo>
                  <a:lnTo>
                    <a:pt x="1073744" y="791743"/>
                  </a:lnTo>
                  <a:lnTo>
                    <a:pt x="1073744" y="0"/>
                  </a:lnTo>
                  <a:close/>
                </a:path>
              </a:pathLst>
            </a:custGeom>
            <a:solidFill>
              <a:srgbClr val="000000"/>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64" name="Google Shape;864;p43"/>
            <p:cNvSpPr/>
            <p:nvPr/>
          </p:nvSpPr>
          <p:spPr>
            <a:xfrm>
              <a:off x="1917890" y="4852888"/>
              <a:ext cx="1073785" cy="791845"/>
            </a:xfrm>
            <a:custGeom>
              <a:avLst/>
              <a:gdLst/>
              <a:ahLst/>
              <a:cxnLst/>
              <a:rect l="l" t="t" r="r" b="b"/>
              <a:pathLst>
                <a:path w="1073785" h="791845" extrusionOk="0">
                  <a:moveTo>
                    <a:pt x="1073745" y="0"/>
                  </a:moveTo>
                  <a:lnTo>
                    <a:pt x="0" y="0"/>
                  </a:lnTo>
                  <a:lnTo>
                    <a:pt x="0" y="791740"/>
                  </a:lnTo>
                  <a:lnTo>
                    <a:pt x="1073745" y="791740"/>
                  </a:lnTo>
                  <a:lnTo>
                    <a:pt x="1073745"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65" name="Google Shape;865;p43"/>
            <p:cNvSpPr/>
            <p:nvPr/>
          </p:nvSpPr>
          <p:spPr>
            <a:xfrm>
              <a:off x="1965439" y="4934251"/>
              <a:ext cx="954405" cy="628650"/>
            </a:xfrm>
            <a:custGeom>
              <a:avLst/>
              <a:gdLst/>
              <a:ahLst/>
              <a:cxnLst/>
              <a:rect l="l" t="t" r="r" b="b"/>
              <a:pathLst>
                <a:path w="954405" h="628650" extrusionOk="0">
                  <a:moveTo>
                    <a:pt x="954261" y="0"/>
                  </a:moveTo>
                  <a:lnTo>
                    <a:pt x="0" y="0"/>
                  </a:lnTo>
                  <a:lnTo>
                    <a:pt x="0" y="628361"/>
                  </a:lnTo>
                  <a:lnTo>
                    <a:pt x="954261" y="628361"/>
                  </a:lnTo>
                  <a:lnTo>
                    <a:pt x="954261" y="0"/>
                  </a:lnTo>
                  <a:close/>
                </a:path>
              </a:pathLst>
            </a:custGeom>
            <a:solidFill>
              <a:srgbClr val="7F7F7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66" name="Google Shape;866;p43"/>
            <p:cNvSpPr/>
            <p:nvPr/>
          </p:nvSpPr>
          <p:spPr>
            <a:xfrm>
              <a:off x="1965447" y="4934253"/>
              <a:ext cx="954405" cy="628650"/>
            </a:xfrm>
            <a:custGeom>
              <a:avLst/>
              <a:gdLst/>
              <a:ahLst/>
              <a:cxnLst/>
              <a:rect l="l" t="t" r="r" b="b"/>
              <a:pathLst>
                <a:path w="954405" h="628650" extrusionOk="0">
                  <a:moveTo>
                    <a:pt x="0" y="628364"/>
                  </a:moveTo>
                  <a:lnTo>
                    <a:pt x="954258" y="628364"/>
                  </a:lnTo>
                  <a:lnTo>
                    <a:pt x="954258" y="0"/>
                  </a:lnTo>
                  <a:lnTo>
                    <a:pt x="0" y="0"/>
                  </a:lnTo>
                  <a:lnTo>
                    <a:pt x="0" y="628364"/>
                  </a:lnTo>
                  <a:close/>
                </a:path>
              </a:pathLst>
            </a:custGeom>
            <a:noFill/>
            <a:ln w="522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867" name="Google Shape;867;p43"/>
          <p:cNvSpPr txBox="1"/>
          <p:nvPr/>
        </p:nvSpPr>
        <p:spPr>
          <a:xfrm>
            <a:off x="2165067" y="4818630"/>
            <a:ext cx="880978" cy="401366"/>
          </a:xfrm>
          <a:prstGeom prst="rect">
            <a:avLst/>
          </a:prstGeom>
          <a:noFill/>
          <a:ln>
            <a:noFill/>
          </a:ln>
        </p:spPr>
        <p:txBody>
          <a:bodyPr spcFirstLastPara="1" wrap="square" lIns="0" tIns="130149" rIns="0" bIns="0" anchor="t" anchorCtr="0">
            <a:spAutoFit/>
          </a:bodyPr>
          <a:lstStyle/>
          <a:p>
            <a:pPr marL="153919">
              <a:spcBef>
                <a:spcPts val="0"/>
              </a:spcBef>
              <a:spcAft>
                <a:spcPts val="0"/>
              </a:spcAft>
              <a:buClr>
                <a:srgbClr val="FFFFFF"/>
              </a:buClr>
              <a:buSzPts val="1900"/>
            </a:pPr>
            <a:r>
              <a:rPr lang="en-US" sz="1754">
                <a:solidFill>
                  <a:srgbClr val="FFFFFF"/>
                </a:solidFill>
                <a:latin typeface="Times New Roman"/>
                <a:ea typeface="Times New Roman"/>
                <a:cs typeface="Times New Roman"/>
                <a:sym typeface="Times New Roman"/>
              </a:rPr>
              <a:t>LINKS</a:t>
            </a:r>
            <a:endParaRPr/>
          </a:p>
        </p:txBody>
      </p:sp>
      <p:grpSp>
        <p:nvGrpSpPr>
          <p:cNvPr id="868" name="Google Shape;868;p43"/>
          <p:cNvGrpSpPr/>
          <p:nvPr/>
        </p:nvGrpSpPr>
        <p:grpSpPr>
          <a:xfrm>
            <a:off x="2121092" y="4743871"/>
            <a:ext cx="2115005" cy="731464"/>
            <a:chOff x="1917890" y="4852885"/>
            <a:chExt cx="2290204" cy="791848"/>
          </a:xfrm>
        </p:grpSpPr>
        <p:sp>
          <p:nvSpPr>
            <p:cNvPr id="869" name="Google Shape;869;p43"/>
            <p:cNvSpPr/>
            <p:nvPr/>
          </p:nvSpPr>
          <p:spPr>
            <a:xfrm>
              <a:off x="1917890" y="4852885"/>
              <a:ext cx="1073785" cy="791845"/>
            </a:xfrm>
            <a:custGeom>
              <a:avLst/>
              <a:gdLst/>
              <a:ahLst/>
              <a:cxnLst/>
              <a:rect l="l" t="t" r="r" b="b"/>
              <a:pathLst>
                <a:path w="1073785" h="791845" extrusionOk="0">
                  <a:moveTo>
                    <a:pt x="1073746" y="0"/>
                  </a:moveTo>
                  <a:lnTo>
                    <a:pt x="1001699" y="81330"/>
                  </a:lnTo>
                  <a:lnTo>
                    <a:pt x="1001699" y="709726"/>
                  </a:lnTo>
                  <a:lnTo>
                    <a:pt x="47548" y="709726"/>
                  </a:lnTo>
                  <a:lnTo>
                    <a:pt x="0" y="791743"/>
                  </a:lnTo>
                  <a:lnTo>
                    <a:pt x="1073746" y="791743"/>
                  </a:lnTo>
                  <a:lnTo>
                    <a:pt x="1073746" y="0"/>
                  </a:lnTo>
                  <a:close/>
                </a:path>
              </a:pathLst>
            </a:custGeom>
            <a:solidFill>
              <a:srgbClr val="000000"/>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70" name="Google Shape;870;p43"/>
            <p:cNvSpPr/>
            <p:nvPr/>
          </p:nvSpPr>
          <p:spPr>
            <a:xfrm>
              <a:off x="3134309" y="4852888"/>
              <a:ext cx="1073785" cy="791845"/>
            </a:xfrm>
            <a:custGeom>
              <a:avLst/>
              <a:gdLst/>
              <a:ahLst/>
              <a:cxnLst/>
              <a:rect l="l" t="t" r="r" b="b"/>
              <a:pathLst>
                <a:path w="1073785" h="791845" extrusionOk="0">
                  <a:moveTo>
                    <a:pt x="1073750" y="0"/>
                  </a:moveTo>
                  <a:lnTo>
                    <a:pt x="0" y="0"/>
                  </a:lnTo>
                  <a:lnTo>
                    <a:pt x="0" y="791740"/>
                  </a:lnTo>
                  <a:lnTo>
                    <a:pt x="1073750" y="791740"/>
                  </a:lnTo>
                  <a:lnTo>
                    <a:pt x="1073750"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71" name="Google Shape;871;p43"/>
            <p:cNvSpPr/>
            <p:nvPr/>
          </p:nvSpPr>
          <p:spPr>
            <a:xfrm>
              <a:off x="3182569" y="4934251"/>
              <a:ext cx="954405" cy="628650"/>
            </a:xfrm>
            <a:custGeom>
              <a:avLst/>
              <a:gdLst/>
              <a:ahLst/>
              <a:cxnLst/>
              <a:rect l="l" t="t" r="r" b="b"/>
              <a:pathLst>
                <a:path w="954404" h="628650" extrusionOk="0">
                  <a:moveTo>
                    <a:pt x="954261" y="0"/>
                  </a:moveTo>
                  <a:lnTo>
                    <a:pt x="0" y="0"/>
                  </a:lnTo>
                  <a:lnTo>
                    <a:pt x="0" y="628361"/>
                  </a:lnTo>
                  <a:lnTo>
                    <a:pt x="954261" y="628361"/>
                  </a:lnTo>
                  <a:lnTo>
                    <a:pt x="954261" y="0"/>
                  </a:lnTo>
                  <a:close/>
                </a:path>
              </a:pathLst>
            </a:custGeom>
            <a:solidFill>
              <a:srgbClr val="7F7F7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72" name="Google Shape;872;p43"/>
            <p:cNvSpPr/>
            <p:nvPr/>
          </p:nvSpPr>
          <p:spPr>
            <a:xfrm>
              <a:off x="3182581" y="4934253"/>
              <a:ext cx="954405" cy="628650"/>
            </a:xfrm>
            <a:custGeom>
              <a:avLst/>
              <a:gdLst/>
              <a:ahLst/>
              <a:cxnLst/>
              <a:rect l="l" t="t" r="r" b="b"/>
              <a:pathLst>
                <a:path w="954404" h="628650" extrusionOk="0">
                  <a:moveTo>
                    <a:pt x="0" y="628364"/>
                  </a:moveTo>
                  <a:lnTo>
                    <a:pt x="954258" y="628364"/>
                  </a:lnTo>
                  <a:lnTo>
                    <a:pt x="954258" y="0"/>
                  </a:lnTo>
                  <a:lnTo>
                    <a:pt x="0" y="0"/>
                  </a:lnTo>
                  <a:lnTo>
                    <a:pt x="0" y="628364"/>
                  </a:lnTo>
                  <a:close/>
                </a:path>
              </a:pathLst>
            </a:custGeom>
            <a:noFill/>
            <a:ln w="522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873" name="Google Shape;873;p43"/>
          <p:cNvSpPr txBox="1"/>
          <p:nvPr/>
        </p:nvSpPr>
        <p:spPr>
          <a:xfrm>
            <a:off x="3289378" y="4818630"/>
            <a:ext cx="880978" cy="401366"/>
          </a:xfrm>
          <a:prstGeom prst="rect">
            <a:avLst/>
          </a:prstGeom>
          <a:noFill/>
          <a:ln>
            <a:noFill/>
          </a:ln>
        </p:spPr>
        <p:txBody>
          <a:bodyPr spcFirstLastPara="1" wrap="square" lIns="0" tIns="130149" rIns="0" bIns="0" anchor="t" anchorCtr="0">
            <a:spAutoFit/>
          </a:bodyPr>
          <a:lstStyle/>
          <a:p>
            <a:pPr marL="240407">
              <a:spcBef>
                <a:spcPts val="0"/>
              </a:spcBef>
              <a:spcAft>
                <a:spcPts val="0"/>
              </a:spcAft>
              <a:buClr>
                <a:srgbClr val="FFFFFF"/>
              </a:buClr>
              <a:buSzPts val="1900"/>
            </a:pPr>
            <a:r>
              <a:rPr lang="en-US" sz="1754">
                <a:solidFill>
                  <a:srgbClr val="FFFFFF"/>
                </a:solidFill>
                <a:latin typeface="Times New Roman"/>
                <a:ea typeface="Times New Roman"/>
                <a:cs typeface="Times New Roman"/>
                <a:sym typeface="Times New Roman"/>
              </a:rPr>
              <a:t>FONT</a:t>
            </a:r>
            <a:endParaRPr/>
          </a:p>
        </p:txBody>
      </p:sp>
      <p:grpSp>
        <p:nvGrpSpPr>
          <p:cNvPr id="874" name="Google Shape;874;p43"/>
          <p:cNvGrpSpPr/>
          <p:nvPr/>
        </p:nvGrpSpPr>
        <p:grpSpPr>
          <a:xfrm>
            <a:off x="3243936" y="4743871"/>
            <a:ext cx="2116412" cy="731464"/>
            <a:chOff x="3134309" y="4852885"/>
            <a:chExt cx="2290775" cy="791848"/>
          </a:xfrm>
        </p:grpSpPr>
        <p:sp>
          <p:nvSpPr>
            <p:cNvPr id="875" name="Google Shape;875;p43"/>
            <p:cNvSpPr/>
            <p:nvPr/>
          </p:nvSpPr>
          <p:spPr>
            <a:xfrm>
              <a:off x="3134309" y="4852885"/>
              <a:ext cx="1074420" cy="791845"/>
            </a:xfrm>
            <a:custGeom>
              <a:avLst/>
              <a:gdLst/>
              <a:ahLst/>
              <a:cxnLst/>
              <a:rect l="l" t="t" r="r" b="b"/>
              <a:pathLst>
                <a:path w="1074420" h="791845" extrusionOk="0">
                  <a:moveTo>
                    <a:pt x="1073835" y="0"/>
                  </a:moveTo>
                  <a:lnTo>
                    <a:pt x="1002499" y="81330"/>
                  </a:lnTo>
                  <a:lnTo>
                    <a:pt x="1002499" y="709726"/>
                  </a:lnTo>
                  <a:lnTo>
                    <a:pt x="48260" y="709726"/>
                  </a:lnTo>
                  <a:lnTo>
                    <a:pt x="0" y="791743"/>
                  </a:lnTo>
                  <a:lnTo>
                    <a:pt x="1073835" y="791743"/>
                  </a:lnTo>
                  <a:lnTo>
                    <a:pt x="1073835" y="0"/>
                  </a:lnTo>
                  <a:close/>
                </a:path>
              </a:pathLst>
            </a:custGeom>
            <a:solidFill>
              <a:srgbClr val="000000"/>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76" name="Google Shape;876;p43"/>
            <p:cNvSpPr/>
            <p:nvPr/>
          </p:nvSpPr>
          <p:spPr>
            <a:xfrm>
              <a:off x="4351299" y="4852888"/>
              <a:ext cx="1073785" cy="791845"/>
            </a:xfrm>
            <a:custGeom>
              <a:avLst/>
              <a:gdLst/>
              <a:ahLst/>
              <a:cxnLst/>
              <a:rect l="l" t="t" r="r" b="b"/>
              <a:pathLst>
                <a:path w="1073785" h="791845" extrusionOk="0">
                  <a:moveTo>
                    <a:pt x="1073745" y="0"/>
                  </a:moveTo>
                  <a:lnTo>
                    <a:pt x="0" y="0"/>
                  </a:lnTo>
                  <a:lnTo>
                    <a:pt x="0" y="791740"/>
                  </a:lnTo>
                  <a:lnTo>
                    <a:pt x="1073745" y="791740"/>
                  </a:lnTo>
                  <a:lnTo>
                    <a:pt x="1073745"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77" name="Google Shape;877;p43"/>
            <p:cNvSpPr/>
            <p:nvPr/>
          </p:nvSpPr>
          <p:spPr>
            <a:xfrm>
              <a:off x="4398848" y="4934251"/>
              <a:ext cx="955040" cy="628650"/>
            </a:xfrm>
            <a:custGeom>
              <a:avLst/>
              <a:gdLst/>
              <a:ahLst/>
              <a:cxnLst/>
              <a:rect l="l" t="t" r="r" b="b"/>
              <a:pathLst>
                <a:path w="955039" h="628650" extrusionOk="0">
                  <a:moveTo>
                    <a:pt x="954831" y="0"/>
                  </a:moveTo>
                  <a:lnTo>
                    <a:pt x="0" y="0"/>
                  </a:lnTo>
                  <a:lnTo>
                    <a:pt x="0" y="628361"/>
                  </a:lnTo>
                  <a:lnTo>
                    <a:pt x="954831" y="628361"/>
                  </a:lnTo>
                  <a:lnTo>
                    <a:pt x="954831" y="0"/>
                  </a:lnTo>
                  <a:close/>
                </a:path>
              </a:pathLst>
            </a:custGeom>
            <a:solidFill>
              <a:srgbClr val="7F7F7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78" name="Google Shape;878;p43"/>
            <p:cNvSpPr/>
            <p:nvPr/>
          </p:nvSpPr>
          <p:spPr>
            <a:xfrm>
              <a:off x="4398849" y="4934253"/>
              <a:ext cx="955040" cy="628650"/>
            </a:xfrm>
            <a:custGeom>
              <a:avLst/>
              <a:gdLst/>
              <a:ahLst/>
              <a:cxnLst/>
              <a:rect l="l" t="t" r="r" b="b"/>
              <a:pathLst>
                <a:path w="955039" h="628650" extrusionOk="0">
                  <a:moveTo>
                    <a:pt x="0" y="628364"/>
                  </a:moveTo>
                  <a:lnTo>
                    <a:pt x="954839" y="628364"/>
                  </a:lnTo>
                  <a:lnTo>
                    <a:pt x="954839" y="0"/>
                  </a:lnTo>
                  <a:lnTo>
                    <a:pt x="0" y="0"/>
                  </a:lnTo>
                  <a:lnTo>
                    <a:pt x="0" y="628364"/>
                  </a:lnTo>
                  <a:close/>
                </a:path>
              </a:pathLst>
            </a:custGeom>
            <a:noFill/>
            <a:ln w="522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879" name="Google Shape;879;p43"/>
          <p:cNvSpPr txBox="1"/>
          <p:nvPr/>
        </p:nvSpPr>
        <p:spPr>
          <a:xfrm>
            <a:off x="4412223" y="4818630"/>
            <a:ext cx="882444" cy="401366"/>
          </a:xfrm>
          <a:prstGeom prst="rect">
            <a:avLst/>
          </a:prstGeom>
          <a:noFill/>
          <a:ln>
            <a:noFill/>
          </a:ln>
        </p:spPr>
        <p:txBody>
          <a:bodyPr spcFirstLastPara="1" wrap="square" lIns="0" tIns="130149" rIns="0" bIns="0" anchor="t" anchorCtr="0">
            <a:spAutoFit/>
          </a:bodyPr>
          <a:lstStyle/>
          <a:p>
            <a:pPr marL="153919">
              <a:spcBef>
                <a:spcPts val="0"/>
              </a:spcBef>
              <a:spcAft>
                <a:spcPts val="0"/>
              </a:spcAft>
              <a:buClr>
                <a:srgbClr val="FFFFFF"/>
              </a:buClr>
              <a:buSzPts val="1900"/>
            </a:pPr>
            <a:r>
              <a:rPr lang="en-US" sz="1754">
                <a:solidFill>
                  <a:srgbClr val="FFFFFF"/>
                </a:solidFill>
                <a:latin typeface="Times New Roman"/>
                <a:ea typeface="Times New Roman"/>
                <a:cs typeface="Times New Roman"/>
                <a:sym typeface="Times New Roman"/>
              </a:rPr>
              <a:t>LABEL</a:t>
            </a:r>
            <a:endParaRPr/>
          </a:p>
        </p:txBody>
      </p:sp>
      <p:grpSp>
        <p:nvGrpSpPr>
          <p:cNvPr id="880" name="Google Shape;880;p43"/>
          <p:cNvGrpSpPr/>
          <p:nvPr/>
        </p:nvGrpSpPr>
        <p:grpSpPr>
          <a:xfrm>
            <a:off x="4368247" y="4743871"/>
            <a:ext cx="2115157" cy="731464"/>
            <a:chOff x="4351299" y="4852885"/>
            <a:chExt cx="2291004" cy="791848"/>
          </a:xfrm>
        </p:grpSpPr>
        <p:sp>
          <p:nvSpPr>
            <p:cNvPr id="881" name="Google Shape;881;p43"/>
            <p:cNvSpPr/>
            <p:nvPr/>
          </p:nvSpPr>
          <p:spPr>
            <a:xfrm>
              <a:off x="4351299" y="4852885"/>
              <a:ext cx="1074420" cy="791845"/>
            </a:xfrm>
            <a:custGeom>
              <a:avLst/>
              <a:gdLst/>
              <a:ahLst/>
              <a:cxnLst/>
              <a:rect l="l" t="t" r="r" b="b"/>
              <a:pathLst>
                <a:path w="1074420" h="791845" extrusionOk="0">
                  <a:moveTo>
                    <a:pt x="1073835" y="0"/>
                  </a:moveTo>
                  <a:lnTo>
                    <a:pt x="1002499" y="81330"/>
                  </a:lnTo>
                  <a:lnTo>
                    <a:pt x="1002499" y="709726"/>
                  </a:lnTo>
                  <a:lnTo>
                    <a:pt x="47548" y="709726"/>
                  </a:lnTo>
                  <a:lnTo>
                    <a:pt x="0" y="791743"/>
                  </a:lnTo>
                  <a:lnTo>
                    <a:pt x="1073835" y="791743"/>
                  </a:lnTo>
                  <a:lnTo>
                    <a:pt x="1073835" y="0"/>
                  </a:lnTo>
                  <a:close/>
                </a:path>
              </a:pathLst>
            </a:custGeom>
            <a:solidFill>
              <a:srgbClr val="000000"/>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82" name="Google Shape;882;p43"/>
            <p:cNvSpPr/>
            <p:nvPr/>
          </p:nvSpPr>
          <p:spPr>
            <a:xfrm>
              <a:off x="5568518" y="4852888"/>
              <a:ext cx="1073785" cy="791845"/>
            </a:xfrm>
            <a:custGeom>
              <a:avLst/>
              <a:gdLst/>
              <a:ahLst/>
              <a:cxnLst/>
              <a:rect l="l" t="t" r="r" b="b"/>
              <a:pathLst>
                <a:path w="1073784" h="791845" extrusionOk="0">
                  <a:moveTo>
                    <a:pt x="1073745" y="0"/>
                  </a:moveTo>
                  <a:lnTo>
                    <a:pt x="0" y="0"/>
                  </a:lnTo>
                  <a:lnTo>
                    <a:pt x="0" y="791740"/>
                  </a:lnTo>
                  <a:lnTo>
                    <a:pt x="1073745" y="791740"/>
                  </a:lnTo>
                  <a:lnTo>
                    <a:pt x="1073745"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83" name="Google Shape;883;p43"/>
            <p:cNvSpPr/>
            <p:nvPr/>
          </p:nvSpPr>
          <p:spPr>
            <a:xfrm>
              <a:off x="5616079" y="4934251"/>
              <a:ext cx="954405" cy="628650"/>
            </a:xfrm>
            <a:custGeom>
              <a:avLst/>
              <a:gdLst/>
              <a:ahLst/>
              <a:cxnLst/>
              <a:rect l="l" t="t" r="r" b="b"/>
              <a:pathLst>
                <a:path w="954404" h="628650" extrusionOk="0">
                  <a:moveTo>
                    <a:pt x="954261" y="0"/>
                  </a:moveTo>
                  <a:lnTo>
                    <a:pt x="0" y="0"/>
                  </a:lnTo>
                  <a:lnTo>
                    <a:pt x="0" y="628361"/>
                  </a:lnTo>
                  <a:lnTo>
                    <a:pt x="954261" y="628361"/>
                  </a:lnTo>
                  <a:lnTo>
                    <a:pt x="954261" y="0"/>
                  </a:lnTo>
                  <a:close/>
                </a:path>
              </a:pathLst>
            </a:custGeom>
            <a:solidFill>
              <a:srgbClr val="7F7F7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84" name="Google Shape;884;p43"/>
            <p:cNvSpPr/>
            <p:nvPr/>
          </p:nvSpPr>
          <p:spPr>
            <a:xfrm>
              <a:off x="5616079" y="4934253"/>
              <a:ext cx="954405" cy="628650"/>
            </a:xfrm>
            <a:custGeom>
              <a:avLst/>
              <a:gdLst/>
              <a:ahLst/>
              <a:cxnLst/>
              <a:rect l="l" t="t" r="r" b="b"/>
              <a:pathLst>
                <a:path w="954404" h="628650" extrusionOk="0">
                  <a:moveTo>
                    <a:pt x="0" y="628364"/>
                  </a:moveTo>
                  <a:lnTo>
                    <a:pt x="954258" y="628364"/>
                  </a:lnTo>
                  <a:lnTo>
                    <a:pt x="954258" y="0"/>
                  </a:lnTo>
                  <a:lnTo>
                    <a:pt x="0" y="0"/>
                  </a:lnTo>
                  <a:lnTo>
                    <a:pt x="0" y="628364"/>
                  </a:lnTo>
                  <a:close/>
                </a:path>
              </a:pathLst>
            </a:custGeom>
            <a:noFill/>
            <a:ln w="522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885" name="Google Shape;885;p43"/>
          <p:cNvSpPr txBox="1"/>
          <p:nvPr/>
        </p:nvSpPr>
        <p:spPr>
          <a:xfrm>
            <a:off x="5536533" y="4818630"/>
            <a:ext cx="880978" cy="401366"/>
          </a:xfrm>
          <a:prstGeom prst="rect">
            <a:avLst/>
          </a:prstGeom>
          <a:noFill/>
          <a:ln>
            <a:noFill/>
          </a:ln>
        </p:spPr>
        <p:txBody>
          <a:bodyPr spcFirstLastPara="1" wrap="square" lIns="0" tIns="130149" rIns="0" bIns="0" anchor="t" anchorCtr="0">
            <a:spAutoFit/>
          </a:bodyPr>
          <a:lstStyle/>
          <a:p>
            <a:pPr marL="241872">
              <a:spcBef>
                <a:spcPts val="0"/>
              </a:spcBef>
              <a:spcAft>
                <a:spcPts val="0"/>
              </a:spcAft>
              <a:buClr>
                <a:srgbClr val="FFFFFF"/>
              </a:buClr>
              <a:buSzPts val="1900"/>
            </a:pPr>
            <a:r>
              <a:rPr lang="en-US" sz="1754">
                <a:solidFill>
                  <a:srgbClr val="FFFFFF"/>
                </a:solidFill>
                <a:latin typeface="Times New Roman"/>
                <a:ea typeface="Times New Roman"/>
                <a:cs typeface="Times New Roman"/>
                <a:sym typeface="Times New Roman"/>
              </a:rPr>
              <a:t>EDIT</a:t>
            </a:r>
            <a:endParaRPr/>
          </a:p>
        </p:txBody>
      </p:sp>
      <p:grpSp>
        <p:nvGrpSpPr>
          <p:cNvPr id="886" name="Google Shape;886;p43"/>
          <p:cNvGrpSpPr/>
          <p:nvPr/>
        </p:nvGrpSpPr>
        <p:grpSpPr>
          <a:xfrm>
            <a:off x="2121092" y="2298826"/>
            <a:ext cx="4362395" cy="3176473"/>
            <a:chOff x="1917890" y="2204337"/>
            <a:chExt cx="4724413" cy="3440393"/>
          </a:xfrm>
        </p:grpSpPr>
        <p:sp>
          <p:nvSpPr>
            <p:cNvPr id="887" name="Google Shape;887;p43"/>
            <p:cNvSpPr/>
            <p:nvPr/>
          </p:nvSpPr>
          <p:spPr>
            <a:xfrm>
              <a:off x="5568518" y="4852885"/>
              <a:ext cx="1073785" cy="791845"/>
            </a:xfrm>
            <a:custGeom>
              <a:avLst/>
              <a:gdLst/>
              <a:ahLst/>
              <a:cxnLst/>
              <a:rect l="l" t="t" r="r" b="b"/>
              <a:pathLst>
                <a:path w="1073784" h="791845" extrusionOk="0">
                  <a:moveTo>
                    <a:pt x="1073607" y="0"/>
                  </a:moveTo>
                  <a:lnTo>
                    <a:pt x="1001801" y="81330"/>
                  </a:lnTo>
                  <a:lnTo>
                    <a:pt x="1001801" y="709726"/>
                  </a:lnTo>
                  <a:lnTo>
                    <a:pt x="47561" y="709726"/>
                  </a:lnTo>
                  <a:lnTo>
                    <a:pt x="0" y="791743"/>
                  </a:lnTo>
                  <a:lnTo>
                    <a:pt x="1073607" y="791743"/>
                  </a:lnTo>
                  <a:lnTo>
                    <a:pt x="1073607" y="0"/>
                  </a:lnTo>
                  <a:close/>
                </a:path>
              </a:pathLst>
            </a:custGeom>
            <a:solidFill>
              <a:srgbClr val="000000"/>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88" name="Google Shape;888;p43"/>
            <p:cNvSpPr/>
            <p:nvPr/>
          </p:nvSpPr>
          <p:spPr>
            <a:xfrm>
              <a:off x="1917890" y="2204337"/>
              <a:ext cx="2433955" cy="491490"/>
            </a:xfrm>
            <a:custGeom>
              <a:avLst/>
              <a:gdLst/>
              <a:ahLst/>
              <a:cxnLst/>
              <a:rect l="l" t="t" r="r" b="b"/>
              <a:pathLst>
                <a:path w="2433954" h="491489" extrusionOk="0">
                  <a:moveTo>
                    <a:pt x="2433497" y="0"/>
                  </a:moveTo>
                  <a:lnTo>
                    <a:pt x="0" y="0"/>
                  </a:lnTo>
                  <a:lnTo>
                    <a:pt x="0" y="491440"/>
                  </a:lnTo>
                  <a:lnTo>
                    <a:pt x="2433497" y="491440"/>
                  </a:lnTo>
                  <a:lnTo>
                    <a:pt x="2433497"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89" name="Google Shape;889;p43"/>
            <p:cNvSpPr/>
            <p:nvPr/>
          </p:nvSpPr>
          <p:spPr>
            <a:xfrm>
              <a:off x="1917890" y="2204491"/>
              <a:ext cx="2433955" cy="491490"/>
            </a:xfrm>
            <a:custGeom>
              <a:avLst/>
              <a:gdLst/>
              <a:ahLst/>
              <a:cxnLst/>
              <a:rect l="l" t="t" r="r" b="b"/>
              <a:pathLst>
                <a:path w="2433954" h="491489" extrusionOk="0">
                  <a:moveTo>
                    <a:pt x="2433408" y="0"/>
                  </a:moveTo>
                  <a:lnTo>
                    <a:pt x="0" y="0"/>
                  </a:lnTo>
                  <a:lnTo>
                    <a:pt x="0" y="491286"/>
                  </a:lnTo>
                  <a:lnTo>
                    <a:pt x="47548" y="409409"/>
                  </a:lnTo>
                  <a:lnTo>
                    <a:pt x="47548" y="54775"/>
                  </a:lnTo>
                  <a:lnTo>
                    <a:pt x="2362073" y="54775"/>
                  </a:lnTo>
                  <a:lnTo>
                    <a:pt x="2433408" y="0"/>
                  </a:lnTo>
                  <a:close/>
                </a:path>
              </a:pathLst>
            </a:custGeom>
            <a:solidFill>
              <a:srgbClr val="000000"/>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90" name="Google Shape;890;p43"/>
            <p:cNvSpPr/>
            <p:nvPr/>
          </p:nvSpPr>
          <p:spPr>
            <a:xfrm>
              <a:off x="1965439" y="2259378"/>
              <a:ext cx="2314575" cy="354965"/>
            </a:xfrm>
            <a:custGeom>
              <a:avLst/>
              <a:gdLst/>
              <a:ahLst/>
              <a:cxnLst/>
              <a:rect l="l" t="t" r="r" b="b"/>
              <a:pathLst>
                <a:path w="2314575" h="354964" extrusionOk="0">
                  <a:moveTo>
                    <a:pt x="2314562" y="0"/>
                  </a:moveTo>
                  <a:lnTo>
                    <a:pt x="0" y="0"/>
                  </a:lnTo>
                  <a:lnTo>
                    <a:pt x="0" y="354523"/>
                  </a:lnTo>
                  <a:lnTo>
                    <a:pt x="2314562" y="354523"/>
                  </a:lnTo>
                  <a:lnTo>
                    <a:pt x="2314562"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91" name="Google Shape;891;p43"/>
            <p:cNvSpPr/>
            <p:nvPr/>
          </p:nvSpPr>
          <p:spPr>
            <a:xfrm>
              <a:off x="1965447" y="2259387"/>
              <a:ext cx="2314575" cy="354965"/>
            </a:xfrm>
            <a:custGeom>
              <a:avLst/>
              <a:gdLst/>
              <a:ahLst/>
              <a:cxnLst/>
              <a:rect l="l" t="t" r="r" b="b"/>
              <a:pathLst>
                <a:path w="2314575" h="354964" extrusionOk="0">
                  <a:moveTo>
                    <a:pt x="0" y="354524"/>
                  </a:moveTo>
                  <a:lnTo>
                    <a:pt x="2314568" y="354524"/>
                  </a:lnTo>
                  <a:lnTo>
                    <a:pt x="2314568" y="0"/>
                  </a:lnTo>
                  <a:lnTo>
                    <a:pt x="0" y="0"/>
                  </a:lnTo>
                  <a:lnTo>
                    <a:pt x="0" y="354524"/>
                  </a:lnTo>
                  <a:close/>
                </a:path>
              </a:pathLst>
            </a:custGeom>
            <a:noFill/>
            <a:ln w="54075"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892" name="Google Shape;892;p43"/>
          <p:cNvSpPr txBox="1"/>
          <p:nvPr/>
        </p:nvSpPr>
        <p:spPr>
          <a:xfrm>
            <a:off x="2165067" y="2348666"/>
            <a:ext cx="2137216" cy="298943"/>
          </a:xfrm>
          <a:prstGeom prst="rect">
            <a:avLst/>
          </a:prstGeom>
          <a:noFill/>
          <a:ln>
            <a:noFill/>
          </a:ln>
        </p:spPr>
        <p:txBody>
          <a:bodyPr spcFirstLastPara="1" wrap="square" lIns="0" tIns="28717" rIns="0" bIns="0" anchor="t" anchorCtr="0">
            <a:spAutoFit/>
          </a:bodyPr>
          <a:lstStyle/>
          <a:p>
            <a:pPr marL="64499">
              <a:spcBef>
                <a:spcPts val="0"/>
              </a:spcBef>
              <a:spcAft>
                <a:spcPts val="0"/>
              </a:spcAft>
              <a:buClr>
                <a:srgbClr val="000000"/>
              </a:buClr>
              <a:buSzPts val="1900"/>
            </a:pPr>
            <a:r>
              <a:rPr lang="en-US" sz="1754">
                <a:solidFill>
                  <a:srgbClr val="000000"/>
                </a:solidFill>
                <a:latin typeface="Times New Roman"/>
                <a:ea typeface="Times New Roman"/>
                <a:cs typeface="Times New Roman"/>
                <a:sym typeface="Times New Roman"/>
              </a:rPr>
              <a:t>JSD. example</a:t>
            </a:r>
            <a:endParaRPr/>
          </a:p>
        </p:txBody>
      </p:sp>
      <p:grpSp>
        <p:nvGrpSpPr>
          <p:cNvPr id="893" name="Google Shape;893;p43"/>
          <p:cNvGrpSpPr/>
          <p:nvPr/>
        </p:nvGrpSpPr>
        <p:grpSpPr>
          <a:xfrm>
            <a:off x="2121092" y="2852919"/>
            <a:ext cx="2247154" cy="479359"/>
            <a:chOff x="1917890" y="2805021"/>
            <a:chExt cx="2433955" cy="518822"/>
          </a:xfrm>
        </p:grpSpPr>
        <p:sp>
          <p:nvSpPr>
            <p:cNvPr id="894" name="Google Shape;894;p43"/>
            <p:cNvSpPr/>
            <p:nvPr/>
          </p:nvSpPr>
          <p:spPr>
            <a:xfrm>
              <a:off x="1917890" y="2805021"/>
              <a:ext cx="2433955" cy="518795"/>
            </a:xfrm>
            <a:custGeom>
              <a:avLst/>
              <a:gdLst/>
              <a:ahLst/>
              <a:cxnLst/>
              <a:rect l="l" t="t" r="r" b="b"/>
              <a:pathLst>
                <a:path w="2433954" h="518795" extrusionOk="0">
                  <a:moveTo>
                    <a:pt x="2433497" y="0"/>
                  </a:moveTo>
                  <a:lnTo>
                    <a:pt x="0" y="0"/>
                  </a:lnTo>
                  <a:lnTo>
                    <a:pt x="0" y="518581"/>
                  </a:lnTo>
                  <a:lnTo>
                    <a:pt x="2433497" y="518581"/>
                  </a:lnTo>
                  <a:lnTo>
                    <a:pt x="2433497"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95" name="Google Shape;895;p43"/>
            <p:cNvSpPr/>
            <p:nvPr/>
          </p:nvSpPr>
          <p:spPr>
            <a:xfrm>
              <a:off x="1917890" y="2805048"/>
              <a:ext cx="2433955" cy="518795"/>
            </a:xfrm>
            <a:custGeom>
              <a:avLst/>
              <a:gdLst/>
              <a:ahLst/>
              <a:cxnLst/>
              <a:rect l="l" t="t" r="r" b="b"/>
              <a:pathLst>
                <a:path w="2433954" h="518795" extrusionOk="0">
                  <a:moveTo>
                    <a:pt x="2433408" y="0"/>
                  </a:moveTo>
                  <a:lnTo>
                    <a:pt x="0" y="0"/>
                  </a:lnTo>
                  <a:lnTo>
                    <a:pt x="0" y="518553"/>
                  </a:lnTo>
                  <a:lnTo>
                    <a:pt x="47548" y="436537"/>
                  </a:lnTo>
                  <a:lnTo>
                    <a:pt x="47548" y="81876"/>
                  </a:lnTo>
                  <a:lnTo>
                    <a:pt x="2362073" y="81876"/>
                  </a:lnTo>
                  <a:lnTo>
                    <a:pt x="2433408" y="0"/>
                  </a:lnTo>
                  <a:close/>
                </a:path>
              </a:pathLst>
            </a:custGeom>
            <a:solidFill>
              <a:srgbClr val="000000"/>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96" name="Google Shape;896;p43"/>
            <p:cNvSpPr/>
            <p:nvPr/>
          </p:nvSpPr>
          <p:spPr>
            <a:xfrm>
              <a:off x="1965439" y="2887057"/>
              <a:ext cx="2314575" cy="354965"/>
            </a:xfrm>
            <a:custGeom>
              <a:avLst/>
              <a:gdLst/>
              <a:ahLst/>
              <a:cxnLst/>
              <a:rect l="l" t="t" r="r" b="b"/>
              <a:pathLst>
                <a:path w="2314575" h="354964" extrusionOk="0">
                  <a:moveTo>
                    <a:pt x="2314562" y="0"/>
                  </a:moveTo>
                  <a:lnTo>
                    <a:pt x="0" y="0"/>
                  </a:lnTo>
                  <a:lnTo>
                    <a:pt x="0" y="354528"/>
                  </a:lnTo>
                  <a:lnTo>
                    <a:pt x="2314562" y="354528"/>
                  </a:lnTo>
                  <a:lnTo>
                    <a:pt x="2314562"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897" name="Google Shape;897;p43"/>
            <p:cNvSpPr/>
            <p:nvPr/>
          </p:nvSpPr>
          <p:spPr>
            <a:xfrm>
              <a:off x="1965447" y="2887068"/>
              <a:ext cx="2314575" cy="354965"/>
            </a:xfrm>
            <a:custGeom>
              <a:avLst/>
              <a:gdLst/>
              <a:ahLst/>
              <a:cxnLst/>
              <a:rect l="l" t="t" r="r" b="b"/>
              <a:pathLst>
                <a:path w="2314575" h="354964" extrusionOk="0">
                  <a:moveTo>
                    <a:pt x="0" y="354524"/>
                  </a:moveTo>
                  <a:lnTo>
                    <a:pt x="2314568" y="354524"/>
                  </a:lnTo>
                  <a:lnTo>
                    <a:pt x="2314568" y="0"/>
                  </a:lnTo>
                  <a:lnTo>
                    <a:pt x="0" y="0"/>
                  </a:lnTo>
                  <a:lnTo>
                    <a:pt x="0" y="354524"/>
                  </a:lnTo>
                  <a:close/>
                </a:path>
              </a:pathLst>
            </a:custGeom>
            <a:noFill/>
            <a:ln w="54075"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898" name="Google Shape;898;p43"/>
          <p:cNvSpPr txBox="1"/>
          <p:nvPr/>
        </p:nvSpPr>
        <p:spPr>
          <a:xfrm>
            <a:off x="2165067" y="2929143"/>
            <a:ext cx="2137216" cy="299549"/>
          </a:xfrm>
          <a:prstGeom prst="rect">
            <a:avLst/>
          </a:prstGeom>
          <a:noFill/>
          <a:ln>
            <a:noFill/>
          </a:ln>
        </p:spPr>
        <p:txBody>
          <a:bodyPr spcFirstLastPara="1" wrap="square" lIns="0" tIns="29317" rIns="0" bIns="0" anchor="t" anchorCtr="0">
            <a:spAutoFit/>
          </a:bodyPr>
          <a:lstStyle/>
          <a:p>
            <a:pPr marL="64499">
              <a:spcBef>
                <a:spcPts val="0"/>
              </a:spcBef>
              <a:spcAft>
                <a:spcPts val="0"/>
              </a:spcAft>
              <a:buClr>
                <a:srgbClr val="000000"/>
              </a:buClr>
              <a:buSzPts val="1900"/>
            </a:pPr>
            <a:r>
              <a:rPr lang="en-US" sz="1754">
                <a:solidFill>
                  <a:srgbClr val="000000"/>
                </a:solidFill>
                <a:latin typeface="Times New Roman"/>
                <a:ea typeface="Times New Roman"/>
                <a:cs typeface="Times New Roman"/>
                <a:sym typeface="Times New Roman"/>
              </a:rPr>
              <a:t>JSD</a:t>
            </a:r>
            <a:endParaRPr/>
          </a:p>
        </p:txBody>
      </p:sp>
      <p:grpSp>
        <p:nvGrpSpPr>
          <p:cNvPr id="899" name="Google Shape;899;p43"/>
          <p:cNvGrpSpPr/>
          <p:nvPr/>
        </p:nvGrpSpPr>
        <p:grpSpPr>
          <a:xfrm>
            <a:off x="2121092" y="3431932"/>
            <a:ext cx="2247154" cy="454417"/>
            <a:chOff x="1917890" y="3432757"/>
            <a:chExt cx="2433955" cy="491492"/>
          </a:xfrm>
        </p:grpSpPr>
        <p:sp>
          <p:nvSpPr>
            <p:cNvPr id="900" name="Google Shape;900;p43"/>
            <p:cNvSpPr/>
            <p:nvPr/>
          </p:nvSpPr>
          <p:spPr>
            <a:xfrm>
              <a:off x="1917890" y="3432757"/>
              <a:ext cx="2433955" cy="491490"/>
            </a:xfrm>
            <a:custGeom>
              <a:avLst/>
              <a:gdLst/>
              <a:ahLst/>
              <a:cxnLst/>
              <a:rect l="l" t="t" r="r" b="b"/>
              <a:pathLst>
                <a:path w="2433954" h="491489" extrusionOk="0">
                  <a:moveTo>
                    <a:pt x="2433497" y="0"/>
                  </a:moveTo>
                  <a:lnTo>
                    <a:pt x="0" y="0"/>
                  </a:lnTo>
                  <a:lnTo>
                    <a:pt x="0" y="491440"/>
                  </a:lnTo>
                  <a:lnTo>
                    <a:pt x="2433497" y="491440"/>
                  </a:lnTo>
                  <a:lnTo>
                    <a:pt x="2433497"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01" name="Google Shape;901;p43"/>
            <p:cNvSpPr/>
            <p:nvPr/>
          </p:nvSpPr>
          <p:spPr>
            <a:xfrm>
              <a:off x="1917890" y="3432759"/>
              <a:ext cx="2433955" cy="491490"/>
            </a:xfrm>
            <a:custGeom>
              <a:avLst/>
              <a:gdLst/>
              <a:ahLst/>
              <a:cxnLst/>
              <a:rect l="l" t="t" r="r" b="b"/>
              <a:pathLst>
                <a:path w="2433954" h="491489" extrusionOk="0">
                  <a:moveTo>
                    <a:pt x="2433408" y="0"/>
                  </a:moveTo>
                  <a:lnTo>
                    <a:pt x="0" y="0"/>
                  </a:lnTo>
                  <a:lnTo>
                    <a:pt x="0" y="491439"/>
                  </a:lnTo>
                  <a:lnTo>
                    <a:pt x="47548" y="437210"/>
                  </a:lnTo>
                  <a:lnTo>
                    <a:pt x="47548" y="82016"/>
                  </a:lnTo>
                  <a:lnTo>
                    <a:pt x="2362073" y="82016"/>
                  </a:lnTo>
                  <a:lnTo>
                    <a:pt x="2433408" y="0"/>
                  </a:lnTo>
                  <a:close/>
                </a:path>
              </a:pathLst>
            </a:custGeom>
            <a:solidFill>
              <a:srgbClr val="000000"/>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02" name="Google Shape;902;p43"/>
            <p:cNvSpPr/>
            <p:nvPr/>
          </p:nvSpPr>
          <p:spPr>
            <a:xfrm>
              <a:off x="1965439" y="3514765"/>
              <a:ext cx="2314575" cy="355600"/>
            </a:xfrm>
            <a:custGeom>
              <a:avLst/>
              <a:gdLst/>
              <a:ahLst/>
              <a:cxnLst/>
              <a:rect l="l" t="t" r="r" b="b"/>
              <a:pathLst>
                <a:path w="2314575" h="355600" extrusionOk="0">
                  <a:moveTo>
                    <a:pt x="2314562" y="0"/>
                  </a:moveTo>
                  <a:lnTo>
                    <a:pt x="0" y="0"/>
                  </a:lnTo>
                  <a:lnTo>
                    <a:pt x="0" y="355203"/>
                  </a:lnTo>
                  <a:lnTo>
                    <a:pt x="2314562" y="355203"/>
                  </a:lnTo>
                  <a:lnTo>
                    <a:pt x="2314562"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03" name="Google Shape;903;p43"/>
            <p:cNvSpPr/>
            <p:nvPr/>
          </p:nvSpPr>
          <p:spPr>
            <a:xfrm>
              <a:off x="1965447" y="3514776"/>
              <a:ext cx="2314575" cy="355600"/>
            </a:xfrm>
            <a:custGeom>
              <a:avLst/>
              <a:gdLst/>
              <a:ahLst/>
              <a:cxnLst/>
              <a:rect l="l" t="t" r="r" b="b"/>
              <a:pathLst>
                <a:path w="2314575" h="355600" extrusionOk="0">
                  <a:moveTo>
                    <a:pt x="0" y="355200"/>
                  </a:moveTo>
                  <a:lnTo>
                    <a:pt x="2314568" y="355200"/>
                  </a:lnTo>
                  <a:lnTo>
                    <a:pt x="2314568" y="0"/>
                  </a:lnTo>
                  <a:lnTo>
                    <a:pt x="0" y="0"/>
                  </a:lnTo>
                  <a:lnTo>
                    <a:pt x="0" y="355200"/>
                  </a:lnTo>
                  <a:close/>
                </a:path>
              </a:pathLst>
            </a:custGeom>
            <a:noFill/>
            <a:ln w="54075"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904" name="Google Shape;904;p43"/>
          <p:cNvSpPr txBox="1"/>
          <p:nvPr/>
        </p:nvSpPr>
        <p:spPr>
          <a:xfrm>
            <a:off x="2165067" y="3508156"/>
            <a:ext cx="2137216" cy="274072"/>
          </a:xfrm>
          <a:prstGeom prst="rect">
            <a:avLst/>
          </a:prstGeom>
          <a:noFill/>
          <a:ln>
            <a:noFill/>
          </a:ln>
        </p:spPr>
        <p:txBody>
          <a:bodyPr spcFirstLastPara="1" wrap="square" lIns="0" tIns="4086" rIns="0" bIns="0" anchor="t" anchorCtr="0">
            <a:spAutoFit/>
          </a:bodyPr>
          <a:lstStyle/>
          <a:p>
            <a:pPr marL="64499">
              <a:spcBef>
                <a:spcPts val="0"/>
              </a:spcBef>
              <a:spcAft>
                <a:spcPts val="0"/>
              </a:spcAft>
              <a:buClr>
                <a:srgbClr val="000000"/>
              </a:buClr>
              <a:buSzPts val="1900"/>
            </a:pPr>
            <a:r>
              <a:rPr lang="en-US" sz="1754">
                <a:solidFill>
                  <a:srgbClr val="000000"/>
                </a:solidFill>
                <a:latin typeface="Times New Roman"/>
                <a:ea typeface="Times New Roman"/>
                <a:cs typeface="Times New Roman"/>
                <a:sym typeface="Times New Roman"/>
              </a:rPr>
              <a:t>Network</a:t>
            </a:r>
            <a:endParaRPr/>
          </a:p>
        </p:txBody>
      </p:sp>
      <p:grpSp>
        <p:nvGrpSpPr>
          <p:cNvPr id="905" name="Google Shape;905;p43"/>
          <p:cNvGrpSpPr/>
          <p:nvPr/>
        </p:nvGrpSpPr>
        <p:grpSpPr>
          <a:xfrm>
            <a:off x="2121092" y="4012410"/>
            <a:ext cx="2247154" cy="454432"/>
            <a:chOff x="1917890" y="4061117"/>
            <a:chExt cx="2433955" cy="491509"/>
          </a:xfrm>
        </p:grpSpPr>
        <p:sp>
          <p:nvSpPr>
            <p:cNvPr id="906" name="Google Shape;906;p43"/>
            <p:cNvSpPr/>
            <p:nvPr/>
          </p:nvSpPr>
          <p:spPr>
            <a:xfrm>
              <a:off x="1917890" y="4061136"/>
              <a:ext cx="2433955" cy="491490"/>
            </a:xfrm>
            <a:custGeom>
              <a:avLst/>
              <a:gdLst/>
              <a:ahLst/>
              <a:cxnLst/>
              <a:rect l="l" t="t" r="r" b="b"/>
              <a:pathLst>
                <a:path w="2433954" h="491489" extrusionOk="0">
                  <a:moveTo>
                    <a:pt x="2433497" y="0"/>
                  </a:moveTo>
                  <a:lnTo>
                    <a:pt x="0" y="0"/>
                  </a:lnTo>
                  <a:lnTo>
                    <a:pt x="0" y="491445"/>
                  </a:lnTo>
                  <a:lnTo>
                    <a:pt x="2433497" y="491445"/>
                  </a:lnTo>
                  <a:lnTo>
                    <a:pt x="2433497"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07" name="Google Shape;907;p43"/>
            <p:cNvSpPr/>
            <p:nvPr/>
          </p:nvSpPr>
          <p:spPr>
            <a:xfrm>
              <a:off x="1917890" y="4061117"/>
              <a:ext cx="2433955" cy="491490"/>
            </a:xfrm>
            <a:custGeom>
              <a:avLst/>
              <a:gdLst/>
              <a:ahLst/>
              <a:cxnLst/>
              <a:rect l="l" t="t" r="r" b="b"/>
              <a:pathLst>
                <a:path w="2433954" h="491489" extrusionOk="0">
                  <a:moveTo>
                    <a:pt x="2433408" y="0"/>
                  </a:moveTo>
                  <a:lnTo>
                    <a:pt x="0" y="0"/>
                  </a:lnTo>
                  <a:lnTo>
                    <a:pt x="0" y="491464"/>
                  </a:lnTo>
                  <a:lnTo>
                    <a:pt x="47548" y="409460"/>
                  </a:lnTo>
                  <a:lnTo>
                    <a:pt x="47548" y="81368"/>
                  </a:lnTo>
                  <a:lnTo>
                    <a:pt x="2362073" y="81368"/>
                  </a:lnTo>
                  <a:lnTo>
                    <a:pt x="2433408" y="0"/>
                  </a:lnTo>
                  <a:close/>
                </a:path>
              </a:pathLst>
            </a:custGeom>
            <a:solidFill>
              <a:srgbClr val="000000"/>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08" name="Google Shape;908;p43"/>
            <p:cNvSpPr/>
            <p:nvPr/>
          </p:nvSpPr>
          <p:spPr>
            <a:xfrm>
              <a:off x="1965439" y="4142486"/>
              <a:ext cx="2314575" cy="328295"/>
            </a:xfrm>
            <a:custGeom>
              <a:avLst/>
              <a:gdLst/>
              <a:ahLst/>
              <a:cxnLst/>
              <a:rect l="l" t="t" r="r" b="b"/>
              <a:pathLst>
                <a:path w="2314575" h="328295" extrusionOk="0">
                  <a:moveTo>
                    <a:pt x="2314562" y="0"/>
                  </a:moveTo>
                  <a:lnTo>
                    <a:pt x="0" y="0"/>
                  </a:lnTo>
                  <a:lnTo>
                    <a:pt x="0" y="328091"/>
                  </a:lnTo>
                  <a:lnTo>
                    <a:pt x="2314562" y="328091"/>
                  </a:lnTo>
                  <a:lnTo>
                    <a:pt x="2314562"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09" name="Google Shape;909;p43"/>
            <p:cNvSpPr/>
            <p:nvPr/>
          </p:nvSpPr>
          <p:spPr>
            <a:xfrm>
              <a:off x="1965447" y="4142484"/>
              <a:ext cx="2314575" cy="328295"/>
            </a:xfrm>
            <a:custGeom>
              <a:avLst/>
              <a:gdLst/>
              <a:ahLst/>
              <a:cxnLst/>
              <a:rect l="l" t="t" r="r" b="b"/>
              <a:pathLst>
                <a:path w="2314575" h="328295" extrusionOk="0">
                  <a:moveTo>
                    <a:pt x="0" y="328096"/>
                  </a:moveTo>
                  <a:lnTo>
                    <a:pt x="2314568" y="328096"/>
                  </a:lnTo>
                  <a:lnTo>
                    <a:pt x="2314568" y="0"/>
                  </a:lnTo>
                  <a:lnTo>
                    <a:pt x="0" y="0"/>
                  </a:lnTo>
                  <a:lnTo>
                    <a:pt x="0" y="328096"/>
                  </a:lnTo>
                  <a:close/>
                </a:path>
              </a:pathLst>
            </a:custGeom>
            <a:noFill/>
            <a:ln w="541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910" name="Google Shape;910;p43"/>
          <p:cNvSpPr txBox="1"/>
          <p:nvPr/>
        </p:nvSpPr>
        <p:spPr>
          <a:xfrm>
            <a:off x="2165067" y="4087168"/>
            <a:ext cx="2137216" cy="274072"/>
          </a:xfrm>
          <a:prstGeom prst="rect">
            <a:avLst/>
          </a:prstGeom>
          <a:noFill/>
          <a:ln>
            <a:noFill/>
          </a:ln>
        </p:spPr>
        <p:txBody>
          <a:bodyPr spcFirstLastPara="1" wrap="square" lIns="0" tIns="4086" rIns="0" bIns="0" anchor="t" anchorCtr="0">
            <a:spAutoFit/>
          </a:bodyPr>
          <a:lstStyle/>
          <a:p>
            <a:pPr marL="64499">
              <a:spcBef>
                <a:spcPts val="0"/>
              </a:spcBef>
              <a:spcAft>
                <a:spcPts val="0"/>
              </a:spcAft>
              <a:buClr>
                <a:srgbClr val="000000"/>
              </a:buClr>
              <a:buSzPts val="1900"/>
            </a:pPr>
            <a:r>
              <a:rPr lang="en-US" sz="1754">
                <a:solidFill>
                  <a:srgbClr val="000000"/>
                </a:solidFill>
                <a:latin typeface="Times New Roman"/>
                <a:ea typeface="Times New Roman"/>
                <a:cs typeface="Times New Roman"/>
                <a:sym typeface="Times New Roman"/>
              </a:rPr>
              <a:t>Process</a:t>
            </a:r>
            <a:endParaRPr/>
          </a:p>
        </p:txBody>
      </p:sp>
      <p:sp>
        <p:nvSpPr>
          <p:cNvPr id="911" name="Google Shape;911;p43"/>
          <p:cNvSpPr txBox="1"/>
          <p:nvPr/>
        </p:nvSpPr>
        <p:spPr>
          <a:xfrm>
            <a:off x="4478186" y="3508156"/>
            <a:ext cx="595137" cy="274072"/>
          </a:xfrm>
          <a:prstGeom prst="rect">
            <a:avLst/>
          </a:prstGeom>
          <a:solidFill>
            <a:srgbClr val="FFFFFF"/>
          </a:solidFill>
          <a:ln>
            <a:noFill/>
          </a:ln>
        </p:spPr>
        <p:txBody>
          <a:bodyPr spcFirstLastPara="1" wrap="square" lIns="0" tIns="4086" rIns="0" bIns="0" anchor="t" anchorCtr="0">
            <a:spAutoFit/>
          </a:bodyPr>
          <a:lstStyle/>
          <a:p>
            <a:pPr marL="64499">
              <a:spcBef>
                <a:spcPts val="0"/>
              </a:spcBef>
              <a:spcAft>
                <a:spcPts val="0"/>
              </a:spcAft>
              <a:buClr>
                <a:srgbClr val="000000"/>
              </a:buClr>
              <a:buSzPts val="1900"/>
            </a:pPr>
            <a:r>
              <a:rPr lang="en-US" sz="1754">
                <a:solidFill>
                  <a:srgbClr val="000000"/>
                </a:solidFill>
                <a:latin typeface="Times New Roman"/>
                <a:ea typeface="Times New Roman"/>
                <a:cs typeface="Times New Roman"/>
                <a:sym typeface="Times New Roman"/>
              </a:rPr>
              <a:t>Units</a:t>
            </a:r>
            <a:endParaRPr/>
          </a:p>
        </p:txBody>
      </p:sp>
      <p:sp>
        <p:nvSpPr>
          <p:cNvPr id="912" name="Google Shape;912;p43"/>
          <p:cNvSpPr txBox="1"/>
          <p:nvPr/>
        </p:nvSpPr>
        <p:spPr>
          <a:xfrm>
            <a:off x="4478186" y="4087168"/>
            <a:ext cx="750517" cy="274072"/>
          </a:xfrm>
          <a:prstGeom prst="rect">
            <a:avLst/>
          </a:prstGeom>
          <a:solidFill>
            <a:srgbClr val="FFFFFF"/>
          </a:solidFill>
          <a:ln>
            <a:noFill/>
          </a:ln>
        </p:spPr>
        <p:txBody>
          <a:bodyPr spcFirstLastPara="1" wrap="square" lIns="0" tIns="4086" rIns="0" bIns="0" anchor="t" anchorCtr="0">
            <a:spAutoFit/>
          </a:bodyPr>
          <a:lstStyle/>
          <a:p>
            <a:pPr marL="64499">
              <a:spcBef>
                <a:spcPts val="0"/>
              </a:spcBef>
              <a:spcAft>
                <a:spcPts val="0"/>
              </a:spcAft>
              <a:buClr>
                <a:srgbClr val="000000"/>
              </a:buClr>
              <a:buSzPts val="1900"/>
            </a:pPr>
            <a:r>
              <a:rPr lang="en-US" sz="1754">
                <a:solidFill>
                  <a:srgbClr val="000000"/>
                </a:solidFill>
                <a:latin typeface="Times New Roman"/>
                <a:ea typeface="Times New Roman"/>
                <a:cs typeface="Times New Roman"/>
                <a:sym typeface="Times New Roman"/>
              </a:rPr>
              <a:t>Reduce</a:t>
            </a:r>
            <a:endParaRPr/>
          </a:p>
        </p:txBody>
      </p:sp>
      <p:grpSp>
        <p:nvGrpSpPr>
          <p:cNvPr id="913" name="Google Shape;913;p43"/>
          <p:cNvGrpSpPr/>
          <p:nvPr/>
        </p:nvGrpSpPr>
        <p:grpSpPr>
          <a:xfrm>
            <a:off x="5580509" y="3431932"/>
            <a:ext cx="771039" cy="454417"/>
            <a:chOff x="5663641" y="3432757"/>
            <a:chExt cx="835660" cy="491492"/>
          </a:xfrm>
        </p:grpSpPr>
        <p:sp>
          <p:nvSpPr>
            <p:cNvPr id="914" name="Google Shape;914;p43"/>
            <p:cNvSpPr/>
            <p:nvPr/>
          </p:nvSpPr>
          <p:spPr>
            <a:xfrm>
              <a:off x="5663641" y="3432757"/>
              <a:ext cx="835660" cy="491490"/>
            </a:xfrm>
            <a:custGeom>
              <a:avLst/>
              <a:gdLst/>
              <a:ahLst/>
              <a:cxnLst/>
              <a:rect l="l" t="t" r="r" b="b"/>
              <a:pathLst>
                <a:path w="835660" h="491489" extrusionOk="0">
                  <a:moveTo>
                    <a:pt x="835342" y="0"/>
                  </a:moveTo>
                  <a:lnTo>
                    <a:pt x="0" y="0"/>
                  </a:lnTo>
                  <a:lnTo>
                    <a:pt x="0" y="491440"/>
                  </a:lnTo>
                  <a:lnTo>
                    <a:pt x="835342" y="491440"/>
                  </a:lnTo>
                  <a:lnTo>
                    <a:pt x="835342"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15" name="Google Shape;915;p43"/>
            <p:cNvSpPr/>
            <p:nvPr/>
          </p:nvSpPr>
          <p:spPr>
            <a:xfrm>
              <a:off x="5663641" y="3432759"/>
              <a:ext cx="835660" cy="491490"/>
            </a:xfrm>
            <a:custGeom>
              <a:avLst/>
              <a:gdLst/>
              <a:ahLst/>
              <a:cxnLst/>
              <a:rect l="l" t="t" r="r" b="b"/>
              <a:pathLst>
                <a:path w="835660" h="491489" extrusionOk="0">
                  <a:moveTo>
                    <a:pt x="835342" y="0"/>
                  </a:moveTo>
                  <a:lnTo>
                    <a:pt x="0" y="0"/>
                  </a:lnTo>
                  <a:lnTo>
                    <a:pt x="0" y="491439"/>
                  </a:lnTo>
                  <a:lnTo>
                    <a:pt x="71805" y="437210"/>
                  </a:lnTo>
                  <a:lnTo>
                    <a:pt x="71805" y="82016"/>
                  </a:lnTo>
                  <a:lnTo>
                    <a:pt x="764006" y="82016"/>
                  </a:lnTo>
                  <a:lnTo>
                    <a:pt x="835342" y="0"/>
                  </a:lnTo>
                  <a:close/>
                </a:path>
              </a:pathLst>
            </a:custGeom>
            <a:solidFill>
              <a:srgbClr val="000000"/>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16" name="Google Shape;916;p43"/>
            <p:cNvSpPr/>
            <p:nvPr/>
          </p:nvSpPr>
          <p:spPr>
            <a:xfrm>
              <a:off x="5735446" y="3514765"/>
              <a:ext cx="692150" cy="355600"/>
            </a:xfrm>
            <a:custGeom>
              <a:avLst/>
              <a:gdLst/>
              <a:ahLst/>
              <a:cxnLst/>
              <a:rect l="l" t="t" r="r" b="b"/>
              <a:pathLst>
                <a:path w="692150" h="355600" extrusionOk="0">
                  <a:moveTo>
                    <a:pt x="692050" y="0"/>
                  </a:moveTo>
                  <a:lnTo>
                    <a:pt x="0" y="0"/>
                  </a:lnTo>
                  <a:lnTo>
                    <a:pt x="0" y="355203"/>
                  </a:lnTo>
                  <a:lnTo>
                    <a:pt x="692050" y="355203"/>
                  </a:lnTo>
                  <a:lnTo>
                    <a:pt x="692050"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17" name="Google Shape;917;p43"/>
            <p:cNvSpPr/>
            <p:nvPr/>
          </p:nvSpPr>
          <p:spPr>
            <a:xfrm>
              <a:off x="5735447" y="3514776"/>
              <a:ext cx="692150" cy="355600"/>
            </a:xfrm>
            <a:custGeom>
              <a:avLst/>
              <a:gdLst/>
              <a:ahLst/>
              <a:cxnLst/>
              <a:rect l="l" t="t" r="r" b="b"/>
              <a:pathLst>
                <a:path w="692150" h="355600" extrusionOk="0">
                  <a:moveTo>
                    <a:pt x="0" y="355200"/>
                  </a:moveTo>
                  <a:lnTo>
                    <a:pt x="692058" y="355200"/>
                  </a:lnTo>
                  <a:lnTo>
                    <a:pt x="692058" y="0"/>
                  </a:lnTo>
                  <a:lnTo>
                    <a:pt x="0" y="0"/>
                  </a:lnTo>
                  <a:lnTo>
                    <a:pt x="0" y="355200"/>
                  </a:lnTo>
                  <a:close/>
                </a:path>
              </a:pathLst>
            </a:custGeom>
            <a:noFill/>
            <a:ln w="52825"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918" name="Google Shape;918;p43"/>
          <p:cNvSpPr txBox="1"/>
          <p:nvPr/>
        </p:nvSpPr>
        <p:spPr>
          <a:xfrm>
            <a:off x="5646472" y="3508156"/>
            <a:ext cx="639113" cy="299549"/>
          </a:xfrm>
          <a:prstGeom prst="rect">
            <a:avLst/>
          </a:prstGeom>
          <a:noFill/>
          <a:ln>
            <a:noFill/>
          </a:ln>
        </p:spPr>
        <p:txBody>
          <a:bodyPr spcFirstLastPara="1" wrap="square" lIns="0" tIns="29317" rIns="0" bIns="0" anchor="t" anchorCtr="0">
            <a:spAutoFit/>
          </a:bodyPr>
          <a:lstStyle/>
          <a:p>
            <a:pPr marL="86487">
              <a:spcBef>
                <a:spcPts val="0"/>
              </a:spcBef>
              <a:spcAft>
                <a:spcPts val="0"/>
              </a:spcAft>
              <a:buClr>
                <a:srgbClr val="000000"/>
              </a:buClr>
              <a:buSzPts val="1900"/>
            </a:pPr>
            <a:r>
              <a:rPr lang="en-US" sz="1754">
                <a:solidFill>
                  <a:srgbClr val="000000"/>
                </a:solidFill>
                <a:latin typeface="Times New Roman"/>
                <a:ea typeface="Times New Roman"/>
                <a:cs typeface="Times New Roman"/>
                <a:sym typeface="Times New Roman"/>
              </a:rPr>
              <a:t>cm</a:t>
            </a:r>
            <a:endParaRPr/>
          </a:p>
        </p:txBody>
      </p:sp>
      <p:grpSp>
        <p:nvGrpSpPr>
          <p:cNvPr id="919" name="Google Shape;919;p43"/>
          <p:cNvGrpSpPr/>
          <p:nvPr/>
        </p:nvGrpSpPr>
        <p:grpSpPr>
          <a:xfrm>
            <a:off x="5580509" y="4012410"/>
            <a:ext cx="771039" cy="454432"/>
            <a:chOff x="5663641" y="4061117"/>
            <a:chExt cx="835660" cy="491509"/>
          </a:xfrm>
        </p:grpSpPr>
        <p:sp>
          <p:nvSpPr>
            <p:cNvPr id="920" name="Google Shape;920;p43"/>
            <p:cNvSpPr/>
            <p:nvPr/>
          </p:nvSpPr>
          <p:spPr>
            <a:xfrm>
              <a:off x="5663641" y="4061136"/>
              <a:ext cx="835660" cy="491490"/>
            </a:xfrm>
            <a:custGeom>
              <a:avLst/>
              <a:gdLst/>
              <a:ahLst/>
              <a:cxnLst/>
              <a:rect l="l" t="t" r="r" b="b"/>
              <a:pathLst>
                <a:path w="835660" h="491489" extrusionOk="0">
                  <a:moveTo>
                    <a:pt x="835342" y="0"/>
                  </a:moveTo>
                  <a:lnTo>
                    <a:pt x="0" y="0"/>
                  </a:lnTo>
                  <a:lnTo>
                    <a:pt x="0" y="491445"/>
                  </a:lnTo>
                  <a:lnTo>
                    <a:pt x="835342" y="491445"/>
                  </a:lnTo>
                  <a:lnTo>
                    <a:pt x="835342"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21" name="Google Shape;921;p43"/>
            <p:cNvSpPr/>
            <p:nvPr/>
          </p:nvSpPr>
          <p:spPr>
            <a:xfrm>
              <a:off x="5663641" y="4061117"/>
              <a:ext cx="835660" cy="491490"/>
            </a:xfrm>
            <a:custGeom>
              <a:avLst/>
              <a:gdLst/>
              <a:ahLst/>
              <a:cxnLst/>
              <a:rect l="l" t="t" r="r" b="b"/>
              <a:pathLst>
                <a:path w="835660" h="491489" extrusionOk="0">
                  <a:moveTo>
                    <a:pt x="835342" y="0"/>
                  </a:moveTo>
                  <a:lnTo>
                    <a:pt x="0" y="0"/>
                  </a:lnTo>
                  <a:lnTo>
                    <a:pt x="0" y="491464"/>
                  </a:lnTo>
                  <a:lnTo>
                    <a:pt x="71805" y="409460"/>
                  </a:lnTo>
                  <a:lnTo>
                    <a:pt x="71805" y="81368"/>
                  </a:lnTo>
                  <a:lnTo>
                    <a:pt x="764006" y="81368"/>
                  </a:lnTo>
                  <a:lnTo>
                    <a:pt x="835342" y="0"/>
                  </a:lnTo>
                  <a:close/>
                </a:path>
              </a:pathLst>
            </a:custGeom>
            <a:solidFill>
              <a:srgbClr val="000000"/>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22" name="Google Shape;922;p43"/>
            <p:cNvSpPr/>
            <p:nvPr/>
          </p:nvSpPr>
          <p:spPr>
            <a:xfrm>
              <a:off x="5735446" y="4142486"/>
              <a:ext cx="692150" cy="328295"/>
            </a:xfrm>
            <a:custGeom>
              <a:avLst/>
              <a:gdLst/>
              <a:ahLst/>
              <a:cxnLst/>
              <a:rect l="l" t="t" r="r" b="b"/>
              <a:pathLst>
                <a:path w="692150" h="328295" extrusionOk="0">
                  <a:moveTo>
                    <a:pt x="692050" y="0"/>
                  </a:moveTo>
                  <a:lnTo>
                    <a:pt x="0" y="0"/>
                  </a:lnTo>
                  <a:lnTo>
                    <a:pt x="0" y="328091"/>
                  </a:lnTo>
                  <a:lnTo>
                    <a:pt x="692050" y="328091"/>
                  </a:lnTo>
                  <a:lnTo>
                    <a:pt x="692050"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23" name="Google Shape;923;p43"/>
            <p:cNvSpPr/>
            <p:nvPr/>
          </p:nvSpPr>
          <p:spPr>
            <a:xfrm>
              <a:off x="5735447" y="4142484"/>
              <a:ext cx="692150" cy="328295"/>
            </a:xfrm>
            <a:custGeom>
              <a:avLst/>
              <a:gdLst/>
              <a:ahLst/>
              <a:cxnLst/>
              <a:rect l="l" t="t" r="r" b="b"/>
              <a:pathLst>
                <a:path w="692150" h="328295" extrusionOk="0">
                  <a:moveTo>
                    <a:pt x="0" y="328096"/>
                  </a:moveTo>
                  <a:lnTo>
                    <a:pt x="692058" y="328096"/>
                  </a:lnTo>
                  <a:lnTo>
                    <a:pt x="692058" y="0"/>
                  </a:lnTo>
                  <a:lnTo>
                    <a:pt x="0" y="0"/>
                  </a:lnTo>
                  <a:lnTo>
                    <a:pt x="0" y="328096"/>
                  </a:lnTo>
                  <a:close/>
                </a:path>
              </a:pathLst>
            </a:custGeom>
            <a:noFill/>
            <a:ln w="530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924" name="Google Shape;924;p43"/>
          <p:cNvSpPr txBox="1"/>
          <p:nvPr/>
        </p:nvSpPr>
        <p:spPr>
          <a:xfrm>
            <a:off x="5646472" y="4087168"/>
            <a:ext cx="639113" cy="274072"/>
          </a:xfrm>
          <a:prstGeom prst="rect">
            <a:avLst/>
          </a:prstGeom>
          <a:noFill/>
          <a:ln>
            <a:noFill/>
          </a:ln>
        </p:spPr>
        <p:txBody>
          <a:bodyPr spcFirstLastPara="1" wrap="square" lIns="0" tIns="4086" rIns="0" bIns="0" anchor="t" anchorCtr="0">
            <a:spAutoFit/>
          </a:bodyPr>
          <a:lstStyle/>
          <a:p>
            <a:pPr marL="64499">
              <a:spcBef>
                <a:spcPts val="0"/>
              </a:spcBef>
              <a:spcAft>
                <a:spcPts val="0"/>
              </a:spcAft>
              <a:buClr>
                <a:srgbClr val="000000"/>
              </a:buClr>
              <a:buSzPts val="1900"/>
            </a:pPr>
            <a:r>
              <a:rPr lang="en-US" sz="1754">
                <a:solidFill>
                  <a:srgbClr val="000000"/>
                </a:solidFill>
                <a:latin typeface="Times New Roman"/>
                <a:ea typeface="Times New Roman"/>
                <a:cs typeface="Times New Roman"/>
                <a:sym typeface="Times New Roman"/>
              </a:rPr>
              <a:t>Full</a:t>
            </a:r>
            <a:endParaRPr/>
          </a:p>
        </p:txBody>
      </p:sp>
      <p:grpSp>
        <p:nvGrpSpPr>
          <p:cNvPr id="925" name="Google Shape;925;p43"/>
          <p:cNvGrpSpPr/>
          <p:nvPr/>
        </p:nvGrpSpPr>
        <p:grpSpPr>
          <a:xfrm>
            <a:off x="4743506" y="2298826"/>
            <a:ext cx="3084029" cy="2017054"/>
            <a:chOff x="4756962" y="2204474"/>
            <a:chExt cx="3340596" cy="2184442"/>
          </a:xfrm>
        </p:grpSpPr>
        <p:sp>
          <p:nvSpPr>
            <p:cNvPr id="926" name="Google Shape;926;p43"/>
            <p:cNvSpPr/>
            <p:nvPr/>
          </p:nvSpPr>
          <p:spPr>
            <a:xfrm>
              <a:off x="6236703" y="3651681"/>
              <a:ext cx="95250" cy="737235"/>
            </a:xfrm>
            <a:custGeom>
              <a:avLst/>
              <a:gdLst/>
              <a:ahLst/>
              <a:cxnLst/>
              <a:rect l="l" t="t" r="r" b="b"/>
              <a:pathLst>
                <a:path w="95250" h="737235" extrusionOk="0">
                  <a:moveTo>
                    <a:pt x="95110" y="681964"/>
                  </a:moveTo>
                  <a:lnTo>
                    <a:pt x="0" y="627722"/>
                  </a:lnTo>
                  <a:lnTo>
                    <a:pt x="0" y="736854"/>
                  </a:lnTo>
                  <a:lnTo>
                    <a:pt x="95110" y="681964"/>
                  </a:lnTo>
                  <a:close/>
                </a:path>
                <a:path w="95250" h="737235" extrusionOk="0">
                  <a:moveTo>
                    <a:pt x="95110" y="54229"/>
                  </a:moveTo>
                  <a:lnTo>
                    <a:pt x="0" y="0"/>
                  </a:lnTo>
                  <a:lnTo>
                    <a:pt x="0" y="109131"/>
                  </a:lnTo>
                  <a:lnTo>
                    <a:pt x="95110" y="54229"/>
                  </a:lnTo>
                  <a:close/>
                </a:path>
              </a:pathLst>
            </a:custGeom>
            <a:solidFill>
              <a:srgbClr val="000000"/>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27" name="Google Shape;927;p43"/>
            <p:cNvSpPr/>
            <p:nvPr/>
          </p:nvSpPr>
          <p:spPr>
            <a:xfrm>
              <a:off x="4756962" y="2204474"/>
              <a:ext cx="358140" cy="409575"/>
            </a:xfrm>
            <a:custGeom>
              <a:avLst/>
              <a:gdLst/>
              <a:ahLst/>
              <a:cxnLst/>
              <a:rect l="l" t="t" r="r" b="b"/>
              <a:pathLst>
                <a:path w="358139" h="409575" extrusionOk="0">
                  <a:moveTo>
                    <a:pt x="357916" y="0"/>
                  </a:moveTo>
                  <a:lnTo>
                    <a:pt x="0" y="0"/>
                  </a:lnTo>
                  <a:lnTo>
                    <a:pt x="0" y="409426"/>
                  </a:lnTo>
                  <a:lnTo>
                    <a:pt x="357916" y="409426"/>
                  </a:lnTo>
                  <a:lnTo>
                    <a:pt x="357916"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28" name="Google Shape;928;p43"/>
            <p:cNvSpPr/>
            <p:nvPr/>
          </p:nvSpPr>
          <p:spPr>
            <a:xfrm>
              <a:off x="4756962" y="2204491"/>
              <a:ext cx="358140" cy="409575"/>
            </a:xfrm>
            <a:custGeom>
              <a:avLst/>
              <a:gdLst/>
              <a:ahLst/>
              <a:cxnLst/>
              <a:rect l="l" t="t" r="r" b="b"/>
              <a:pathLst>
                <a:path w="358139" h="409575" extrusionOk="0">
                  <a:moveTo>
                    <a:pt x="357860" y="0"/>
                  </a:moveTo>
                  <a:lnTo>
                    <a:pt x="0" y="0"/>
                  </a:lnTo>
                  <a:lnTo>
                    <a:pt x="0" y="409409"/>
                  </a:lnTo>
                  <a:lnTo>
                    <a:pt x="48031" y="327253"/>
                  </a:lnTo>
                  <a:lnTo>
                    <a:pt x="48031" y="54775"/>
                  </a:lnTo>
                  <a:lnTo>
                    <a:pt x="286524" y="54775"/>
                  </a:lnTo>
                  <a:lnTo>
                    <a:pt x="357860" y="0"/>
                  </a:lnTo>
                  <a:close/>
                </a:path>
              </a:pathLst>
            </a:custGeom>
            <a:solidFill>
              <a:srgbClr val="000000"/>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29" name="Google Shape;929;p43"/>
            <p:cNvSpPr/>
            <p:nvPr/>
          </p:nvSpPr>
          <p:spPr>
            <a:xfrm>
              <a:off x="4804994" y="2259235"/>
              <a:ext cx="238760" cy="273050"/>
            </a:xfrm>
            <a:custGeom>
              <a:avLst/>
              <a:gdLst/>
              <a:ahLst/>
              <a:cxnLst/>
              <a:rect l="l" t="t" r="r" b="b"/>
              <a:pathLst>
                <a:path w="238760" h="273050" extrusionOk="0">
                  <a:moveTo>
                    <a:pt x="238427" y="0"/>
                  </a:moveTo>
                  <a:lnTo>
                    <a:pt x="0" y="0"/>
                  </a:lnTo>
                  <a:lnTo>
                    <a:pt x="0" y="272508"/>
                  </a:lnTo>
                  <a:lnTo>
                    <a:pt x="238427" y="272508"/>
                  </a:lnTo>
                  <a:lnTo>
                    <a:pt x="238427" y="0"/>
                  </a:lnTo>
                  <a:close/>
                </a:path>
              </a:pathLst>
            </a:custGeom>
            <a:solidFill>
              <a:srgbClr val="CCCCCC"/>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30" name="Google Shape;930;p43"/>
            <p:cNvSpPr/>
            <p:nvPr/>
          </p:nvSpPr>
          <p:spPr>
            <a:xfrm>
              <a:off x="4804996" y="2259252"/>
              <a:ext cx="238760" cy="273050"/>
            </a:xfrm>
            <a:custGeom>
              <a:avLst/>
              <a:gdLst/>
              <a:ahLst/>
              <a:cxnLst/>
              <a:rect l="l" t="t" r="r" b="b"/>
              <a:pathLst>
                <a:path w="238760" h="273050" extrusionOk="0">
                  <a:moveTo>
                    <a:pt x="0" y="272506"/>
                  </a:moveTo>
                  <a:lnTo>
                    <a:pt x="238428" y="272506"/>
                  </a:lnTo>
                  <a:lnTo>
                    <a:pt x="238428" y="0"/>
                  </a:lnTo>
                  <a:lnTo>
                    <a:pt x="0" y="0"/>
                  </a:lnTo>
                  <a:lnTo>
                    <a:pt x="0" y="272506"/>
                  </a:lnTo>
                  <a:close/>
                </a:path>
              </a:pathLst>
            </a:custGeom>
            <a:noFill/>
            <a:ln w="5045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31" name="Google Shape;931;p43"/>
            <p:cNvSpPr/>
            <p:nvPr/>
          </p:nvSpPr>
          <p:spPr>
            <a:xfrm>
              <a:off x="7023773" y="3160218"/>
              <a:ext cx="1073785" cy="764540"/>
            </a:xfrm>
            <a:custGeom>
              <a:avLst/>
              <a:gdLst/>
              <a:ahLst/>
              <a:cxnLst/>
              <a:rect l="l" t="t" r="r" b="b"/>
              <a:pathLst>
                <a:path w="1073784" h="764539" extrusionOk="0">
                  <a:moveTo>
                    <a:pt x="1073745" y="0"/>
                  </a:moveTo>
                  <a:lnTo>
                    <a:pt x="0" y="0"/>
                  </a:lnTo>
                  <a:lnTo>
                    <a:pt x="0" y="763979"/>
                  </a:lnTo>
                  <a:lnTo>
                    <a:pt x="1073745" y="763979"/>
                  </a:lnTo>
                  <a:lnTo>
                    <a:pt x="1073745"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32" name="Google Shape;932;p43"/>
            <p:cNvSpPr/>
            <p:nvPr/>
          </p:nvSpPr>
          <p:spPr>
            <a:xfrm>
              <a:off x="7071334" y="3241607"/>
              <a:ext cx="954405" cy="628650"/>
            </a:xfrm>
            <a:custGeom>
              <a:avLst/>
              <a:gdLst/>
              <a:ahLst/>
              <a:cxnLst/>
              <a:rect l="l" t="t" r="r" b="b"/>
              <a:pathLst>
                <a:path w="954404" h="628650" extrusionOk="0">
                  <a:moveTo>
                    <a:pt x="954261" y="0"/>
                  </a:moveTo>
                  <a:lnTo>
                    <a:pt x="0" y="0"/>
                  </a:lnTo>
                  <a:lnTo>
                    <a:pt x="0" y="628361"/>
                  </a:lnTo>
                  <a:lnTo>
                    <a:pt x="954261" y="628361"/>
                  </a:lnTo>
                  <a:lnTo>
                    <a:pt x="954261" y="0"/>
                  </a:lnTo>
                  <a:close/>
                </a:path>
              </a:pathLst>
            </a:custGeom>
            <a:solidFill>
              <a:srgbClr val="7F7F7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33" name="Google Shape;933;p43"/>
            <p:cNvSpPr/>
            <p:nvPr/>
          </p:nvSpPr>
          <p:spPr>
            <a:xfrm>
              <a:off x="7071332" y="3241619"/>
              <a:ext cx="954405" cy="628650"/>
            </a:xfrm>
            <a:custGeom>
              <a:avLst/>
              <a:gdLst/>
              <a:ahLst/>
              <a:cxnLst/>
              <a:rect l="l" t="t" r="r" b="b"/>
              <a:pathLst>
                <a:path w="954404" h="628650" extrusionOk="0">
                  <a:moveTo>
                    <a:pt x="0" y="628357"/>
                  </a:moveTo>
                  <a:lnTo>
                    <a:pt x="954258" y="628357"/>
                  </a:lnTo>
                  <a:lnTo>
                    <a:pt x="954258" y="0"/>
                  </a:lnTo>
                  <a:lnTo>
                    <a:pt x="0" y="0"/>
                  </a:lnTo>
                  <a:lnTo>
                    <a:pt x="0" y="628357"/>
                  </a:lnTo>
                  <a:close/>
                </a:path>
              </a:pathLst>
            </a:custGeom>
            <a:noFill/>
            <a:ln w="522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934" name="Google Shape;934;p43"/>
          <p:cNvSpPr txBox="1"/>
          <p:nvPr/>
        </p:nvSpPr>
        <p:spPr>
          <a:xfrm>
            <a:off x="6879256" y="3256029"/>
            <a:ext cx="882444" cy="401366"/>
          </a:xfrm>
          <a:prstGeom prst="rect">
            <a:avLst/>
          </a:prstGeom>
          <a:noFill/>
          <a:ln>
            <a:noFill/>
          </a:ln>
        </p:spPr>
        <p:txBody>
          <a:bodyPr spcFirstLastPara="1" wrap="square" lIns="0" tIns="130149" rIns="0" bIns="0" anchor="t" anchorCtr="0">
            <a:spAutoFit/>
          </a:bodyPr>
          <a:lstStyle/>
          <a:p>
            <a:pPr marL="197895">
              <a:spcBef>
                <a:spcPts val="0"/>
              </a:spcBef>
              <a:spcAft>
                <a:spcPts val="0"/>
              </a:spcAft>
              <a:buClr>
                <a:srgbClr val="FFFFFF"/>
              </a:buClr>
              <a:buSzPts val="1900"/>
            </a:pPr>
            <a:r>
              <a:rPr lang="en-US" sz="1754">
                <a:solidFill>
                  <a:srgbClr val="FFFFFF"/>
                </a:solidFill>
                <a:latin typeface="Times New Roman"/>
                <a:ea typeface="Times New Roman"/>
                <a:cs typeface="Times New Roman"/>
                <a:sym typeface="Times New Roman"/>
              </a:rPr>
              <a:t>OUIT</a:t>
            </a:r>
            <a:endParaRPr/>
          </a:p>
        </p:txBody>
      </p:sp>
      <p:grpSp>
        <p:nvGrpSpPr>
          <p:cNvPr id="935" name="Google Shape;935;p43"/>
          <p:cNvGrpSpPr/>
          <p:nvPr/>
        </p:nvGrpSpPr>
        <p:grpSpPr>
          <a:xfrm>
            <a:off x="6835280" y="3181271"/>
            <a:ext cx="992383" cy="1688279"/>
            <a:chOff x="7023772" y="3160217"/>
            <a:chExt cx="1074420" cy="1829018"/>
          </a:xfrm>
        </p:grpSpPr>
        <p:sp>
          <p:nvSpPr>
            <p:cNvPr id="936" name="Google Shape;936;p43"/>
            <p:cNvSpPr/>
            <p:nvPr/>
          </p:nvSpPr>
          <p:spPr>
            <a:xfrm>
              <a:off x="7023772" y="3160217"/>
              <a:ext cx="1074420" cy="764540"/>
            </a:xfrm>
            <a:custGeom>
              <a:avLst/>
              <a:gdLst/>
              <a:ahLst/>
              <a:cxnLst/>
              <a:rect l="l" t="t" r="r" b="b"/>
              <a:pathLst>
                <a:path w="1074420" h="764539" extrusionOk="0">
                  <a:moveTo>
                    <a:pt x="1073848" y="0"/>
                  </a:moveTo>
                  <a:lnTo>
                    <a:pt x="1001788" y="81368"/>
                  </a:lnTo>
                  <a:lnTo>
                    <a:pt x="1001788" y="709752"/>
                  </a:lnTo>
                  <a:lnTo>
                    <a:pt x="47561" y="709752"/>
                  </a:lnTo>
                  <a:lnTo>
                    <a:pt x="0" y="763981"/>
                  </a:lnTo>
                  <a:lnTo>
                    <a:pt x="1073848" y="763981"/>
                  </a:lnTo>
                  <a:lnTo>
                    <a:pt x="1073848" y="0"/>
                  </a:lnTo>
                  <a:close/>
                </a:path>
              </a:pathLst>
            </a:custGeom>
            <a:solidFill>
              <a:srgbClr val="000000"/>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37" name="Google Shape;937;p43"/>
            <p:cNvSpPr/>
            <p:nvPr/>
          </p:nvSpPr>
          <p:spPr>
            <a:xfrm>
              <a:off x="7023772" y="4197390"/>
              <a:ext cx="1073785" cy="791845"/>
            </a:xfrm>
            <a:custGeom>
              <a:avLst/>
              <a:gdLst/>
              <a:ahLst/>
              <a:cxnLst/>
              <a:rect l="l" t="t" r="r" b="b"/>
              <a:pathLst>
                <a:path w="1073784" h="791845" extrusionOk="0">
                  <a:moveTo>
                    <a:pt x="1073745" y="0"/>
                  </a:moveTo>
                  <a:lnTo>
                    <a:pt x="0" y="0"/>
                  </a:lnTo>
                  <a:lnTo>
                    <a:pt x="0" y="791740"/>
                  </a:lnTo>
                  <a:lnTo>
                    <a:pt x="1073745" y="791740"/>
                  </a:lnTo>
                  <a:lnTo>
                    <a:pt x="1073745"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38" name="Google Shape;938;p43"/>
            <p:cNvSpPr/>
            <p:nvPr/>
          </p:nvSpPr>
          <p:spPr>
            <a:xfrm>
              <a:off x="7071334" y="4279402"/>
              <a:ext cx="954405" cy="628015"/>
            </a:xfrm>
            <a:custGeom>
              <a:avLst/>
              <a:gdLst/>
              <a:ahLst/>
              <a:cxnLst/>
              <a:rect l="l" t="t" r="r" b="b"/>
              <a:pathLst>
                <a:path w="954404" h="628014" extrusionOk="0">
                  <a:moveTo>
                    <a:pt x="954261" y="0"/>
                  </a:moveTo>
                  <a:lnTo>
                    <a:pt x="0" y="0"/>
                  </a:lnTo>
                  <a:lnTo>
                    <a:pt x="0" y="627712"/>
                  </a:lnTo>
                  <a:lnTo>
                    <a:pt x="954261" y="627712"/>
                  </a:lnTo>
                  <a:lnTo>
                    <a:pt x="954261" y="0"/>
                  </a:lnTo>
                  <a:close/>
                </a:path>
              </a:pathLst>
            </a:custGeom>
            <a:solidFill>
              <a:srgbClr val="7F7F7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39" name="Google Shape;939;p43"/>
            <p:cNvSpPr/>
            <p:nvPr/>
          </p:nvSpPr>
          <p:spPr>
            <a:xfrm>
              <a:off x="7071332" y="4279400"/>
              <a:ext cx="954405" cy="628015"/>
            </a:xfrm>
            <a:custGeom>
              <a:avLst/>
              <a:gdLst/>
              <a:ahLst/>
              <a:cxnLst/>
              <a:rect l="l" t="t" r="r" b="b"/>
              <a:pathLst>
                <a:path w="954404" h="628014" extrusionOk="0">
                  <a:moveTo>
                    <a:pt x="0" y="627721"/>
                  </a:moveTo>
                  <a:lnTo>
                    <a:pt x="954258" y="627721"/>
                  </a:lnTo>
                  <a:lnTo>
                    <a:pt x="954258" y="0"/>
                  </a:lnTo>
                  <a:lnTo>
                    <a:pt x="0" y="0"/>
                  </a:lnTo>
                  <a:lnTo>
                    <a:pt x="0" y="627721"/>
                  </a:lnTo>
                  <a:close/>
                </a:path>
              </a:pathLst>
            </a:custGeom>
            <a:noFill/>
            <a:ln w="522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940" name="Google Shape;940;p43"/>
          <p:cNvSpPr txBox="1"/>
          <p:nvPr/>
        </p:nvSpPr>
        <p:spPr>
          <a:xfrm>
            <a:off x="6879256" y="4214698"/>
            <a:ext cx="882444" cy="401366"/>
          </a:xfrm>
          <a:prstGeom prst="rect">
            <a:avLst/>
          </a:prstGeom>
          <a:noFill/>
          <a:ln>
            <a:noFill/>
          </a:ln>
        </p:spPr>
        <p:txBody>
          <a:bodyPr spcFirstLastPara="1" wrap="square" lIns="0" tIns="130149" rIns="0" bIns="0" anchor="t" anchorCtr="0">
            <a:spAutoFit/>
          </a:bodyPr>
          <a:lstStyle/>
          <a:p>
            <a:pPr marL="153919">
              <a:spcBef>
                <a:spcPts val="0"/>
              </a:spcBef>
              <a:spcAft>
                <a:spcPts val="0"/>
              </a:spcAft>
              <a:buClr>
                <a:srgbClr val="FFFFFF"/>
              </a:buClr>
              <a:buSzPts val="1900"/>
            </a:pPr>
            <a:r>
              <a:rPr lang="en-US" sz="1754">
                <a:solidFill>
                  <a:srgbClr val="FFFFFF"/>
                </a:solidFill>
                <a:latin typeface="Times New Roman"/>
                <a:ea typeface="Times New Roman"/>
                <a:cs typeface="Times New Roman"/>
                <a:sym typeface="Times New Roman"/>
              </a:rPr>
              <a:t>PRINT</a:t>
            </a:r>
            <a:endParaRPr/>
          </a:p>
        </p:txBody>
      </p:sp>
      <p:sp>
        <p:nvSpPr>
          <p:cNvPr id="941" name="Google Shape;941;p43"/>
          <p:cNvSpPr/>
          <p:nvPr/>
        </p:nvSpPr>
        <p:spPr>
          <a:xfrm>
            <a:off x="6835280" y="4138474"/>
            <a:ext cx="992383" cy="731461"/>
          </a:xfrm>
          <a:custGeom>
            <a:avLst/>
            <a:gdLst/>
            <a:ahLst/>
            <a:cxnLst/>
            <a:rect l="l" t="t" r="r" b="b"/>
            <a:pathLst>
              <a:path w="1074420" h="791845" extrusionOk="0">
                <a:moveTo>
                  <a:pt x="1073848" y="0"/>
                </a:moveTo>
                <a:lnTo>
                  <a:pt x="1001788" y="82016"/>
                </a:lnTo>
                <a:lnTo>
                  <a:pt x="1001788" y="709726"/>
                </a:lnTo>
                <a:lnTo>
                  <a:pt x="47561" y="709726"/>
                </a:lnTo>
                <a:lnTo>
                  <a:pt x="0" y="791743"/>
                </a:lnTo>
                <a:lnTo>
                  <a:pt x="1073848" y="791743"/>
                </a:lnTo>
                <a:lnTo>
                  <a:pt x="1073848" y="0"/>
                </a:lnTo>
                <a:close/>
              </a:path>
            </a:pathLst>
          </a:custGeom>
          <a:solidFill>
            <a:srgbClr val="000000"/>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42" name="Google Shape;942;p43"/>
          <p:cNvSpPr txBox="1"/>
          <p:nvPr/>
        </p:nvSpPr>
        <p:spPr>
          <a:xfrm>
            <a:off x="5227238" y="2323746"/>
            <a:ext cx="529173" cy="274072"/>
          </a:xfrm>
          <a:prstGeom prst="rect">
            <a:avLst/>
          </a:prstGeom>
          <a:solidFill>
            <a:srgbClr val="FFFFFF"/>
          </a:solidFill>
          <a:ln>
            <a:noFill/>
          </a:ln>
        </p:spPr>
        <p:txBody>
          <a:bodyPr spcFirstLastPara="1" wrap="square" lIns="0" tIns="4086" rIns="0" bIns="0" anchor="t" anchorCtr="0">
            <a:spAutoFit/>
          </a:bodyPr>
          <a:lstStyle/>
          <a:p>
            <a:pPr marL="65965">
              <a:spcBef>
                <a:spcPts val="0"/>
              </a:spcBef>
              <a:spcAft>
                <a:spcPts val="0"/>
              </a:spcAft>
              <a:buClr>
                <a:srgbClr val="000000"/>
              </a:buClr>
              <a:buSzPts val="1900"/>
            </a:pPr>
            <a:r>
              <a:rPr lang="en-US" sz="1754">
                <a:solidFill>
                  <a:srgbClr val="000000"/>
                </a:solidFill>
                <a:latin typeface="Times New Roman"/>
                <a:ea typeface="Times New Roman"/>
                <a:cs typeface="Times New Roman"/>
                <a:sym typeface="Times New Roman"/>
              </a:rPr>
              <a:t>Grid</a:t>
            </a:r>
            <a:endParaRPr/>
          </a:p>
        </p:txBody>
      </p:sp>
      <p:sp>
        <p:nvSpPr>
          <p:cNvPr id="943" name="Google Shape;943;p43"/>
          <p:cNvSpPr txBox="1"/>
          <p:nvPr/>
        </p:nvSpPr>
        <p:spPr>
          <a:xfrm>
            <a:off x="6879255" y="2323746"/>
            <a:ext cx="595137" cy="274072"/>
          </a:xfrm>
          <a:prstGeom prst="rect">
            <a:avLst/>
          </a:prstGeom>
          <a:solidFill>
            <a:srgbClr val="000000"/>
          </a:solidFill>
          <a:ln>
            <a:noFill/>
          </a:ln>
        </p:spPr>
        <p:txBody>
          <a:bodyPr spcFirstLastPara="1" wrap="square" lIns="0" tIns="4086" rIns="0" bIns="0" anchor="t" anchorCtr="0">
            <a:spAutoFit/>
          </a:bodyPr>
          <a:lstStyle/>
          <a:p>
            <a:pPr marL="109942">
              <a:spcBef>
                <a:spcPts val="0"/>
              </a:spcBef>
              <a:spcAft>
                <a:spcPts val="0"/>
              </a:spcAft>
              <a:buClr>
                <a:srgbClr val="FFFFFF"/>
              </a:buClr>
              <a:buSzPts val="1900"/>
            </a:pPr>
            <a:r>
              <a:rPr lang="en-US" sz="1754">
                <a:solidFill>
                  <a:srgbClr val="FFFFFF"/>
                </a:solidFill>
                <a:latin typeface="Times New Roman"/>
                <a:ea typeface="Times New Roman"/>
                <a:cs typeface="Times New Roman"/>
                <a:sym typeface="Times New Roman"/>
              </a:rPr>
              <a:t>Busy</a:t>
            </a:r>
            <a:endParaRPr/>
          </a:p>
        </p:txBody>
      </p:sp>
      <p:sp>
        <p:nvSpPr>
          <p:cNvPr id="944" name="Google Shape;944;p43"/>
          <p:cNvSpPr/>
          <p:nvPr/>
        </p:nvSpPr>
        <p:spPr>
          <a:xfrm>
            <a:off x="8227841" y="5478265"/>
            <a:ext cx="65963" cy="366464"/>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46" name="Google Shape;946;p43"/>
          <p:cNvSpPr txBox="1"/>
          <p:nvPr/>
        </p:nvSpPr>
        <p:spPr>
          <a:xfrm>
            <a:off x="3289378" y="6003040"/>
            <a:ext cx="3749655" cy="287073"/>
          </a:xfrm>
          <a:prstGeom prst="rect">
            <a:avLst/>
          </a:prstGeom>
          <a:noFill/>
          <a:ln>
            <a:noFill/>
          </a:ln>
        </p:spPr>
        <p:txBody>
          <a:bodyPr spcFirstLastPara="1" wrap="square" lIns="84419" tIns="42198" rIns="84419" bIns="42198" anchor="t" anchorCtr="0">
            <a:spAutoFit/>
          </a:bodyPr>
          <a:lstStyle/>
          <a:p>
            <a:pPr>
              <a:spcBef>
                <a:spcPts val="0"/>
              </a:spcBef>
              <a:spcAft>
                <a:spcPts val="0"/>
              </a:spcAft>
              <a:buClr>
                <a:srgbClr val="000000"/>
              </a:buClr>
              <a:buSzPts val="1400"/>
            </a:pPr>
            <a:r>
              <a:rPr lang="en-US" sz="1293" b="1" dirty="0">
                <a:solidFill>
                  <a:srgbClr val="000000"/>
                </a:solidFill>
                <a:latin typeface="Times New Roman"/>
                <a:ea typeface="Times New Roman"/>
                <a:cs typeface="Times New Roman"/>
                <a:sym typeface="Times New Roman"/>
              </a:rPr>
              <a:t>Figure 3: Control Panel Interface</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44"/>
          <p:cNvSpPr txBox="1">
            <a:spLocks noGrp="1"/>
          </p:cNvSpPr>
          <p:nvPr>
            <p:ph type="title"/>
          </p:nvPr>
        </p:nvSpPr>
        <p:spPr>
          <a:xfrm>
            <a:off x="32657" y="228600"/>
            <a:ext cx="3407012" cy="517108"/>
          </a:xfrm>
          <a:prstGeom prst="rect">
            <a:avLst/>
          </a:prstGeom>
          <a:noFill/>
          <a:ln>
            <a:noFill/>
          </a:ln>
        </p:spPr>
        <p:txBody>
          <a:bodyPr spcFirstLastPara="1" vert="horz" wrap="square" lIns="0" tIns="11727" rIns="0" bIns="0" numCol="1" anchor="ctr" anchorCtr="0" compatLnSpc="1">
            <a:spAutoFit/>
          </a:bodyPr>
          <a:lstStyle/>
          <a:p>
            <a:pPr marL="11727" algn="l">
              <a:spcBef>
                <a:spcPts val="92"/>
              </a:spcBef>
              <a:spcAft>
                <a:spcPts val="0"/>
              </a:spcAft>
              <a:buSzPts val="1800"/>
            </a:pPr>
            <a:r>
              <a:rPr lang="en-US" b="1" dirty="0">
                <a:solidFill>
                  <a:srgbClr val="000000"/>
                </a:solidFill>
                <a:latin typeface="Times New Roman"/>
                <a:ea typeface="Times New Roman"/>
                <a:cs typeface="Times New Roman"/>
                <a:sym typeface="Times New Roman"/>
              </a:rPr>
              <a:t>Menu systems</a:t>
            </a:r>
            <a:endParaRPr b="1" dirty="0"/>
          </a:p>
        </p:txBody>
      </p:sp>
      <p:sp>
        <p:nvSpPr>
          <p:cNvPr id="952" name="Google Shape;952;p44"/>
          <p:cNvSpPr txBox="1"/>
          <p:nvPr/>
        </p:nvSpPr>
        <p:spPr>
          <a:xfrm>
            <a:off x="8512217" y="5539831"/>
            <a:ext cx="281444" cy="396134"/>
          </a:xfrm>
          <a:prstGeom prst="rect">
            <a:avLst/>
          </a:prstGeom>
          <a:noFill/>
          <a:ln>
            <a:noFill/>
          </a:ln>
        </p:spPr>
        <p:txBody>
          <a:bodyPr spcFirstLastPara="1" wrap="square" lIns="0" tIns="0" rIns="0" bIns="0" anchor="t" anchorCtr="0">
            <a:spAutoFit/>
          </a:bodyPr>
          <a:lstStyle/>
          <a:p>
            <a:pPr marL="35182">
              <a:lnSpc>
                <a:spcPct val="142857"/>
              </a:lnSpc>
              <a:spcBef>
                <a:spcPts val="0"/>
              </a:spcBef>
              <a:spcAft>
                <a:spcPts val="0"/>
              </a:spcAft>
              <a:buClr>
                <a:srgbClr val="000000"/>
              </a:buClr>
              <a:buSzPts val="1400"/>
            </a:pPr>
            <a:endParaRPr dirty="0"/>
          </a:p>
        </p:txBody>
      </p:sp>
      <p:sp>
        <p:nvSpPr>
          <p:cNvPr id="953" name="Google Shape;953;p44"/>
          <p:cNvSpPr txBox="1"/>
          <p:nvPr/>
        </p:nvSpPr>
        <p:spPr>
          <a:xfrm>
            <a:off x="228600" y="1177449"/>
            <a:ext cx="7848600" cy="1261321"/>
          </a:xfrm>
          <a:prstGeom prst="rect">
            <a:avLst/>
          </a:prstGeom>
          <a:noFill/>
          <a:ln>
            <a:noFill/>
          </a:ln>
        </p:spPr>
        <p:txBody>
          <a:bodyPr spcFirstLastPara="1" wrap="square" lIns="0" tIns="11127" rIns="0" bIns="0" anchor="t" anchorCtr="0">
            <a:spAutoFit/>
          </a:bodyPr>
          <a:lstStyle/>
          <a:p>
            <a:pPr marL="222816" indent="-211089">
              <a:spcBef>
                <a:spcPts val="0"/>
              </a:spcBef>
              <a:spcAft>
                <a:spcPts val="0"/>
              </a:spcAft>
              <a:buClr>
                <a:srgbClr val="A8A47B"/>
              </a:buClr>
              <a:buSzPts val="2200"/>
              <a:buFont typeface="Arial"/>
              <a:buChar char="•"/>
            </a:pPr>
            <a:r>
              <a:rPr lang="en-US" sz="2031" dirty="0">
                <a:solidFill>
                  <a:srgbClr val="2E2B1F"/>
                </a:solidFill>
                <a:latin typeface="Times New Roman" panose="02020603050405020304" pitchFamily="18" charset="0"/>
                <a:ea typeface="Calibri"/>
                <a:cs typeface="Times New Roman" panose="02020603050405020304" pitchFamily="18" charset="0"/>
                <a:sym typeface="Calibri"/>
              </a:rPr>
              <a:t>Users make a selection from a list of possibilities.</a:t>
            </a:r>
            <a:endParaRPr sz="2031" dirty="0">
              <a:solidFill>
                <a:srgbClr val="000000"/>
              </a:solidFill>
              <a:latin typeface="Times New Roman" panose="02020603050405020304" pitchFamily="18" charset="0"/>
              <a:ea typeface="Calibri"/>
              <a:cs typeface="Times New Roman" panose="02020603050405020304" pitchFamily="18" charset="0"/>
              <a:sym typeface="Calibri"/>
            </a:endParaRPr>
          </a:p>
          <a:p>
            <a:pPr marL="222816" indent="-211089">
              <a:spcBef>
                <a:spcPts val="0"/>
              </a:spcBef>
              <a:spcAft>
                <a:spcPts val="0"/>
              </a:spcAft>
              <a:buClr>
                <a:srgbClr val="A8A47B"/>
              </a:buClr>
              <a:buSzPts val="2200"/>
              <a:buFont typeface="Arial"/>
              <a:buChar char="•"/>
            </a:pPr>
            <a:r>
              <a:rPr lang="en-US" sz="2031" dirty="0">
                <a:solidFill>
                  <a:srgbClr val="2E2B1F"/>
                </a:solidFill>
                <a:latin typeface="Times New Roman" panose="02020603050405020304" pitchFamily="18" charset="0"/>
                <a:ea typeface="Calibri"/>
                <a:cs typeface="Times New Roman" panose="02020603050405020304" pitchFamily="18" charset="0"/>
                <a:sym typeface="Calibri"/>
              </a:rPr>
              <a:t>The selection may be made by pointing and clicking with a</a:t>
            </a:r>
            <a:endParaRPr sz="2031" dirty="0">
              <a:solidFill>
                <a:srgbClr val="000000"/>
              </a:solidFill>
              <a:latin typeface="Times New Roman" panose="02020603050405020304" pitchFamily="18" charset="0"/>
              <a:ea typeface="Calibri"/>
              <a:cs typeface="Times New Roman" panose="02020603050405020304" pitchFamily="18" charset="0"/>
              <a:sym typeface="Calibri"/>
            </a:endParaRPr>
          </a:p>
          <a:p>
            <a:pPr marL="222816" indent="-211089">
              <a:spcBef>
                <a:spcPts val="0"/>
              </a:spcBef>
              <a:spcAft>
                <a:spcPts val="0"/>
              </a:spcAft>
              <a:buClr>
                <a:srgbClr val="2E2B1F"/>
              </a:buClr>
              <a:buSzPts val="2200"/>
            </a:pPr>
            <a:r>
              <a:rPr lang="en-US" sz="2031" dirty="0">
                <a:solidFill>
                  <a:srgbClr val="2E2B1F"/>
                </a:solidFill>
                <a:latin typeface="Times New Roman" panose="02020603050405020304" pitchFamily="18" charset="0"/>
                <a:ea typeface="Calibri"/>
                <a:cs typeface="Times New Roman" panose="02020603050405020304" pitchFamily="18" charset="0"/>
                <a:sym typeface="Calibri"/>
              </a:rPr>
              <a:t>mouse, using cursor keys or by</a:t>
            </a:r>
            <a:r>
              <a:rPr lang="en-US" sz="2031" dirty="0">
                <a:solidFill>
                  <a:srgbClr val="2E2B1F"/>
                </a:solidFill>
                <a:latin typeface="Times New Roman" panose="02020603050405020304" pitchFamily="18" charset="0"/>
                <a:ea typeface="Calibri"/>
                <a:cs typeface="Times New Roman" panose="02020603050405020304" pitchFamily="18" charset="0"/>
                <a:sym typeface="Times New Roman"/>
              </a:rPr>
              <a:t> </a:t>
            </a:r>
            <a:r>
              <a:rPr lang="en-US" sz="2031" dirty="0">
                <a:solidFill>
                  <a:srgbClr val="2E2B1F"/>
                </a:solidFill>
                <a:latin typeface="Times New Roman" panose="02020603050405020304" pitchFamily="18" charset="0"/>
                <a:ea typeface="Calibri"/>
                <a:cs typeface="Times New Roman" panose="02020603050405020304" pitchFamily="18" charset="0"/>
                <a:sym typeface="Calibri"/>
              </a:rPr>
              <a:t>typing the name of the selection</a:t>
            </a:r>
            <a:endParaRPr sz="2031" dirty="0">
              <a:solidFill>
                <a:srgbClr val="000000"/>
              </a:solidFill>
              <a:latin typeface="Times New Roman" panose="02020603050405020304" pitchFamily="18" charset="0"/>
              <a:ea typeface="Calibri"/>
              <a:cs typeface="Times New Roman" panose="02020603050405020304" pitchFamily="18" charset="0"/>
              <a:sym typeface="Calibri"/>
            </a:endParaRPr>
          </a:p>
          <a:p>
            <a:pPr marL="222816" indent="-211089">
              <a:spcBef>
                <a:spcPts val="0"/>
              </a:spcBef>
              <a:spcAft>
                <a:spcPts val="0"/>
              </a:spcAft>
              <a:buClr>
                <a:srgbClr val="A8A47B"/>
              </a:buClr>
              <a:buSzPts val="2200"/>
              <a:buFont typeface="Arial"/>
              <a:buChar char="•"/>
            </a:pPr>
            <a:r>
              <a:rPr lang="en-US" sz="2031" dirty="0">
                <a:solidFill>
                  <a:srgbClr val="2E2B1F"/>
                </a:solidFill>
                <a:latin typeface="Times New Roman" panose="02020603050405020304" pitchFamily="18" charset="0"/>
                <a:ea typeface="Calibri"/>
                <a:cs typeface="Times New Roman" panose="02020603050405020304" pitchFamily="18" charset="0"/>
                <a:sym typeface="Calibri"/>
              </a:rPr>
              <a:t>May make use of simple-to-use terminals such as touchscreens</a:t>
            </a:r>
            <a:endParaRPr dirty="0">
              <a:latin typeface="Times New Roman" panose="02020603050405020304" pitchFamily="18" charset="0"/>
              <a:cs typeface="Times New Roman" panose="02020603050405020304" pitchFamily="18" charset="0"/>
            </a:endParaRPr>
          </a:p>
        </p:txBody>
      </p:sp>
      <p:sp>
        <p:nvSpPr>
          <p:cNvPr id="954" name="Google Shape;954;p44"/>
          <p:cNvSpPr/>
          <p:nvPr/>
        </p:nvSpPr>
        <p:spPr>
          <a:xfrm>
            <a:off x="8227841" y="5478265"/>
            <a:ext cx="65963" cy="366464"/>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55" name="Google Shape;955;p44"/>
          <p:cNvSpPr/>
          <p:nvPr/>
        </p:nvSpPr>
        <p:spPr>
          <a:xfrm>
            <a:off x="8669064" y="5478265"/>
            <a:ext cx="65963" cy="366464"/>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pic>
        <p:nvPicPr>
          <p:cNvPr id="956" name="Google Shape;956;p44"/>
          <p:cNvPicPr preferRelativeResize="0"/>
          <p:nvPr/>
        </p:nvPicPr>
        <p:blipFill rotWithShape="1">
          <a:blip r:embed="rId3">
            <a:alphaModFix/>
          </a:blip>
          <a:srcRect/>
          <a:stretch/>
        </p:blipFill>
        <p:spPr>
          <a:xfrm>
            <a:off x="762000" y="2743201"/>
            <a:ext cx="7247428" cy="2937352"/>
          </a:xfrm>
          <a:prstGeom prst="rect">
            <a:avLst/>
          </a:prstGeom>
          <a:noFill/>
          <a:ln>
            <a:noFill/>
          </a:ln>
        </p:spPr>
      </p:pic>
      <p:sp>
        <p:nvSpPr>
          <p:cNvPr id="957" name="Google Shape;957;p44"/>
          <p:cNvSpPr txBox="1"/>
          <p:nvPr/>
        </p:nvSpPr>
        <p:spPr>
          <a:xfrm>
            <a:off x="3129599" y="5969325"/>
            <a:ext cx="1874827" cy="284185"/>
          </a:xfrm>
          <a:prstGeom prst="rect">
            <a:avLst/>
          </a:prstGeom>
          <a:noFill/>
          <a:ln>
            <a:noFill/>
          </a:ln>
        </p:spPr>
        <p:txBody>
          <a:bodyPr spcFirstLastPara="1" wrap="square" lIns="84419" tIns="42198" rIns="84419" bIns="42198" anchor="t" anchorCtr="0">
            <a:spAutoFit/>
          </a:bodyPr>
          <a:lstStyle/>
          <a:p>
            <a:pPr>
              <a:spcBef>
                <a:spcPts val="0"/>
              </a:spcBef>
              <a:spcAft>
                <a:spcPts val="0"/>
              </a:spcAft>
              <a:buClr>
                <a:srgbClr val="000000"/>
              </a:buClr>
              <a:buSzPts val="1400"/>
            </a:pPr>
            <a:r>
              <a:rPr lang="en-US" sz="1293" b="1" dirty="0">
                <a:solidFill>
                  <a:srgbClr val="000000"/>
                </a:solidFill>
                <a:latin typeface="Times New Roman"/>
                <a:ea typeface="Times New Roman"/>
                <a:cs typeface="Times New Roman"/>
                <a:sym typeface="Times New Roman"/>
              </a:rPr>
              <a:t>Figure 4: Menu system</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45"/>
          <p:cNvSpPr txBox="1">
            <a:spLocks noGrp="1"/>
          </p:cNvSpPr>
          <p:nvPr>
            <p:ph type="title"/>
          </p:nvPr>
        </p:nvSpPr>
        <p:spPr>
          <a:xfrm>
            <a:off x="152401" y="164077"/>
            <a:ext cx="3698400" cy="517108"/>
          </a:xfrm>
          <a:prstGeom prst="rect">
            <a:avLst/>
          </a:prstGeom>
          <a:noFill/>
          <a:ln>
            <a:noFill/>
          </a:ln>
        </p:spPr>
        <p:txBody>
          <a:bodyPr spcFirstLastPara="1" vert="horz" wrap="square" lIns="0" tIns="11727" rIns="0" bIns="0" numCol="1" anchor="ctr" anchorCtr="0" compatLnSpc="1">
            <a:spAutoFit/>
          </a:bodyPr>
          <a:lstStyle/>
          <a:p>
            <a:pPr marL="11727" algn="l">
              <a:spcBef>
                <a:spcPts val="92"/>
              </a:spcBef>
              <a:spcAft>
                <a:spcPts val="0"/>
              </a:spcAft>
              <a:buSzPts val="1800"/>
            </a:pPr>
            <a:r>
              <a:rPr lang="en-US" b="1" dirty="0">
                <a:solidFill>
                  <a:srgbClr val="000000"/>
                </a:solidFill>
                <a:latin typeface="Times New Roman"/>
                <a:ea typeface="Times New Roman"/>
                <a:cs typeface="Times New Roman"/>
                <a:sym typeface="Times New Roman"/>
              </a:rPr>
              <a:t>Menu systems</a:t>
            </a:r>
            <a:endParaRPr b="1" dirty="0"/>
          </a:p>
        </p:txBody>
      </p:sp>
      <p:sp>
        <p:nvSpPr>
          <p:cNvPr id="963" name="Google Shape;963;p45"/>
          <p:cNvSpPr txBox="1"/>
          <p:nvPr/>
        </p:nvSpPr>
        <p:spPr>
          <a:xfrm>
            <a:off x="228600" y="1234616"/>
            <a:ext cx="8506427" cy="4135442"/>
          </a:xfrm>
          <a:prstGeom prst="rect">
            <a:avLst/>
          </a:prstGeom>
          <a:noFill/>
          <a:ln>
            <a:noFill/>
          </a:ln>
        </p:spPr>
        <p:txBody>
          <a:bodyPr spcFirstLastPara="1" wrap="square" lIns="0" tIns="11127" rIns="0" bIns="0" anchor="t" anchorCtr="0">
            <a:spAutoFit/>
          </a:bodyPr>
          <a:lstStyle/>
          <a:p>
            <a:pPr marL="11727">
              <a:spcBef>
                <a:spcPts val="0"/>
              </a:spcBef>
              <a:spcAft>
                <a:spcPts val="0"/>
              </a:spcAft>
              <a:buClr>
                <a:srgbClr val="2E2B1F"/>
              </a:buClr>
              <a:buSzPts val="1600"/>
            </a:pPr>
            <a:r>
              <a:rPr lang="en-US" sz="2200" b="1" dirty="0">
                <a:solidFill>
                  <a:srgbClr val="2E2B1F"/>
                </a:solidFill>
                <a:latin typeface="Times New Roman"/>
                <a:ea typeface="Times New Roman"/>
                <a:cs typeface="Times New Roman"/>
                <a:sym typeface="Times New Roman"/>
              </a:rPr>
              <a:t>Advantages</a:t>
            </a:r>
          </a:p>
          <a:p>
            <a:pPr marL="11727">
              <a:spcBef>
                <a:spcPts val="0"/>
              </a:spcBef>
              <a:spcAft>
                <a:spcPts val="0"/>
              </a:spcAft>
              <a:buClr>
                <a:srgbClr val="2E2B1F"/>
              </a:buClr>
              <a:buSzPts val="1600"/>
            </a:pPr>
            <a:endParaRPr sz="2200" dirty="0">
              <a:solidFill>
                <a:srgbClr val="000000"/>
              </a:solidFill>
              <a:latin typeface="Times New Roman"/>
              <a:ea typeface="Times New Roman"/>
              <a:cs typeface="Times New Roman"/>
              <a:sym typeface="Times New Roman"/>
            </a:endParaRPr>
          </a:p>
          <a:p>
            <a:pPr marL="11727" indent="-93817">
              <a:spcBef>
                <a:spcPts val="0"/>
              </a:spcBef>
              <a:spcAft>
                <a:spcPts val="0"/>
              </a:spcAft>
              <a:buClr>
                <a:srgbClr val="A8A47B"/>
              </a:buClr>
              <a:buSzPts val="1600"/>
              <a:buFont typeface="Arial"/>
              <a:buChar char="•"/>
            </a:pPr>
            <a:r>
              <a:rPr lang="en-US" sz="2000" dirty="0">
                <a:solidFill>
                  <a:srgbClr val="2E2B1F"/>
                </a:solidFill>
                <a:latin typeface="Times New Roman"/>
                <a:ea typeface="Times New Roman"/>
                <a:cs typeface="Times New Roman"/>
                <a:sym typeface="Times New Roman"/>
              </a:rPr>
              <a:t>Users need not remember command names</a:t>
            </a:r>
            <a:endParaRPr sz="2000" dirty="0">
              <a:solidFill>
                <a:srgbClr val="000000"/>
              </a:solidFill>
              <a:latin typeface="Times New Roman"/>
              <a:ea typeface="Times New Roman"/>
              <a:cs typeface="Times New Roman"/>
              <a:sym typeface="Times New Roman"/>
            </a:endParaRPr>
          </a:p>
          <a:p>
            <a:pPr marL="11727" indent="-93817">
              <a:spcBef>
                <a:spcPts val="0"/>
              </a:spcBef>
              <a:spcAft>
                <a:spcPts val="0"/>
              </a:spcAft>
              <a:buClr>
                <a:srgbClr val="A8A47B"/>
              </a:buClr>
              <a:buSzPts val="1600"/>
              <a:buFont typeface="Arial"/>
              <a:buChar char="•"/>
            </a:pPr>
            <a:r>
              <a:rPr lang="en-US" sz="2000" dirty="0">
                <a:solidFill>
                  <a:srgbClr val="2E2B1F"/>
                </a:solidFill>
                <a:latin typeface="Times New Roman"/>
                <a:ea typeface="Times New Roman"/>
                <a:cs typeface="Times New Roman"/>
                <a:sym typeface="Times New Roman"/>
              </a:rPr>
              <a:t>Typing effort is minimal</a:t>
            </a:r>
            <a:endParaRPr sz="2000" dirty="0">
              <a:solidFill>
                <a:srgbClr val="000000"/>
              </a:solidFill>
              <a:latin typeface="Times New Roman"/>
              <a:ea typeface="Times New Roman"/>
              <a:cs typeface="Times New Roman"/>
              <a:sym typeface="Times New Roman"/>
            </a:endParaRPr>
          </a:p>
          <a:p>
            <a:pPr marL="11727" indent="-93817">
              <a:spcBef>
                <a:spcPts val="0"/>
              </a:spcBef>
              <a:spcAft>
                <a:spcPts val="0"/>
              </a:spcAft>
              <a:buClr>
                <a:srgbClr val="A8A47B"/>
              </a:buClr>
              <a:buSzPts val="1600"/>
              <a:buFont typeface="Arial"/>
              <a:buChar char="•"/>
            </a:pPr>
            <a:r>
              <a:rPr lang="en-US" sz="2000" dirty="0">
                <a:solidFill>
                  <a:srgbClr val="2E2B1F"/>
                </a:solidFill>
                <a:latin typeface="Times New Roman"/>
                <a:ea typeface="Times New Roman"/>
                <a:cs typeface="Times New Roman"/>
                <a:sym typeface="Times New Roman"/>
              </a:rPr>
              <a:t>User errors are trapped by the interface</a:t>
            </a:r>
            <a:endParaRPr sz="2000" dirty="0">
              <a:solidFill>
                <a:srgbClr val="000000"/>
              </a:solidFill>
              <a:latin typeface="Times New Roman"/>
              <a:ea typeface="Times New Roman"/>
              <a:cs typeface="Times New Roman"/>
              <a:sym typeface="Times New Roman"/>
            </a:endParaRPr>
          </a:p>
          <a:p>
            <a:pPr marL="11727" indent="-93817">
              <a:spcBef>
                <a:spcPts val="0"/>
              </a:spcBef>
              <a:spcAft>
                <a:spcPts val="0"/>
              </a:spcAft>
              <a:buClr>
                <a:srgbClr val="A8A47B"/>
              </a:buClr>
              <a:buSzPts val="1600"/>
              <a:buFont typeface="Arial"/>
              <a:buChar char="•"/>
            </a:pPr>
            <a:r>
              <a:rPr lang="en-US" sz="2000" dirty="0">
                <a:solidFill>
                  <a:srgbClr val="2E2B1F"/>
                </a:solidFill>
                <a:latin typeface="Times New Roman"/>
                <a:ea typeface="Times New Roman"/>
                <a:cs typeface="Times New Roman"/>
                <a:sym typeface="Times New Roman"/>
              </a:rPr>
              <a:t>Context-dependent help can be provided.</a:t>
            </a:r>
          </a:p>
          <a:p>
            <a:pPr marL="11727" indent="-93817">
              <a:spcBef>
                <a:spcPts val="0"/>
              </a:spcBef>
              <a:spcAft>
                <a:spcPts val="0"/>
              </a:spcAft>
              <a:buClr>
                <a:srgbClr val="A8A47B"/>
              </a:buClr>
              <a:buSzPts val="1600"/>
              <a:buFont typeface="Arial"/>
              <a:buChar char="•"/>
            </a:pPr>
            <a:endParaRPr sz="2000" dirty="0">
              <a:solidFill>
                <a:srgbClr val="000000"/>
              </a:solidFill>
              <a:latin typeface="Times New Roman"/>
              <a:ea typeface="Times New Roman"/>
              <a:cs typeface="Times New Roman"/>
              <a:sym typeface="Times New Roman"/>
            </a:endParaRPr>
          </a:p>
          <a:p>
            <a:pPr marL="11727">
              <a:spcBef>
                <a:spcPts val="0"/>
              </a:spcBef>
              <a:spcAft>
                <a:spcPts val="0"/>
              </a:spcAft>
              <a:buClr>
                <a:srgbClr val="2E2B1F"/>
              </a:buClr>
              <a:buSzPts val="1600"/>
            </a:pPr>
            <a:r>
              <a:rPr lang="en-US" sz="2200" b="1" dirty="0">
                <a:solidFill>
                  <a:srgbClr val="2E2B1F"/>
                </a:solidFill>
                <a:latin typeface="Times New Roman"/>
                <a:ea typeface="Times New Roman"/>
                <a:cs typeface="Times New Roman"/>
                <a:sym typeface="Times New Roman"/>
              </a:rPr>
              <a:t>Problems</a:t>
            </a:r>
          </a:p>
          <a:p>
            <a:pPr marL="11727">
              <a:spcBef>
                <a:spcPts val="0"/>
              </a:spcBef>
              <a:spcAft>
                <a:spcPts val="0"/>
              </a:spcAft>
              <a:buClr>
                <a:srgbClr val="2E2B1F"/>
              </a:buClr>
              <a:buSzPts val="1600"/>
            </a:pPr>
            <a:endParaRPr sz="2200" dirty="0">
              <a:solidFill>
                <a:srgbClr val="000000"/>
              </a:solidFill>
              <a:latin typeface="Times New Roman"/>
              <a:ea typeface="Times New Roman"/>
              <a:cs typeface="Times New Roman"/>
              <a:sym typeface="Times New Roman"/>
            </a:endParaRPr>
          </a:p>
          <a:p>
            <a:pPr marL="11727" indent="-93817">
              <a:spcBef>
                <a:spcPts val="0"/>
              </a:spcBef>
              <a:spcAft>
                <a:spcPts val="0"/>
              </a:spcAft>
              <a:buClr>
                <a:srgbClr val="A8A47B"/>
              </a:buClr>
              <a:buSzPts val="1600"/>
              <a:buFont typeface="Arial"/>
              <a:buChar char="•"/>
            </a:pPr>
            <a:r>
              <a:rPr lang="en-US" sz="2000" dirty="0">
                <a:solidFill>
                  <a:srgbClr val="2E2B1F"/>
                </a:solidFill>
                <a:latin typeface="Times New Roman"/>
                <a:ea typeface="Times New Roman"/>
                <a:cs typeface="Times New Roman"/>
                <a:sym typeface="Times New Roman"/>
              </a:rPr>
              <a:t>Actions which involve logical conjunction (and)  or disjunction (or) are awkward to represent</a:t>
            </a:r>
            <a:endParaRPr sz="2000" dirty="0">
              <a:solidFill>
                <a:srgbClr val="000000"/>
              </a:solidFill>
              <a:latin typeface="Times New Roman"/>
              <a:ea typeface="Times New Roman"/>
              <a:cs typeface="Times New Roman"/>
              <a:sym typeface="Times New Roman"/>
            </a:endParaRPr>
          </a:p>
          <a:p>
            <a:pPr marL="11727" indent="-93817">
              <a:spcBef>
                <a:spcPts val="0"/>
              </a:spcBef>
              <a:spcAft>
                <a:spcPts val="0"/>
              </a:spcAft>
              <a:buClr>
                <a:srgbClr val="A8A47B"/>
              </a:buClr>
              <a:buSzPts val="1600"/>
              <a:buFont typeface="Arial"/>
              <a:buChar char="•"/>
            </a:pPr>
            <a:r>
              <a:rPr lang="en-US" sz="2000" dirty="0">
                <a:solidFill>
                  <a:srgbClr val="2E2B1F"/>
                </a:solidFill>
                <a:latin typeface="Times New Roman"/>
                <a:ea typeface="Times New Roman"/>
                <a:cs typeface="Times New Roman"/>
                <a:sym typeface="Times New Roman"/>
              </a:rPr>
              <a:t>Menu systems are best suited to presenting a  small number of choices. If there are many  choices, some menu structuring facility must be  used</a:t>
            </a:r>
            <a:endParaRPr sz="2000" dirty="0"/>
          </a:p>
        </p:txBody>
      </p:sp>
      <p:sp>
        <p:nvSpPr>
          <p:cNvPr id="964" name="Google Shape;964;p45"/>
          <p:cNvSpPr/>
          <p:nvPr/>
        </p:nvSpPr>
        <p:spPr>
          <a:xfrm>
            <a:off x="8227841" y="5478265"/>
            <a:ext cx="65963" cy="366464"/>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65" name="Google Shape;965;p45"/>
          <p:cNvSpPr/>
          <p:nvPr/>
        </p:nvSpPr>
        <p:spPr>
          <a:xfrm>
            <a:off x="8669064" y="5478265"/>
            <a:ext cx="65963" cy="366464"/>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66" name="Google Shape;966;p45"/>
          <p:cNvSpPr txBox="1"/>
          <p:nvPr/>
        </p:nvSpPr>
        <p:spPr>
          <a:xfrm>
            <a:off x="8365631" y="5517842"/>
            <a:ext cx="234537" cy="267617"/>
          </a:xfrm>
          <a:prstGeom prst="rect">
            <a:avLst/>
          </a:prstGeom>
          <a:noFill/>
          <a:ln>
            <a:noFill/>
          </a:ln>
        </p:spPr>
        <p:txBody>
          <a:bodyPr spcFirstLastPara="1" wrap="square" lIns="0" tIns="11727" rIns="0" bIns="0" anchor="t" anchorCtr="0">
            <a:spAutoFit/>
          </a:bodyPr>
          <a:lstStyle/>
          <a:p>
            <a:pPr marL="11727">
              <a:spcBef>
                <a:spcPts val="0"/>
              </a:spcBef>
              <a:spcAft>
                <a:spcPts val="0"/>
              </a:spcAft>
              <a:buClr>
                <a:srgbClr val="FFFFFF"/>
              </a:buClr>
              <a:buSzPts val="1800"/>
            </a:pPr>
            <a:r>
              <a:rPr lang="en-US" sz="1662">
                <a:solidFill>
                  <a:srgbClr val="FFFFFF"/>
                </a:solidFill>
                <a:latin typeface="Times New Roman"/>
                <a:ea typeface="Times New Roman"/>
                <a:cs typeface="Times New Roman"/>
                <a:sym typeface="Times New Roman"/>
              </a:rPr>
              <a:t>16</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46"/>
          <p:cNvSpPr txBox="1">
            <a:spLocks noGrp="1"/>
          </p:cNvSpPr>
          <p:nvPr>
            <p:ph type="title"/>
          </p:nvPr>
        </p:nvSpPr>
        <p:spPr>
          <a:xfrm>
            <a:off x="76200" y="237519"/>
            <a:ext cx="4951681" cy="517691"/>
          </a:xfrm>
          <a:prstGeom prst="rect">
            <a:avLst/>
          </a:prstGeom>
          <a:noFill/>
          <a:ln>
            <a:noFill/>
          </a:ln>
        </p:spPr>
        <p:txBody>
          <a:bodyPr spcFirstLastPara="1" vert="horz" wrap="square" lIns="0" tIns="12304" rIns="0" bIns="0" numCol="1" anchor="ctr" anchorCtr="0" compatLnSpc="1">
            <a:spAutoFit/>
          </a:bodyPr>
          <a:lstStyle/>
          <a:p>
            <a:pPr marL="11727" algn="l">
              <a:spcBef>
                <a:spcPts val="92"/>
              </a:spcBef>
              <a:spcAft>
                <a:spcPts val="0"/>
              </a:spcAft>
              <a:buSzPts val="1800"/>
            </a:pPr>
            <a:r>
              <a:rPr lang="en-US" b="1" dirty="0">
                <a:solidFill>
                  <a:srgbClr val="000000"/>
                </a:solidFill>
                <a:latin typeface="Times New Roman"/>
                <a:ea typeface="Times New Roman"/>
                <a:cs typeface="Times New Roman"/>
                <a:sym typeface="Times New Roman"/>
              </a:rPr>
              <a:t>Form-based interface</a:t>
            </a:r>
            <a:endParaRPr b="1" dirty="0"/>
          </a:p>
        </p:txBody>
      </p:sp>
      <p:grpSp>
        <p:nvGrpSpPr>
          <p:cNvPr id="972" name="Google Shape;972;p46"/>
          <p:cNvGrpSpPr/>
          <p:nvPr/>
        </p:nvGrpSpPr>
        <p:grpSpPr>
          <a:xfrm>
            <a:off x="543832" y="1295401"/>
            <a:ext cx="7410235" cy="4676357"/>
            <a:chOff x="497024" y="1532162"/>
            <a:chExt cx="8050507" cy="4892577"/>
          </a:xfrm>
        </p:grpSpPr>
        <p:sp>
          <p:nvSpPr>
            <p:cNvPr id="973" name="Google Shape;973;p46"/>
            <p:cNvSpPr/>
            <p:nvPr/>
          </p:nvSpPr>
          <p:spPr>
            <a:xfrm>
              <a:off x="665276" y="1700339"/>
              <a:ext cx="7882255" cy="4724400"/>
            </a:xfrm>
            <a:custGeom>
              <a:avLst/>
              <a:gdLst/>
              <a:ahLst/>
              <a:cxnLst/>
              <a:rect l="l" t="t" r="r" b="b"/>
              <a:pathLst>
                <a:path w="7882255" h="4724400" extrusionOk="0">
                  <a:moveTo>
                    <a:pt x="7881823" y="0"/>
                  </a:moveTo>
                  <a:lnTo>
                    <a:pt x="0" y="0"/>
                  </a:lnTo>
                  <a:lnTo>
                    <a:pt x="0" y="4556176"/>
                  </a:lnTo>
                  <a:lnTo>
                    <a:pt x="0" y="4724349"/>
                  </a:lnTo>
                  <a:lnTo>
                    <a:pt x="7881823" y="4724349"/>
                  </a:lnTo>
                  <a:lnTo>
                    <a:pt x="7881823" y="4556176"/>
                  </a:lnTo>
                  <a:lnTo>
                    <a:pt x="7881823" y="0"/>
                  </a:lnTo>
                  <a:close/>
                </a:path>
              </a:pathLst>
            </a:custGeom>
            <a:solidFill>
              <a:srgbClr val="6D7968"/>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74" name="Google Shape;974;p46"/>
            <p:cNvSpPr/>
            <p:nvPr/>
          </p:nvSpPr>
          <p:spPr>
            <a:xfrm>
              <a:off x="497025" y="1532162"/>
              <a:ext cx="7882255" cy="4724400"/>
            </a:xfrm>
            <a:custGeom>
              <a:avLst/>
              <a:gdLst/>
              <a:ahLst/>
              <a:cxnLst/>
              <a:rect l="l" t="t" r="r" b="b"/>
              <a:pathLst>
                <a:path w="7882255" h="4724400" extrusionOk="0">
                  <a:moveTo>
                    <a:pt x="7881823" y="0"/>
                  </a:moveTo>
                  <a:lnTo>
                    <a:pt x="0" y="0"/>
                  </a:lnTo>
                  <a:lnTo>
                    <a:pt x="0" y="4724349"/>
                  </a:lnTo>
                  <a:lnTo>
                    <a:pt x="7881823" y="4724349"/>
                  </a:lnTo>
                  <a:lnTo>
                    <a:pt x="7881823" y="0"/>
                  </a:lnTo>
                  <a:close/>
                </a:path>
              </a:pathLst>
            </a:custGeom>
            <a:solidFill>
              <a:srgbClr val="D2E2CB"/>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75" name="Google Shape;975;p46"/>
            <p:cNvSpPr/>
            <p:nvPr/>
          </p:nvSpPr>
          <p:spPr>
            <a:xfrm>
              <a:off x="497024" y="1532169"/>
              <a:ext cx="7882255" cy="4724400"/>
            </a:xfrm>
            <a:custGeom>
              <a:avLst/>
              <a:gdLst/>
              <a:ahLst/>
              <a:cxnLst/>
              <a:rect l="l" t="t" r="r" b="b"/>
              <a:pathLst>
                <a:path w="7882255" h="4724400" extrusionOk="0">
                  <a:moveTo>
                    <a:pt x="0" y="4724341"/>
                  </a:moveTo>
                  <a:lnTo>
                    <a:pt x="7881793" y="4724341"/>
                  </a:lnTo>
                  <a:lnTo>
                    <a:pt x="7881793" y="0"/>
                  </a:lnTo>
                  <a:lnTo>
                    <a:pt x="0" y="0"/>
                  </a:lnTo>
                  <a:lnTo>
                    <a:pt x="0" y="4724341"/>
                  </a:lnTo>
                  <a:close/>
                </a:path>
              </a:pathLst>
            </a:custGeom>
            <a:noFill/>
            <a:ln w="4775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976" name="Google Shape;976;p46"/>
          <p:cNvSpPr txBox="1"/>
          <p:nvPr/>
        </p:nvSpPr>
        <p:spPr>
          <a:xfrm>
            <a:off x="1174150" y="2263646"/>
            <a:ext cx="401644" cy="253446"/>
          </a:xfrm>
          <a:prstGeom prst="rect">
            <a:avLst/>
          </a:prstGeom>
          <a:noFill/>
          <a:ln>
            <a:noFill/>
          </a:ln>
        </p:spPr>
        <p:txBody>
          <a:bodyPr spcFirstLastPara="1" wrap="square" lIns="0" tIns="11727" rIns="0" bIns="0" anchor="t" anchorCtr="0">
            <a:spAutoFit/>
          </a:bodyPr>
          <a:lstStyle/>
          <a:p>
            <a:pPr marL="11727">
              <a:spcBef>
                <a:spcPts val="0"/>
              </a:spcBef>
              <a:spcAft>
                <a:spcPts val="0"/>
              </a:spcAft>
              <a:buClr>
                <a:srgbClr val="000000"/>
              </a:buClr>
              <a:buSzPts val="1700"/>
            </a:pPr>
            <a:r>
              <a:rPr lang="en-US" sz="1570">
                <a:solidFill>
                  <a:srgbClr val="000000"/>
                </a:solidFill>
                <a:latin typeface="Times New Roman"/>
                <a:ea typeface="Times New Roman"/>
                <a:cs typeface="Times New Roman"/>
                <a:sym typeface="Times New Roman"/>
              </a:rPr>
              <a:t>Title</a:t>
            </a:r>
            <a:endParaRPr/>
          </a:p>
        </p:txBody>
      </p:sp>
      <p:grpSp>
        <p:nvGrpSpPr>
          <p:cNvPr id="977" name="Google Shape;977;p46"/>
          <p:cNvGrpSpPr/>
          <p:nvPr/>
        </p:nvGrpSpPr>
        <p:grpSpPr>
          <a:xfrm>
            <a:off x="1719490" y="2351179"/>
            <a:ext cx="6367643" cy="3559605"/>
            <a:chOff x="1482625" y="2155913"/>
            <a:chExt cx="7120354" cy="3889287"/>
          </a:xfrm>
        </p:grpSpPr>
        <p:sp>
          <p:nvSpPr>
            <p:cNvPr id="978" name="Google Shape;978;p46"/>
            <p:cNvSpPr/>
            <p:nvPr/>
          </p:nvSpPr>
          <p:spPr>
            <a:xfrm>
              <a:off x="1482636" y="2155913"/>
              <a:ext cx="2763520" cy="360045"/>
            </a:xfrm>
            <a:custGeom>
              <a:avLst/>
              <a:gdLst/>
              <a:ahLst/>
              <a:cxnLst/>
              <a:rect l="l" t="t" r="r" b="b"/>
              <a:pathLst>
                <a:path w="2763520" h="360044" extrusionOk="0">
                  <a:moveTo>
                    <a:pt x="2763380" y="0"/>
                  </a:moveTo>
                  <a:lnTo>
                    <a:pt x="0" y="0"/>
                  </a:lnTo>
                  <a:lnTo>
                    <a:pt x="0" y="359613"/>
                  </a:lnTo>
                  <a:lnTo>
                    <a:pt x="2763380" y="359613"/>
                  </a:lnTo>
                  <a:lnTo>
                    <a:pt x="2763380"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79" name="Google Shape;979;p46"/>
            <p:cNvSpPr/>
            <p:nvPr/>
          </p:nvSpPr>
          <p:spPr>
            <a:xfrm>
              <a:off x="1482625" y="2155916"/>
              <a:ext cx="2763520" cy="360045"/>
            </a:xfrm>
            <a:custGeom>
              <a:avLst/>
              <a:gdLst/>
              <a:ahLst/>
              <a:cxnLst/>
              <a:rect l="l" t="t" r="r" b="b"/>
              <a:pathLst>
                <a:path w="2763520" h="360044" extrusionOk="0">
                  <a:moveTo>
                    <a:pt x="0" y="359611"/>
                  </a:moveTo>
                  <a:lnTo>
                    <a:pt x="2763373" y="359611"/>
                  </a:lnTo>
                  <a:lnTo>
                    <a:pt x="2763373" y="0"/>
                  </a:lnTo>
                  <a:lnTo>
                    <a:pt x="0" y="0"/>
                  </a:lnTo>
                  <a:lnTo>
                    <a:pt x="0" y="359611"/>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80" name="Google Shape;980;p46"/>
            <p:cNvSpPr/>
            <p:nvPr/>
          </p:nvSpPr>
          <p:spPr>
            <a:xfrm>
              <a:off x="1722742" y="2851196"/>
              <a:ext cx="2523490" cy="335915"/>
            </a:xfrm>
            <a:custGeom>
              <a:avLst/>
              <a:gdLst/>
              <a:ahLst/>
              <a:cxnLst/>
              <a:rect l="l" t="t" r="r" b="b"/>
              <a:pathLst>
                <a:path w="2523490" h="335914" extrusionOk="0">
                  <a:moveTo>
                    <a:pt x="2523172" y="0"/>
                  </a:moveTo>
                  <a:lnTo>
                    <a:pt x="0" y="0"/>
                  </a:lnTo>
                  <a:lnTo>
                    <a:pt x="0" y="335766"/>
                  </a:lnTo>
                  <a:lnTo>
                    <a:pt x="2523172" y="335766"/>
                  </a:lnTo>
                  <a:lnTo>
                    <a:pt x="2523172"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81" name="Google Shape;981;p46"/>
            <p:cNvSpPr/>
            <p:nvPr/>
          </p:nvSpPr>
          <p:spPr>
            <a:xfrm>
              <a:off x="1722730" y="2851197"/>
              <a:ext cx="2523490" cy="335915"/>
            </a:xfrm>
            <a:custGeom>
              <a:avLst/>
              <a:gdLst/>
              <a:ahLst/>
              <a:cxnLst/>
              <a:rect l="l" t="t" r="r" b="b"/>
              <a:pathLst>
                <a:path w="2523490" h="335914" extrusionOk="0">
                  <a:moveTo>
                    <a:pt x="0" y="335758"/>
                  </a:moveTo>
                  <a:lnTo>
                    <a:pt x="2523166" y="335758"/>
                  </a:lnTo>
                  <a:lnTo>
                    <a:pt x="2523166" y="0"/>
                  </a:lnTo>
                  <a:lnTo>
                    <a:pt x="0" y="0"/>
                  </a:lnTo>
                  <a:lnTo>
                    <a:pt x="0" y="335758"/>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82" name="Google Shape;982;p46"/>
            <p:cNvSpPr/>
            <p:nvPr/>
          </p:nvSpPr>
          <p:spPr>
            <a:xfrm>
              <a:off x="1891004" y="3522866"/>
              <a:ext cx="2355215" cy="335915"/>
            </a:xfrm>
            <a:custGeom>
              <a:avLst/>
              <a:gdLst/>
              <a:ahLst/>
              <a:cxnLst/>
              <a:rect l="l" t="t" r="r" b="b"/>
              <a:pathLst>
                <a:path w="2355215" h="335914" extrusionOk="0">
                  <a:moveTo>
                    <a:pt x="2355037" y="0"/>
                  </a:moveTo>
                  <a:lnTo>
                    <a:pt x="0" y="0"/>
                  </a:lnTo>
                  <a:lnTo>
                    <a:pt x="0" y="335761"/>
                  </a:lnTo>
                  <a:lnTo>
                    <a:pt x="2355037" y="335761"/>
                  </a:lnTo>
                  <a:lnTo>
                    <a:pt x="2355037"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83" name="Google Shape;983;p46"/>
            <p:cNvSpPr/>
            <p:nvPr/>
          </p:nvSpPr>
          <p:spPr>
            <a:xfrm>
              <a:off x="1890987" y="3522865"/>
              <a:ext cx="2355215" cy="335915"/>
            </a:xfrm>
            <a:custGeom>
              <a:avLst/>
              <a:gdLst/>
              <a:ahLst/>
              <a:cxnLst/>
              <a:rect l="l" t="t" r="r" b="b"/>
              <a:pathLst>
                <a:path w="2355215" h="335914" extrusionOk="0">
                  <a:moveTo>
                    <a:pt x="0" y="335758"/>
                  </a:moveTo>
                  <a:lnTo>
                    <a:pt x="2355037" y="335758"/>
                  </a:lnTo>
                  <a:lnTo>
                    <a:pt x="2355037" y="0"/>
                  </a:lnTo>
                  <a:lnTo>
                    <a:pt x="0" y="0"/>
                  </a:lnTo>
                  <a:lnTo>
                    <a:pt x="0" y="335758"/>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84" name="Google Shape;984;p46"/>
            <p:cNvSpPr/>
            <p:nvPr/>
          </p:nvSpPr>
          <p:spPr>
            <a:xfrm>
              <a:off x="1770659" y="4194277"/>
              <a:ext cx="2475865" cy="335915"/>
            </a:xfrm>
            <a:custGeom>
              <a:avLst/>
              <a:gdLst/>
              <a:ahLst/>
              <a:cxnLst/>
              <a:rect l="l" t="t" r="r" b="b"/>
              <a:pathLst>
                <a:path w="2475865" h="335914" extrusionOk="0">
                  <a:moveTo>
                    <a:pt x="2475280" y="0"/>
                  </a:moveTo>
                  <a:lnTo>
                    <a:pt x="0" y="0"/>
                  </a:lnTo>
                  <a:lnTo>
                    <a:pt x="0" y="335761"/>
                  </a:lnTo>
                  <a:lnTo>
                    <a:pt x="2475280" y="335761"/>
                  </a:lnTo>
                  <a:lnTo>
                    <a:pt x="2475280"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85" name="Google Shape;985;p46"/>
            <p:cNvSpPr/>
            <p:nvPr/>
          </p:nvSpPr>
          <p:spPr>
            <a:xfrm>
              <a:off x="1770655" y="4194280"/>
              <a:ext cx="2475865" cy="335915"/>
            </a:xfrm>
            <a:custGeom>
              <a:avLst/>
              <a:gdLst/>
              <a:ahLst/>
              <a:cxnLst/>
              <a:rect l="l" t="t" r="r" b="b"/>
              <a:pathLst>
                <a:path w="2475865" h="335914" extrusionOk="0">
                  <a:moveTo>
                    <a:pt x="0" y="335758"/>
                  </a:moveTo>
                  <a:lnTo>
                    <a:pt x="2475267" y="335758"/>
                  </a:lnTo>
                  <a:lnTo>
                    <a:pt x="2475267" y="0"/>
                  </a:lnTo>
                  <a:lnTo>
                    <a:pt x="0" y="0"/>
                  </a:lnTo>
                  <a:lnTo>
                    <a:pt x="0" y="335758"/>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86" name="Google Shape;986;p46"/>
            <p:cNvSpPr/>
            <p:nvPr/>
          </p:nvSpPr>
          <p:spPr>
            <a:xfrm>
              <a:off x="2299385" y="4865777"/>
              <a:ext cx="1946910" cy="335915"/>
            </a:xfrm>
            <a:custGeom>
              <a:avLst/>
              <a:gdLst/>
              <a:ahLst/>
              <a:cxnLst/>
              <a:rect l="l" t="t" r="r" b="b"/>
              <a:pathLst>
                <a:path w="1946910" h="335914" extrusionOk="0">
                  <a:moveTo>
                    <a:pt x="1946656" y="0"/>
                  </a:moveTo>
                  <a:lnTo>
                    <a:pt x="0" y="0"/>
                  </a:lnTo>
                  <a:lnTo>
                    <a:pt x="0" y="335761"/>
                  </a:lnTo>
                  <a:lnTo>
                    <a:pt x="1946656" y="335761"/>
                  </a:lnTo>
                  <a:lnTo>
                    <a:pt x="1946656"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87" name="Google Shape;987;p46"/>
            <p:cNvSpPr/>
            <p:nvPr/>
          </p:nvSpPr>
          <p:spPr>
            <a:xfrm>
              <a:off x="2299375" y="4865771"/>
              <a:ext cx="1946910" cy="335915"/>
            </a:xfrm>
            <a:custGeom>
              <a:avLst/>
              <a:gdLst/>
              <a:ahLst/>
              <a:cxnLst/>
              <a:rect l="l" t="t" r="r" b="b"/>
              <a:pathLst>
                <a:path w="1946910" h="335914" extrusionOk="0">
                  <a:moveTo>
                    <a:pt x="0" y="335770"/>
                  </a:moveTo>
                  <a:lnTo>
                    <a:pt x="1946649" y="335770"/>
                  </a:lnTo>
                  <a:lnTo>
                    <a:pt x="1946649" y="0"/>
                  </a:lnTo>
                  <a:lnTo>
                    <a:pt x="0" y="0"/>
                  </a:lnTo>
                  <a:lnTo>
                    <a:pt x="0" y="335770"/>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88" name="Google Shape;988;p46"/>
            <p:cNvSpPr/>
            <p:nvPr/>
          </p:nvSpPr>
          <p:spPr>
            <a:xfrm>
              <a:off x="1891004" y="5537278"/>
              <a:ext cx="2355215" cy="335915"/>
            </a:xfrm>
            <a:custGeom>
              <a:avLst/>
              <a:gdLst/>
              <a:ahLst/>
              <a:cxnLst/>
              <a:rect l="l" t="t" r="r" b="b"/>
              <a:pathLst>
                <a:path w="2355215" h="335914" extrusionOk="0">
                  <a:moveTo>
                    <a:pt x="2355037" y="0"/>
                  </a:moveTo>
                  <a:lnTo>
                    <a:pt x="0" y="0"/>
                  </a:lnTo>
                  <a:lnTo>
                    <a:pt x="0" y="335761"/>
                  </a:lnTo>
                  <a:lnTo>
                    <a:pt x="2355037" y="335761"/>
                  </a:lnTo>
                  <a:lnTo>
                    <a:pt x="2355037"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89" name="Google Shape;989;p46"/>
            <p:cNvSpPr/>
            <p:nvPr/>
          </p:nvSpPr>
          <p:spPr>
            <a:xfrm>
              <a:off x="1890987" y="5537274"/>
              <a:ext cx="2355215" cy="335915"/>
            </a:xfrm>
            <a:custGeom>
              <a:avLst/>
              <a:gdLst/>
              <a:ahLst/>
              <a:cxnLst/>
              <a:rect l="l" t="t" r="r" b="b"/>
              <a:pathLst>
                <a:path w="2355215" h="335914" extrusionOk="0">
                  <a:moveTo>
                    <a:pt x="0" y="335765"/>
                  </a:moveTo>
                  <a:lnTo>
                    <a:pt x="2355037" y="335765"/>
                  </a:lnTo>
                  <a:lnTo>
                    <a:pt x="2355037" y="0"/>
                  </a:lnTo>
                  <a:lnTo>
                    <a:pt x="0" y="0"/>
                  </a:lnTo>
                  <a:lnTo>
                    <a:pt x="0" y="335765"/>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90" name="Google Shape;990;p46"/>
            <p:cNvSpPr/>
            <p:nvPr/>
          </p:nvSpPr>
          <p:spPr>
            <a:xfrm>
              <a:off x="5327370" y="2155913"/>
              <a:ext cx="2667635" cy="360045"/>
            </a:xfrm>
            <a:custGeom>
              <a:avLst/>
              <a:gdLst/>
              <a:ahLst/>
              <a:cxnLst/>
              <a:rect l="l" t="t" r="r" b="b"/>
              <a:pathLst>
                <a:path w="2667634" h="360044" extrusionOk="0">
                  <a:moveTo>
                    <a:pt x="2667114" y="0"/>
                  </a:moveTo>
                  <a:lnTo>
                    <a:pt x="0" y="0"/>
                  </a:lnTo>
                  <a:lnTo>
                    <a:pt x="0" y="359613"/>
                  </a:lnTo>
                  <a:lnTo>
                    <a:pt x="2667114" y="359613"/>
                  </a:lnTo>
                  <a:lnTo>
                    <a:pt x="2667114"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91" name="Google Shape;991;p46"/>
            <p:cNvSpPr/>
            <p:nvPr/>
          </p:nvSpPr>
          <p:spPr>
            <a:xfrm>
              <a:off x="5327351" y="2155916"/>
              <a:ext cx="2667635" cy="360045"/>
            </a:xfrm>
            <a:custGeom>
              <a:avLst/>
              <a:gdLst/>
              <a:ahLst/>
              <a:cxnLst/>
              <a:rect l="l" t="t" r="r" b="b"/>
              <a:pathLst>
                <a:path w="2667634" h="360044" extrusionOk="0">
                  <a:moveTo>
                    <a:pt x="0" y="359611"/>
                  </a:moveTo>
                  <a:lnTo>
                    <a:pt x="2667092" y="359611"/>
                  </a:lnTo>
                  <a:lnTo>
                    <a:pt x="2667092" y="0"/>
                  </a:lnTo>
                  <a:lnTo>
                    <a:pt x="0" y="0"/>
                  </a:lnTo>
                  <a:lnTo>
                    <a:pt x="0" y="359611"/>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92" name="Google Shape;992;p46"/>
            <p:cNvSpPr/>
            <p:nvPr/>
          </p:nvSpPr>
          <p:spPr>
            <a:xfrm>
              <a:off x="5278996" y="2851196"/>
              <a:ext cx="2715895" cy="335915"/>
            </a:xfrm>
            <a:custGeom>
              <a:avLst/>
              <a:gdLst/>
              <a:ahLst/>
              <a:cxnLst/>
              <a:rect l="l" t="t" r="r" b="b"/>
              <a:pathLst>
                <a:path w="2715895" h="335914" extrusionOk="0">
                  <a:moveTo>
                    <a:pt x="2715488" y="0"/>
                  </a:moveTo>
                  <a:lnTo>
                    <a:pt x="0" y="0"/>
                  </a:lnTo>
                  <a:lnTo>
                    <a:pt x="0" y="335766"/>
                  </a:lnTo>
                  <a:lnTo>
                    <a:pt x="2715488" y="335766"/>
                  </a:lnTo>
                  <a:lnTo>
                    <a:pt x="2715488"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93" name="Google Shape;993;p46"/>
            <p:cNvSpPr/>
            <p:nvPr/>
          </p:nvSpPr>
          <p:spPr>
            <a:xfrm>
              <a:off x="5278968" y="2851197"/>
              <a:ext cx="2715895" cy="335915"/>
            </a:xfrm>
            <a:custGeom>
              <a:avLst/>
              <a:gdLst/>
              <a:ahLst/>
              <a:cxnLst/>
              <a:rect l="l" t="t" r="r" b="b"/>
              <a:pathLst>
                <a:path w="2715895" h="335914" extrusionOk="0">
                  <a:moveTo>
                    <a:pt x="0" y="335758"/>
                  </a:moveTo>
                  <a:lnTo>
                    <a:pt x="2715474" y="335758"/>
                  </a:lnTo>
                  <a:lnTo>
                    <a:pt x="2715474" y="0"/>
                  </a:lnTo>
                  <a:lnTo>
                    <a:pt x="0" y="0"/>
                  </a:lnTo>
                  <a:lnTo>
                    <a:pt x="0" y="335758"/>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94" name="Google Shape;994;p46"/>
            <p:cNvSpPr/>
            <p:nvPr/>
          </p:nvSpPr>
          <p:spPr>
            <a:xfrm>
              <a:off x="5856147" y="3522866"/>
              <a:ext cx="2138680" cy="335915"/>
            </a:xfrm>
            <a:custGeom>
              <a:avLst/>
              <a:gdLst/>
              <a:ahLst/>
              <a:cxnLst/>
              <a:rect l="l" t="t" r="r" b="b"/>
              <a:pathLst>
                <a:path w="2138679" h="335914" extrusionOk="0">
                  <a:moveTo>
                    <a:pt x="2138286" y="0"/>
                  </a:moveTo>
                  <a:lnTo>
                    <a:pt x="0" y="0"/>
                  </a:lnTo>
                  <a:lnTo>
                    <a:pt x="0" y="335761"/>
                  </a:lnTo>
                  <a:lnTo>
                    <a:pt x="2138286" y="335761"/>
                  </a:lnTo>
                  <a:lnTo>
                    <a:pt x="2138286"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95" name="Google Shape;995;p46"/>
            <p:cNvSpPr/>
            <p:nvPr/>
          </p:nvSpPr>
          <p:spPr>
            <a:xfrm>
              <a:off x="5856122" y="3522865"/>
              <a:ext cx="2138680" cy="335915"/>
            </a:xfrm>
            <a:custGeom>
              <a:avLst/>
              <a:gdLst/>
              <a:ahLst/>
              <a:cxnLst/>
              <a:rect l="l" t="t" r="r" b="b"/>
              <a:pathLst>
                <a:path w="2138679" h="335914" extrusionOk="0">
                  <a:moveTo>
                    <a:pt x="0" y="335758"/>
                  </a:moveTo>
                  <a:lnTo>
                    <a:pt x="2138270" y="335758"/>
                  </a:lnTo>
                  <a:lnTo>
                    <a:pt x="2138270" y="0"/>
                  </a:lnTo>
                  <a:lnTo>
                    <a:pt x="0" y="0"/>
                  </a:lnTo>
                  <a:lnTo>
                    <a:pt x="0" y="335758"/>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96" name="Google Shape;996;p46"/>
            <p:cNvSpPr/>
            <p:nvPr/>
          </p:nvSpPr>
          <p:spPr>
            <a:xfrm>
              <a:off x="5856147" y="4194277"/>
              <a:ext cx="2138680" cy="335915"/>
            </a:xfrm>
            <a:custGeom>
              <a:avLst/>
              <a:gdLst/>
              <a:ahLst/>
              <a:cxnLst/>
              <a:rect l="l" t="t" r="r" b="b"/>
              <a:pathLst>
                <a:path w="2138679" h="335914" extrusionOk="0">
                  <a:moveTo>
                    <a:pt x="2138286" y="0"/>
                  </a:moveTo>
                  <a:lnTo>
                    <a:pt x="0" y="0"/>
                  </a:lnTo>
                  <a:lnTo>
                    <a:pt x="0" y="335761"/>
                  </a:lnTo>
                  <a:lnTo>
                    <a:pt x="2138286" y="335761"/>
                  </a:lnTo>
                  <a:lnTo>
                    <a:pt x="2138286"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97" name="Google Shape;997;p46"/>
            <p:cNvSpPr/>
            <p:nvPr/>
          </p:nvSpPr>
          <p:spPr>
            <a:xfrm>
              <a:off x="5856122" y="4194280"/>
              <a:ext cx="2138680" cy="335915"/>
            </a:xfrm>
            <a:custGeom>
              <a:avLst/>
              <a:gdLst/>
              <a:ahLst/>
              <a:cxnLst/>
              <a:rect l="l" t="t" r="r" b="b"/>
              <a:pathLst>
                <a:path w="2138679" h="335914" extrusionOk="0">
                  <a:moveTo>
                    <a:pt x="0" y="335758"/>
                  </a:moveTo>
                  <a:lnTo>
                    <a:pt x="2138270" y="335758"/>
                  </a:lnTo>
                  <a:lnTo>
                    <a:pt x="2138270" y="0"/>
                  </a:lnTo>
                  <a:lnTo>
                    <a:pt x="0" y="0"/>
                  </a:lnTo>
                  <a:lnTo>
                    <a:pt x="0" y="335758"/>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98" name="Google Shape;998;p46"/>
            <p:cNvSpPr/>
            <p:nvPr/>
          </p:nvSpPr>
          <p:spPr>
            <a:xfrm>
              <a:off x="5880087" y="4865777"/>
              <a:ext cx="2114550" cy="335915"/>
            </a:xfrm>
            <a:custGeom>
              <a:avLst/>
              <a:gdLst/>
              <a:ahLst/>
              <a:cxnLst/>
              <a:rect l="l" t="t" r="r" b="b"/>
              <a:pathLst>
                <a:path w="2114550" h="335914" extrusionOk="0">
                  <a:moveTo>
                    <a:pt x="2114334" y="0"/>
                  </a:moveTo>
                  <a:lnTo>
                    <a:pt x="0" y="0"/>
                  </a:lnTo>
                  <a:lnTo>
                    <a:pt x="0" y="335761"/>
                  </a:lnTo>
                  <a:lnTo>
                    <a:pt x="2114334" y="335761"/>
                  </a:lnTo>
                  <a:lnTo>
                    <a:pt x="2114334"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999" name="Google Shape;999;p46"/>
            <p:cNvSpPr/>
            <p:nvPr/>
          </p:nvSpPr>
          <p:spPr>
            <a:xfrm>
              <a:off x="5880071" y="4865771"/>
              <a:ext cx="2114550" cy="335915"/>
            </a:xfrm>
            <a:custGeom>
              <a:avLst/>
              <a:gdLst/>
              <a:ahLst/>
              <a:cxnLst/>
              <a:rect l="l" t="t" r="r" b="b"/>
              <a:pathLst>
                <a:path w="2114550" h="335914" extrusionOk="0">
                  <a:moveTo>
                    <a:pt x="0" y="335770"/>
                  </a:moveTo>
                  <a:lnTo>
                    <a:pt x="2114320" y="335770"/>
                  </a:lnTo>
                  <a:lnTo>
                    <a:pt x="2114320" y="0"/>
                  </a:lnTo>
                  <a:lnTo>
                    <a:pt x="0" y="0"/>
                  </a:lnTo>
                  <a:lnTo>
                    <a:pt x="0" y="335770"/>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1000" name="Google Shape;1000;p46"/>
            <p:cNvSpPr/>
            <p:nvPr/>
          </p:nvSpPr>
          <p:spPr>
            <a:xfrm>
              <a:off x="5951931" y="5537278"/>
              <a:ext cx="2042795" cy="335915"/>
            </a:xfrm>
            <a:custGeom>
              <a:avLst/>
              <a:gdLst/>
              <a:ahLst/>
              <a:cxnLst/>
              <a:rect l="l" t="t" r="r" b="b"/>
              <a:pathLst>
                <a:path w="2042795" h="335914" extrusionOk="0">
                  <a:moveTo>
                    <a:pt x="2042464" y="0"/>
                  </a:moveTo>
                  <a:lnTo>
                    <a:pt x="0" y="0"/>
                  </a:lnTo>
                  <a:lnTo>
                    <a:pt x="0" y="335761"/>
                  </a:lnTo>
                  <a:lnTo>
                    <a:pt x="2042464" y="335761"/>
                  </a:lnTo>
                  <a:lnTo>
                    <a:pt x="2042464" y="0"/>
                  </a:lnTo>
                  <a:close/>
                </a:path>
              </a:pathLst>
            </a:custGeom>
            <a:solidFill>
              <a:srgbClr val="FFFFFF"/>
            </a:solidFill>
            <a:ln>
              <a:noFill/>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1001" name="Google Shape;1001;p46"/>
            <p:cNvSpPr/>
            <p:nvPr/>
          </p:nvSpPr>
          <p:spPr>
            <a:xfrm>
              <a:off x="5951907" y="5537274"/>
              <a:ext cx="2042795" cy="335915"/>
            </a:xfrm>
            <a:custGeom>
              <a:avLst/>
              <a:gdLst/>
              <a:ahLst/>
              <a:cxnLst/>
              <a:rect l="l" t="t" r="r" b="b"/>
              <a:pathLst>
                <a:path w="2042795" h="335914" extrusionOk="0">
                  <a:moveTo>
                    <a:pt x="0" y="335765"/>
                  </a:moveTo>
                  <a:lnTo>
                    <a:pt x="2042459" y="335765"/>
                  </a:lnTo>
                  <a:lnTo>
                    <a:pt x="2042459" y="0"/>
                  </a:lnTo>
                  <a:lnTo>
                    <a:pt x="0" y="0"/>
                  </a:lnTo>
                  <a:lnTo>
                    <a:pt x="0" y="335765"/>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1002" name="Google Shape;1002;p46"/>
            <p:cNvSpPr/>
            <p:nvPr/>
          </p:nvSpPr>
          <p:spPr>
            <a:xfrm>
              <a:off x="8531224" y="5648325"/>
              <a:ext cx="71755"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grpSp>
      <p:sp>
        <p:nvSpPr>
          <p:cNvPr id="1003" name="Google Shape;1003;p46"/>
          <p:cNvSpPr txBox="1"/>
          <p:nvPr/>
        </p:nvSpPr>
        <p:spPr>
          <a:xfrm>
            <a:off x="1174149" y="2883703"/>
            <a:ext cx="579012" cy="495051"/>
          </a:xfrm>
          <a:prstGeom prst="rect">
            <a:avLst/>
          </a:prstGeom>
          <a:noFill/>
          <a:ln>
            <a:noFill/>
          </a:ln>
        </p:spPr>
        <p:txBody>
          <a:bodyPr spcFirstLastPara="1" wrap="square" lIns="0" tIns="11727" rIns="0" bIns="0" anchor="t" anchorCtr="0">
            <a:spAutoFit/>
          </a:bodyPr>
          <a:lstStyle/>
          <a:p>
            <a:pPr marL="11727">
              <a:spcBef>
                <a:spcPts val="0"/>
              </a:spcBef>
              <a:spcAft>
                <a:spcPts val="0"/>
              </a:spcAft>
              <a:buClr>
                <a:srgbClr val="000000"/>
              </a:buClr>
              <a:buSzPts val="1700"/>
            </a:pPr>
            <a:r>
              <a:rPr lang="en-US" sz="1570">
                <a:solidFill>
                  <a:srgbClr val="000000"/>
                </a:solidFill>
                <a:latin typeface="Times New Roman"/>
                <a:ea typeface="Times New Roman"/>
                <a:cs typeface="Times New Roman"/>
                <a:sym typeface="Times New Roman"/>
              </a:rPr>
              <a:t>Author</a:t>
            </a:r>
            <a:endParaRPr/>
          </a:p>
        </p:txBody>
      </p:sp>
      <p:sp>
        <p:nvSpPr>
          <p:cNvPr id="1004" name="Google Shape;1004;p46"/>
          <p:cNvSpPr txBox="1"/>
          <p:nvPr/>
        </p:nvSpPr>
        <p:spPr>
          <a:xfrm>
            <a:off x="1174150" y="3525747"/>
            <a:ext cx="778368" cy="253446"/>
          </a:xfrm>
          <a:prstGeom prst="rect">
            <a:avLst/>
          </a:prstGeom>
          <a:noFill/>
          <a:ln>
            <a:noFill/>
          </a:ln>
        </p:spPr>
        <p:txBody>
          <a:bodyPr spcFirstLastPara="1" wrap="square" lIns="0" tIns="11727" rIns="0" bIns="0" anchor="t" anchorCtr="0">
            <a:spAutoFit/>
          </a:bodyPr>
          <a:lstStyle/>
          <a:p>
            <a:pPr marL="11727">
              <a:spcBef>
                <a:spcPts val="0"/>
              </a:spcBef>
              <a:spcAft>
                <a:spcPts val="0"/>
              </a:spcAft>
              <a:buClr>
                <a:srgbClr val="000000"/>
              </a:buClr>
              <a:buSzPts val="1700"/>
            </a:pPr>
            <a:r>
              <a:rPr lang="en-US" sz="1570">
                <a:solidFill>
                  <a:srgbClr val="000000"/>
                </a:solidFill>
                <a:latin typeface="Times New Roman"/>
                <a:ea typeface="Times New Roman"/>
                <a:cs typeface="Times New Roman"/>
                <a:sym typeface="Times New Roman"/>
              </a:rPr>
              <a:t>Publisher</a:t>
            </a:r>
            <a:endParaRPr/>
          </a:p>
        </p:txBody>
      </p:sp>
      <p:sp>
        <p:nvSpPr>
          <p:cNvPr id="1005" name="Google Shape;1005;p46"/>
          <p:cNvSpPr txBox="1"/>
          <p:nvPr/>
        </p:nvSpPr>
        <p:spPr>
          <a:xfrm>
            <a:off x="1174150" y="4123815"/>
            <a:ext cx="612727" cy="253446"/>
          </a:xfrm>
          <a:prstGeom prst="rect">
            <a:avLst/>
          </a:prstGeom>
          <a:noFill/>
          <a:ln>
            <a:noFill/>
          </a:ln>
        </p:spPr>
        <p:txBody>
          <a:bodyPr spcFirstLastPara="1" wrap="square" lIns="0" tIns="11727" rIns="0" bIns="0" anchor="t" anchorCtr="0">
            <a:spAutoFit/>
          </a:bodyPr>
          <a:lstStyle/>
          <a:p>
            <a:pPr marL="11727">
              <a:spcBef>
                <a:spcPts val="0"/>
              </a:spcBef>
              <a:spcAft>
                <a:spcPts val="0"/>
              </a:spcAft>
              <a:buClr>
                <a:srgbClr val="000000"/>
              </a:buClr>
              <a:buSzPts val="1700"/>
            </a:pPr>
            <a:r>
              <a:rPr lang="en-US" sz="1570">
                <a:solidFill>
                  <a:srgbClr val="000000"/>
                </a:solidFill>
                <a:latin typeface="Times New Roman"/>
                <a:ea typeface="Times New Roman"/>
                <a:cs typeface="Times New Roman"/>
                <a:sym typeface="Times New Roman"/>
              </a:rPr>
              <a:t>Edition</a:t>
            </a:r>
            <a:endParaRPr/>
          </a:p>
        </p:txBody>
      </p:sp>
      <p:sp>
        <p:nvSpPr>
          <p:cNvPr id="1006" name="Google Shape;1006;p46"/>
          <p:cNvSpPr txBox="1"/>
          <p:nvPr/>
        </p:nvSpPr>
        <p:spPr>
          <a:xfrm>
            <a:off x="1174150" y="4743871"/>
            <a:ext cx="1122845" cy="253446"/>
          </a:xfrm>
          <a:prstGeom prst="rect">
            <a:avLst/>
          </a:prstGeom>
          <a:noFill/>
          <a:ln>
            <a:noFill/>
          </a:ln>
        </p:spPr>
        <p:txBody>
          <a:bodyPr spcFirstLastPara="1" wrap="square" lIns="0" tIns="11727" rIns="0" bIns="0" anchor="t" anchorCtr="0">
            <a:spAutoFit/>
          </a:bodyPr>
          <a:lstStyle/>
          <a:p>
            <a:pPr marL="11727">
              <a:spcBef>
                <a:spcPts val="0"/>
              </a:spcBef>
              <a:spcAft>
                <a:spcPts val="0"/>
              </a:spcAft>
              <a:buClr>
                <a:srgbClr val="000000"/>
              </a:buClr>
              <a:buSzPts val="1700"/>
            </a:pPr>
            <a:r>
              <a:rPr lang="en-US" sz="1570">
                <a:solidFill>
                  <a:srgbClr val="000000"/>
                </a:solidFill>
                <a:latin typeface="Times New Roman"/>
                <a:ea typeface="Times New Roman"/>
                <a:cs typeface="Times New Roman"/>
                <a:sym typeface="Times New Roman"/>
              </a:rPr>
              <a:t>Classification</a:t>
            </a:r>
            <a:endParaRPr/>
          </a:p>
        </p:txBody>
      </p:sp>
      <p:sp>
        <p:nvSpPr>
          <p:cNvPr id="1007" name="Google Shape;1007;p46"/>
          <p:cNvSpPr txBox="1"/>
          <p:nvPr/>
        </p:nvSpPr>
        <p:spPr>
          <a:xfrm>
            <a:off x="1174150" y="5275977"/>
            <a:ext cx="734393" cy="545921"/>
          </a:xfrm>
          <a:prstGeom prst="rect">
            <a:avLst/>
          </a:prstGeom>
          <a:noFill/>
          <a:ln>
            <a:noFill/>
          </a:ln>
        </p:spPr>
        <p:txBody>
          <a:bodyPr spcFirstLastPara="1" wrap="square" lIns="0" tIns="33403" rIns="0" bIns="0" anchor="t" anchorCtr="0">
            <a:spAutoFit/>
          </a:bodyPr>
          <a:lstStyle/>
          <a:p>
            <a:pPr marL="11727">
              <a:lnSpc>
                <a:spcPct val="105882"/>
              </a:lnSpc>
              <a:spcBef>
                <a:spcPts val="0"/>
              </a:spcBef>
              <a:spcAft>
                <a:spcPts val="0"/>
              </a:spcAft>
              <a:buClr>
                <a:srgbClr val="000000"/>
              </a:buClr>
              <a:buSzPts val="1700"/>
            </a:pPr>
            <a:r>
              <a:rPr lang="en-US" sz="1570">
                <a:solidFill>
                  <a:srgbClr val="000000"/>
                </a:solidFill>
                <a:latin typeface="Times New Roman"/>
                <a:ea typeface="Times New Roman"/>
                <a:cs typeface="Times New Roman"/>
                <a:sym typeface="Times New Roman"/>
              </a:rPr>
              <a:t>Date of  purchase</a:t>
            </a:r>
            <a:endParaRPr/>
          </a:p>
        </p:txBody>
      </p:sp>
      <p:sp>
        <p:nvSpPr>
          <p:cNvPr id="1008" name="Google Shape;1008;p46"/>
          <p:cNvSpPr txBox="1"/>
          <p:nvPr/>
        </p:nvSpPr>
        <p:spPr>
          <a:xfrm>
            <a:off x="4636498" y="2263646"/>
            <a:ext cx="479334" cy="253446"/>
          </a:xfrm>
          <a:prstGeom prst="rect">
            <a:avLst/>
          </a:prstGeom>
          <a:noFill/>
          <a:ln>
            <a:noFill/>
          </a:ln>
        </p:spPr>
        <p:txBody>
          <a:bodyPr spcFirstLastPara="1" wrap="square" lIns="0" tIns="11727" rIns="0" bIns="0" anchor="t" anchorCtr="0">
            <a:spAutoFit/>
          </a:bodyPr>
          <a:lstStyle/>
          <a:p>
            <a:pPr marL="11727">
              <a:spcBef>
                <a:spcPts val="0"/>
              </a:spcBef>
              <a:spcAft>
                <a:spcPts val="0"/>
              </a:spcAft>
              <a:buClr>
                <a:srgbClr val="000000"/>
              </a:buClr>
              <a:buSzPts val="1700"/>
            </a:pPr>
            <a:r>
              <a:rPr lang="en-US" sz="1570">
                <a:solidFill>
                  <a:srgbClr val="000000"/>
                </a:solidFill>
                <a:latin typeface="Times New Roman"/>
                <a:ea typeface="Times New Roman"/>
                <a:cs typeface="Times New Roman"/>
                <a:sym typeface="Times New Roman"/>
              </a:rPr>
              <a:t>ISBN</a:t>
            </a:r>
            <a:endParaRPr/>
          </a:p>
        </p:txBody>
      </p:sp>
      <p:sp>
        <p:nvSpPr>
          <p:cNvPr id="1009" name="Google Shape;1009;p46"/>
          <p:cNvSpPr txBox="1"/>
          <p:nvPr/>
        </p:nvSpPr>
        <p:spPr>
          <a:xfrm>
            <a:off x="4636498" y="2883703"/>
            <a:ext cx="423631" cy="495051"/>
          </a:xfrm>
          <a:prstGeom prst="rect">
            <a:avLst/>
          </a:prstGeom>
          <a:noFill/>
          <a:ln>
            <a:noFill/>
          </a:ln>
        </p:spPr>
        <p:txBody>
          <a:bodyPr spcFirstLastPara="1" wrap="square" lIns="0" tIns="11727" rIns="0" bIns="0" anchor="t" anchorCtr="0">
            <a:spAutoFit/>
          </a:bodyPr>
          <a:lstStyle/>
          <a:p>
            <a:pPr marL="11727">
              <a:spcBef>
                <a:spcPts val="0"/>
              </a:spcBef>
              <a:spcAft>
                <a:spcPts val="0"/>
              </a:spcAft>
              <a:buClr>
                <a:srgbClr val="000000"/>
              </a:buClr>
              <a:buSzPts val="1700"/>
            </a:pPr>
            <a:r>
              <a:rPr lang="en-US" sz="1570">
                <a:solidFill>
                  <a:srgbClr val="000000"/>
                </a:solidFill>
                <a:latin typeface="Times New Roman"/>
                <a:ea typeface="Times New Roman"/>
                <a:cs typeface="Times New Roman"/>
                <a:sym typeface="Times New Roman"/>
              </a:rPr>
              <a:t>Price</a:t>
            </a:r>
            <a:endParaRPr/>
          </a:p>
        </p:txBody>
      </p:sp>
      <p:sp>
        <p:nvSpPr>
          <p:cNvPr id="1010" name="Google Shape;1010;p46"/>
          <p:cNvSpPr txBox="1"/>
          <p:nvPr/>
        </p:nvSpPr>
        <p:spPr>
          <a:xfrm>
            <a:off x="4636498" y="3392353"/>
            <a:ext cx="944010" cy="1212000"/>
          </a:xfrm>
          <a:prstGeom prst="rect">
            <a:avLst/>
          </a:prstGeom>
          <a:noFill/>
          <a:ln>
            <a:noFill/>
          </a:ln>
        </p:spPr>
        <p:txBody>
          <a:bodyPr spcFirstLastPara="1" wrap="square" lIns="0" tIns="33403" rIns="0" bIns="0" anchor="t" anchorCtr="0">
            <a:spAutoFit/>
          </a:bodyPr>
          <a:lstStyle/>
          <a:p>
            <a:pPr marL="11727">
              <a:lnSpc>
                <a:spcPct val="105882"/>
              </a:lnSpc>
              <a:spcBef>
                <a:spcPts val="0"/>
              </a:spcBef>
              <a:spcAft>
                <a:spcPts val="0"/>
              </a:spcAft>
              <a:buClr>
                <a:srgbClr val="000000"/>
              </a:buClr>
              <a:buSzPts val="1700"/>
            </a:pPr>
            <a:r>
              <a:rPr lang="en-US" sz="1570">
                <a:solidFill>
                  <a:srgbClr val="000000"/>
                </a:solidFill>
                <a:latin typeface="Times New Roman"/>
                <a:ea typeface="Times New Roman"/>
                <a:cs typeface="Times New Roman"/>
                <a:sym typeface="Times New Roman"/>
              </a:rPr>
              <a:t>Publication  date</a:t>
            </a:r>
            <a:endParaRPr/>
          </a:p>
          <a:p>
            <a:pPr marL="11727">
              <a:lnSpc>
                <a:spcPct val="105882"/>
              </a:lnSpc>
              <a:spcBef>
                <a:spcPts val="1200"/>
              </a:spcBef>
              <a:spcAft>
                <a:spcPts val="0"/>
              </a:spcAft>
              <a:buClr>
                <a:srgbClr val="000000"/>
              </a:buClr>
              <a:buSzPts val="1700"/>
            </a:pPr>
            <a:r>
              <a:rPr lang="en-US" sz="1570">
                <a:solidFill>
                  <a:srgbClr val="000000"/>
                </a:solidFill>
                <a:latin typeface="Times New Roman"/>
                <a:ea typeface="Times New Roman"/>
                <a:cs typeface="Times New Roman"/>
                <a:sym typeface="Times New Roman"/>
              </a:rPr>
              <a:t>Number of  copies</a:t>
            </a:r>
            <a:endParaRPr/>
          </a:p>
        </p:txBody>
      </p:sp>
      <p:sp>
        <p:nvSpPr>
          <p:cNvPr id="1011" name="Google Shape;1011;p46"/>
          <p:cNvSpPr txBox="1"/>
          <p:nvPr/>
        </p:nvSpPr>
        <p:spPr>
          <a:xfrm>
            <a:off x="4636498" y="4787847"/>
            <a:ext cx="477869" cy="1468096"/>
          </a:xfrm>
          <a:prstGeom prst="rect">
            <a:avLst/>
          </a:prstGeom>
          <a:noFill/>
          <a:ln>
            <a:noFill/>
          </a:ln>
        </p:spPr>
        <p:txBody>
          <a:bodyPr spcFirstLastPara="1" wrap="square" lIns="0" tIns="33403" rIns="0" bIns="0" anchor="t" anchorCtr="0">
            <a:spAutoFit/>
          </a:bodyPr>
          <a:lstStyle/>
          <a:p>
            <a:pPr marL="11727">
              <a:lnSpc>
                <a:spcPct val="105882"/>
              </a:lnSpc>
              <a:spcBef>
                <a:spcPts val="0"/>
              </a:spcBef>
              <a:spcAft>
                <a:spcPts val="0"/>
              </a:spcAft>
              <a:buClr>
                <a:srgbClr val="000000"/>
              </a:buClr>
              <a:buSzPts val="1700"/>
            </a:pPr>
            <a:r>
              <a:rPr lang="en-US" sz="1570" dirty="0">
                <a:solidFill>
                  <a:srgbClr val="000000"/>
                </a:solidFill>
                <a:latin typeface="Times New Roman"/>
                <a:ea typeface="Times New Roman"/>
                <a:cs typeface="Times New Roman"/>
                <a:sym typeface="Times New Roman"/>
              </a:rPr>
              <a:t>Loan  status</a:t>
            </a:r>
            <a:endParaRPr dirty="0"/>
          </a:p>
          <a:p>
            <a:pPr marL="11727">
              <a:lnSpc>
                <a:spcPct val="105882"/>
              </a:lnSpc>
              <a:spcBef>
                <a:spcPts val="1200"/>
              </a:spcBef>
              <a:spcAft>
                <a:spcPts val="0"/>
              </a:spcAft>
              <a:buClr>
                <a:srgbClr val="000000"/>
              </a:buClr>
              <a:buSzPts val="1700"/>
            </a:pPr>
            <a:r>
              <a:rPr lang="en-US" sz="1570" dirty="0">
                <a:solidFill>
                  <a:srgbClr val="000000"/>
                </a:solidFill>
                <a:latin typeface="Times New Roman"/>
                <a:ea typeface="Times New Roman"/>
                <a:cs typeface="Times New Roman"/>
                <a:sym typeface="Times New Roman"/>
              </a:rPr>
              <a:t>Order  status</a:t>
            </a:r>
            <a:endParaRPr dirty="0"/>
          </a:p>
        </p:txBody>
      </p:sp>
      <p:sp>
        <p:nvSpPr>
          <p:cNvPr id="1012" name="Google Shape;1012;p46"/>
          <p:cNvSpPr txBox="1"/>
          <p:nvPr/>
        </p:nvSpPr>
        <p:spPr>
          <a:xfrm>
            <a:off x="3881584" y="1798970"/>
            <a:ext cx="1134571" cy="495051"/>
          </a:xfrm>
          <a:prstGeom prst="rect">
            <a:avLst/>
          </a:prstGeom>
          <a:noFill/>
          <a:ln>
            <a:noFill/>
          </a:ln>
        </p:spPr>
        <p:txBody>
          <a:bodyPr spcFirstLastPara="1" wrap="square" lIns="0" tIns="11727" rIns="0" bIns="0" anchor="t" anchorCtr="0">
            <a:spAutoFit/>
          </a:bodyPr>
          <a:lstStyle/>
          <a:p>
            <a:pPr marL="11727">
              <a:spcBef>
                <a:spcPts val="0"/>
              </a:spcBef>
              <a:spcAft>
                <a:spcPts val="0"/>
              </a:spcAft>
              <a:buClr>
                <a:srgbClr val="000000"/>
              </a:buClr>
              <a:buSzPts val="1700"/>
            </a:pPr>
            <a:r>
              <a:rPr lang="en-US" sz="1570" b="1">
                <a:solidFill>
                  <a:srgbClr val="000000"/>
                </a:solidFill>
                <a:latin typeface="Times New Roman"/>
                <a:ea typeface="Times New Roman"/>
                <a:cs typeface="Times New Roman"/>
                <a:sym typeface="Times New Roman"/>
              </a:rPr>
              <a:t>NEW</a:t>
            </a:r>
            <a:r>
              <a:rPr lang="en-US" sz="1570">
                <a:solidFill>
                  <a:srgbClr val="000000"/>
                </a:solidFill>
                <a:latin typeface="Times New Roman"/>
                <a:ea typeface="Times New Roman"/>
                <a:cs typeface="Times New Roman"/>
                <a:sym typeface="Times New Roman"/>
              </a:rPr>
              <a:t> </a:t>
            </a:r>
            <a:r>
              <a:rPr lang="en-US" sz="1570" b="1">
                <a:solidFill>
                  <a:srgbClr val="000000"/>
                </a:solidFill>
                <a:latin typeface="Times New Roman"/>
                <a:ea typeface="Times New Roman"/>
                <a:cs typeface="Times New Roman"/>
                <a:sym typeface="Times New Roman"/>
              </a:rPr>
              <a:t>BOOK</a:t>
            </a:r>
            <a:endParaRPr/>
          </a:p>
        </p:txBody>
      </p:sp>
      <p:sp>
        <p:nvSpPr>
          <p:cNvPr id="1013" name="Google Shape;1013;p46"/>
          <p:cNvSpPr/>
          <p:nvPr/>
        </p:nvSpPr>
        <p:spPr>
          <a:xfrm>
            <a:off x="8669064" y="5478265"/>
            <a:ext cx="65963" cy="366464"/>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a:spcBef>
                <a:spcPts val="0"/>
              </a:spcBef>
              <a:spcAft>
                <a:spcPts val="0"/>
              </a:spcAft>
            </a:pPr>
            <a:endParaRPr sz="1293">
              <a:solidFill>
                <a:srgbClr val="000000"/>
              </a:solidFill>
              <a:latin typeface="Arial"/>
              <a:ea typeface="Arial"/>
              <a:cs typeface="Arial"/>
              <a:sym typeface="Arial"/>
            </a:endParaRPr>
          </a:p>
        </p:txBody>
      </p:sp>
      <p:sp>
        <p:nvSpPr>
          <p:cNvPr id="1014" name="Google Shape;1014;p46"/>
          <p:cNvSpPr txBox="1"/>
          <p:nvPr/>
        </p:nvSpPr>
        <p:spPr>
          <a:xfrm>
            <a:off x="8365631" y="5517842"/>
            <a:ext cx="234537" cy="267617"/>
          </a:xfrm>
          <a:prstGeom prst="rect">
            <a:avLst/>
          </a:prstGeom>
          <a:noFill/>
          <a:ln>
            <a:noFill/>
          </a:ln>
        </p:spPr>
        <p:txBody>
          <a:bodyPr spcFirstLastPara="1" wrap="square" lIns="0" tIns="11727" rIns="0" bIns="0" anchor="t" anchorCtr="0">
            <a:spAutoFit/>
          </a:bodyPr>
          <a:lstStyle/>
          <a:p>
            <a:pPr marL="11727">
              <a:spcBef>
                <a:spcPts val="0"/>
              </a:spcBef>
              <a:spcAft>
                <a:spcPts val="0"/>
              </a:spcAft>
              <a:buClr>
                <a:srgbClr val="FFFFFF"/>
              </a:buClr>
              <a:buSzPts val="1800"/>
            </a:pPr>
            <a:r>
              <a:rPr lang="en-US" sz="1662">
                <a:solidFill>
                  <a:srgbClr val="FFFFFF"/>
                </a:solidFill>
                <a:latin typeface="Times New Roman"/>
                <a:ea typeface="Times New Roman"/>
                <a:cs typeface="Times New Roman"/>
                <a:sym typeface="Times New Roman"/>
              </a:rPr>
              <a:t>17</a:t>
            </a:r>
            <a:endParaRPr/>
          </a:p>
        </p:txBody>
      </p:sp>
      <p:sp>
        <p:nvSpPr>
          <p:cNvPr id="1015" name="Google Shape;1015;p46"/>
          <p:cNvSpPr txBox="1"/>
          <p:nvPr/>
        </p:nvSpPr>
        <p:spPr>
          <a:xfrm>
            <a:off x="3100588" y="6065130"/>
            <a:ext cx="2843012" cy="284185"/>
          </a:xfrm>
          <a:prstGeom prst="rect">
            <a:avLst/>
          </a:prstGeom>
          <a:noFill/>
          <a:ln>
            <a:noFill/>
          </a:ln>
        </p:spPr>
        <p:txBody>
          <a:bodyPr spcFirstLastPara="1" wrap="square" lIns="84419" tIns="42198" rIns="84419" bIns="42198" anchor="t" anchorCtr="0">
            <a:spAutoFit/>
          </a:bodyPr>
          <a:lstStyle/>
          <a:p>
            <a:pPr>
              <a:spcBef>
                <a:spcPts val="0"/>
              </a:spcBef>
              <a:spcAft>
                <a:spcPts val="0"/>
              </a:spcAft>
              <a:buClr>
                <a:srgbClr val="000000"/>
              </a:buClr>
              <a:buSzPts val="1400"/>
            </a:pPr>
            <a:r>
              <a:rPr lang="en-US" sz="1293" b="1" dirty="0">
                <a:solidFill>
                  <a:srgbClr val="000000"/>
                </a:solidFill>
                <a:latin typeface="Times New Roman"/>
                <a:ea typeface="Times New Roman"/>
                <a:cs typeface="Times New Roman"/>
                <a:sym typeface="Times New Roman"/>
              </a:rPr>
              <a:t>Figure 5: Form Based Interface</a:t>
            </a: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54"/>
          <p:cNvSpPr txBox="1">
            <a:spLocks noGrp="1"/>
          </p:cNvSpPr>
          <p:nvPr>
            <p:ph type="title"/>
          </p:nvPr>
        </p:nvSpPr>
        <p:spPr>
          <a:xfrm>
            <a:off x="0" y="0"/>
            <a:ext cx="3990007" cy="1072932"/>
          </a:xfrm>
          <a:prstGeom prst="rect">
            <a:avLst/>
          </a:prstGeom>
          <a:noFill/>
          <a:ln>
            <a:noFill/>
          </a:ln>
        </p:spPr>
        <p:txBody>
          <a:bodyPr spcFirstLastPara="1" vert="horz" wrap="square" lIns="0" tIns="0" rIns="0" bIns="0" numCol="1" anchor="ctr" anchorCtr="0" compatLnSpc="1">
            <a:noAutofit/>
          </a:bodyPr>
          <a:lstStyle/>
          <a:p>
            <a:pPr algn="l">
              <a:lnSpc>
                <a:spcPct val="90000"/>
              </a:lnSpc>
              <a:spcBef>
                <a:spcPts val="0"/>
              </a:spcBef>
              <a:spcAft>
                <a:spcPts val="0"/>
              </a:spcAft>
              <a:buSzPts val="1800"/>
            </a:pPr>
            <a:r>
              <a:rPr lang="en-US" b="1" dirty="0">
                <a:solidFill>
                  <a:srgbClr val="000000"/>
                </a:solidFill>
                <a:ea typeface="Arial"/>
                <a:sym typeface="Arial"/>
              </a:rPr>
              <a:t>Practice Questions</a:t>
            </a:r>
            <a:endParaRPr b="1" dirty="0"/>
          </a:p>
        </p:txBody>
      </p:sp>
      <p:sp>
        <p:nvSpPr>
          <p:cNvPr id="1092" name="Google Shape;1092;p54"/>
          <p:cNvSpPr txBox="1">
            <a:spLocks noGrp="1"/>
          </p:cNvSpPr>
          <p:nvPr>
            <p:ph type="body" idx="1"/>
          </p:nvPr>
        </p:nvSpPr>
        <p:spPr>
          <a:xfrm>
            <a:off x="228600" y="1295401"/>
            <a:ext cx="8142895" cy="4121298"/>
          </a:xfrm>
          <a:prstGeom prst="rect">
            <a:avLst/>
          </a:prstGeom>
          <a:noFill/>
          <a:ln>
            <a:noFill/>
          </a:ln>
        </p:spPr>
        <p:txBody>
          <a:bodyPr spcFirstLastPara="1" vert="horz" wrap="square" lIns="0" tIns="0" rIns="0" bIns="0" numCol="1" anchor="t" anchorCtr="0" compatLnSpc="1">
            <a:normAutofit/>
          </a:bodyPr>
          <a:lstStyle/>
          <a:p>
            <a:pPr marL="474951" indent="-369406">
              <a:buClr>
                <a:srgbClr val="000000"/>
              </a:buClr>
              <a:buSzPts val="200"/>
              <a:buFont typeface="+mj-lt"/>
              <a:buAutoNum type="romanLcPeriod"/>
            </a:pPr>
            <a:r>
              <a:rPr lang="en-US" sz="2000" dirty="0">
                <a:solidFill>
                  <a:schemeClr val="tx1">
                    <a:lumMod val="75000"/>
                    <a:lumOff val="25000"/>
                  </a:schemeClr>
                </a:solidFill>
                <a:latin typeface="Times New Roman"/>
                <a:ea typeface="Times New Roman"/>
                <a:cs typeface="Times New Roman"/>
                <a:sym typeface="Times New Roman"/>
              </a:rPr>
              <a:t>What Is System Design?</a:t>
            </a:r>
            <a:endParaRPr sz="2000" dirty="0">
              <a:solidFill>
                <a:schemeClr val="tx1">
                  <a:lumMod val="75000"/>
                  <a:lumOff val="25000"/>
                </a:schemeClr>
              </a:solidFill>
            </a:endParaRPr>
          </a:p>
          <a:p>
            <a:pPr marL="474951" indent="-369406">
              <a:buClr>
                <a:srgbClr val="000000"/>
              </a:buClr>
              <a:buSzPts val="200"/>
              <a:buFont typeface="+mj-lt"/>
              <a:buAutoNum type="romanLcPeriod"/>
            </a:pPr>
            <a:r>
              <a:rPr lang="en-US" sz="2000" dirty="0">
                <a:solidFill>
                  <a:schemeClr val="tx1">
                    <a:lumMod val="75000"/>
                    <a:lumOff val="25000"/>
                  </a:schemeClr>
                </a:solidFill>
                <a:latin typeface="Times New Roman"/>
                <a:ea typeface="Times New Roman"/>
                <a:cs typeface="Times New Roman"/>
                <a:sym typeface="Times New Roman"/>
              </a:rPr>
              <a:t>What is load balancing, and why is it important in system design?</a:t>
            </a:r>
            <a:endParaRPr sz="2000" dirty="0">
              <a:solidFill>
                <a:schemeClr val="tx1">
                  <a:lumMod val="75000"/>
                  <a:lumOff val="25000"/>
                </a:schemeClr>
              </a:solidFill>
            </a:endParaRPr>
          </a:p>
          <a:p>
            <a:pPr marL="474951" indent="-369406">
              <a:buClr>
                <a:srgbClr val="000000"/>
              </a:buClr>
              <a:buSzPts val="200"/>
              <a:buFont typeface="+mj-lt"/>
              <a:buAutoNum type="romanLcPeriod"/>
            </a:pPr>
            <a:r>
              <a:rPr lang="en-US" sz="2000" dirty="0">
                <a:solidFill>
                  <a:schemeClr val="tx1">
                    <a:lumMod val="75000"/>
                    <a:lumOff val="25000"/>
                  </a:schemeClr>
                </a:solidFill>
                <a:latin typeface="Times New Roman"/>
                <a:ea typeface="Times New Roman"/>
                <a:cs typeface="Times New Roman"/>
                <a:sym typeface="Times New Roman"/>
              </a:rPr>
              <a:t>How are performance and scalability related to each other?</a:t>
            </a:r>
            <a:endParaRPr sz="2000" dirty="0">
              <a:solidFill>
                <a:schemeClr val="tx1">
                  <a:lumMod val="75000"/>
                  <a:lumOff val="25000"/>
                </a:schemeClr>
              </a:solidFill>
            </a:endParaRPr>
          </a:p>
          <a:p>
            <a:pPr marL="474951" indent="-369406">
              <a:buClr>
                <a:srgbClr val="000000"/>
              </a:buClr>
              <a:buSzPts val="200"/>
              <a:buFont typeface="+mj-lt"/>
              <a:buAutoNum type="romanLcPeriod"/>
            </a:pPr>
            <a:r>
              <a:rPr lang="en-US" sz="2000" dirty="0">
                <a:solidFill>
                  <a:schemeClr val="tx1">
                    <a:lumMod val="75000"/>
                    <a:lumOff val="25000"/>
                  </a:schemeClr>
                </a:solidFill>
                <a:latin typeface="Times New Roman"/>
                <a:ea typeface="Times New Roman"/>
                <a:cs typeface="Times New Roman"/>
                <a:sym typeface="Times New Roman"/>
              </a:rPr>
              <a:t> How do you approach system design?</a:t>
            </a:r>
            <a:endParaRPr sz="2000" dirty="0">
              <a:solidFill>
                <a:schemeClr val="tx1">
                  <a:lumMod val="75000"/>
                  <a:lumOff val="25000"/>
                </a:schemeClr>
              </a:solidFill>
            </a:endParaRPr>
          </a:p>
          <a:p>
            <a:pPr marL="474951" indent="-369406">
              <a:buClr>
                <a:srgbClr val="000000"/>
              </a:buClr>
              <a:buSzPts val="200"/>
              <a:buFont typeface="+mj-lt"/>
              <a:buAutoNum type="romanLcPeriod"/>
            </a:pPr>
            <a:r>
              <a:rPr lang="en-US" sz="2000" dirty="0">
                <a:solidFill>
                  <a:schemeClr val="tx1">
                    <a:lumMod val="75000"/>
                    <a:lumOff val="25000"/>
                  </a:schemeClr>
                </a:solidFill>
                <a:latin typeface="Times New Roman"/>
                <a:ea typeface="Times New Roman"/>
                <a:cs typeface="Times New Roman"/>
                <a:sym typeface="Times New Roman"/>
              </a:rPr>
              <a:t> Which is the primary tool for structured design?</a:t>
            </a:r>
            <a:endParaRPr sz="2000" dirty="0">
              <a:solidFill>
                <a:schemeClr val="tx1">
                  <a:lumMod val="75000"/>
                  <a:lumOff val="25000"/>
                </a:schemeClr>
              </a:solidFill>
            </a:endParaRPr>
          </a:p>
          <a:p>
            <a:pPr marL="474951" indent="-369406">
              <a:buClr>
                <a:srgbClr val="000000"/>
              </a:buClr>
              <a:buSzPts val="200"/>
              <a:buFont typeface="+mj-lt"/>
              <a:buAutoNum type="romanLcPeriod"/>
            </a:pPr>
            <a:r>
              <a:rPr lang="en-US" sz="2000" dirty="0">
                <a:solidFill>
                  <a:schemeClr val="tx1">
                    <a:lumMod val="75000"/>
                    <a:lumOff val="25000"/>
                  </a:schemeClr>
                </a:solidFill>
                <a:latin typeface="Times New Roman"/>
                <a:ea typeface="Times New Roman"/>
                <a:cs typeface="Times New Roman"/>
                <a:sym typeface="Times New Roman"/>
              </a:rPr>
              <a:t>Can you name some metrics for measuring system performance?</a:t>
            </a:r>
            <a:endParaRPr sz="2000" dirty="0">
              <a:solidFill>
                <a:schemeClr val="tx1">
                  <a:lumMod val="75000"/>
                  <a:lumOff val="25000"/>
                </a:schemeClr>
              </a:solidFill>
            </a:endParaRPr>
          </a:p>
          <a:p>
            <a:pPr marL="474951" indent="-369406">
              <a:buClr>
                <a:srgbClr val="000000"/>
              </a:buClr>
              <a:buSzPts val="200"/>
              <a:buFont typeface="+mj-lt"/>
              <a:buAutoNum type="romanLcPeriod"/>
            </a:pPr>
            <a:r>
              <a:rPr lang="en-US" sz="2000" dirty="0">
                <a:solidFill>
                  <a:schemeClr val="tx1">
                    <a:lumMod val="75000"/>
                    <a:lumOff val="25000"/>
                  </a:schemeClr>
                </a:solidFill>
                <a:latin typeface="Times New Roman"/>
                <a:ea typeface="Times New Roman"/>
                <a:cs typeface="Times New Roman"/>
                <a:sym typeface="Times New Roman"/>
              </a:rPr>
              <a:t>There are basic approaches in Integration testing: Top down, bottom up. Discuss each one of them.</a:t>
            </a:r>
            <a:endParaRPr sz="2000" dirty="0">
              <a:solidFill>
                <a:schemeClr val="tx1">
                  <a:lumMod val="75000"/>
                  <a:lumOff val="25000"/>
                </a:schemeClr>
              </a:solidFill>
            </a:endParaRPr>
          </a:p>
          <a:p>
            <a:pPr marL="474951" indent="-369406">
              <a:buClr>
                <a:srgbClr val="000000"/>
              </a:buClr>
              <a:buSzPts val="200"/>
              <a:buFont typeface="+mj-lt"/>
              <a:buAutoNum type="romanLcPeriod"/>
            </a:pPr>
            <a:r>
              <a:rPr lang="en-US" sz="2000" dirty="0">
                <a:solidFill>
                  <a:schemeClr val="tx1">
                    <a:lumMod val="75000"/>
                    <a:lumOff val="25000"/>
                  </a:schemeClr>
                </a:solidFill>
                <a:latin typeface="Times New Roman"/>
                <a:ea typeface="Times New Roman"/>
                <a:cs typeface="Times New Roman"/>
                <a:sym typeface="Times New Roman"/>
              </a:rPr>
              <a:t>What are the pros and cons of bottom-up models versus top-down models? </a:t>
            </a:r>
            <a:endParaRPr sz="2000" dirty="0">
              <a:solidFill>
                <a:schemeClr val="tx1">
                  <a:lumMod val="75000"/>
                  <a:lumOff val="25000"/>
                </a:schemeClr>
              </a:solidFill>
            </a:endParaRPr>
          </a:p>
          <a:p>
            <a:pPr marL="474951" indent="-369406">
              <a:buFont typeface="+mj-lt"/>
              <a:buAutoNum type="romanLcPeriod"/>
            </a:pPr>
            <a:endParaRPr sz="2000" b="1" dirty="0">
              <a:solidFill>
                <a:schemeClr val="tx1">
                  <a:lumMod val="75000"/>
                  <a:lumOff val="25000"/>
                </a:schemeClr>
              </a:solidFill>
              <a:latin typeface="Times New Roman"/>
              <a:ea typeface="Times New Roman"/>
              <a:cs typeface="Times New Roman"/>
              <a:sym typeface="Times New Roman"/>
            </a:endParaRPr>
          </a:p>
          <a:p>
            <a:pPr marL="580495" indent="-369406">
              <a:buFont typeface="+mj-lt"/>
              <a:buAutoNum type="romanLcPeriod"/>
            </a:pPr>
            <a:endParaRPr sz="1477" b="1" dirty="0">
              <a:solidFill>
                <a:schemeClr val="tx1">
                  <a:lumMod val="75000"/>
                  <a:lumOff val="25000"/>
                </a:schemeClr>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55"/>
          <p:cNvSpPr txBox="1">
            <a:spLocks noGrp="1"/>
          </p:cNvSpPr>
          <p:nvPr>
            <p:ph type="body" idx="1"/>
          </p:nvPr>
        </p:nvSpPr>
        <p:spPr>
          <a:xfrm>
            <a:off x="457347" y="1744733"/>
            <a:ext cx="8229307" cy="3671965"/>
          </a:xfrm>
          <a:prstGeom prst="rect">
            <a:avLst/>
          </a:prstGeom>
          <a:noFill/>
          <a:ln>
            <a:noFill/>
          </a:ln>
        </p:spPr>
        <p:txBody>
          <a:bodyPr spcFirstLastPara="1" vert="horz" wrap="square" lIns="0" tIns="0" rIns="0" bIns="0" numCol="1" anchor="t" anchorCtr="0" compatLnSpc="1">
            <a:normAutofit/>
          </a:bodyPr>
          <a:lstStyle/>
          <a:p>
            <a:pPr marL="422178" indent="-304907" algn="ctr">
              <a:lnSpc>
                <a:spcPct val="90000"/>
              </a:lnSpc>
              <a:spcBef>
                <a:spcPts val="0"/>
              </a:spcBef>
              <a:spcAft>
                <a:spcPts val="0"/>
              </a:spcAft>
              <a:buClr>
                <a:srgbClr val="000000"/>
              </a:buClr>
              <a:buSzPts val="200"/>
              <a:buNone/>
            </a:pPr>
            <a:endParaRPr sz="4063">
              <a:solidFill>
                <a:srgbClr val="000000"/>
              </a:solidFill>
              <a:latin typeface="Arial"/>
              <a:ea typeface="Arial"/>
              <a:cs typeface="Arial"/>
              <a:sym typeface="Arial"/>
            </a:endParaRPr>
          </a:p>
          <a:p>
            <a:pPr marL="422178" indent="-304907" algn="ctr">
              <a:lnSpc>
                <a:spcPct val="90000"/>
              </a:lnSpc>
              <a:spcBef>
                <a:spcPts val="923"/>
              </a:spcBef>
              <a:spcAft>
                <a:spcPts val="0"/>
              </a:spcAft>
              <a:buClr>
                <a:srgbClr val="000000"/>
              </a:buClr>
              <a:buSzPts val="200"/>
              <a:buNone/>
            </a:pPr>
            <a:endParaRPr sz="4063">
              <a:solidFill>
                <a:srgbClr val="000000"/>
              </a:solidFill>
              <a:latin typeface="Arial"/>
              <a:ea typeface="Arial"/>
              <a:cs typeface="Arial"/>
              <a:sym typeface="Arial"/>
            </a:endParaRPr>
          </a:p>
          <a:p>
            <a:pPr marL="422178" indent="-316634" algn="ctr">
              <a:lnSpc>
                <a:spcPct val="90000"/>
              </a:lnSpc>
              <a:spcBef>
                <a:spcPts val="923"/>
              </a:spcBef>
              <a:spcAft>
                <a:spcPts val="0"/>
              </a:spcAft>
              <a:buClr>
                <a:srgbClr val="000000"/>
              </a:buClr>
              <a:buSzPts val="4400"/>
              <a:buNone/>
            </a:pPr>
            <a:r>
              <a:rPr lang="en-US" sz="4063">
                <a:solidFill>
                  <a:srgbClr val="000000"/>
                </a:solidFill>
                <a:latin typeface="Arial"/>
                <a:ea typeface="Arial"/>
                <a:cs typeface="Arial"/>
                <a:sym typeface="Arial"/>
              </a:rPr>
              <a:t>THANKS</a:t>
            </a:r>
            <a:endParaRPr/>
          </a:p>
        </p:txBody>
      </p:sp>
      <p:sp>
        <p:nvSpPr>
          <p:cNvPr id="1098" name="Google Shape;1098;p55"/>
          <p:cNvSpPr txBox="1"/>
          <p:nvPr/>
        </p:nvSpPr>
        <p:spPr>
          <a:xfrm>
            <a:off x="6051048" y="6384163"/>
            <a:ext cx="1970108" cy="165641"/>
          </a:xfrm>
          <a:prstGeom prst="rect">
            <a:avLst/>
          </a:prstGeom>
          <a:noFill/>
          <a:ln>
            <a:noFill/>
          </a:ln>
        </p:spPr>
        <p:txBody>
          <a:bodyPr spcFirstLastPara="1" wrap="square" lIns="84419" tIns="42198" rIns="84419" bIns="42198" anchor="ctr" anchorCtr="0">
            <a:noAutofit/>
          </a:bodyPr>
          <a:lstStyle/>
          <a:p>
            <a:pPr algn="r">
              <a:spcBef>
                <a:spcPts val="0"/>
              </a:spcBef>
              <a:spcAft>
                <a:spcPts val="0"/>
              </a:spcAft>
              <a:buClr>
                <a:schemeClr val="lt1"/>
              </a:buClr>
              <a:buSzPts val="1200"/>
            </a:pPr>
            <a:fld id="{00000000-1234-1234-1234-123412341234}" type="slidenum">
              <a:rPr lang="en-US" sz="1108" b="1">
                <a:solidFill>
                  <a:schemeClr val="lt1"/>
                </a:solidFill>
                <a:latin typeface="Times New Roman"/>
                <a:ea typeface="Times New Roman"/>
                <a:cs typeface="Times New Roman"/>
                <a:sym typeface="Times New Roman"/>
              </a:rPr>
              <a:pPr algn="r">
                <a:spcBef>
                  <a:spcPts val="0"/>
                </a:spcBef>
                <a:spcAft>
                  <a:spcPts val="0"/>
                </a:spcAft>
                <a:buClr>
                  <a:schemeClr val="lt1"/>
                </a:buClr>
                <a:buSzPts val="1200"/>
              </a:pPr>
              <a:t>55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Design within the Context of Software Engineering (contd.)</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887845"/>
            <a:ext cx="8534400" cy="5410200"/>
          </a:xfrm>
        </p:spPr>
        <p:txBody>
          <a:bodyPr/>
          <a:lstStyle/>
          <a:p>
            <a:pPr algn="just">
              <a:lnSpc>
                <a:spcPct val="150000"/>
              </a:lnSpc>
            </a:pPr>
            <a:endParaRPr lang="en-US" sz="2000" dirty="0">
              <a:solidFill>
                <a:srgbClr val="303030"/>
              </a:solidFill>
            </a:endParaRPr>
          </a:p>
          <a:p>
            <a:pPr algn="just">
              <a:lnSpc>
                <a:spcPct val="150000"/>
              </a:lnSpc>
            </a:pPr>
            <a:endParaRPr lang="en-US" sz="2000" dirty="0">
              <a:solidFill>
                <a:srgbClr val="303030"/>
              </a:solidFill>
            </a:endParaRPr>
          </a:p>
          <a:p>
            <a:pPr algn="just">
              <a:lnSpc>
                <a:spcPct val="150000"/>
              </a:lnSpc>
            </a:pPr>
            <a:endParaRPr lang="en-US" sz="2000" dirty="0">
              <a:solidFill>
                <a:srgbClr val="303030"/>
              </a:solidFill>
            </a:endParaRPr>
          </a:p>
          <a:p>
            <a:pPr algn="just">
              <a:lnSpc>
                <a:spcPct val="150000"/>
              </a:lnSpc>
            </a:pPr>
            <a:endParaRPr lang="en-US" sz="2000" dirty="0">
              <a:solidFill>
                <a:srgbClr val="303030"/>
              </a:solidFill>
            </a:endParaRPr>
          </a:p>
          <a:p>
            <a:pPr algn="just">
              <a:lnSpc>
                <a:spcPct val="150000"/>
              </a:lnSpc>
            </a:pPr>
            <a:endParaRPr lang="en-US" sz="2000" dirty="0">
              <a:solidFill>
                <a:srgbClr val="303030"/>
              </a:solidFill>
            </a:endParaRPr>
          </a:p>
          <a:p>
            <a:pPr algn="just">
              <a:lnSpc>
                <a:spcPct val="150000"/>
              </a:lnSpc>
            </a:pPr>
            <a:endParaRPr lang="en-US" sz="2000" dirty="0">
              <a:solidFill>
                <a:srgbClr val="303030"/>
              </a:solidFill>
            </a:endParaRPr>
          </a:p>
          <a:p>
            <a:pPr algn="just">
              <a:lnSpc>
                <a:spcPct val="150000"/>
              </a:lnSpc>
            </a:pPr>
            <a:endParaRPr lang="en-US" sz="2000" dirty="0">
              <a:solidFill>
                <a:srgbClr val="303030"/>
              </a:solidFill>
            </a:endParaRPr>
          </a:p>
          <a:p>
            <a:pPr algn="just">
              <a:lnSpc>
                <a:spcPct val="150000"/>
              </a:lnSpc>
            </a:pPr>
            <a:endParaRPr lang="en-US" sz="2000" dirty="0">
              <a:solidFill>
                <a:srgbClr val="303030"/>
              </a:solidFill>
            </a:endParaRPr>
          </a:p>
          <a:p>
            <a:pPr algn="just">
              <a:lnSpc>
                <a:spcPct val="150000"/>
              </a:lnSpc>
            </a:pPr>
            <a:endParaRPr lang="en-US" sz="2000" dirty="0">
              <a:solidFill>
                <a:srgbClr val="303030"/>
              </a:solidFill>
            </a:endParaRPr>
          </a:p>
          <a:p>
            <a:pPr marL="0" indent="0" algn="ctr">
              <a:lnSpc>
                <a:spcPct val="150000"/>
              </a:lnSpc>
              <a:buNone/>
            </a:pPr>
            <a:endParaRPr lang="en-US" sz="2000" dirty="0">
              <a:solidFill>
                <a:srgbClr val="303030"/>
              </a:solidFill>
            </a:endParaRPr>
          </a:p>
          <a:p>
            <a:pPr marL="0" indent="0" algn="ctr">
              <a:lnSpc>
                <a:spcPct val="150000"/>
              </a:lnSpc>
              <a:buNone/>
            </a:pPr>
            <a:r>
              <a:rPr lang="en-US" sz="2000" dirty="0">
                <a:solidFill>
                  <a:srgbClr val="303030"/>
                </a:solidFill>
              </a:rPr>
              <a:t>Figure 1: Translating the requirements model into the design model</a:t>
            </a:r>
          </a:p>
          <a:p>
            <a:pPr marL="0" indent="0" algn="just">
              <a:lnSpc>
                <a:spcPct val="150000"/>
              </a:lnSpc>
              <a:buNone/>
            </a:pPr>
            <a:r>
              <a:rPr lang="en-US" sz="2000" dirty="0">
                <a:solidFill>
                  <a:srgbClr val="303030"/>
                </a:solidFill>
              </a:rPr>
              <a:t> </a:t>
            </a:r>
            <a:br>
              <a:rPr lang="en-US" sz="1600" dirty="0"/>
            </a:br>
            <a:endParaRPr lang="en-US" sz="2000" dirty="0">
              <a:solidFill>
                <a:srgbClr val="303030"/>
              </a:solidFill>
            </a:endParaRPr>
          </a:p>
        </p:txBody>
      </p:sp>
      <p:pic>
        <p:nvPicPr>
          <p:cNvPr id="4" name="Picture 3">
            <a:extLst>
              <a:ext uri="{FF2B5EF4-FFF2-40B4-BE49-F238E27FC236}">
                <a16:creationId xmlns:a16="http://schemas.microsoft.com/office/drawing/2014/main" id="{856FBB60-9F82-8512-C98B-AF6C729F64B7}"/>
              </a:ext>
            </a:extLst>
          </p:cNvPr>
          <p:cNvPicPr>
            <a:picLocks noChangeAspect="1"/>
          </p:cNvPicPr>
          <p:nvPr/>
        </p:nvPicPr>
        <p:blipFill>
          <a:blip r:embed="rId2"/>
          <a:stretch>
            <a:fillRect/>
          </a:stretch>
        </p:blipFill>
        <p:spPr>
          <a:xfrm>
            <a:off x="381000" y="990600"/>
            <a:ext cx="8451218" cy="5048677"/>
          </a:xfrm>
          <a:prstGeom prst="rect">
            <a:avLst/>
          </a:prstGeom>
        </p:spPr>
      </p:pic>
    </p:spTree>
    <p:extLst>
      <p:ext uri="{BB962C8B-B14F-4D97-AF65-F5344CB8AC3E}">
        <p14:creationId xmlns:p14="http://schemas.microsoft.com/office/powerpoint/2010/main" val="94621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Design within the Context of Software Engineering (contd.)</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1116445"/>
            <a:ext cx="8534400" cy="4598555"/>
          </a:xfrm>
        </p:spPr>
        <p:txBody>
          <a:bodyPr/>
          <a:lstStyle/>
          <a:p>
            <a:pPr algn="just">
              <a:lnSpc>
                <a:spcPct val="150000"/>
              </a:lnSpc>
            </a:pPr>
            <a:r>
              <a:rPr lang="en-US" sz="2000" dirty="0">
                <a:solidFill>
                  <a:srgbClr val="303030"/>
                </a:solidFill>
              </a:rPr>
              <a:t>The </a:t>
            </a:r>
            <a:r>
              <a:rPr lang="en-US" sz="2000" b="1" dirty="0">
                <a:solidFill>
                  <a:srgbClr val="C00000"/>
                </a:solidFill>
              </a:rPr>
              <a:t>data/class design </a:t>
            </a:r>
            <a:r>
              <a:rPr lang="en-US" sz="2000" dirty="0">
                <a:solidFill>
                  <a:srgbClr val="303030"/>
                </a:solidFill>
              </a:rPr>
              <a:t>transforms class models into design class realizations and the requisite data structures required to implement the software.</a:t>
            </a:r>
          </a:p>
          <a:p>
            <a:pPr algn="just">
              <a:lnSpc>
                <a:spcPct val="150000"/>
              </a:lnSpc>
            </a:pPr>
            <a:endParaRPr lang="en-US" sz="2000" dirty="0">
              <a:solidFill>
                <a:srgbClr val="303030"/>
              </a:solidFill>
            </a:endParaRPr>
          </a:p>
          <a:p>
            <a:pPr algn="just">
              <a:lnSpc>
                <a:spcPct val="150000"/>
              </a:lnSpc>
            </a:pPr>
            <a:r>
              <a:rPr lang="en-US" sz="2000" dirty="0">
                <a:solidFill>
                  <a:srgbClr val="303030"/>
                </a:solidFill>
              </a:rPr>
              <a:t>The </a:t>
            </a:r>
            <a:r>
              <a:rPr lang="en-US" sz="2000" b="1" dirty="0">
                <a:solidFill>
                  <a:srgbClr val="C00000"/>
                </a:solidFill>
              </a:rPr>
              <a:t>architectural design</a:t>
            </a:r>
            <a:r>
              <a:rPr lang="en-US" sz="2000" dirty="0">
                <a:solidFill>
                  <a:srgbClr val="303030"/>
                </a:solidFill>
              </a:rPr>
              <a:t> defines the relationship between major structural elements of the software, the architectural styles and design patterns that can be used to achieve the requirements defined for the system, and the constraints that affect the way in which architecture can be implemented. </a:t>
            </a:r>
          </a:p>
          <a:p>
            <a:pPr lvl="1" algn="just">
              <a:lnSpc>
                <a:spcPct val="150000"/>
              </a:lnSpc>
            </a:pPr>
            <a:r>
              <a:rPr lang="en-US" sz="2000" dirty="0">
                <a:solidFill>
                  <a:srgbClr val="303030"/>
                </a:solidFill>
              </a:rPr>
              <a:t>The architectural design representation the framework of a computer- based system is derived from the requirements model.</a:t>
            </a:r>
          </a:p>
          <a:p>
            <a:pPr marL="0" indent="0" algn="just">
              <a:lnSpc>
                <a:spcPct val="150000"/>
              </a:lnSpc>
              <a:buNone/>
            </a:pPr>
            <a:r>
              <a:rPr lang="en-US" sz="1800" dirty="0">
                <a:solidFill>
                  <a:srgbClr val="303030"/>
                </a:solidFill>
              </a:rPr>
              <a:t> </a:t>
            </a:r>
            <a:br>
              <a:rPr lang="en-US" sz="1800" dirty="0">
                <a:solidFill>
                  <a:srgbClr val="303030"/>
                </a:solidFill>
              </a:rPr>
            </a:br>
            <a:r>
              <a:rPr lang="en-US" sz="1800" dirty="0">
                <a:solidFill>
                  <a:srgbClr val="303030"/>
                </a:solidFill>
              </a:rPr>
              <a:t> </a:t>
            </a:r>
            <a:br>
              <a:rPr lang="en-US" sz="1800" dirty="0">
                <a:solidFill>
                  <a:srgbClr val="303030"/>
                </a:solidFill>
              </a:rPr>
            </a:br>
            <a:endParaRPr lang="en-US" sz="1800" dirty="0">
              <a:solidFill>
                <a:srgbClr val="303030"/>
              </a:solidFill>
            </a:endParaRPr>
          </a:p>
        </p:txBody>
      </p:sp>
    </p:spTree>
    <p:extLst>
      <p:ext uri="{BB962C8B-B14F-4D97-AF65-F5344CB8AC3E}">
        <p14:creationId xmlns:p14="http://schemas.microsoft.com/office/powerpoint/2010/main" val="3930327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Design within the Context of Software Engineering (contd.)</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1116445"/>
            <a:ext cx="8534400" cy="4598555"/>
          </a:xfrm>
        </p:spPr>
        <p:txBody>
          <a:bodyPr/>
          <a:lstStyle/>
          <a:p>
            <a:pPr algn="just">
              <a:lnSpc>
                <a:spcPct val="150000"/>
              </a:lnSpc>
            </a:pPr>
            <a:r>
              <a:rPr lang="en-US" sz="1800" b="0" i="0" dirty="0">
                <a:solidFill>
                  <a:srgbClr val="000000"/>
                </a:solidFill>
                <a:effectLst/>
              </a:rPr>
              <a:t>The </a:t>
            </a:r>
            <a:r>
              <a:rPr lang="en-US" sz="1800" b="1" i="0" dirty="0">
                <a:solidFill>
                  <a:srgbClr val="C00000"/>
                </a:solidFill>
                <a:effectLst/>
              </a:rPr>
              <a:t>interface design </a:t>
            </a:r>
            <a:r>
              <a:rPr lang="en-US" sz="1800" b="0" i="0" dirty="0">
                <a:solidFill>
                  <a:srgbClr val="000000"/>
                </a:solidFill>
                <a:effectLst/>
              </a:rPr>
              <a:t>describes how the software communicates with systems that interoperate with it, and with humans who use it. </a:t>
            </a:r>
          </a:p>
          <a:p>
            <a:pPr lvl="1" algn="just">
              <a:lnSpc>
                <a:spcPct val="150000"/>
              </a:lnSpc>
            </a:pPr>
            <a:r>
              <a:rPr lang="en-US" sz="1800" b="0" i="0" dirty="0">
                <a:solidFill>
                  <a:srgbClr val="000000"/>
                </a:solidFill>
                <a:effectLst/>
              </a:rPr>
              <a:t>An interface implies a flow of information (e.g., data and/or control) and a specific type of behavior. </a:t>
            </a:r>
          </a:p>
          <a:p>
            <a:pPr lvl="1" algn="just">
              <a:lnSpc>
                <a:spcPct val="150000"/>
              </a:lnSpc>
            </a:pPr>
            <a:r>
              <a:rPr lang="en-US" sz="1800" b="0" i="0" dirty="0">
                <a:solidFill>
                  <a:srgbClr val="000000"/>
                </a:solidFill>
                <a:effectLst/>
              </a:rPr>
              <a:t>Therefore, usage scenarios and behavioral models provide much of the information required for interface design.</a:t>
            </a:r>
          </a:p>
          <a:p>
            <a:pPr marL="914400" lvl="2" indent="0" algn="just">
              <a:lnSpc>
                <a:spcPct val="150000"/>
              </a:lnSpc>
              <a:buNone/>
            </a:pPr>
            <a:endParaRPr lang="en-US" sz="1200" b="0" i="0" dirty="0">
              <a:solidFill>
                <a:srgbClr val="000000"/>
              </a:solidFill>
              <a:effectLst/>
            </a:endParaRPr>
          </a:p>
          <a:p>
            <a:pPr algn="just">
              <a:lnSpc>
                <a:spcPct val="150000"/>
              </a:lnSpc>
            </a:pPr>
            <a:r>
              <a:rPr lang="en-US" sz="1800" b="0" i="0" dirty="0">
                <a:solidFill>
                  <a:srgbClr val="000000"/>
                </a:solidFill>
                <a:effectLst/>
              </a:rPr>
              <a:t>The </a:t>
            </a:r>
            <a:r>
              <a:rPr lang="en-US" sz="1800" b="1" i="0" dirty="0">
                <a:solidFill>
                  <a:srgbClr val="C00000"/>
                </a:solidFill>
                <a:effectLst/>
              </a:rPr>
              <a:t>component-level design </a:t>
            </a:r>
            <a:r>
              <a:rPr lang="en-US" sz="1800" b="0" i="0" dirty="0">
                <a:solidFill>
                  <a:srgbClr val="000000"/>
                </a:solidFill>
                <a:effectLst/>
              </a:rPr>
              <a:t>transforms structural elements of the software architecture into a procedural description of software components. </a:t>
            </a:r>
          </a:p>
          <a:p>
            <a:pPr lvl="1" algn="just">
              <a:lnSpc>
                <a:spcPct val="150000"/>
              </a:lnSpc>
            </a:pPr>
            <a:r>
              <a:rPr lang="en-US" sz="1800" b="0" i="0" dirty="0">
                <a:solidFill>
                  <a:srgbClr val="000000"/>
                </a:solidFill>
                <a:effectLst/>
              </a:rPr>
              <a:t>Information obtained from the class-based models, flow models, and behavioral models serve as the basis for component design.</a:t>
            </a:r>
          </a:p>
          <a:p>
            <a:pPr marL="0" indent="0" algn="just">
              <a:lnSpc>
                <a:spcPct val="150000"/>
              </a:lnSpc>
              <a:buNone/>
            </a:pPr>
            <a:r>
              <a:rPr lang="en-US" sz="1800" dirty="0"/>
              <a:t> </a:t>
            </a:r>
            <a:br>
              <a:rPr lang="en-US" sz="1400" dirty="0"/>
            </a:br>
            <a:r>
              <a:rPr lang="en-US" sz="1800" dirty="0">
                <a:solidFill>
                  <a:srgbClr val="303030"/>
                </a:solidFill>
              </a:rPr>
              <a:t> </a:t>
            </a:r>
            <a:br>
              <a:rPr lang="en-US" sz="1800" dirty="0">
                <a:solidFill>
                  <a:srgbClr val="303030"/>
                </a:solidFill>
              </a:rPr>
            </a:br>
            <a:r>
              <a:rPr lang="en-US" sz="1800" dirty="0">
                <a:solidFill>
                  <a:srgbClr val="303030"/>
                </a:solidFill>
              </a:rPr>
              <a:t> </a:t>
            </a:r>
            <a:br>
              <a:rPr lang="en-US" sz="1800" dirty="0">
                <a:solidFill>
                  <a:srgbClr val="303030"/>
                </a:solidFill>
              </a:rPr>
            </a:br>
            <a:endParaRPr lang="en-US" sz="1800" dirty="0">
              <a:solidFill>
                <a:srgbClr val="303030"/>
              </a:solidFill>
            </a:endParaRPr>
          </a:p>
        </p:txBody>
      </p:sp>
    </p:spTree>
    <p:extLst>
      <p:ext uri="{BB962C8B-B14F-4D97-AF65-F5344CB8AC3E}">
        <p14:creationId xmlns:p14="http://schemas.microsoft.com/office/powerpoint/2010/main" val="108418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The Design Process</a:t>
            </a:r>
          </a:p>
        </p:txBody>
      </p:sp>
      <p:sp>
        <p:nvSpPr>
          <p:cNvPr id="10" name="Content Placeholder 2">
            <a:extLst>
              <a:ext uri="{FF2B5EF4-FFF2-40B4-BE49-F238E27FC236}">
                <a16:creationId xmlns:a16="http://schemas.microsoft.com/office/drawing/2014/main" id="{9CD65C24-61BB-2F3E-29AA-8E064219DBAC}"/>
              </a:ext>
            </a:extLst>
          </p:cNvPr>
          <p:cNvSpPr>
            <a:spLocks noGrp="1"/>
          </p:cNvSpPr>
          <p:nvPr>
            <p:ph idx="1"/>
          </p:nvPr>
        </p:nvSpPr>
        <p:spPr>
          <a:xfrm>
            <a:off x="304800" y="1192645"/>
            <a:ext cx="8534400" cy="4522355"/>
          </a:xfrm>
        </p:spPr>
        <p:txBody>
          <a:bodyPr/>
          <a:lstStyle/>
          <a:p>
            <a:pPr algn="just">
              <a:lnSpc>
                <a:spcPct val="150000"/>
              </a:lnSpc>
            </a:pPr>
            <a:r>
              <a:rPr lang="en-US" sz="2000" dirty="0">
                <a:solidFill>
                  <a:srgbClr val="303030"/>
                </a:solidFill>
              </a:rPr>
              <a:t>Software design is an iterative process through which requirements are translated into a “blueprint” for constructing the software. </a:t>
            </a:r>
          </a:p>
          <a:p>
            <a:pPr algn="just">
              <a:lnSpc>
                <a:spcPct val="150000"/>
              </a:lnSpc>
            </a:pPr>
            <a:r>
              <a:rPr lang="en-US" sz="2000" dirty="0">
                <a:solidFill>
                  <a:srgbClr val="303030"/>
                </a:solidFill>
              </a:rPr>
              <a:t>Initially, the blueprint depicts a holistic view of software. </a:t>
            </a:r>
          </a:p>
          <a:p>
            <a:pPr algn="just">
              <a:lnSpc>
                <a:spcPct val="150000"/>
              </a:lnSpc>
            </a:pPr>
            <a:r>
              <a:rPr lang="en-US" sz="2000" dirty="0">
                <a:solidFill>
                  <a:srgbClr val="303030"/>
                </a:solidFill>
              </a:rPr>
              <a:t>That is, the design is represented at a high level of abstraction— a level that can be directly traced to the specific system objective and more detailed data, functional, and behavioral requirements. </a:t>
            </a:r>
          </a:p>
          <a:p>
            <a:pPr algn="just">
              <a:lnSpc>
                <a:spcPct val="150000"/>
              </a:lnSpc>
            </a:pPr>
            <a:r>
              <a:rPr lang="en-US" sz="2000" dirty="0">
                <a:solidFill>
                  <a:srgbClr val="303030"/>
                </a:solidFill>
              </a:rPr>
              <a:t>As design iterations occur, subsequent refinement leads to design representations at much lower levels of abstraction. </a:t>
            </a:r>
          </a:p>
          <a:p>
            <a:pPr marL="0" indent="0" algn="just">
              <a:lnSpc>
                <a:spcPct val="150000"/>
              </a:lnSpc>
              <a:buNone/>
            </a:pPr>
            <a:r>
              <a:rPr lang="en-US" sz="2000" dirty="0">
                <a:solidFill>
                  <a:srgbClr val="303030"/>
                </a:solidFill>
              </a:rPr>
              <a:t> </a:t>
            </a:r>
            <a:br>
              <a:rPr lang="en-US" sz="2000" dirty="0">
                <a:solidFill>
                  <a:srgbClr val="303030"/>
                </a:solidFill>
              </a:rPr>
            </a:br>
            <a:endParaRPr lang="en-US" sz="2000" dirty="0">
              <a:solidFill>
                <a:srgbClr val="303030"/>
              </a:solidFill>
            </a:endParaRPr>
          </a:p>
        </p:txBody>
      </p:sp>
    </p:spTree>
    <p:extLst>
      <p:ext uri="{BB962C8B-B14F-4D97-AF65-F5344CB8AC3E}">
        <p14:creationId xmlns:p14="http://schemas.microsoft.com/office/powerpoint/2010/main" val="2663711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3590</TotalTime>
  <Words>5338</Words>
  <Application>Microsoft Office PowerPoint</Application>
  <PresentationFormat>On-screen Show (4:3)</PresentationFormat>
  <Paragraphs>519</Paragraphs>
  <Slides>55</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Times New Roman</vt:lpstr>
      <vt:lpstr>Times New Roman Bold</vt:lpstr>
      <vt:lpstr>Wingdings</vt:lpstr>
      <vt:lpstr>Office Theme</vt:lpstr>
      <vt:lpstr>PowerPoint Presentation</vt:lpstr>
      <vt:lpstr>PowerPoint Presentation</vt:lpstr>
      <vt:lpstr>Introduction</vt:lpstr>
      <vt:lpstr>Introduction</vt:lpstr>
      <vt:lpstr>Design within the Context of Software Engineering</vt:lpstr>
      <vt:lpstr>Design within the Context of Software Engineering (contd.)</vt:lpstr>
      <vt:lpstr>Design within the Context of Software Engineering (contd.)</vt:lpstr>
      <vt:lpstr>Design within the Context of Software Engineering (contd.)</vt:lpstr>
      <vt:lpstr>The Design Process</vt:lpstr>
      <vt:lpstr>The Design Process –  Software Quality Guidelines and Attributes</vt:lpstr>
      <vt:lpstr>The Design Process –  Software Quality Guidelines and Attributes</vt:lpstr>
      <vt:lpstr>The Design Process –  Software Quality Guidelines and Attributes</vt:lpstr>
      <vt:lpstr>The Design Process –  Software Quality Guidelines and Attributes</vt:lpstr>
      <vt:lpstr>The Design Process –  Software Quality Guidelines and Attributes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Design Concepts</vt:lpstr>
      <vt:lpstr>The user interface</vt:lpstr>
      <vt:lpstr>Importance of User Interface</vt:lpstr>
      <vt:lpstr>Graphical user interfaces</vt:lpstr>
      <vt:lpstr>Design principles</vt:lpstr>
      <vt:lpstr>Design principles</vt:lpstr>
      <vt:lpstr>Design issues in UIs</vt:lpstr>
      <vt:lpstr>Interaction styles</vt:lpstr>
      <vt:lpstr>Interaction styles</vt:lpstr>
      <vt:lpstr>Direct manipulation</vt:lpstr>
      <vt:lpstr>Control panel interface</vt:lpstr>
      <vt:lpstr>Menu systems</vt:lpstr>
      <vt:lpstr>Menu systems</vt:lpstr>
      <vt:lpstr>Form-based interface</vt:lpstr>
      <vt:lpstr>Practice Questions</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AAROHI DIXIT</cp:lastModifiedBy>
  <cp:revision>1905</cp:revision>
  <dcterms:created xsi:type="dcterms:W3CDTF">2021-07-05T10:09:00Z</dcterms:created>
  <dcterms:modified xsi:type="dcterms:W3CDTF">2025-03-20T11:54:49Z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C66E8A929365439D9183C5235316B3C9</vt:lpwstr>
  </property>
</Properties>
</file>