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88" r:id="rId8"/>
    <p:sldId id="289" r:id="rId9"/>
    <p:sldId id="292" r:id="rId10"/>
    <p:sldId id="287" r:id="rId11"/>
    <p:sldId id="277" r:id="rId12"/>
    <p:sldId id="286" r:id="rId13"/>
    <p:sldId id="261" r:id="rId14"/>
    <p:sldId id="262" r:id="rId15"/>
    <p:sldId id="263" r:id="rId16"/>
    <p:sldId id="264" r:id="rId17"/>
    <p:sldId id="266" r:id="rId18"/>
    <p:sldId id="267" r:id="rId19"/>
    <p:sldId id="268" r:id="rId20"/>
    <p:sldId id="269" r:id="rId21"/>
    <p:sldId id="270" r:id="rId22"/>
    <p:sldId id="271" r:id="rId23"/>
    <p:sldId id="275" r:id="rId24"/>
    <p:sldId id="276" r:id="rId25"/>
    <p:sldId id="278" r:id="rId26"/>
    <p:sldId id="279" r:id="rId27"/>
    <p:sldId id="280" r:id="rId28"/>
    <p:sldId id="281" r:id="rId29"/>
    <p:sldId id="282" r:id="rId30"/>
    <p:sldId id="283" r:id="rId31"/>
    <p:sldId id="284" r:id="rId32"/>
    <p:sldId id="272" r:id="rId33"/>
    <p:sldId id="273" r:id="rId34"/>
    <p:sldId id="290" r:id="rId35"/>
    <p:sldId id="291" r:id="rId36"/>
    <p:sldId id="274" r:id="rId37"/>
  </p:sldIdLst>
  <p:sldSz cx="9144000" cy="6858000" type="screen4x3"/>
  <p:notesSz cx="7559675" cy="1069149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1498" y="48"/>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fld>
            <a:endParaRPr lang="en-US"/>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fld>
            <a:endParaRPr lang="en-US"/>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fld>
            <a:endParaRPr lang="en-US"/>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fld>
            <a:endParaRPr lang="en-US"/>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US"/>
              <a:t>12.</a:t>
            </a: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 name="Google Shape;12;p28" descr="LOGO.gif"/>
          <p:cNvPicPr preferRelativeResize="0"/>
          <p:nvPr/>
        </p:nvPicPr>
        <p:blipFill rotWithShape="1">
          <a:blip r:embed="rId14"/>
          <a:srcRect b="10718"/>
          <a:stretch>
            <a:fillRect/>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srcRect b="10718"/>
          <a:stretch>
            <a:fillRect/>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 name="Google Shape;16;p28" descr="LOGO.gif"/>
            <p:cNvPicPr preferRelativeResize="0"/>
            <p:nvPr/>
          </p:nvPicPr>
          <p:blipFill rotWithShape="1">
            <a:blip r:embed="rId14"/>
            <a:srcRect b="10718"/>
            <a:stretch>
              <a:fillRect/>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18" name="Google Shape;18;p28" descr="logo.jpg"/>
          <p:cNvPicPr preferRelativeResize="0"/>
          <p:nvPr/>
        </p:nvPicPr>
        <p:blipFill rotWithShape="1">
          <a:blip r:embed="rId15"/>
          <a:srcRect/>
          <a:stretch>
            <a:fill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srcRect b="10718"/>
          <a:stretch>
            <a:fillRect/>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 name="Google Shape;22;p28" descr="LOGO.gif"/>
            <p:cNvPicPr preferRelativeResize="0"/>
            <p:nvPr/>
          </p:nvPicPr>
          <p:blipFill rotWithShape="1">
            <a:blip r:embed="rId14"/>
            <a:srcRect b="10718"/>
            <a:stretch>
              <a:fillRect/>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4" name="Google Shape;24;p28" descr="logo.jpg"/>
          <p:cNvPicPr preferRelativeResize="0"/>
          <p:nvPr/>
        </p:nvPicPr>
        <p:blipFill rotWithShape="1">
          <a:blip r:embed="rId15"/>
          <a:srcRect/>
          <a:stretch>
            <a:fill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panose="02020603050405020304"/>
              <a:buNone/>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90000"/>
              </a:lnSpc>
              <a:spcBef>
                <a:spcPts val="5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2100" algn="l" rtl="0">
              <a:lnSpc>
                <a:spcPct val="90000"/>
              </a:lnSpc>
              <a:spcBef>
                <a:spcPts val="500"/>
              </a:spcBef>
              <a:spcAft>
                <a:spcPts val="0"/>
              </a:spcAft>
              <a:buClr>
                <a:schemeClr val="dk1"/>
              </a:buClr>
              <a:buSzPts val="1000"/>
              <a:buFont typeface="Arial" panose="020B0604020202020204"/>
              <a:buChar char="•"/>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hyperlink" Target="https://creately.com/diagram/example/gsxncbybs/hospital-management-system-class-diagram" TargetMode="External"/><Relationship Id="rId3" Type="http://schemas.openxmlformats.org/officeDocument/2006/relationships/hyperlink" Target="https://www.geeksforgeeks.org/class-diagram-for-library-management-system/" TargetMode="External"/><Relationship Id="rId2" Type="http://schemas.openxmlformats.org/officeDocument/2006/relationships/hyperlink" Target="https://www.gleek.io/blog/class-diagram-arrows" TargetMode="External"/><Relationship Id="rId1" Type="http://schemas.openxmlformats.org/officeDocument/2006/relationships/hyperlink" Target="https://www.gleek.io/blog/uml-diagram-types"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hyperlink" Target="https://www.sanfoundry.com/wp-content/uploads/2013/07/software-engg-mcqs-diagrams-uml-1-q2.p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Clr>
                <a:srgbClr val="000000"/>
              </a:buClr>
              <a:buSzPts val="2000"/>
              <a:buFont typeface="Arial" panose="020B0604020202020204"/>
              <a:buNone/>
            </a:pPr>
            <a:endParaRPr sz="24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lvl="0" algn="ctr" rtl="0">
              <a:lnSpc>
                <a:spcPct val="150000"/>
              </a:lnSpc>
              <a:spcBef>
                <a:spcPts val="0"/>
              </a:spcBef>
              <a:spcAft>
                <a:spcPts val="0"/>
              </a:spcAft>
              <a:buSzPts val="2800"/>
            </a:pPr>
            <a:r>
              <a:rPr lang="en-IN" sz="2400" b="1" dirty="0">
                <a:solidFill>
                  <a:srgbClr val="0070C0"/>
                </a:solidFill>
                <a:latin typeface="Times New Roman" panose="02020603050405020304"/>
                <a:cs typeface="Times New Roman" panose="02020603050405020304"/>
              </a:rPr>
              <a:t>Introduction to Class diagram</a:t>
            </a:r>
            <a:endParaRPr lang="en-IN" sz="2400" b="1" dirty="0">
              <a:solidFill>
                <a:srgbClr val="0070C0"/>
              </a:solidFill>
              <a:latin typeface="Times New Roman" panose="02020603050405020304"/>
              <a:cs typeface="Times New Roman" panose="02020603050405020304"/>
            </a:endParaRPr>
          </a:p>
          <a:p>
            <a:pPr marL="0" marR="0" lvl="0" indent="0" algn="ctr" rtl="0">
              <a:lnSpc>
                <a:spcPct val="100000"/>
              </a:lnSpc>
              <a:spcBef>
                <a:spcPts val="400"/>
              </a:spcBef>
              <a:spcAft>
                <a:spcPts val="0"/>
              </a:spcAft>
              <a:buNone/>
            </a:pPr>
            <a:r>
              <a:rPr lang="en-US" sz="24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Lecture (Theory)</a:t>
            </a:r>
            <a:endParaRPr lang="en-US" sz="5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400"/>
              </a:spcBef>
              <a:spcAft>
                <a:spcPts val="0"/>
              </a:spcAft>
              <a:buNone/>
            </a:pPr>
            <a:r>
              <a:rPr lang="en-US" sz="24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Prepared By Dr. Suvarna Sharma</a:t>
            </a:r>
            <a:endParaRPr lang="en-IN" sz="2400" b="1" dirty="0">
              <a:solidFill>
                <a:schemeClr val="bg2"/>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Clr>
                <a:srgbClr val="000000"/>
              </a:buClr>
              <a:buSzPts val="2000"/>
              <a:buFont typeface="Arial" panose="020B0604020202020204"/>
              <a:buNone/>
            </a:pPr>
            <a:endParaRPr sz="24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Clr>
                <a:srgbClr val="000000"/>
              </a:buClr>
              <a:buSzPts val="2000"/>
              <a:buFont typeface="Arial" panose="020B0604020202020204"/>
              <a:buNone/>
            </a:pPr>
            <a:endParaRPr sz="36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Clr>
                <a:srgbClr val="000000"/>
              </a:buClr>
              <a:buSzPts val="2000"/>
              <a:buFont typeface="Arial" panose="020B0604020202020204"/>
              <a:buNone/>
            </a:pPr>
            <a:endParaRPr sz="20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Clr>
                <a:srgbClr val="000000"/>
              </a:buClr>
              <a:buSzPts val="2000"/>
              <a:buFont typeface="Arial" panose="020B0604020202020204"/>
              <a:buNone/>
            </a:pPr>
            <a:endParaRPr sz="20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400"/>
              </a:spcBef>
              <a:spcAft>
                <a:spcPts val="0"/>
              </a:spcAft>
              <a:buClr>
                <a:srgbClr val="000000"/>
              </a:buClr>
              <a:buSzPts val="2000"/>
              <a:buFont typeface="Arial" panose="020B060402020202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640"/>
              </a:spcBef>
              <a:spcAft>
                <a:spcPts val="0"/>
              </a:spcAft>
              <a:buClr>
                <a:srgbClr val="000000"/>
              </a:buClr>
              <a:buSzPts val="2000"/>
              <a:buFont typeface="Arial" panose="020B060402020202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 Oriented Software Engineering (OOSE)</a:t>
            </a:r>
            <a:endParaRPr dirty="0"/>
          </a:p>
          <a:p>
            <a:pPr marL="0" marR="0" lvl="0" indent="0" algn="ctr" rtl="0">
              <a:lnSpc>
                <a:spcPct val="100000"/>
              </a:lnSpc>
              <a:spcBef>
                <a:spcPts val="400"/>
              </a:spcBef>
              <a:spcAft>
                <a:spcPts val="0"/>
              </a:spcAft>
              <a:buClr>
                <a:srgbClr val="000000"/>
              </a:buClr>
              <a:buSzPts val="2000"/>
              <a:buFont typeface="Arial" panose="020B0604020202020204"/>
              <a:buNone/>
            </a:pPr>
            <a:r>
              <a:rPr lang="en-US" sz="2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22CS017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7"/>
          <p:cNvSpPr txBox="1"/>
          <p:nvPr/>
        </p:nvSpPr>
        <p:spPr>
          <a:xfrm>
            <a:off x="181465" y="142201"/>
            <a:ext cx="7331697" cy="584735"/>
          </a:xfrm>
          <a:prstGeom prst="rect">
            <a:avLst/>
          </a:prstGeom>
          <a:noFill/>
          <a:ln>
            <a:noFill/>
          </a:ln>
        </p:spPr>
        <p:txBody>
          <a:bodyPr spcFirstLastPara="1" wrap="square" lIns="91425" tIns="45700" rIns="91425" bIns="45700" anchor="t" anchorCtr="0">
            <a:spAutoFit/>
          </a:bodyPr>
          <a:lstStyle/>
          <a:p>
            <a:r>
              <a:rPr lang="en-US" sz="3200" b="1" dirty="0">
                <a:latin typeface="Times New Roman" panose="02020603050405020304" pitchFamily="18" charset="0"/>
                <a:cs typeface="Times New Roman" panose="02020603050405020304" pitchFamily="18" charset="0"/>
              </a:rPr>
              <a:t>How to Draw a Class Diagram?</a:t>
            </a:r>
            <a:endParaRPr lang="en-US" sz="3200" b="1" dirty="0">
              <a:latin typeface="Times New Roman" panose="02020603050405020304" pitchFamily="18" charset="0"/>
              <a:cs typeface="Times New Roman" panose="02020603050405020304" pitchFamily="18" charset="0"/>
            </a:endParaRP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435989" y="1401718"/>
            <a:ext cx="8246097" cy="4801314"/>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The following points should be remembered while drawing a class diagram</a:t>
            </a:r>
            <a:endParaRPr lang="en-US" sz="1800" b="0" i="0" dirty="0">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name of the class diagram should be meaningful to describe the aspect of the system.</a:t>
            </a:r>
            <a:endParaRPr lang="en-US" sz="1800" b="0" i="0" dirty="0">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Each element and their relationships should be identified in advance.</a:t>
            </a:r>
            <a:endParaRPr lang="en-US" sz="1800" b="0" i="0" dirty="0">
              <a:effectLst/>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Responsibility (attributes and methods) of each class should be clearly identified.</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For each class, minimum number of properties should be specified, as unnecessary properties will make the diagram complicated.</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Use notes whenever required to describe some aspect of the diagram. At the end of the drawing it should be understandable to the developer/coder.</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Finally, before making the final version, the diagram should be drawn on plain paper and reworked as many times as possible to make it correct.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81253" y="101121"/>
            <a:ext cx="655660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College Information System</a:t>
            </a:r>
            <a:endParaRPr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
        <p:nvSpPr>
          <p:cNvPr id="136" name="Google Shape;136;p8"/>
          <p:cNvSpPr txBox="1"/>
          <p:nvPr/>
        </p:nvSpPr>
        <p:spPr>
          <a:xfrm>
            <a:off x="286705" y="1168924"/>
            <a:ext cx="8570590" cy="5355272"/>
          </a:xfrm>
          <a:prstGeom prst="rect">
            <a:avLst/>
          </a:prstGeom>
          <a:noFill/>
          <a:ln>
            <a:noFill/>
          </a:ln>
        </p:spPr>
        <p:txBody>
          <a:bodyPr spcFirstLastPara="1" wrap="square" lIns="91425" tIns="45700" rIns="91425" bIns="45700" anchor="t" anchorCtr="0">
            <a:spAutoFit/>
          </a:bodyPr>
          <a:lstStyle/>
          <a:p>
            <a:pPr algn="just"/>
            <a:r>
              <a:rPr lang="en-US" sz="1800" dirty="0">
                <a:latin typeface="Times New Roman" panose="02020603050405020304" pitchFamily="18" charset="0"/>
                <a:cs typeface="Times New Roman" panose="02020603050405020304" pitchFamily="18" charset="0"/>
              </a:rPr>
              <a:t>Class Diagram is the way to represent the relationship between the classes. In this article, we will see about the class diagram for the College Information system.</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Classes :</a:t>
            </a:r>
            <a:endParaRPr lang="en-US"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College Information </a:t>
            </a:r>
            <a:r>
              <a:rPr lang="en-US" sz="1800" dirty="0">
                <a:latin typeface="Times New Roman" panose="02020603050405020304" pitchFamily="18" charset="0"/>
                <a:cs typeface="Times New Roman" panose="02020603050405020304" pitchFamily="18" charset="0"/>
              </a:rPr>
              <a:t>– This class is the overall main class of the whole system.</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Department</a:t>
            </a:r>
            <a:r>
              <a:rPr lang="en-US" sz="1800" dirty="0">
                <a:latin typeface="Times New Roman" panose="02020603050405020304" pitchFamily="18" charset="0"/>
                <a:cs typeface="Times New Roman" panose="02020603050405020304" pitchFamily="18" charset="0"/>
              </a:rPr>
              <a:t> – This class contains the details of various departments in the college.</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Student</a:t>
            </a:r>
            <a:r>
              <a:rPr lang="en-US" sz="1800" dirty="0">
                <a:latin typeface="Times New Roman" panose="02020603050405020304" pitchFamily="18" charset="0"/>
                <a:cs typeface="Times New Roman" panose="02020603050405020304" pitchFamily="18" charset="0"/>
              </a:rPr>
              <a:t> – This class is for students, and it is the base class for two child classes – </a:t>
            </a:r>
            <a:r>
              <a:rPr lang="en-US" sz="1800" dirty="0" err="1">
                <a:latin typeface="Times New Roman" panose="02020603050405020304" pitchFamily="18" charset="0"/>
                <a:cs typeface="Times New Roman" panose="02020603050405020304" pitchFamily="18" charset="0"/>
              </a:rPr>
              <a:t>UGStudent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PGStudent</a:t>
            </a:r>
            <a:r>
              <a:rPr lang="en-US" sz="1800" dirty="0">
                <a:latin typeface="Times New Roman" panose="02020603050405020304" pitchFamily="18" charset="0"/>
                <a:cs typeface="Times New Roman" panose="02020603050405020304" pitchFamily="18" charset="0"/>
              </a:rPr>
              <a:t>. Since </a:t>
            </a:r>
            <a:r>
              <a:rPr lang="en-US" sz="1800" dirty="0" err="1">
                <a:latin typeface="Times New Roman" panose="02020603050405020304" pitchFamily="18" charset="0"/>
                <a:cs typeface="Times New Roman" panose="02020603050405020304" pitchFamily="18" charset="0"/>
              </a:rPr>
              <a:t>UGStudent</a:t>
            </a:r>
            <a:r>
              <a:rPr lang="en-US" sz="1800" dirty="0">
                <a:latin typeface="Times New Roman" panose="02020603050405020304" pitchFamily="18" charset="0"/>
                <a:cs typeface="Times New Roman" panose="02020603050405020304" pitchFamily="18" charset="0"/>
              </a:rPr>
              <a:t> is a Student and </a:t>
            </a:r>
            <a:r>
              <a:rPr lang="en-US" sz="1800" dirty="0" err="1">
                <a:latin typeface="Times New Roman" panose="02020603050405020304" pitchFamily="18" charset="0"/>
                <a:cs typeface="Times New Roman" panose="02020603050405020304" pitchFamily="18" charset="0"/>
              </a:rPr>
              <a:t>PGStudent</a:t>
            </a:r>
            <a:r>
              <a:rPr lang="en-US" sz="1800" dirty="0">
                <a:latin typeface="Times New Roman" panose="02020603050405020304" pitchFamily="18" charset="0"/>
                <a:cs typeface="Times New Roman" panose="02020603050405020304" pitchFamily="18" charset="0"/>
              </a:rPr>
              <a:t> is a Student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285750" lvl="5"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UGStudent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class is the child class of Student and it contains the details of </a:t>
            </a:r>
            <a:r>
              <a:rPr lang="en-US" sz="1800" dirty="0" err="1">
                <a:latin typeface="Times New Roman" panose="02020603050405020304" pitchFamily="18" charset="0"/>
                <a:cs typeface="Times New Roman" panose="02020603050405020304" pitchFamily="18" charset="0"/>
              </a:rPr>
              <a:t>UGStudent</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lvl="5"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lvl="5"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PGStudent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class is the child class of Student and it contains the details of </a:t>
            </a:r>
            <a:r>
              <a:rPr lang="en-US" sz="1800" dirty="0" err="1">
                <a:latin typeface="Times New Roman" panose="02020603050405020304" pitchFamily="18" charset="0"/>
                <a:cs typeface="Times New Roman" panose="02020603050405020304" pitchFamily="18" charset="0"/>
              </a:rPr>
              <a:t>PGStudent</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398147" y="1404594"/>
            <a:ext cx="8651585" cy="4524275"/>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Staff</a:t>
            </a:r>
            <a:r>
              <a:rPr lang="en-US" sz="1800" dirty="0">
                <a:latin typeface="Times New Roman" panose="02020603050405020304" pitchFamily="18" charset="0"/>
                <a:cs typeface="Times New Roman" panose="02020603050405020304" pitchFamily="18" charset="0"/>
              </a:rPr>
              <a:t> – There are two types of staff in the college. So this class is the base class of two child classes – </a:t>
            </a:r>
            <a:r>
              <a:rPr lang="en-US" sz="1800" dirty="0" err="1">
                <a:latin typeface="Times New Roman" panose="02020603050405020304" pitchFamily="18" charset="0"/>
                <a:cs typeface="Times New Roman" panose="02020603050405020304" pitchFamily="18" charset="0"/>
              </a:rPr>
              <a:t>TeachingStaff</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NonTeachingStaff</a:t>
            </a:r>
            <a:r>
              <a:rPr lang="en-US" sz="1800"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TeachingStaff</a:t>
            </a:r>
            <a:r>
              <a:rPr lang="en-US" sz="1800" dirty="0">
                <a:latin typeface="Times New Roman" panose="02020603050405020304" pitchFamily="18" charset="0"/>
                <a:cs typeface="Times New Roman" panose="02020603050405020304" pitchFamily="18" charset="0"/>
              </a:rPr>
              <a:t> – This class is the child class of Staff. Since </a:t>
            </a:r>
            <a:r>
              <a:rPr lang="en-US" sz="1800" dirty="0" err="1">
                <a:latin typeface="Times New Roman" panose="02020603050405020304" pitchFamily="18" charset="0"/>
                <a:cs typeface="Times New Roman" panose="02020603050405020304" pitchFamily="18" charset="0"/>
              </a:rPr>
              <a:t>TeachingStaff</a:t>
            </a:r>
            <a:r>
              <a:rPr lang="en-US" sz="1800" dirty="0">
                <a:latin typeface="Times New Roman" panose="02020603050405020304" pitchFamily="18" charset="0"/>
                <a:cs typeface="Times New Roman" panose="02020603050405020304" pitchFamily="18" charset="0"/>
              </a:rPr>
              <a:t> is a Staff.</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NonTeachingStaff</a:t>
            </a:r>
            <a:r>
              <a:rPr lang="en-US" sz="1800" dirty="0">
                <a:latin typeface="Times New Roman" panose="02020603050405020304" pitchFamily="18" charset="0"/>
                <a:cs typeface="Times New Roman" panose="02020603050405020304" pitchFamily="18" charset="0"/>
              </a:rPr>
              <a:t> – This class is the child class of Staff. Since </a:t>
            </a:r>
            <a:r>
              <a:rPr lang="en-US" sz="1800" dirty="0" err="1">
                <a:latin typeface="Times New Roman" panose="02020603050405020304" pitchFamily="18" charset="0"/>
                <a:cs typeface="Times New Roman" panose="02020603050405020304" pitchFamily="18" charset="0"/>
              </a:rPr>
              <a:t>NonTeachingStaff</a:t>
            </a:r>
            <a:r>
              <a:rPr lang="en-US" sz="1800" dirty="0">
                <a:latin typeface="Times New Roman" panose="02020603050405020304" pitchFamily="18" charset="0"/>
                <a:cs typeface="Times New Roman" panose="02020603050405020304" pitchFamily="18" charset="0"/>
              </a:rPr>
              <a:t> is a Staff.</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Classroom</a:t>
            </a:r>
            <a:r>
              <a:rPr lang="en-US" sz="1800" dirty="0">
                <a:latin typeface="Times New Roman" panose="02020603050405020304" pitchFamily="18" charset="0"/>
                <a:cs typeface="Times New Roman" panose="02020603050405020304" pitchFamily="18" charset="0"/>
              </a:rPr>
              <a:t> – This class contains the details of each and every classroom in the whole college.</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Canteen </a:t>
            </a:r>
            <a:r>
              <a:rPr lang="en-US" sz="1800" dirty="0">
                <a:latin typeface="Times New Roman" panose="02020603050405020304" pitchFamily="18" charset="0"/>
                <a:cs typeface="Times New Roman" panose="02020603050405020304" pitchFamily="18" charset="0"/>
              </a:rPr>
              <a:t>– This class is for storing Canteen details inside the college</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Library</a:t>
            </a:r>
            <a:r>
              <a:rPr lang="en-US" sz="1800" dirty="0">
                <a:latin typeface="Times New Roman" panose="02020603050405020304" pitchFamily="18" charset="0"/>
                <a:cs typeface="Times New Roman" panose="02020603050405020304" pitchFamily="18" charset="0"/>
              </a:rPr>
              <a:t> – This class contains the details of a particular library in the college</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Bus</a:t>
            </a:r>
            <a:r>
              <a:rPr lang="en-US" sz="1800" dirty="0">
                <a:latin typeface="Times New Roman" panose="02020603050405020304" pitchFamily="18" charset="0"/>
                <a:cs typeface="Times New Roman" panose="02020603050405020304" pitchFamily="18" charset="0"/>
              </a:rPr>
              <a:t> – This class contains the details of a bus along with the bus driver details</a:t>
            </a:r>
            <a:endParaRPr lang="en-US" sz="1800" dirty="0">
              <a:latin typeface="Times New Roman" panose="02020603050405020304" pitchFamily="18" charset="0"/>
              <a:cs typeface="Times New Roman" panose="02020603050405020304" pitchFamily="18" charset="0"/>
            </a:endParaRPr>
          </a:p>
        </p:txBody>
      </p:sp>
      <p:sp>
        <p:nvSpPr>
          <p:cNvPr id="142" name="Google Shape;142;p9"/>
          <p:cNvSpPr txBox="1"/>
          <p:nvPr/>
        </p:nvSpPr>
        <p:spPr>
          <a:xfrm>
            <a:off x="126136" y="-119766"/>
            <a:ext cx="6416066" cy="1077178"/>
          </a:xfrm>
          <a:prstGeom prst="rect">
            <a:avLst/>
          </a:prstGeom>
          <a:noFill/>
          <a:ln>
            <a:noFill/>
          </a:ln>
        </p:spPr>
        <p:txBody>
          <a:bodyPr spcFirstLastPara="1" wrap="square" lIns="91425" tIns="45700" rIns="91425" bIns="45700" anchor="t" anchorCtr="0">
            <a:spAutoFit/>
          </a:bodyPr>
          <a:lstStyle/>
          <a:p>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College Information System</a:t>
            </a:r>
            <a:endPar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a:p>
            <a:pPr marL="0" marR="0" lvl="0" indent="0" rtl="0">
              <a:lnSpc>
                <a:spcPct val="100000"/>
              </a:lnSpc>
              <a:spcBef>
                <a:spcPts val="0"/>
              </a:spcBef>
              <a:spcAft>
                <a:spcPts val="0"/>
              </a:spcAft>
              <a:buNone/>
            </a:pPr>
            <a:r>
              <a:rPr lang="en-IN"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Cont..</a:t>
            </a:r>
            <a:endParaRPr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509047" y="1781666"/>
            <a:ext cx="8407845" cy="3416279"/>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Hostel</a:t>
            </a:r>
            <a:r>
              <a:rPr lang="en-US" sz="1800" dirty="0">
                <a:latin typeface="Times New Roman" panose="02020603050405020304" pitchFamily="18" charset="0"/>
                <a:cs typeface="Times New Roman" panose="02020603050405020304" pitchFamily="18" charset="0"/>
              </a:rPr>
              <a:t> – Hostel can be of two types. So this class is the base class for two child classes – BoysHostel and GirlsHostel.</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BoysHostel</a:t>
            </a:r>
            <a:r>
              <a:rPr lang="en-US" sz="1800" dirty="0">
                <a:latin typeface="Times New Roman" panose="02020603050405020304" pitchFamily="18" charset="0"/>
                <a:cs typeface="Times New Roman" panose="02020603050405020304" pitchFamily="18" charset="0"/>
              </a:rPr>
              <a:t> – This class is the child class of the Hostel. Since BoysHostel is a Hostel.</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GirlsHostel </a:t>
            </a:r>
            <a:r>
              <a:rPr lang="en-US" sz="1800" dirty="0">
                <a:latin typeface="Times New Roman" panose="02020603050405020304" pitchFamily="18" charset="0"/>
                <a:cs typeface="Times New Roman" panose="02020603050405020304" pitchFamily="18" charset="0"/>
              </a:rPr>
              <a:t>– This class is the child class of the Hostel. Since GirlsHostel is a Hostel.</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Parking </a:t>
            </a:r>
            <a:r>
              <a:rPr lang="en-US" sz="1800" dirty="0">
                <a:latin typeface="Times New Roman" panose="02020603050405020304" pitchFamily="18" charset="0"/>
                <a:cs typeface="Times New Roman" panose="02020603050405020304" pitchFamily="18" charset="0"/>
              </a:rPr>
              <a:t>– This class contains the details of the parking area in a college. The parking area can be used by students, staff, visitors etc.</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Auditorium </a:t>
            </a:r>
            <a:r>
              <a:rPr lang="en-US" sz="1800" dirty="0">
                <a:latin typeface="Times New Roman" panose="02020603050405020304" pitchFamily="18" charset="0"/>
                <a:cs typeface="Times New Roman" panose="02020603050405020304" pitchFamily="18" charset="0"/>
              </a:rPr>
              <a:t>– Auditorium is a place where any events or guest lecture happens. This class contains the details of it.</a:t>
            </a:r>
            <a:endParaRPr lang="en-US" sz="1800" dirty="0">
              <a:latin typeface="Times New Roman" panose="02020603050405020304" pitchFamily="18" charset="0"/>
              <a:cs typeface="Times New Roman" panose="02020603050405020304" pitchFamily="18" charset="0"/>
            </a:endParaRPr>
          </a:p>
        </p:txBody>
      </p:sp>
      <p:sp>
        <p:nvSpPr>
          <p:cNvPr id="2" name="Google Shape;142;p9"/>
          <p:cNvSpPr txBox="1"/>
          <p:nvPr/>
        </p:nvSpPr>
        <p:spPr>
          <a:xfrm>
            <a:off x="0" y="116831"/>
            <a:ext cx="6604602" cy="584735"/>
          </a:xfrm>
          <a:prstGeom prst="rect">
            <a:avLst/>
          </a:prstGeom>
          <a:noFill/>
          <a:ln>
            <a:noFill/>
          </a:ln>
        </p:spPr>
        <p:txBody>
          <a:bodyPr spcFirstLastPara="1" wrap="square" lIns="91425" tIns="45700" rIns="91425" bIns="45700" anchor="t" anchorCtr="0">
            <a:spAutoFit/>
          </a:bodyPr>
          <a:lstStyle/>
          <a:p>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College Information System Cont..</a:t>
            </a:r>
            <a:endPar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latin typeface="Times New Roman" panose="02020603050405020304" pitchFamily="18" charset="0"/>
                <a:cs typeface="Times New Roman" panose="02020603050405020304" pitchFamily="18" charset="0"/>
              </a:rPr>
              <a:t>Attributes :</a:t>
            </a:r>
            <a:endParaRPr sz="32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
        <p:nvSpPr>
          <p:cNvPr id="3" name="TextBox 2"/>
          <p:cNvSpPr txBox="1"/>
          <p:nvPr/>
        </p:nvSpPr>
        <p:spPr>
          <a:xfrm>
            <a:off x="461914" y="1306277"/>
            <a:ext cx="8880049" cy="4613058"/>
          </a:xfrm>
          <a:prstGeom prst="rect">
            <a:avLst/>
          </a:prstGeom>
          <a:noFill/>
        </p:spPr>
        <p:txBody>
          <a:bodyPr wrap="square">
            <a:spAutoFit/>
          </a:bodyPr>
          <a:lstStyle/>
          <a:p>
            <a:pPr algn="just">
              <a:lnSpc>
                <a:spcPct val="150000"/>
              </a:lnSpc>
            </a:pPr>
            <a:r>
              <a:rPr lang="en-IN" sz="1800" b="1" dirty="0" err="1">
                <a:latin typeface="Times New Roman" panose="02020603050405020304" pitchFamily="18" charset="0"/>
                <a:cs typeface="Times New Roman" panose="02020603050405020304" pitchFamily="18" charset="0"/>
              </a:rPr>
              <a:t>CollegeInformation</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CollegeName</a:t>
            </a:r>
            <a:r>
              <a:rPr lang="en-IN" sz="1800" dirty="0">
                <a:latin typeface="Times New Roman" panose="02020603050405020304" pitchFamily="18" charset="0"/>
                <a:cs typeface="Times New Roman" panose="02020603050405020304" pitchFamily="18" charset="0"/>
              </a:rPr>
              <a:t>, City, </a:t>
            </a:r>
            <a:r>
              <a:rPr lang="en-IN" sz="1800" dirty="0" err="1">
                <a:latin typeface="Times New Roman" panose="02020603050405020304" pitchFamily="18" charset="0"/>
                <a:cs typeface="Times New Roman" panose="02020603050405020304" pitchFamily="18" charset="0"/>
              </a:rPr>
              <a:t>ContactNumber</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Department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DepartmentId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DepartmentName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HODName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TotalStaffs,TotalStudents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Student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StudentId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StudentName</a:t>
            </a:r>
            <a:r>
              <a:rPr lang="en-IN" sz="1800" dirty="0">
                <a:latin typeface="Times New Roman" panose="02020603050405020304" pitchFamily="18" charset="0"/>
                <a:cs typeface="Times New Roman" panose="02020603050405020304" pitchFamily="18" charset="0"/>
              </a:rPr>
              <a:t>, Gender, Year, </a:t>
            </a:r>
            <a:r>
              <a:rPr lang="en-IN" sz="1800" dirty="0" err="1">
                <a:latin typeface="Times New Roman" panose="02020603050405020304" pitchFamily="18" charset="0"/>
                <a:cs typeface="Times New Roman" panose="02020603050405020304" pitchFamily="18" charset="0"/>
              </a:rPr>
              <a:t>ClassId</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Staff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StaffId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StaffName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DepartmentId</a:t>
            </a:r>
            <a:r>
              <a:rPr lang="en-IN" sz="1800" dirty="0">
                <a:latin typeface="Times New Roman" panose="02020603050405020304" pitchFamily="18" charset="0"/>
                <a:cs typeface="Times New Roman" panose="02020603050405020304" pitchFamily="18" charset="0"/>
              </a:rPr>
              <a:t>, Salary</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Classroom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ClassId</a:t>
            </a:r>
            <a:r>
              <a:rPr lang="en-IN" sz="1800" dirty="0">
                <a:latin typeface="Times New Roman" panose="02020603050405020304" pitchFamily="18" charset="0"/>
                <a:cs typeface="Times New Roman" panose="02020603050405020304" pitchFamily="18" charset="0"/>
              </a:rPr>
              <a:t>, Section, </a:t>
            </a:r>
            <a:r>
              <a:rPr lang="en-IN" sz="1800" dirty="0" err="1">
                <a:latin typeface="Times New Roman" panose="02020603050405020304" pitchFamily="18" charset="0"/>
                <a:cs typeface="Times New Roman" panose="02020603050405020304" pitchFamily="18" charset="0"/>
              </a:rPr>
              <a:t>DepartmentId</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Canteen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InchargeId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ItemsList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AvailableList</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Library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LibraryId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LibrarianName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BookSection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TotalBooks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Bus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BusId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BusNumber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DriverName</a:t>
            </a:r>
            <a:r>
              <a:rPr lang="en-IN" sz="1800" dirty="0">
                <a:latin typeface="Times New Roman" panose="02020603050405020304" pitchFamily="18" charset="0"/>
                <a:cs typeface="Times New Roman" panose="02020603050405020304" pitchFamily="18" charset="0"/>
              </a:rPr>
              <a:t>, Destination, </a:t>
            </a:r>
            <a:r>
              <a:rPr lang="en-IN" sz="1800" dirty="0" err="1">
                <a:latin typeface="Times New Roman" panose="02020603050405020304" pitchFamily="18" charset="0"/>
                <a:cs typeface="Times New Roman" panose="02020603050405020304" pitchFamily="18" charset="0"/>
              </a:rPr>
              <a:t>TotalSeats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Hostel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StudentId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BlockNumber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RoomNumber</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Parking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SlotId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VehicleNumber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VehicleOwnerName</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Auditorium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AuditoriumName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EventsList</a:t>
            </a:r>
            <a:r>
              <a:rPr lang="en-IN" sz="1800" dirty="0">
                <a:latin typeface="Times New Roman" panose="02020603050405020304" pitchFamily="18" charset="0"/>
                <a:cs typeface="Times New Roman" panose="02020603050405020304" pitchFamily="18" charset="0"/>
              </a:rPr>
              <a:t>, Date, Time, </a:t>
            </a:r>
            <a:r>
              <a:rPr lang="en-IN" sz="1800" dirty="0" err="1">
                <a:latin typeface="Times New Roman" panose="02020603050405020304" pitchFamily="18" charset="0"/>
                <a:cs typeface="Times New Roman" panose="02020603050405020304" pitchFamily="18" charset="0"/>
              </a:rPr>
              <a:t>TotalSeats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DepartmentId</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latin typeface="Times New Roman" panose="02020603050405020304" pitchFamily="18" charset="0"/>
                <a:cs typeface="Times New Roman" panose="02020603050405020304" pitchFamily="18" charset="0"/>
              </a:rPr>
              <a:t>Methods :</a:t>
            </a:r>
            <a:endParaRPr sz="32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
        <p:nvSpPr>
          <p:cNvPr id="175" name="Google Shape;175;p13"/>
          <p:cNvSpPr txBox="1"/>
          <p:nvPr/>
        </p:nvSpPr>
        <p:spPr>
          <a:xfrm>
            <a:off x="147145" y="915057"/>
            <a:ext cx="8734096" cy="5909270"/>
          </a:xfrm>
          <a:prstGeom prst="rect">
            <a:avLst/>
          </a:prstGeom>
          <a:noFill/>
          <a:ln>
            <a:noFill/>
          </a:ln>
        </p:spPr>
        <p:txBody>
          <a:bodyPr spcFirstLastPara="1" wrap="square" lIns="91425" tIns="45700" rIns="91425" bIns="45700" anchor="t" anchorCtr="0">
            <a:spAutoFit/>
          </a:bodyPr>
          <a:lstStyle/>
          <a:p>
            <a:pPr algn="just"/>
            <a:r>
              <a:rPr lang="en-US" sz="1800" b="1" dirty="0" err="1">
                <a:latin typeface="Times New Roman" panose="02020603050405020304" pitchFamily="18" charset="0"/>
                <a:cs typeface="Times New Roman" panose="02020603050405020304" pitchFamily="18" charset="0"/>
              </a:rPr>
              <a:t>CollegeInformation</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Open()</a:t>
            </a:r>
            <a:r>
              <a:rPr lang="en-US" sz="1800" dirty="0">
                <a:latin typeface="Times New Roman" panose="02020603050405020304" pitchFamily="18" charset="0"/>
                <a:cs typeface="Times New Roman" panose="02020603050405020304" pitchFamily="18" charset="0"/>
              </a:rPr>
              <a:t> – This method tells whether the college is open or not.</a:t>
            </a:r>
            <a:endParaRPr lang="en-US" sz="1800" dirty="0">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CollegeDetails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college details like name, its location and contact number.</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Department :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DepartmentDetails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method contains the department name and its corresponding Head of the department name, the total students count of each department.</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ShowEvents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to show any events in a particular department.</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Student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StudentDetails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all the information about each and every student in the college.</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PayFees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payment status of each student.</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IsPresent</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shows whether the student is present to the college on a particular date.</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Staff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StaffDetails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details of both teaching as well as non-teaching staff along with their salary details.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14"/>
          <p:cNvSpPr txBox="1"/>
          <p:nvPr/>
        </p:nvSpPr>
        <p:spPr>
          <a:xfrm>
            <a:off x="367645" y="735291"/>
            <a:ext cx="8692055" cy="5909270"/>
          </a:xfrm>
          <a:prstGeom prst="rect">
            <a:avLst/>
          </a:prstGeom>
          <a:noFill/>
          <a:ln>
            <a:noFill/>
          </a:ln>
        </p:spPr>
        <p:txBody>
          <a:bodyPr spcFirstLastPara="1" wrap="square" lIns="91425" tIns="45700" rIns="91425" bIns="45700" anchor="t" anchorCtr="0">
            <a:spAutoFit/>
          </a:bodyPr>
          <a:lstStyle/>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Classroom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ClassroomDetails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shows the details of each classroom and to which department the classroom belongs.</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IsOccupied</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tells whether the classroom is occupied or not</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Canteen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ShowItems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shows the items which are present in the canteen</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Buy() </a:t>
            </a:r>
            <a:r>
              <a:rPr lang="en-US" sz="1800" dirty="0">
                <a:latin typeface="Times New Roman" panose="02020603050405020304" pitchFamily="18" charset="0"/>
                <a:cs typeface="Times New Roman" panose="02020603050405020304" pitchFamily="18" charset="0"/>
              </a:rPr>
              <a:t>– This method is used to buy any item in the college canteen.</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Library :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LibraryDetails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details of the library inside the college</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SearchBooks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used to search any book in the library.</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LendBooks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to get the book from the library.</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ReturnBooks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used to contain the details of the returned book.</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PayFine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method contains the details to pay the fine.</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Bus :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BusDetails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details of buses like area details, bus name and the driver details.</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SeatsAvailability</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shows the details of available seats in a particular bus.</a:t>
            </a:r>
            <a:endParaRPr lang="en-US" sz="1800" dirty="0">
              <a:latin typeface="Times New Roman" panose="02020603050405020304" pitchFamily="18" charset="0"/>
              <a:cs typeface="Times New Roman" panose="02020603050405020304" pitchFamily="18" charset="0"/>
            </a:endParaRPr>
          </a:p>
        </p:txBody>
      </p:sp>
      <p:sp>
        <p:nvSpPr>
          <p:cNvPr id="2" name="Google Shape;142;p9"/>
          <p:cNvSpPr txBox="1"/>
          <p:nvPr/>
        </p:nvSpPr>
        <p:spPr>
          <a:xfrm>
            <a:off x="0" y="135685"/>
            <a:ext cx="4276181" cy="584735"/>
          </a:xfrm>
          <a:prstGeom prst="rect">
            <a:avLst/>
          </a:prstGeom>
          <a:noFill/>
          <a:ln>
            <a:noFill/>
          </a:ln>
        </p:spPr>
        <p:txBody>
          <a:bodyPr spcFirstLastPara="1" wrap="square" lIns="91425" tIns="45700" rIns="91425" bIns="45700" anchor="t" anchorCtr="0">
            <a:spAutoFit/>
          </a:bodyPr>
          <a:lstStyle/>
          <a:p>
            <a:pPr algn="ctr"/>
            <a:r>
              <a:rPr lang="en-IN" sz="3200" b="1" dirty="0">
                <a:latin typeface="Times New Roman" panose="02020603050405020304" pitchFamily="18" charset="0"/>
                <a:cs typeface="Times New Roman" panose="02020603050405020304" pitchFamily="18" charset="0"/>
              </a:rPr>
              <a:t>Methods </a:t>
            </a:r>
            <a:r>
              <a:rPr lang="en-IN"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Cont..</a:t>
            </a:r>
            <a:endParaRPr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275111" y="1305362"/>
            <a:ext cx="8868889" cy="3970277"/>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Hostel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HostelDetails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contains the details of the hostel like the number of blocks, warden details, food details etc.</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CheckIn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method is to check whether the student is present at the hostel or not.</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CheckOut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method is to check whether the student is checked out from the hostel or not when they are in the outstation.</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Parking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ParkVehicle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used to store the details of vehicles that are parked inside the college.</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Auditorium: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BookEvents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 This method is to book the auditorium for conducting the events.</a:t>
            </a: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p:txBody>
      </p:sp>
      <p:sp>
        <p:nvSpPr>
          <p:cNvPr id="3" name="Google Shape;142;p9"/>
          <p:cNvSpPr txBox="1"/>
          <p:nvPr/>
        </p:nvSpPr>
        <p:spPr>
          <a:xfrm>
            <a:off x="0" y="135685"/>
            <a:ext cx="4276181" cy="584735"/>
          </a:xfrm>
          <a:prstGeom prst="rect">
            <a:avLst/>
          </a:prstGeom>
          <a:noFill/>
          <a:ln>
            <a:noFill/>
          </a:ln>
        </p:spPr>
        <p:txBody>
          <a:bodyPr spcFirstLastPara="1" wrap="square" lIns="91425" tIns="45700" rIns="91425" bIns="45700" anchor="t" anchorCtr="0">
            <a:spAutoFit/>
          </a:bodyPr>
          <a:lstStyle/>
          <a:p>
            <a:pPr algn="ctr"/>
            <a:r>
              <a:rPr lang="en-IN" sz="3200" b="1" dirty="0">
                <a:latin typeface="Times New Roman" panose="02020603050405020304" pitchFamily="18" charset="0"/>
                <a:cs typeface="Times New Roman" panose="02020603050405020304" pitchFamily="18" charset="0"/>
              </a:rPr>
              <a:t>Methods </a:t>
            </a:r>
            <a:r>
              <a:rPr lang="en-IN"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Cont..</a:t>
            </a:r>
            <a:endParaRPr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0" y="873946"/>
            <a:ext cx="8734095" cy="2031285"/>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1. Inheritance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Inheritance is the practice of acquiring the required properties from one class to another class. The class which acquires the properties is known as the child class. The class which allows its properties to be acquired is known as the parent class. It is simply known as the Parent-child relationship. i.e. </a:t>
            </a:r>
            <a:r>
              <a:rPr lang="en-US" sz="1800" b="1" dirty="0">
                <a:latin typeface="Times New Roman" panose="02020603050405020304" pitchFamily="18" charset="0"/>
                <a:cs typeface="Times New Roman" panose="02020603050405020304" pitchFamily="18" charset="0"/>
              </a:rPr>
              <a:t>“Is-a”</a:t>
            </a:r>
            <a:r>
              <a:rPr lang="en-US" sz="1800" dirty="0">
                <a:latin typeface="Times New Roman" panose="02020603050405020304" pitchFamily="18" charset="0"/>
                <a:cs typeface="Times New Roman" panose="02020603050405020304" pitchFamily="18" charset="0"/>
              </a:rPr>
              <a:t> relationships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rgbClr val="000000"/>
              </a:buClr>
              <a:buSzPts val="2000"/>
            </a:pPr>
            <a:endParaRPr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68663" y="128917"/>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a:t>
            </a:r>
            <a:r>
              <a:rPr lang="en-US" sz="3200" b="1" dirty="0"/>
              <a:t> :</a:t>
            </a:r>
            <a:endParaRPr lang="en-US" sz="3200" dirty="0"/>
          </a:p>
        </p:txBody>
      </p:sp>
      <p:sp>
        <p:nvSpPr>
          <p:cNvPr id="4" name="TextBox 3"/>
          <p:cNvSpPr txBox="1"/>
          <p:nvPr/>
        </p:nvSpPr>
        <p:spPr>
          <a:xfrm>
            <a:off x="268663" y="2295977"/>
            <a:ext cx="8534319" cy="4524315"/>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Here, the below classes follow inheritance</a:t>
            </a:r>
            <a:endParaRPr lang="en-US" sz="1800" b="0" i="0" dirty="0">
              <a:effectLst/>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 </a:t>
            </a:r>
            <a:r>
              <a:rPr lang="en-US" sz="1800" b="0" i="0" dirty="0" err="1">
                <a:effectLst/>
                <a:latin typeface="Times New Roman" panose="02020603050405020304" pitchFamily="18" charset="0"/>
                <a:cs typeface="Times New Roman" panose="02020603050405020304" pitchFamily="18" charset="0"/>
              </a:rPr>
              <a:t>UGStudent</a:t>
            </a:r>
            <a:r>
              <a:rPr lang="en-US" sz="1800" b="0" i="0" dirty="0">
                <a:effectLst/>
                <a:latin typeface="Times New Roman" panose="02020603050405020304" pitchFamily="18" charset="0"/>
                <a:cs typeface="Times New Roman" panose="02020603050405020304" pitchFamily="18" charset="0"/>
              </a:rPr>
              <a:t> and </a:t>
            </a:r>
            <a:r>
              <a:rPr lang="en-US" sz="1800" b="0" i="0" dirty="0" err="1">
                <a:effectLst/>
                <a:latin typeface="Times New Roman" panose="02020603050405020304" pitchFamily="18" charset="0"/>
                <a:cs typeface="Times New Roman" panose="02020603050405020304" pitchFamily="18" charset="0"/>
              </a:rPr>
              <a:t>PGStudent</a:t>
            </a:r>
            <a:endParaRPr lang="en-US" sz="1800" dirty="0">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Staff - Teaching Staff and Non-Teaching Staff</a:t>
            </a:r>
            <a:endParaRPr lang="en-US" sz="1800" b="0" i="0" dirty="0">
              <a:effectLst/>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Hostel - BoysHostel and GirlsHostel</a:t>
            </a:r>
            <a:endParaRPr lang="en-US" sz="1800" b="0" i="0" dirty="0">
              <a:effectLst/>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lvl="2" algn="just"/>
            <a:r>
              <a:rPr lang="en-US" sz="1800" b="1" i="0" dirty="0">
                <a:effectLst/>
                <a:latin typeface="Times New Roman" panose="02020603050405020304" pitchFamily="18" charset="0"/>
                <a:cs typeface="Times New Roman" panose="02020603050405020304" pitchFamily="18" charset="0"/>
              </a:rPr>
              <a:t>Student – UG</a:t>
            </a:r>
            <a:r>
              <a:rPr lang="en-US" sz="1800" b="1" dirty="0">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Student and PG Student: </a:t>
            </a:r>
            <a:endParaRPr lang="en-US" sz="1800" b="1" i="0" dirty="0">
              <a:effectLst/>
              <a:latin typeface="Times New Roman" panose="02020603050405020304" pitchFamily="18" charset="0"/>
              <a:cs typeface="Times New Roman" panose="02020603050405020304" pitchFamily="18" charset="0"/>
            </a:endParaRPr>
          </a:p>
          <a:p>
            <a:pPr lvl="2" algn="just"/>
            <a:r>
              <a:rPr lang="en-US" sz="1800" b="0" i="0" dirty="0">
                <a:effectLst/>
                <a:latin typeface="Times New Roman" panose="02020603050405020304" pitchFamily="18" charset="0"/>
                <a:cs typeface="Times New Roman" panose="02020603050405020304" pitchFamily="18" charset="0"/>
              </a:rPr>
              <a:t>UG Student and PG student are child classes of students and UG is a student and PG student is a student.</a:t>
            </a:r>
            <a:endParaRPr lang="en-US" sz="1800" dirty="0">
              <a:latin typeface="Times New Roman" panose="02020603050405020304" pitchFamily="18" charset="0"/>
              <a:cs typeface="Times New Roman" panose="02020603050405020304" pitchFamily="18" charset="0"/>
            </a:endParaRPr>
          </a:p>
          <a:p>
            <a:pPr lvl="2" algn="just"/>
            <a:endParaRPr lang="en-US" sz="1800" b="0" i="0" dirty="0">
              <a:effectLst/>
              <a:latin typeface="Times New Roman" panose="02020603050405020304" pitchFamily="18" charset="0"/>
              <a:cs typeface="Times New Roman" panose="02020603050405020304" pitchFamily="18" charset="0"/>
            </a:endParaRPr>
          </a:p>
          <a:p>
            <a:pPr lvl="2" algn="just"/>
            <a:r>
              <a:rPr lang="en-US" sz="1800" b="1" i="0" dirty="0">
                <a:effectLst/>
                <a:latin typeface="Times New Roman" panose="02020603050405020304" pitchFamily="18" charset="0"/>
                <a:cs typeface="Times New Roman" panose="02020603050405020304" pitchFamily="18" charset="0"/>
              </a:rPr>
              <a:t>Staff - Teaching staff and Non teaching staff : </a:t>
            </a:r>
            <a:endParaRPr lang="en-US" sz="1800" b="1" i="0" dirty="0">
              <a:effectLst/>
              <a:latin typeface="Times New Roman" panose="02020603050405020304" pitchFamily="18" charset="0"/>
              <a:cs typeface="Times New Roman" panose="02020603050405020304" pitchFamily="18" charset="0"/>
            </a:endParaRPr>
          </a:p>
          <a:p>
            <a:pPr lvl="2" algn="just"/>
            <a:r>
              <a:rPr lang="en-US" sz="1800" b="0" i="0" dirty="0">
                <a:effectLst/>
                <a:latin typeface="Times New Roman" panose="02020603050405020304" pitchFamily="18" charset="0"/>
                <a:cs typeface="Times New Roman" panose="02020603050405020304" pitchFamily="18" charset="0"/>
              </a:rPr>
              <a:t>Teaching staff and Non teaching staff are child classes of Staff. Teaching staff is a staff and Non- teaching staff is also a staff. </a:t>
            </a:r>
            <a:endParaRPr lang="en-US" sz="1800" b="0" i="0" dirty="0">
              <a:effectLst/>
              <a:latin typeface="Times New Roman" panose="02020603050405020304" pitchFamily="18" charset="0"/>
              <a:cs typeface="Times New Roman" panose="02020603050405020304" pitchFamily="18" charset="0"/>
            </a:endParaRPr>
          </a:p>
          <a:p>
            <a:pPr lvl="2" algn="just"/>
            <a:endParaRPr lang="en-US" sz="1800" b="0" i="0" dirty="0">
              <a:effectLst/>
              <a:latin typeface="Times New Roman" panose="02020603050405020304" pitchFamily="18" charset="0"/>
              <a:cs typeface="Times New Roman" panose="02020603050405020304" pitchFamily="18" charset="0"/>
            </a:endParaRPr>
          </a:p>
          <a:p>
            <a:pPr lvl="2" algn="just"/>
            <a:r>
              <a:rPr lang="en-US" sz="1800" b="1" i="0" dirty="0">
                <a:effectLst/>
                <a:latin typeface="Times New Roman" panose="02020603050405020304" pitchFamily="18" charset="0"/>
                <a:cs typeface="Times New Roman" panose="02020603050405020304" pitchFamily="18" charset="0"/>
              </a:rPr>
              <a:t>Hostel - BoysHostel and GirlsHostel: </a:t>
            </a:r>
            <a:endParaRPr lang="en-US" sz="1800" b="1" i="0" dirty="0">
              <a:effectLst/>
              <a:latin typeface="Times New Roman" panose="02020603050405020304" pitchFamily="18" charset="0"/>
              <a:cs typeface="Times New Roman" panose="02020603050405020304" pitchFamily="18" charset="0"/>
            </a:endParaRPr>
          </a:p>
          <a:p>
            <a:pPr lvl="2" algn="just"/>
            <a:r>
              <a:rPr lang="en-US" sz="1800" b="0" i="0" dirty="0">
                <a:effectLst/>
                <a:latin typeface="Times New Roman" panose="02020603050405020304" pitchFamily="18" charset="0"/>
                <a:cs typeface="Times New Roman" panose="02020603050405020304" pitchFamily="18" charset="0"/>
              </a:rPr>
              <a:t>BoysHostel and GirlsHostel are child classes of hostels. BoysHostel is a hostel and GirlsHostel is a hostel.</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358218" y="1552030"/>
            <a:ext cx="8427563" cy="1477287"/>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2. Aggregation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Aggregation, Class A and Class B are dependent on each other which indicates that A has an instance of B and B has an instance of B, but they are not physically contained inside each other. In simple terms, Class B can exist without  Class A. It follows</a:t>
            </a:r>
            <a:r>
              <a:rPr lang="en-US" sz="1800" b="1" dirty="0">
                <a:latin typeface="Times New Roman" panose="02020603050405020304" pitchFamily="18" charset="0"/>
                <a:cs typeface="Times New Roman" panose="02020603050405020304" pitchFamily="18" charset="0"/>
              </a:rPr>
              <a:t> “has-a”</a:t>
            </a:r>
            <a:r>
              <a:rPr lang="en-US" sz="1800" dirty="0">
                <a:latin typeface="Times New Roman" panose="02020603050405020304" pitchFamily="18" charset="0"/>
                <a:cs typeface="Times New Roman" panose="02020603050405020304" pitchFamily="18" charset="0"/>
              </a:rPr>
              <a:t> relationship.  </a:t>
            </a:r>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8474" y="3551644"/>
            <a:ext cx="8359218" cy="1754326"/>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Here, the below classes follow aggregation,</a:t>
            </a:r>
            <a:endParaRPr lang="en-US" sz="1800" b="0" i="0" dirty="0">
              <a:effectLst/>
              <a:latin typeface="Times New Roman" panose="02020603050405020304" pitchFamily="18" charset="0"/>
              <a:cs typeface="Times New Roman" panose="02020603050405020304" pitchFamily="18" charset="0"/>
            </a:endParaRPr>
          </a:p>
          <a:p>
            <a:endParaRPr lang="en-US" sz="1800" b="0" i="0" dirty="0">
              <a:effectLst/>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College management and hostel</a:t>
            </a:r>
            <a:endParaRPr lang="en-US" sz="1800" b="0" i="0" dirty="0">
              <a:effectLst/>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College management and parking.</a:t>
            </a:r>
            <a:endParaRPr lang="en-US" sz="1800" b="0" i="0"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They follow aggregation because the hostel and parking can exist without College.</a:t>
            </a:r>
            <a:endParaRPr lang="en-IN"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68663" y="128917"/>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 Cont..</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68990" y="9455"/>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Index</a:t>
            </a:r>
            <a:endParaRPr sz="3200" dirty="0"/>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00"/>
              </a:spcBef>
              <a:spcAft>
                <a:spcPts val="0"/>
              </a:spcAft>
              <a:buClr>
                <a:srgbClr val="000000"/>
              </a:buClr>
              <a:buSzPts val="1900"/>
              <a:buFont typeface="Arial" panose="020B0604020202020204"/>
              <a:buNone/>
            </a:pP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Introduction to Class diagram</a:t>
            </a:r>
            <a:endParaRPr sz="2000" b="1"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SzPts val="2800"/>
              <a:buChar char="•"/>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Class diagram for:</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College Information System</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Library Management system</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Hospital Management System</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Online shopping system/Banking System</a:t>
            </a:r>
            <a:endParaRPr lang="en-US" sz="18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lvl="0" indent="-342900" algn="l" rtl="0">
              <a:lnSpc>
                <a:spcPct val="150000"/>
              </a:lnSpc>
              <a:spcBef>
                <a:spcPts val="0"/>
              </a:spcBef>
              <a:spcAft>
                <a:spcPts val="0"/>
              </a:spcAft>
              <a:buSzPts val="2800"/>
              <a:buChar char="•"/>
            </a:pPr>
            <a:r>
              <a:rPr lang="en-US" sz="2000" b="1" dirty="0">
                <a:solidFill>
                  <a:schemeClr val="dk1"/>
                </a:solidFill>
                <a:latin typeface="Times New Roman" panose="02020603050405020304" pitchFamily="18" charset="0"/>
                <a:ea typeface="Times"/>
                <a:cs typeface="Times New Roman" panose="02020603050405020304" pitchFamily="18" charset="0"/>
                <a:sym typeface="Times"/>
              </a:rPr>
              <a:t>Practice Questions</a:t>
            </a:r>
            <a:endParaRPr sz="2000" b="1"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2000" b="1" i="0" dirty="0">
                <a:solidFill>
                  <a:schemeClr val="dk1"/>
                </a:solidFill>
                <a:latin typeface="Times New Roman" panose="02020603050405020304" pitchFamily="18" charset="0"/>
                <a:ea typeface="Times"/>
                <a:cs typeface="Times New Roman" panose="02020603050405020304" pitchFamily="18" charset="0"/>
                <a:sym typeface="Times"/>
              </a:rPr>
              <a:t> </a:t>
            </a:r>
            <a:endParaRPr sz="20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165100" algn="l" rtl="0">
              <a:lnSpc>
                <a:spcPct val="150000"/>
              </a:lnSpc>
              <a:spcBef>
                <a:spcPts val="0"/>
              </a:spcBef>
              <a:spcAft>
                <a:spcPts val="0"/>
              </a:spcAft>
              <a:buClr>
                <a:schemeClr val="dk1"/>
              </a:buClr>
              <a:buSzPts val="2800"/>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panose="02020603050405020304"/>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371546" y="1351017"/>
            <a:ext cx="8400908" cy="1477287"/>
          </a:xfrm>
          <a:prstGeom prst="rect">
            <a:avLst/>
          </a:prstGeom>
          <a:noFill/>
          <a:ln>
            <a:noFill/>
          </a:ln>
        </p:spPr>
        <p:txBody>
          <a:bodyPr spcFirstLastPara="1" wrap="square" lIns="91425" tIns="45700" rIns="91425" bIns="45700" anchor="t" anchorCtr="0">
            <a:spAutoFit/>
          </a:bodyPr>
          <a:lstStyle/>
          <a:p>
            <a:pPr algn="just"/>
            <a:r>
              <a:rPr lang="en-US" sz="1800" b="1" dirty="0">
                <a:latin typeface="Times New Roman" panose="02020603050405020304" pitchFamily="18" charset="0"/>
                <a:cs typeface="Times New Roman" panose="02020603050405020304" pitchFamily="18" charset="0"/>
              </a:rPr>
              <a:t>3. Composition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composition, Class A and Class B are dependent on each other which indicates that class A has an instance of class B inside class A. In other words, class B is physically contained inside class A.  So, class B cannot exist without class A. It follows a </a:t>
            </a:r>
            <a:r>
              <a:rPr lang="en-US" sz="1800" b="1" dirty="0">
                <a:latin typeface="Times New Roman" panose="02020603050405020304" pitchFamily="18" charset="0"/>
                <a:cs typeface="Times New Roman" panose="02020603050405020304" pitchFamily="18" charset="0"/>
              </a:rPr>
              <a:t>“has-a”</a:t>
            </a:r>
            <a:r>
              <a:rPr lang="en-US" sz="1800" dirty="0">
                <a:latin typeface="Times New Roman" panose="02020603050405020304" pitchFamily="18" charset="0"/>
                <a:cs typeface="Times New Roman" panose="02020603050405020304" pitchFamily="18" charset="0"/>
              </a:rPr>
              <a:t> relationship.</a:t>
            </a:r>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7761" y="3070169"/>
            <a:ext cx="8357014" cy="2585323"/>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Here,</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College management and department</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College management and auditorium</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College management and classroom</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follows composition.</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Because the department, auditorium and classroom cannot exist without college management and are physically composed inside the college management.</a:t>
            </a:r>
            <a:endParaRPr lang="en-I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68663" y="128917"/>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 Cont..</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084" y="925976"/>
            <a:ext cx="8531973" cy="1200329"/>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4. Association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Association, one class is not committed to the other class in any means, but both of the classes use each other and function in their own respective spaces. It follows the “using” relation.</a:t>
            </a:r>
            <a:endParaRPr lang="en-US"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04007" y="2690336"/>
            <a:ext cx="8277225" cy="1477328"/>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Here,</a:t>
            </a:r>
            <a:endParaRPr lang="en-US" sz="1800" b="0" i="0" dirty="0">
              <a:effectLst/>
              <a:latin typeface="Times New Roman" panose="02020603050405020304" pitchFamily="18" charset="0"/>
              <a:cs typeface="Times New Roman" panose="02020603050405020304" pitchFamily="18" charset="0"/>
            </a:endParaRPr>
          </a:p>
          <a:p>
            <a:endParaRPr lang="en-US" sz="1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staff </a:t>
            </a:r>
            <a:endParaRPr lang="en-US" sz="1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follow association because the student uses staff and the staff uses students</a:t>
            </a:r>
            <a:endParaRPr lang="en-I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68663" y="128917"/>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 Cont..</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11690"/>
            <a:ext cx="8981954" cy="1200329"/>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5. Unidirectional Association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unidirectional Association, two classes are related in some ways, but only one class makes use of the other class whereas the other class is not benefited from the relationship. Class A can call Class B whereas Class B cannot call Class A.</a:t>
            </a:r>
            <a:endParaRPr lang="en-US" sz="1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5155" y="2184661"/>
            <a:ext cx="8553690" cy="3970318"/>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Here, </a:t>
            </a:r>
            <a:endParaRPr lang="en-US" sz="1800" dirty="0">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Classroom</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Library</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Teachers and Library</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Bus</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Auditorium</a:t>
            </a:r>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Student and Canteen</a:t>
            </a:r>
            <a:endParaRPr lang="en-US" sz="1800" b="0" i="0" dirty="0">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b="0" i="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follows unidirectional association because the classroom, library, bus, auditorium and Canteen are being used by students whereas on the other hand classroom, library, bus, auditorium and Canteen are not benefited by the relationship with students. So they follow unidirectional association.</a:t>
            </a:r>
            <a:endParaRPr lang="en-IN" sz="1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68663" y="128917"/>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 Cont..</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56735" y="825040"/>
            <a:ext cx="6861781" cy="5798916"/>
          </a:xfrm>
          <a:prstGeom prst="rect">
            <a:avLst/>
          </a:prstGeom>
        </p:spPr>
      </p:pic>
      <p:sp>
        <p:nvSpPr>
          <p:cNvPr id="4" name="TextBox 3"/>
          <p:cNvSpPr txBox="1"/>
          <p:nvPr/>
        </p:nvSpPr>
        <p:spPr>
          <a:xfrm>
            <a:off x="384590" y="120922"/>
            <a:ext cx="2773516"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Class Diagram</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2875" y="6468745"/>
            <a:ext cx="4164330" cy="306705"/>
          </a:xfrm>
          <a:prstGeom prst="rect">
            <a:avLst/>
          </a:prstGeom>
          <a:noFill/>
        </p:spPr>
        <p:txBody>
          <a:bodyPr wrap="square" rtlCol="0">
            <a:spAutoFit/>
          </a:bodyPr>
          <a:p>
            <a:pPr algn="l"/>
            <a:r>
              <a:rPr lang="en-US" dirty="0" err="1">
                <a:latin typeface="Times New Roman" panose="02020603050405020304" pitchFamily="18" charset="0"/>
                <a:cs typeface="Times New Roman" panose="02020603050405020304" pitchFamily="18" charset="0"/>
              </a:rPr>
              <a:t>Figiure</a:t>
            </a:r>
            <a:r>
              <a:rPr lang="en-US" dirty="0">
                <a:latin typeface="Times New Roman" panose="02020603050405020304" pitchFamily="18" charset="0"/>
                <a:cs typeface="Times New Roman" panose="02020603050405020304" pitchFamily="18" charset="0"/>
              </a:rPr>
              <a:t> 2. Class Diagram </a:t>
            </a:r>
            <a:r>
              <a:rPr lang="en-US" dirty="0">
                <a:solidFill>
                  <a:schemeClr val="dk1"/>
                </a:solidFill>
                <a:latin typeface="Times New Roman" panose="02020603050405020304" pitchFamily="18" charset="0"/>
                <a:ea typeface="Times"/>
                <a:cs typeface="Times New Roman" panose="02020603050405020304" pitchFamily="18" charset="0"/>
                <a:sym typeface="Times"/>
              </a:rPr>
              <a:t>College Information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4228"/>
            <a:ext cx="725732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Library Management System :</a:t>
            </a:r>
            <a:endParaRPr lang="en-IN"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8749" y="1096072"/>
            <a:ext cx="8993529" cy="535531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Classes of Library Management System :</a:t>
            </a:r>
            <a:endParaRPr lang="en-US"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Library Management System class – </a:t>
            </a:r>
            <a:r>
              <a:rPr lang="en-US" sz="1800" dirty="0">
                <a:latin typeface="Times New Roman" panose="02020603050405020304" pitchFamily="18" charset="0"/>
                <a:cs typeface="Times New Roman" panose="02020603050405020304" pitchFamily="18" charset="0"/>
              </a:rPr>
              <a:t>It manages all operations of Library Management System. It is central part of organization for which software is being designed. </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User Class – </a:t>
            </a:r>
            <a:r>
              <a:rPr lang="en-US" sz="1800" dirty="0">
                <a:latin typeface="Times New Roman" panose="02020603050405020304" pitchFamily="18" charset="0"/>
                <a:cs typeface="Times New Roman" panose="02020603050405020304" pitchFamily="18" charset="0"/>
              </a:rPr>
              <a:t>It manages all operations of user.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Librarian Class –</a:t>
            </a:r>
            <a:r>
              <a:rPr lang="en-US" sz="1800" dirty="0">
                <a:latin typeface="Times New Roman" panose="02020603050405020304" pitchFamily="18" charset="0"/>
                <a:cs typeface="Times New Roman" panose="02020603050405020304" pitchFamily="18" charset="0"/>
              </a:rPr>
              <a:t> It manages all operations of Librarian.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Book Class –</a:t>
            </a:r>
            <a:r>
              <a:rPr lang="en-US" sz="1800" dirty="0">
                <a:latin typeface="Times New Roman" panose="02020603050405020304" pitchFamily="18" charset="0"/>
                <a:cs typeface="Times New Roman" panose="02020603050405020304" pitchFamily="18" charset="0"/>
              </a:rPr>
              <a:t>It manages all operations of books. It is basic building block of system.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Account Class –</a:t>
            </a:r>
            <a:r>
              <a:rPr lang="en-US" sz="1800" dirty="0">
                <a:latin typeface="Times New Roman" panose="02020603050405020304" pitchFamily="18" charset="0"/>
                <a:cs typeface="Times New Roman" panose="02020603050405020304" pitchFamily="18" charset="0"/>
              </a:rPr>
              <a:t>It manages all operations of account.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Library database Class –</a:t>
            </a:r>
            <a:r>
              <a:rPr lang="en-US" sz="1800" dirty="0">
                <a:latin typeface="Times New Roman" panose="02020603050405020304" pitchFamily="18" charset="0"/>
                <a:cs typeface="Times New Roman" panose="02020603050405020304" pitchFamily="18" charset="0"/>
              </a:rPr>
              <a:t>It manages all operations of library database.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Staff Class –</a:t>
            </a:r>
            <a:r>
              <a:rPr lang="en-US" sz="1800" dirty="0">
                <a:latin typeface="Times New Roman" panose="02020603050405020304" pitchFamily="18" charset="0"/>
                <a:cs typeface="Times New Roman" panose="02020603050405020304" pitchFamily="18" charset="0"/>
              </a:rPr>
              <a:t>It manages all operations of staff. </a:t>
            </a:r>
            <a:endParaRPr lang="en-US" sz="1800"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Student Class –</a:t>
            </a:r>
            <a:r>
              <a:rPr lang="en-US" sz="1800" dirty="0">
                <a:latin typeface="Times New Roman" panose="02020603050405020304" pitchFamily="18" charset="0"/>
                <a:cs typeface="Times New Roman" panose="02020603050405020304" pitchFamily="18" charset="0"/>
              </a:rPr>
              <a:t>It manages all operations of student. </a:t>
            </a: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5864" y="1208779"/>
            <a:ext cx="8041064" cy="5078313"/>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Attributes of Library Management System :</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Management System Attributes – </a:t>
            </a:r>
            <a:r>
              <a:rPr lang="en-US" sz="1800" dirty="0" err="1">
                <a:latin typeface="Times New Roman" panose="02020603050405020304" pitchFamily="18" charset="0"/>
                <a:cs typeface="Times New Roman" panose="02020603050405020304" pitchFamily="18" charset="0"/>
              </a:rPr>
              <a:t>UserType</a:t>
            </a:r>
            <a:r>
              <a:rPr lang="en-US" sz="1800" dirty="0">
                <a:latin typeface="Times New Roman" panose="02020603050405020304" pitchFamily="18" charset="0"/>
                <a:cs typeface="Times New Roman" panose="02020603050405020304" pitchFamily="18" charset="0"/>
              </a:rPr>
              <a:t>, Username, Password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Attributes –</a:t>
            </a:r>
            <a:r>
              <a:rPr lang="en-US" sz="1800" dirty="0">
                <a:latin typeface="Times New Roman" panose="02020603050405020304" pitchFamily="18" charset="0"/>
                <a:cs typeface="Times New Roman" panose="02020603050405020304" pitchFamily="18" charset="0"/>
              </a:rPr>
              <a:t>Name, Id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Librarian Attributes –</a:t>
            </a:r>
            <a:r>
              <a:rPr lang="en-US" sz="1800" dirty="0">
                <a:latin typeface="Times New Roman" panose="02020603050405020304" pitchFamily="18" charset="0"/>
                <a:cs typeface="Times New Roman" panose="02020603050405020304" pitchFamily="18" charset="0"/>
              </a:rPr>
              <a:t>Name, Id, Password, </a:t>
            </a:r>
            <a:r>
              <a:rPr lang="en-US" sz="1800" dirty="0" err="1">
                <a:latin typeface="Times New Roman" panose="02020603050405020304" pitchFamily="18" charset="0"/>
                <a:cs typeface="Times New Roman" panose="02020603050405020304" pitchFamily="18" charset="0"/>
              </a:rPr>
              <a:t>SearchString</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Book Attributes –</a:t>
            </a:r>
            <a:r>
              <a:rPr lang="en-US" sz="1800" dirty="0">
                <a:latin typeface="Times New Roman" panose="02020603050405020304" pitchFamily="18" charset="0"/>
                <a:cs typeface="Times New Roman" panose="02020603050405020304" pitchFamily="18" charset="0"/>
              </a:rPr>
              <a:t>Title, Author, ISBN, Publication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Account Attributes –</a:t>
            </a:r>
            <a:r>
              <a:rPr lang="en-US" sz="1800" dirty="0" err="1">
                <a:latin typeface="Times New Roman" panose="02020603050405020304" pitchFamily="18" charset="0"/>
                <a:cs typeface="Times New Roman" panose="02020603050405020304" pitchFamily="18" charset="0"/>
              </a:rPr>
              <a:t>no_borrowed_books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no_reserved_books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no_returned_books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no_lost_books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fine_amount</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database Attributes –</a:t>
            </a:r>
            <a:r>
              <a:rPr lang="en-US" sz="1800" dirty="0" err="1">
                <a:latin typeface="Times New Roman" panose="02020603050405020304" pitchFamily="18" charset="0"/>
                <a:cs typeface="Times New Roman" panose="02020603050405020304" pitchFamily="18" charset="0"/>
              </a:rPr>
              <a:t>List_of_books</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Staff Class Attributes –</a:t>
            </a:r>
            <a:r>
              <a:rPr lang="en-US" sz="1800" dirty="0">
                <a:latin typeface="Times New Roman" panose="02020603050405020304" pitchFamily="18" charset="0"/>
                <a:cs typeface="Times New Roman" panose="02020603050405020304" pitchFamily="18" charset="0"/>
              </a:rPr>
              <a:t>Dept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Student Class Attributes –</a:t>
            </a:r>
            <a:r>
              <a:rPr lang="en-US" sz="1800" dirty="0">
                <a:latin typeface="Times New Roman" panose="02020603050405020304" pitchFamily="18" charset="0"/>
                <a:cs typeface="Times New Roman" panose="02020603050405020304" pitchFamily="18" charset="0"/>
              </a:rPr>
              <a:t>Class </a:t>
            </a: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114228"/>
            <a:ext cx="725732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Library Management System Cont..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839" y="1411037"/>
            <a:ext cx="7475455" cy="3970318"/>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Methods of Library Management System :</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Management System Methods –</a:t>
            </a:r>
            <a:r>
              <a:rPr lang="en-IN" sz="1800" dirty="0">
                <a:latin typeface="Times New Roman" panose="02020603050405020304" pitchFamily="18" charset="0"/>
                <a:cs typeface="Times New Roman" panose="02020603050405020304" pitchFamily="18" charset="0"/>
              </a:rPr>
              <a:t>Login(), Register(), Logout() </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User Methods –</a:t>
            </a:r>
            <a:r>
              <a:rPr lang="en-IN" sz="1800" dirty="0">
                <a:latin typeface="Times New Roman" panose="02020603050405020304" pitchFamily="18" charset="0"/>
                <a:cs typeface="Times New Roman" panose="02020603050405020304" pitchFamily="18" charset="0"/>
              </a:rPr>
              <a:t>Verify(), </a:t>
            </a:r>
            <a:r>
              <a:rPr lang="en-IN" sz="1800" dirty="0" err="1">
                <a:latin typeface="Times New Roman" panose="02020603050405020304" pitchFamily="18" charset="0"/>
                <a:cs typeface="Times New Roman" panose="02020603050405020304" pitchFamily="18" charset="0"/>
              </a:rPr>
              <a:t>CheckAccount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get_book_info</a:t>
            </a: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Librarian Methods –</a:t>
            </a:r>
            <a:r>
              <a:rPr lang="en-IN" sz="1800" dirty="0" err="1">
                <a:latin typeface="Times New Roman" panose="02020603050405020304" pitchFamily="18" charset="0"/>
                <a:cs typeface="Times New Roman" panose="02020603050405020304" pitchFamily="18" charset="0"/>
              </a:rPr>
              <a:t>Verify_librarian</a:t>
            </a:r>
            <a:r>
              <a:rPr lang="en-IN" sz="1800" dirty="0">
                <a:latin typeface="Times New Roman" panose="02020603050405020304" pitchFamily="18" charset="0"/>
                <a:cs typeface="Times New Roman" panose="02020603050405020304" pitchFamily="18" charset="0"/>
              </a:rPr>
              <a:t>(), Search() </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Book Methods –</a:t>
            </a:r>
            <a:r>
              <a:rPr lang="en-IN" sz="1800" dirty="0" err="1">
                <a:latin typeface="Times New Roman" panose="02020603050405020304" pitchFamily="18" charset="0"/>
                <a:cs typeface="Times New Roman" panose="02020603050405020304" pitchFamily="18" charset="0"/>
              </a:rPr>
              <a:t>Show_duedt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Reservation_status</a:t>
            </a:r>
            <a:r>
              <a:rPr lang="en-IN" sz="1800" dirty="0">
                <a:latin typeface="Times New Roman" panose="02020603050405020304" pitchFamily="18" charset="0"/>
                <a:cs typeface="Times New Roman" panose="02020603050405020304" pitchFamily="18" charset="0"/>
              </a:rPr>
              <a:t>(), Feedback(), </a:t>
            </a:r>
            <a:r>
              <a:rPr lang="en-IN" sz="1800" dirty="0" err="1">
                <a:latin typeface="Times New Roman" panose="02020603050405020304" pitchFamily="18" charset="0"/>
                <a:cs typeface="Times New Roman" panose="02020603050405020304" pitchFamily="18" charset="0"/>
              </a:rPr>
              <a:t>Book_request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Renew_info</a:t>
            </a: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Account Methods –</a:t>
            </a:r>
            <a:r>
              <a:rPr lang="en-IN" sz="1800" dirty="0" err="1">
                <a:latin typeface="Times New Roman" panose="02020603050405020304" pitchFamily="18" charset="0"/>
                <a:cs typeface="Times New Roman" panose="02020603050405020304" pitchFamily="18" charset="0"/>
              </a:rPr>
              <a:t>Calculate_fine</a:t>
            </a: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database Methods –</a:t>
            </a:r>
            <a:r>
              <a:rPr lang="en-IN" sz="1800" dirty="0">
                <a:latin typeface="Times New Roman" panose="02020603050405020304" pitchFamily="18" charset="0"/>
                <a:cs typeface="Times New Roman" panose="02020603050405020304" pitchFamily="18" charset="0"/>
              </a:rPr>
              <a:t>Add(), Delete(), Update(), Display(), Search() </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114228"/>
            <a:ext cx="725732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Library Management System Cont..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494" y="125651"/>
            <a:ext cx="662650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Class Diagram </a:t>
            </a:r>
            <a:endParaRPr lang="en-IN"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rcRect b="7855"/>
          <a:stretch>
            <a:fillRect/>
          </a:stretch>
        </p:blipFill>
        <p:spPr>
          <a:xfrm>
            <a:off x="231775" y="1183640"/>
            <a:ext cx="8229600" cy="4819650"/>
          </a:xfrm>
          <a:prstGeom prst="rect">
            <a:avLst/>
          </a:prstGeom>
        </p:spPr>
      </p:pic>
      <p:sp>
        <p:nvSpPr>
          <p:cNvPr id="6" name="TextBox 5"/>
          <p:cNvSpPr txBox="1"/>
          <p:nvPr/>
        </p:nvSpPr>
        <p:spPr>
          <a:xfrm>
            <a:off x="2489835" y="6003290"/>
            <a:ext cx="4164330" cy="306705"/>
          </a:xfrm>
          <a:prstGeom prst="rect">
            <a:avLst/>
          </a:prstGeom>
          <a:noFill/>
        </p:spPr>
        <p:txBody>
          <a:bodyPr wrap="square" rtlCol="0">
            <a:spAutoFit/>
          </a:bodyPr>
          <a:p>
            <a:pPr algn="l"/>
            <a:r>
              <a:rPr lang="en-US" dirty="0" err="1">
                <a:latin typeface="Times New Roman" panose="02020603050405020304" pitchFamily="18" charset="0"/>
                <a:cs typeface="Times New Roman" panose="02020603050405020304" pitchFamily="18" charset="0"/>
              </a:rPr>
              <a:t>Figiure</a:t>
            </a:r>
            <a:r>
              <a:rPr lang="en-US" dirty="0">
                <a:latin typeface="Times New Roman" panose="02020603050405020304" pitchFamily="18" charset="0"/>
                <a:cs typeface="Times New Roman" panose="02020603050405020304" pitchFamily="18" charset="0"/>
              </a:rPr>
              <a:t> 3. Class Diagram </a:t>
            </a:r>
            <a:r>
              <a:rPr lang="en-US" dirty="0">
                <a:solidFill>
                  <a:schemeClr val="dk1"/>
                </a:solidFill>
                <a:latin typeface="Times New Roman" panose="02020603050405020304" pitchFamily="18" charset="0"/>
                <a:ea typeface="Times"/>
                <a:cs typeface="Times New Roman" panose="02020603050405020304" pitchFamily="18" charset="0"/>
                <a:sym typeface="Times"/>
              </a:rPr>
              <a:t>Library Management</a:t>
            </a:r>
            <a:r>
              <a:rPr lang="en-US" dirty="0">
                <a:solidFill>
                  <a:schemeClr val="dk1"/>
                </a:solidFill>
                <a:latin typeface="Times New Roman" panose="02020603050405020304" pitchFamily="18" charset="0"/>
                <a:ea typeface="Times"/>
                <a:cs typeface="Times New Roman" panose="02020603050405020304" pitchFamily="18" charset="0"/>
                <a:sym typeface="Times"/>
              </a:rPr>
              <a:t>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9024" y="1032092"/>
            <a:ext cx="8974862" cy="5092861"/>
          </a:xfrm>
          <a:prstGeom prst="rect">
            <a:avLst/>
          </a:prstGeom>
        </p:spPr>
      </p:pic>
      <p:sp>
        <p:nvSpPr>
          <p:cNvPr id="5" name="TextBox 4"/>
          <p:cNvSpPr txBox="1"/>
          <p:nvPr/>
        </p:nvSpPr>
        <p:spPr>
          <a:xfrm>
            <a:off x="-537328" y="4921"/>
            <a:ext cx="6598763" cy="742511"/>
          </a:xfrm>
          <a:prstGeom prst="rect">
            <a:avLst/>
          </a:prstGeom>
          <a:noFill/>
        </p:spPr>
        <p:txBody>
          <a:bodyPr wrap="square">
            <a:spAutoFit/>
          </a:bodyPr>
          <a:lstStyle/>
          <a:p>
            <a:pPr marL="800100" lvl="1">
              <a:lnSpc>
                <a:spcPct val="150000"/>
              </a:lnSpc>
              <a:spcBef>
                <a:spcPts val="0"/>
              </a:spcBef>
              <a:buSzPts val="2800"/>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Hospital Management System</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409825" y="6247130"/>
            <a:ext cx="4164330" cy="306705"/>
          </a:xfrm>
          <a:prstGeom prst="rect">
            <a:avLst/>
          </a:prstGeom>
          <a:noFill/>
        </p:spPr>
        <p:txBody>
          <a:bodyPr wrap="square" rtlCol="0">
            <a:spAutoFit/>
          </a:bodyPr>
          <a:p>
            <a:pPr algn="l"/>
            <a:r>
              <a:rPr lang="en-US" dirty="0" err="1">
                <a:latin typeface="Times New Roman" panose="02020603050405020304" pitchFamily="18" charset="0"/>
                <a:cs typeface="Times New Roman" panose="02020603050405020304" pitchFamily="18" charset="0"/>
              </a:rPr>
              <a:t>Figiure</a:t>
            </a:r>
            <a:r>
              <a:rPr lang="en-US" dirty="0">
                <a:latin typeface="Times New Roman" panose="02020603050405020304" pitchFamily="18" charset="0"/>
                <a:cs typeface="Times New Roman" panose="02020603050405020304" pitchFamily="18" charset="0"/>
              </a:rPr>
              <a:t> 4. Class Diagram </a:t>
            </a:r>
            <a:r>
              <a:rPr lang="en-US" dirty="0">
                <a:solidFill>
                  <a:schemeClr val="dk1"/>
                </a:solidFill>
                <a:latin typeface="Times New Roman" panose="02020603050405020304" pitchFamily="18" charset="0"/>
                <a:ea typeface="Times"/>
                <a:cs typeface="Times New Roman" panose="02020603050405020304" pitchFamily="18" charset="0"/>
                <a:sym typeface="Times"/>
              </a:rPr>
              <a:t>Hospital Management</a:t>
            </a:r>
            <a:r>
              <a:rPr lang="en-US" dirty="0">
                <a:solidFill>
                  <a:schemeClr val="dk1"/>
                </a:solidFill>
                <a:latin typeface="Times New Roman" panose="02020603050405020304" pitchFamily="18" charset="0"/>
                <a:ea typeface="Times"/>
                <a:cs typeface="Times New Roman" panose="02020603050405020304" pitchFamily="18" charset="0"/>
                <a:sym typeface="Times"/>
              </a:rPr>
              <a:t>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210951" y="966936"/>
            <a:ext cx="6875767" cy="5382228"/>
          </a:xfrm>
          <a:prstGeom prst="rect">
            <a:avLst/>
          </a:prstGeom>
        </p:spPr>
      </p:pic>
      <p:sp>
        <p:nvSpPr>
          <p:cNvPr id="5" name="TextBox 4"/>
          <p:cNvSpPr txBox="1"/>
          <p:nvPr/>
        </p:nvSpPr>
        <p:spPr>
          <a:xfrm>
            <a:off x="273973" y="130088"/>
            <a:ext cx="6499185" cy="58356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Online </a:t>
            </a:r>
            <a:r>
              <a:rPr lang="en-US" altLang="en-IN" sz="3200" b="1" dirty="0">
                <a:latin typeface="Times New Roman" panose="02020603050405020304" pitchFamily="18" charset="0"/>
                <a:cs typeface="Times New Roman" panose="02020603050405020304" pitchFamily="18" charset="0"/>
              </a:rPr>
              <a:t>S</a:t>
            </a:r>
            <a:r>
              <a:rPr lang="en-IN" sz="3200" b="1" dirty="0">
                <a:latin typeface="Times New Roman" panose="02020603050405020304" pitchFamily="18" charset="0"/>
                <a:cs typeface="Times New Roman" panose="02020603050405020304" pitchFamily="18" charset="0"/>
              </a:rPr>
              <a:t>hopping </a:t>
            </a:r>
            <a:r>
              <a:rPr lang="en-US" altLang="en-IN" sz="3200" b="1" dirty="0">
                <a:latin typeface="Times New Roman" panose="02020603050405020304" pitchFamily="18" charset="0"/>
                <a:cs typeface="Times New Roman" panose="02020603050405020304" pitchFamily="18" charset="0"/>
              </a:rPr>
              <a:t>S</a:t>
            </a:r>
            <a:r>
              <a:rPr lang="en-IN" sz="3200" b="1" dirty="0">
                <a:latin typeface="Times New Roman" panose="02020603050405020304" pitchFamily="18" charset="0"/>
                <a:cs typeface="Times New Roman" panose="02020603050405020304" pitchFamily="18" charset="0"/>
              </a:rPr>
              <a:t>ystem </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09825" y="6247130"/>
            <a:ext cx="4164330" cy="306705"/>
          </a:xfrm>
          <a:prstGeom prst="rect">
            <a:avLst/>
          </a:prstGeom>
          <a:noFill/>
        </p:spPr>
        <p:txBody>
          <a:bodyPr wrap="square" rtlCol="0">
            <a:spAutoFit/>
          </a:bodyPr>
          <a:p>
            <a:pPr algn="l"/>
            <a:r>
              <a:rPr lang="en-US" dirty="0" err="1">
                <a:latin typeface="Times New Roman" panose="02020603050405020304" pitchFamily="18" charset="0"/>
                <a:cs typeface="Times New Roman" panose="02020603050405020304" pitchFamily="18" charset="0"/>
              </a:rPr>
              <a:t>Figiure</a:t>
            </a:r>
            <a:r>
              <a:rPr lang="en-US" dirty="0">
                <a:latin typeface="Times New Roman" panose="02020603050405020304" pitchFamily="18" charset="0"/>
                <a:cs typeface="Times New Roman" panose="02020603050405020304" pitchFamily="18" charset="0"/>
              </a:rPr>
              <a:t> 5. Class Diagram </a:t>
            </a:r>
            <a:r>
              <a:rPr lang="en-US" dirty="0">
                <a:solidFill>
                  <a:schemeClr val="dk1"/>
                </a:solidFill>
                <a:latin typeface="Times New Roman" panose="02020603050405020304" pitchFamily="18" charset="0"/>
                <a:ea typeface="Times"/>
                <a:cs typeface="Times New Roman" panose="02020603050405020304" pitchFamily="18" charset="0"/>
                <a:sym typeface="Times"/>
              </a:rPr>
              <a:t>Online Shopping</a:t>
            </a:r>
            <a:r>
              <a:rPr lang="en-US" dirty="0">
                <a:solidFill>
                  <a:schemeClr val="dk1"/>
                </a:solidFill>
                <a:latin typeface="Times New Roman" panose="02020603050405020304" pitchFamily="18" charset="0"/>
                <a:ea typeface="Times"/>
                <a:cs typeface="Times New Roman" panose="02020603050405020304" pitchFamily="18" charset="0"/>
                <a:sym typeface="Times"/>
              </a:rPr>
              <a:t>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106052" y="104494"/>
            <a:ext cx="5823408"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sym typeface="Times"/>
              </a:rPr>
              <a:t>Introduction to Class Diagram</a:t>
            </a:r>
            <a:endParaRPr lang="en-US" sz="3200" b="1" dirty="0">
              <a:solidFill>
                <a:schemeClr val="dk1"/>
              </a:solidFill>
              <a:latin typeface="Times New Roman" panose="02020603050405020304" pitchFamily="18" charset="0"/>
              <a:cs typeface="Times New Roman" panose="02020603050405020304" pitchFamily="18" charset="0"/>
              <a:sym typeface="Times"/>
            </a:endParaRPr>
          </a:p>
          <a:p>
            <a:pPr marL="0" marR="0" lvl="0" indent="0" algn="l" rtl="0">
              <a:lnSpc>
                <a:spcPct val="100000"/>
              </a:lnSpc>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4"/>
          <p:cNvSpPr/>
          <p:nvPr/>
        </p:nvSpPr>
        <p:spPr>
          <a:xfrm>
            <a:off x="236700" y="1445771"/>
            <a:ext cx="8670600" cy="4739719"/>
          </a:xfrm>
          <a:prstGeom prst="rect">
            <a:avLst/>
          </a:prstGeom>
          <a:noFill/>
          <a:ln>
            <a:noFill/>
          </a:ln>
        </p:spPr>
        <p:txBody>
          <a:bodyPr spcFirstLastPara="1" wrap="square" lIns="91425" tIns="45700" rIns="91425" bIns="45700" anchor="ctr" anchorCtr="0">
            <a:spAutoFit/>
          </a:bodyPr>
          <a:lstStyle/>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1. Class diagram is a static diagram. </a:t>
            </a: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2. It represents the static view of an application. </a:t>
            </a: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3. Class diagram is not only used for visualizing, describing, and documenting   different aspects of a system but also for constructing executable code of the software application.</a:t>
            </a:r>
            <a:endParaRPr lang="en-US" sz="1800"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0"/>
              </a:spcBef>
              <a:spcAft>
                <a:spcPts val="0"/>
              </a:spcAft>
              <a:buFont typeface="+mj-lt"/>
              <a:buAutoNum type="arabicPeriod"/>
            </a:pP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4. Class diagram describes the attributes and operations of a class and also the constraints imposed on the system. </a:t>
            </a: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5. The class diagrams are widely used in the modeling of object-oriented systems because they are the only UML diagrams, which can be mapped directly with object-oriented languages.</a:t>
            </a: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6. Class diagram shows a collection of classes, interfaces, associations, collaborations, and constraints. It is also known as a structural diagram.</a:t>
            </a:r>
            <a:endParaRPr lang="en-US" sz="1800"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0"/>
              </a:spcBef>
              <a:spcAft>
                <a:spcPts val="0"/>
              </a:spcAft>
              <a:buAutoNum type="arabicPeriod"/>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Practice Questions</a:t>
            </a:r>
            <a:endParaRPr sz="32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
        <p:nvSpPr>
          <p:cNvPr id="211" name="Google Shape;211;p19"/>
          <p:cNvSpPr txBox="1"/>
          <p:nvPr/>
        </p:nvSpPr>
        <p:spPr>
          <a:xfrm>
            <a:off x="819807" y="1638126"/>
            <a:ext cx="7556938" cy="19389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18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What is multiplicity or cardinality in class diagrams?</a:t>
            </a:r>
            <a:endParaRPr lang="en-US" sz="18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1800" dirty="0">
                <a:solidFill>
                  <a:schemeClr val="tx1"/>
                </a:solidFill>
                <a:latin typeface="Times New Roman" panose="02020603050405020304" pitchFamily="18" charset="0"/>
                <a:cs typeface="Times New Roman" panose="02020603050405020304" pitchFamily="18" charset="0"/>
              </a:rPr>
              <a:t>In UML diagrams, there are most often six types of relationships between classes. What are they?</a:t>
            </a:r>
            <a:endParaRPr lang="en-US" sz="1800" dirty="0">
              <a:solidFill>
                <a:schemeClr val="tx1"/>
              </a:solidFill>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panose="020B0604020202020204"/>
              <a:buChar char="•"/>
            </a:pPr>
            <a:r>
              <a:rPr lang="en-US" sz="1800" dirty="0">
                <a:latin typeface="Times New Roman" panose="02020603050405020304" pitchFamily="18" charset="0"/>
                <a:cs typeface="Times New Roman" panose="02020603050405020304" pitchFamily="18" charset="0"/>
              </a:rPr>
              <a:t>What UML diagram types can be created?</a:t>
            </a:r>
            <a:endParaRPr lang="en-US" sz="1800" dirty="0">
              <a:latin typeface="Times New Roman" panose="02020603050405020304" pitchFamily="18" charset="0"/>
              <a:cs typeface="Times New Roman" panose="02020603050405020304" pitchFamily="18" charset="0"/>
            </a:endParaRPr>
          </a:p>
          <a:p>
            <a:pPr marL="285750" marR="0" lvl="0" indent="-133350" algn="l"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panose="020B0604020202020204"/>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Bibliography</a:t>
            </a:r>
            <a:endParaRPr dirty="0">
              <a:latin typeface="Times New Roman" panose="02020603050405020304" pitchFamily="18" charset="0"/>
              <a:cs typeface="Times New Roman" panose="02020603050405020304" pitchFamily="18" charset="0"/>
            </a:endParaRPr>
          </a:p>
        </p:txBody>
      </p:sp>
      <p:sp>
        <p:nvSpPr>
          <p:cNvPr id="217" name="Google Shape;217;p20"/>
          <p:cNvSpPr txBox="1"/>
          <p:nvPr/>
        </p:nvSpPr>
        <p:spPr>
          <a:xfrm>
            <a:off x="763571" y="2111382"/>
            <a:ext cx="7395327"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1"/>
              </a:rPr>
              <a:t>https://www.gleek.io/blog/uml-diagram-types</a:t>
            </a:r>
            <a:endPar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2"/>
              </a:rPr>
              <a:t>https://www.gleek.io/blog/class-diagram-arrows</a:t>
            </a:r>
            <a:endPar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3"/>
              </a:rPr>
              <a:t>https://www.geeksforgeeks.org/class-diagram-for-library-management-system/</a:t>
            </a:r>
            <a:endPar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hlinkClick r:id="rId4"/>
              </a:rPr>
              <a:t>https://creately.com/diagram/example/gsxncbybs/hospital-management-system-class-diagram</a:t>
            </a:r>
            <a:endParaRPr lang="en-US" sz="1800" b="0" i="0" u="sng"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19"/>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Practice Questions</a:t>
            </a:r>
            <a:endParaRPr sz="3200" b="0" i="0" u="none" strike="noStrike" cap="none" dirty="0">
              <a:solidFill>
                <a:schemeClr val="dk1"/>
              </a:solidFill>
              <a:latin typeface="Times"/>
              <a:ea typeface="Times"/>
              <a:cs typeface="Times"/>
              <a:sym typeface="Times"/>
            </a:endParaRPr>
          </a:p>
        </p:txBody>
      </p:sp>
      <p:sp>
        <p:nvSpPr>
          <p:cNvPr id="3" name="Rectangle 1"/>
          <p:cNvSpPr>
            <a:spLocks noChangeArrowheads="1"/>
          </p:cNvSpPr>
          <p:nvPr/>
        </p:nvSpPr>
        <p:spPr bwMode="auto">
          <a:xfrm>
            <a:off x="581189" y="1368981"/>
            <a:ext cx="766876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What type of core-relationship is represented by the symbol in the figure below?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descr="The type of core-relationship represented by the symbol in the figure is Aggregation">
            <a:hlinkClick r:id="rId1"/>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221" b="16984"/>
          <a:stretch>
            <a:fillRect/>
          </a:stretch>
        </p:blipFill>
        <p:spPr bwMode="auto">
          <a:xfrm>
            <a:off x="3183869" y="1765170"/>
            <a:ext cx="1774629" cy="638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1189" y="2359319"/>
            <a:ext cx="4590852" cy="1200329"/>
          </a:xfrm>
          <a:prstGeom prst="rect">
            <a:avLst/>
          </a:prstGeom>
          <a:noFill/>
        </p:spPr>
        <p:txBody>
          <a:bodyPr wrap="square">
            <a:spAutoFit/>
          </a:bodyPr>
          <a:lstStyle/>
          <a:p>
            <a:pPr marL="342900" indent="-342900">
              <a:buFont typeface="+mj-lt"/>
              <a:buAutoNum type="alphaUcPeriod"/>
            </a:pPr>
            <a:r>
              <a:rPr lang="en-US" sz="1800" b="0" i="0" dirty="0">
                <a:solidFill>
                  <a:schemeClr val="tx1"/>
                </a:solidFill>
                <a:effectLst/>
                <a:latin typeface="Times New Roman" panose="02020603050405020304" pitchFamily="18" charset="0"/>
                <a:cs typeface="Times New Roman" panose="02020603050405020304" pitchFamily="18" charset="0"/>
              </a:rPr>
              <a:t>Aggregation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800" b="0" i="0" dirty="0">
                <a:solidFill>
                  <a:schemeClr val="tx1"/>
                </a:solidFill>
                <a:effectLst/>
                <a:latin typeface="Times New Roman" panose="02020603050405020304" pitchFamily="18" charset="0"/>
                <a:cs typeface="Times New Roman" panose="02020603050405020304" pitchFamily="18" charset="0"/>
              </a:rPr>
              <a:t>Dependency</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800" b="0" i="0" dirty="0">
                <a:solidFill>
                  <a:schemeClr val="tx1"/>
                </a:solidFill>
                <a:effectLst/>
                <a:latin typeface="Times New Roman" panose="02020603050405020304" pitchFamily="18" charset="0"/>
                <a:cs typeface="Times New Roman" panose="02020603050405020304" pitchFamily="18" charset="0"/>
              </a:rPr>
              <a:t>Generalization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800" b="0" i="0" dirty="0">
                <a:solidFill>
                  <a:schemeClr val="tx1"/>
                </a:solidFill>
                <a:effectLst/>
                <a:latin typeface="Times New Roman" panose="02020603050405020304" pitchFamily="18" charset="0"/>
                <a:cs typeface="Times New Roman" panose="02020603050405020304" pitchFamily="18" charset="0"/>
              </a:rPr>
              <a:t>Association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86920" y="3625687"/>
            <a:ext cx="8487398" cy="1200329"/>
          </a:xfrm>
          <a:prstGeom prst="rect">
            <a:avLst/>
          </a:prstGeom>
          <a:noFill/>
        </p:spPr>
        <p:txBody>
          <a:bodyPr wrap="square">
            <a:sp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2. Structure diagrams emphasize the things that must be present in the system being modeled.</a:t>
            </a:r>
            <a:br>
              <a:rPr lang="en-US" sz="1800" dirty="0">
                <a:solidFill>
                  <a:schemeClr val="tx1"/>
                </a:solidFill>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a) True</a:t>
            </a:r>
            <a:br>
              <a:rPr lang="en-US" sz="1800" dirty="0">
                <a:solidFill>
                  <a:schemeClr val="tx1"/>
                </a:solidFill>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b) False</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86920" y="4580974"/>
            <a:ext cx="8224886"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_________________ allows us to infer that different members of classes have some common characteristics.</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800" dirty="0">
                <a:latin typeface="Times New Roman" panose="02020603050405020304" pitchFamily="18" charset="0"/>
                <a:cs typeface="Times New Roman" panose="02020603050405020304" pitchFamily="18" charset="0"/>
              </a:rPr>
              <a:t>Aggregation</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800" dirty="0">
                <a:latin typeface="Times New Roman" panose="02020603050405020304" pitchFamily="18" charset="0"/>
                <a:cs typeface="Times New Roman" panose="02020603050405020304" pitchFamily="18" charset="0"/>
              </a:rPr>
              <a:t>Dependency</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800" dirty="0">
                <a:latin typeface="Times New Roman" panose="02020603050405020304" pitchFamily="18" charset="0"/>
                <a:cs typeface="Times New Roman" panose="02020603050405020304" pitchFamily="18" charset="0"/>
              </a:rPr>
              <a:t>Realization</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800" dirty="0">
                <a:latin typeface="Times New Roman" panose="02020603050405020304" pitchFamily="18" charset="0"/>
                <a:cs typeface="Times New Roman" panose="02020603050405020304" pitchFamily="18" charset="0"/>
              </a:rPr>
              <a:t>Generalization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19"/>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Practice Questions</a:t>
            </a:r>
            <a:endParaRPr sz="3200" b="0" i="0" u="none" strike="noStrike" cap="none" dirty="0">
              <a:solidFill>
                <a:schemeClr val="dk1"/>
              </a:solidFill>
              <a:latin typeface="Times"/>
              <a:ea typeface="Times"/>
              <a:cs typeface="Times"/>
              <a:sym typeface="Times"/>
            </a:endParaRPr>
          </a:p>
        </p:txBody>
      </p:sp>
      <p:sp>
        <p:nvSpPr>
          <p:cNvPr id="7" name="TextBox 6"/>
          <p:cNvSpPr txBox="1"/>
          <p:nvPr/>
        </p:nvSpPr>
        <p:spPr>
          <a:xfrm>
            <a:off x="540456" y="1079741"/>
            <a:ext cx="8063087" cy="1323439"/>
          </a:xfrm>
          <a:prstGeom prst="rect">
            <a:avLst/>
          </a:prstGeom>
          <a:noFill/>
        </p:spPr>
        <p:txBody>
          <a:bodyPr wrap="square">
            <a:sp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4. A design document is a complete engineering design specification composed of?</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Software Architecture Document(SAD)</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Detailed Design Document(DDD)</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All of the mentioned</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None of the mentioned</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40456" y="2690934"/>
            <a:ext cx="8063088" cy="1569660"/>
          </a:xfrm>
          <a:prstGeom prst="rect">
            <a:avLst/>
          </a:prstGeom>
          <a:noFill/>
        </p:spPr>
        <p:txBody>
          <a:bodyPr wrap="square">
            <a:sp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5</a:t>
            </a:r>
            <a:r>
              <a:rPr lang="en-US" sz="1600" b="0" i="0" dirty="0">
                <a:solidFill>
                  <a:schemeClr val="tx1"/>
                </a:solidFill>
                <a:effectLst/>
                <a:latin typeface="Times New Roman" panose="02020603050405020304" pitchFamily="18" charset="0"/>
                <a:cs typeface="Times New Roman" panose="02020603050405020304" pitchFamily="18" charset="0"/>
              </a:rPr>
              <a:t>. Which Model describes the static structure of the system using object classes and their relationships?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Sequence Model</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Subsystem Model</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Dynamic Model</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mj-lt"/>
              <a:buAutoNum type="alphaLcParenR"/>
            </a:pPr>
            <a:r>
              <a:rPr lang="en-US" sz="1600" b="0" i="0" dirty="0">
                <a:solidFill>
                  <a:schemeClr val="tx1"/>
                </a:solidFill>
                <a:effectLst/>
                <a:latin typeface="Times New Roman" panose="02020603050405020304" pitchFamily="18" charset="0"/>
                <a:cs typeface="Times New Roman" panose="02020603050405020304" pitchFamily="18" charset="0"/>
              </a:rPr>
              <a:t>Structural Model</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panose="02020603050405020304"/>
              <a:buNone/>
            </a:p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a:ea typeface="Times New Roman" panose="02020603050405020304"/>
                <a:cs typeface="Times New Roman" panose="02020603050405020304"/>
                <a:sym typeface="Times New Roman" panose="02020603050405020304"/>
              </a:rPr>
              <a:t>Computer Networks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27" descr="See the source image"/>
          <p:cNvPicPr preferRelativeResize="0"/>
          <p:nvPr/>
        </p:nvPicPr>
        <p:blipFill rotWithShape="1">
          <a:blip r:embed="rId1"/>
          <a:srcRect/>
          <a:stretch>
            <a:fillRect/>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87199" y="142201"/>
            <a:ext cx="588939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Purpose of Class Diagram</a:t>
            </a:r>
            <a:endParaRPr dirty="0">
              <a:latin typeface="Times New Roman" panose="02020603050405020304" pitchFamily="18" charset="0"/>
              <a:cs typeface="Times New Roman" panose="02020603050405020304" pitchFamily="18" charset="0"/>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Box 2"/>
          <p:cNvSpPr txBox="1"/>
          <p:nvPr/>
        </p:nvSpPr>
        <p:spPr>
          <a:xfrm>
            <a:off x="622170" y="1989057"/>
            <a:ext cx="6509208" cy="2031325"/>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Analysis and design of the static view of an application.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Describe responsibilities of a system.</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Base for component and deployment diagrams.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Forward and reverse engineering.</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1081" y="1153220"/>
            <a:ext cx="8220177" cy="1092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99981"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A UML class diagram consists of the following building blocks:</a:t>
            </a:r>
            <a:endPar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1. Class</a:t>
            </a:r>
            <a:endPar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 is a blueprint or template that defines the properties and behavior of an object.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5416" y="-129046"/>
            <a:ext cx="8012782"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Building Blocks of Class</a:t>
            </a:r>
            <a:endParaRPr lang="en-US" altLang="en-US" sz="3200" b="1" dirty="0">
              <a:solidFill>
                <a:srgbClr val="36373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Diagrams</a:t>
            </a:r>
            <a:endParaRPr kumimoji="0" lang="en-US" altLang="en-US" sz="32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612742" y="2245424"/>
            <a:ext cx="7918516" cy="1985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Represented as rectangles, classes are divided into three compartments: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Name (top compartment):</a:t>
            </a: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 The unique identifier of the class (e.g., BankAccount).</a:t>
            </a:r>
            <a:endPar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Attributes (middle compartment):</a:t>
            </a: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 The properties or data associated with the class (e.g., </a:t>
            </a:r>
            <a:r>
              <a:rPr kumimoji="0" lang="en-US" altLang="en-US" sz="1800" b="0" i="0" u="none" strike="noStrike" cap="none" normalizeH="0" baseline="0" dirty="0" err="1">
                <a:ln>
                  <a:noFill/>
                </a:ln>
                <a:solidFill>
                  <a:srgbClr val="363737"/>
                </a:solidFill>
                <a:effectLst/>
                <a:latin typeface="Times New Roman" panose="02020603050405020304" pitchFamily="18" charset="0"/>
                <a:cs typeface="Times New Roman" panose="02020603050405020304" pitchFamily="18" charset="0"/>
              </a:rPr>
              <a:t>accountNumber</a:t>
            </a: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 balance).</a:t>
            </a:r>
            <a:endPar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Operations (bottom compartment):</a:t>
            </a: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 The actions or methods that can be performed by objects of the class (e.g., deposit(), updateBalance()).</a:t>
            </a:r>
            <a:endPar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3075287" y="6258312"/>
            <a:ext cx="2691763" cy="307777"/>
          </a:xfrm>
          <a:prstGeom prst="rect">
            <a:avLst/>
          </a:prstGeom>
          <a:noFill/>
        </p:spPr>
        <p:txBody>
          <a:bodyPr wrap="none" rtlCol="0">
            <a:spAutoFit/>
          </a:bodyPr>
          <a:lstStyle/>
          <a:p>
            <a:r>
              <a:rPr lang="en-US" dirty="0" err="1"/>
              <a:t>Figiure</a:t>
            </a:r>
            <a:r>
              <a:rPr lang="en-US" dirty="0"/>
              <a:t> 1. Class Representation</a:t>
            </a:r>
            <a:endParaRPr lang="en-IN" dirty="0"/>
          </a:p>
        </p:txBody>
      </p:sp>
      <p:graphicFrame>
        <p:nvGraphicFramePr>
          <p:cNvPr id="7" name="Table 6"/>
          <p:cNvGraphicFramePr>
            <a:graphicFrameLocks noGrp="1"/>
          </p:cNvGraphicFramePr>
          <p:nvPr/>
        </p:nvGraphicFramePr>
        <p:xfrm>
          <a:off x="2765193" y="4405847"/>
          <a:ext cx="3311950" cy="1833880"/>
        </p:xfrm>
        <a:graphic>
          <a:graphicData uri="http://schemas.openxmlformats.org/drawingml/2006/table">
            <a:tbl>
              <a:tblPr firstRow="1" bandRow="1">
                <a:tableStyleId>{5C22544A-7EE6-4342-B048-85BDC9FD1C3A}</a:tableStyleId>
              </a:tblPr>
              <a:tblGrid>
                <a:gridCol w="3311950"/>
              </a:tblGrid>
              <a:tr h="370840">
                <a:tc>
                  <a:txBody>
                    <a:bodyPr/>
                    <a:lstStyle/>
                    <a:p>
                      <a:r>
                        <a:rPr lang="en-US" dirty="0"/>
                        <a:t>BankAccount</a:t>
                      </a:r>
                      <a:endParaRPr lang="en-IN" dirty="0"/>
                    </a:p>
                  </a:txBody>
                  <a:tcPr/>
                </a:tc>
              </a:tr>
              <a:tr h="370840">
                <a:tc>
                  <a:txBody>
                    <a:bodyPr/>
                    <a:lstStyle/>
                    <a:p>
                      <a:r>
                        <a:rPr lang="en-US" dirty="0"/>
                        <a:t>accNumber</a:t>
                      </a:r>
                      <a:endParaRPr lang="en-US" dirty="0"/>
                    </a:p>
                    <a:p>
                      <a:r>
                        <a:rPr lang="en-US" dirty="0"/>
                        <a:t>balance</a:t>
                      </a:r>
                      <a:endParaRPr lang="en-IN" dirty="0"/>
                    </a:p>
                  </a:txBody>
                  <a:tcPr/>
                </a:tc>
              </a:tr>
              <a:tr h="370840">
                <a:tc>
                  <a:txBody>
                    <a:bodyPr/>
                    <a:lstStyle/>
                    <a:p>
                      <a:r>
                        <a:rPr lang="en-US" dirty="0"/>
                        <a:t>Deposite</a:t>
                      </a:r>
                      <a:endParaRPr lang="en-US" dirty="0"/>
                    </a:p>
                    <a:p>
                      <a:r>
                        <a:rPr lang="en-US" dirty="0"/>
                        <a:t>Withdraw</a:t>
                      </a:r>
                      <a:endParaRPr lang="en-US" dirty="0"/>
                    </a:p>
                    <a:p>
                      <a:r>
                        <a:rPr lang="en-US" dirty="0"/>
                        <a:t>updateBalance</a:t>
                      </a:r>
                      <a:endParaRPr lang="en-US" dirty="0"/>
                    </a:p>
                    <a:p>
                      <a:r>
                        <a:rPr lang="en-US" dirty="0"/>
                        <a:t>getAccInfo</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51468" y="2054497"/>
            <a:ext cx="7814820" cy="815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99981"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2. Attributes</a:t>
            </a:r>
            <a:endPar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Attributes in a UML class diagram represent the properties or data fields of a class.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551468" y="3867999"/>
            <a:ext cx="8041064" cy="1092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99981"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3. Methods</a:t>
            </a:r>
            <a:endParaRPr kumimoji="0" lang="en-US" altLang="en-US" sz="18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Methods (or operations) in a UML class diagram represent the functions or behaviors that a class can perform.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Google Shape;142;p9"/>
          <p:cNvSpPr txBox="1"/>
          <p:nvPr/>
        </p:nvSpPr>
        <p:spPr>
          <a:xfrm>
            <a:off x="0" y="-118837"/>
            <a:ext cx="6736577" cy="1077178"/>
          </a:xfrm>
          <a:prstGeom prst="rect">
            <a:avLst/>
          </a:prstGeom>
          <a:noFill/>
          <a:ln>
            <a:noFill/>
          </a:ln>
        </p:spPr>
        <p:txBody>
          <a:bodyPr spcFirstLastPara="1" wrap="square" lIns="91425" tIns="45700" rIns="91425" bIns="45700" anchor="t" anchorCtr="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Building Blocks of Class</a:t>
            </a:r>
            <a:endParaRPr lang="en-US" altLang="en-US" sz="3200" b="1" dirty="0">
              <a:solidFill>
                <a:srgbClr val="36373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none" strike="noStrike" cap="none" normalizeH="0" baseline="0" dirty="0">
                <a:ln>
                  <a:noFill/>
                </a:ln>
                <a:solidFill>
                  <a:srgbClr val="363737"/>
                </a:solidFill>
                <a:effectLst/>
                <a:latin typeface="Times New Roman" panose="02020603050405020304" pitchFamily="18" charset="0"/>
                <a:cs typeface="Times New Roman" panose="02020603050405020304" pitchFamily="18" charset="0"/>
              </a:rPr>
              <a:t>Diagrams </a:t>
            </a:r>
            <a:r>
              <a:rPr lang="en-US" sz="3200" b="1" i="0" u="none" strike="noStrike" cap="none" dirty="0">
                <a:solidFill>
                  <a:schemeClr val="dk1"/>
                </a:solidFill>
                <a:latin typeface="Times"/>
                <a:ea typeface="Times"/>
                <a:cs typeface="Times"/>
                <a:sym typeface="Times"/>
              </a:rPr>
              <a:t>Cont..</a:t>
            </a:r>
            <a:endParaRPr lang="en-US" sz="3200" b="1" i="0" u="none" strike="noStrike" cap="none" dirty="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499" y="1102132"/>
            <a:ext cx="8465270" cy="4767972"/>
          </a:xfrm>
          <a:prstGeom prst="rect">
            <a:avLst/>
          </a:prstGeom>
          <a:noFill/>
        </p:spPr>
        <p:txBody>
          <a:bodyPr wrap="square">
            <a:spAutoFit/>
          </a:bodyPr>
          <a:lstStyle/>
          <a:p>
            <a:pPr algn="just"/>
            <a:r>
              <a:rPr lang="en-US" sz="1800" b="0" dirty="0">
                <a:solidFill>
                  <a:schemeClr val="tx1"/>
                </a:solidFill>
                <a:effectLst/>
                <a:latin typeface="Times New Roman" panose="02020603050405020304" pitchFamily="18" charset="0"/>
                <a:cs typeface="Times New Roman" panose="02020603050405020304" pitchFamily="18" charset="0"/>
              </a:rPr>
              <a:t>How many objects of each class take part in the relationships and multiplicity can be expressed as:</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Exactly one – 1</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Zero or one - 0..1</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Many - 0..* or *</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One or more - 1..*</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Exact Number - e.g. 3..4 or 6</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Or a complex relationship - e.g. 0..1, 3..4, 6.* would mean any number of objects other than 2 or 5</a:t>
            </a:r>
            <a:endParaRPr lang="en-US" sz="1800" b="0" dirty="0">
              <a:solidFill>
                <a:schemeClr val="tx1"/>
              </a:solidFill>
              <a:effectLst/>
              <a:latin typeface="Times New Roman" panose="02020603050405020304" pitchFamily="18" charset="0"/>
              <a:cs typeface="Times New Roman" panose="02020603050405020304" pitchFamily="18" charset="0"/>
            </a:endParaRPr>
          </a:p>
          <a:p>
            <a:pPr algn="just">
              <a:spcBef>
                <a:spcPts val="1500"/>
              </a:spcBef>
              <a:spcAft>
                <a:spcPts val="375"/>
              </a:spcAft>
            </a:pPr>
            <a:r>
              <a:rPr lang="en-US" sz="1800" b="0" i="0" dirty="0">
                <a:solidFill>
                  <a:schemeClr val="tx1"/>
                </a:solidFill>
                <a:effectLst/>
                <a:latin typeface="Times New Roman" panose="02020603050405020304" pitchFamily="18" charset="0"/>
                <a:cs typeface="Times New Roman" panose="02020603050405020304" pitchFamily="18" charset="0"/>
              </a:rPr>
              <a:t>Example</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Requirement: A Student can take many Courses and many Students can be enrolled in one Course.</a:t>
            </a:r>
            <a:endParaRPr lang="en-US" sz="1800" b="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dirty="0">
                <a:solidFill>
                  <a:schemeClr val="tx1"/>
                </a:solidFill>
                <a:effectLst/>
                <a:latin typeface="Times New Roman" panose="02020603050405020304" pitchFamily="18" charset="0"/>
                <a:cs typeface="Times New Roman" panose="02020603050405020304" pitchFamily="18" charset="0"/>
              </a:rPr>
              <a:t>In the example below, the </a:t>
            </a:r>
            <a:r>
              <a:rPr lang="en-US" sz="1800" b="1" dirty="0">
                <a:solidFill>
                  <a:schemeClr val="tx1"/>
                </a:solidFill>
                <a:effectLst/>
                <a:latin typeface="Times New Roman" panose="02020603050405020304" pitchFamily="18" charset="0"/>
                <a:cs typeface="Times New Roman" panose="02020603050405020304" pitchFamily="18" charset="0"/>
              </a:rPr>
              <a:t>class diagram</a:t>
            </a:r>
            <a:r>
              <a:rPr lang="en-US" sz="1800" b="0" dirty="0">
                <a:solidFill>
                  <a:schemeClr val="tx1"/>
                </a:solidFill>
                <a:effectLst/>
                <a:latin typeface="Times New Roman" panose="02020603050405020304" pitchFamily="18" charset="0"/>
                <a:cs typeface="Times New Roman" panose="02020603050405020304" pitchFamily="18" charset="0"/>
              </a:rPr>
              <a:t> (on the left), describes the statement of the requirement above for the static model while the object diagram (on the right) shows the snapshot (an instance of the class diagram) of the course enrollment for the courses Software Engineering and Database Management respectively)</a:t>
            </a:r>
            <a:endParaRPr lang="en-US" sz="1800" b="0"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97963" y="110062"/>
            <a:ext cx="4572000" cy="584775"/>
          </a:xfrm>
          <a:prstGeom prst="rect">
            <a:avLst/>
          </a:prstGeom>
          <a:noFill/>
        </p:spPr>
        <p:txBody>
          <a:bodyPr wrap="square">
            <a:spAutoFit/>
          </a:bodyPr>
          <a:lstStyle/>
          <a:p>
            <a:pPr algn="just">
              <a:spcAft>
                <a:spcPts val="375"/>
              </a:spcAft>
            </a:pPr>
            <a:r>
              <a:rPr lang="en-US" sz="3200" b="1" i="0" dirty="0">
                <a:solidFill>
                  <a:schemeClr val="tx1"/>
                </a:solidFill>
                <a:effectLst/>
                <a:latin typeface="Times New Roman" panose="02020603050405020304" pitchFamily="18" charset="0"/>
                <a:cs typeface="Times New Roman" panose="02020603050405020304" pitchFamily="18" charset="0"/>
              </a:rPr>
              <a:t>Multiplicity</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1607"/>
            <a:ext cx="7418895" cy="1077218"/>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Types of relationship between </a:t>
            </a:r>
            <a:endParaRPr lang="en-US" sz="3200" b="1" dirty="0">
              <a:solidFill>
                <a:schemeClr val="tx1"/>
              </a:solidFill>
              <a:latin typeface="Times New Roman" panose="02020603050405020304" pitchFamily="18" charset="0"/>
              <a:cs typeface="Times New Roman" panose="02020603050405020304" pitchFamily="18" charset="0"/>
            </a:endParaRPr>
          </a:p>
          <a:p>
            <a:r>
              <a:rPr lang="en-US" sz="3200" b="1" dirty="0">
                <a:solidFill>
                  <a:schemeClr val="tx1"/>
                </a:solidFill>
                <a:latin typeface="Times New Roman" panose="02020603050405020304" pitchFamily="18" charset="0"/>
                <a:cs typeface="Times New Roman" panose="02020603050405020304" pitchFamily="18" charset="0"/>
              </a:rPr>
              <a:t>classes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7751" y="1053704"/>
            <a:ext cx="8368497" cy="4524315"/>
          </a:xfrm>
          <a:prstGeom prst="rect">
            <a:avLst/>
          </a:prstGeom>
          <a:noFill/>
        </p:spPr>
        <p:txBody>
          <a:bodyPr wrap="square">
            <a:spAutoFit/>
          </a:bodyPr>
          <a:lstStyle/>
          <a:p>
            <a:pPr marL="342900" indent="-342900" algn="just">
              <a:buAutoNum type="arabicPeriod"/>
            </a:pPr>
            <a:r>
              <a:rPr lang="en-US" sz="1800" b="1" i="0" dirty="0">
                <a:effectLst/>
                <a:latin typeface="Times New Roman" panose="02020603050405020304" pitchFamily="18" charset="0"/>
                <a:cs typeface="Times New Roman" panose="02020603050405020304" pitchFamily="18" charset="0"/>
              </a:rPr>
              <a:t>Association</a:t>
            </a:r>
            <a:r>
              <a:rPr lang="en-US" sz="1800" b="1" dirty="0">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Similar to relationships that connect objects, associations connect classes. Assuming we have two classes that interact, there must be a continuous connecting line between them, denoting an association in the diagram. Often, we can also see a verb conveying its meaning. In addition, we can also specify the multiplicity, that is, the number of objects that can take part in the relationship.</a:t>
            </a: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a:pP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a:pPr>
            <a:r>
              <a:rPr lang="en-US" sz="1800" b="1" i="0" dirty="0">
                <a:effectLst/>
                <a:latin typeface="Times New Roman" panose="02020603050405020304" pitchFamily="18" charset="0"/>
                <a:cs typeface="Times New Roman" panose="02020603050405020304" pitchFamily="18" charset="0"/>
              </a:rPr>
              <a:t>Inheritance: </a:t>
            </a:r>
            <a:r>
              <a:rPr lang="en-US" sz="1800" b="0" i="0" dirty="0">
                <a:effectLst/>
                <a:latin typeface="Times New Roman" panose="02020603050405020304" pitchFamily="18" charset="0"/>
                <a:cs typeface="Times New Roman" panose="02020603050405020304" pitchFamily="18" charset="0"/>
              </a:rPr>
              <a:t>This is a schematic representation of the relationship between a parent class and its descendants</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800" b="1"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b="1" i="0" dirty="0">
                <a:effectLst/>
                <a:latin typeface="Times New Roman" panose="02020603050405020304" pitchFamily="18" charset="0"/>
                <a:cs typeface="Times New Roman" panose="02020603050405020304" pitchFamily="18" charset="0"/>
              </a:rPr>
              <a:t>Implementation</a:t>
            </a:r>
            <a:r>
              <a:rPr lang="en-US" sz="1800" b="1"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It usually refers to the relationship between an interface and the objects that implement it.</a:t>
            </a:r>
            <a:endParaRPr lang="en-US" sz="1800" b="0" i="0" dirty="0">
              <a:effectLst/>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2873608" y="2910840"/>
            <a:ext cx="3200400" cy="0"/>
          </a:xfrm>
          <a:prstGeom prst="straightConnector1">
            <a:avLst/>
          </a:prstGeom>
          <a:ln w="571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73608" y="4373880"/>
            <a:ext cx="3200400" cy="0"/>
          </a:xfrm>
          <a:prstGeom prst="straightConnector1">
            <a:avLst/>
          </a:prstGeom>
          <a:ln w="5715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27816" y="6035040"/>
            <a:ext cx="3200400" cy="0"/>
          </a:xfrm>
          <a:prstGeom prst="straightConnector1">
            <a:avLst/>
          </a:prstGeom>
          <a:ln w="57150">
            <a:solidFill>
              <a:schemeClr val="bg1">
                <a:lumMod val="6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950" y="1468483"/>
            <a:ext cx="8368497" cy="3970318"/>
          </a:xfrm>
          <a:prstGeom prst="rect">
            <a:avLst/>
          </a:prstGeom>
          <a:noFill/>
        </p:spPr>
        <p:txBody>
          <a:bodyPr wrap="square">
            <a:spAutoFit/>
          </a:bodyPr>
          <a:lstStyle/>
          <a:p>
            <a:pPr marL="342900" indent="-342900" algn="just">
              <a:buFont typeface="+mj-lt"/>
              <a:buAutoNum type="arabicPeriod" startAt="4"/>
            </a:pPr>
            <a:r>
              <a:rPr lang="en-US" sz="1800" b="1" i="0" dirty="0">
                <a:effectLst/>
                <a:latin typeface="Times New Roman" panose="02020603050405020304" pitchFamily="18" charset="0"/>
                <a:cs typeface="Times New Roman" panose="02020603050405020304" pitchFamily="18" charset="0"/>
              </a:rPr>
              <a:t>Dependency</a:t>
            </a:r>
            <a:r>
              <a:rPr lang="en-US" sz="1800" b="1" dirty="0">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An object of one class can use an object of another class in its method. If the object is not stored in a class field, this type of interclass relationship is modeled as a dependency. Dependency is a special case of the association of two classes, wherein changes in one class will inevitably lead to changes in the other.</a:t>
            </a: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sz="1800" b="1" i="0" dirty="0">
                <a:effectLst/>
                <a:latin typeface="Times New Roman" panose="02020603050405020304" pitchFamily="18" charset="0"/>
                <a:cs typeface="Times New Roman" panose="02020603050405020304" pitchFamily="18" charset="0"/>
              </a:rPr>
              <a:t>Aggregation</a:t>
            </a:r>
            <a:r>
              <a:rPr lang="en-US" sz="1800" b="1" dirty="0">
                <a:latin typeface="Times New Roman" panose="02020603050405020304" pitchFamily="18" charset="0"/>
                <a:cs typeface="Times New Roman" panose="02020603050405020304" pitchFamily="18" charset="0"/>
              </a:rPr>
              <a:t>:</a:t>
            </a: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A special type of association between classes, wherein one class is part of another.</a:t>
            </a: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startAt="4"/>
            </a:pP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endParaRPr lang="en-US" sz="1800" b="0"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sz="1800" b="1" i="0" dirty="0">
                <a:effectLst/>
                <a:latin typeface="Times New Roman" panose="02020603050405020304" pitchFamily="18" charset="0"/>
                <a:cs typeface="Times New Roman" panose="02020603050405020304" pitchFamily="18" charset="0"/>
              </a:rPr>
              <a:t>Composition</a:t>
            </a:r>
            <a:r>
              <a:rPr lang="en-US" sz="1800" b="1"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Essentially a kind of aggregation, only, in this case, classes that are part of another class are destroyed when the aggregator class is destroyed.</a:t>
            </a:r>
            <a:endParaRPr lang="en-IN" sz="1800"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3483208" y="3017520"/>
            <a:ext cx="3200400" cy="0"/>
          </a:xfrm>
          <a:prstGeom prst="straightConnector1">
            <a:avLst/>
          </a:prstGeom>
          <a:ln w="57150">
            <a:solidFill>
              <a:schemeClr val="bg1">
                <a:lumMod val="6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07794" y="5939986"/>
            <a:ext cx="3200400" cy="0"/>
          </a:xfrm>
          <a:prstGeom prst="straightConnector1">
            <a:avLst/>
          </a:prstGeom>
          <a:ln w="57150">
            <a:solidFill>
              <a:schemeClr val="bg1">
                <a:lumMod val="65000"/>
              </a:schemeClr>
            </a:solidFill>
            <a:headEnd type="none"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3407794" y="4242062"/>
            <a:ext cx="3379504" cy="188535"/>
            <a:chOff x="3407794" y="4242062"/>
            <a:chExt cx="3379504" cy="188535"/>
          </a:xfrm>
        </p:grpSpPr>
        <p:cxnSp>
          <p:nvCxnSpPr>
            <p:cNvPr id="8" name="Straight Arrow Connector 7"/>
            <p:cNvCxnSpPr/>
            <p:nvPr/>
          </p:nvCxnSpPr>
          <p:spPr>
            <a:xfrm>
              <a:off x="3407794" y="4339786"/>
              <a:ext cx="3200400" cy="0"/>
            </a:xfrm>
            <a:prstGeom prst="straightConnector1">
              <a:avLst/>
            </a:prstGeom>
            <a:ln w="571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6617619" y="4242062"/>
              <a:ext cx="169679" cy="188535"/>
            </a:xfrm>
            <a:prstGeom prst="diamond">
              <a:avLst/>
            </a:prstGeom>
            <a:solidFill>
              <a:schemeClr val="bg1"/>
            </a:solidFill>
            <a:ln w="349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Google Shape;142;p9"/>
          <p:cNvSpPr txBox="1"/>
          <p:nvPr/>
        </p:nvSpPr>
        <p:spPr>
          <a:xfrm>
            <a:off x="-52978" y="-139865"/>
            <a:ext cx="6821422" cy="1077178"/>
          </a:xfrm>
          <a:prstGeom prst="rect">
            <a:avLst/>
          </a:prstGeom>
          <a:noFill/>
          <a:ln>
            <a:noFill/>
          </a:ln>
        </p:spPr>
        <p:txBody>
          <a:bodyPr spcFirstLastPara="1" wrap="square" lIns="91425" tIns="45700" rIns="91425" bIns="45700" anchor="t" anchorCtr="0">
            <a:spAutoFit/>
          </a:bodyPr>
          <a:lstStyle/>
          <a:p>
            <a:r>
              <a:rPr lang="en-US" sz="3200" b="1" dirty="0">
                <a:solidFill>
                  <a:schemeClr val="tx1"/>
                </a:solidFill>
                <a:latin typeface="Times New Roman" panose="02020603050405020304" pitchFamily="18" charset="0"/>
                <a:cs typeface="Times New Roman" panose="02020603050405020304" pitchFamily="18" charset="0"/>
              </a:rPr>
              <a:t>Types of relationship between classes</a:t>
            </a:r>
            <a:r>
              <a:rPr lang="en-IN" sz="3200" b="1" dirty="0">
                <a:solidFill>
                  <a:schemeClr val="tx1"/>
                </a:solidFill>
                <a:latin typeface="Times New Roman" panose="02020603050405020304" pitchFamily="18" charset="0"/>
                <a:cs typeface="Times New Roman" panose="02020603050405020304" pitchFamily="18" charset="0"/>
              </a:rPr>
              <a:t> </a:t>
            </a:r>
            <a:r>
              <a:rPr lang="en-IN"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Cont..</a:t>
            </a:r>
            <a:endParaRPr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16149</Words>
  <Application>WPS Presentation</Application>
  <PresentationFormat>On-screen Show (4:3)</PresentationFormat>
  <Paragraphs>467</Paragraphs>
  <Slides>34</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Arial</vt:lpstr>
      <vt:lpstr>Times New Roman</vt:lpstr>
      <vt:lpstr>Calibri</vt:lpstr>
      <vt:lpstr>Times New Roman</vt:lpstr>
      <vt:lpstr>Times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suvarna sharma</cp:lastModifiedBy>
  <cp:revision>28</cp:revision>
  <dcterms:created xsi:type="dcterms:W3CDTF">2010-04-09T07:36:00Z</dcterms:created>
  <dcterms:modified xsi:type="dcterms:W3CDTF">2024-12-18T07:24:24Z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ICV">
    <vt:lpwstr>1315EDA9193C4214A51B3A91E77CE859_12</vt:lpwstr>
  </property>
  <property fmtid="{D5CDD505-2E9C-101B-9397-08002B2CF9AE}" pid="14" name="KSOProductBuildVer">
    <vt:lpwstr>2057-12.2.0.18639</vt:lpwstr>
  </property>
</Properties>
</file>