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jBBzHjGdFzqQGXBRFsNMayzxq/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69" name="Google Shape;169;p1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78" name="Google Shape;178;p1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3: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87" name="Google Shape;187;p1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96" name="Google Shape;196;p1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5: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05" name="Google Shape;205;p1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14" name="Google Shape;214;p1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23" name="Google Shape;223;p1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1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02" name="Google Shape;102;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4: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11" name="Google Shape;111;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6: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20" name="Google Shape;120;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7: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31" name="Google Shape;131;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8: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42" name="Google Shape;142;p9: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9: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51" name="Google Shape;151;p10: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0: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60" name="Google Shape;160;p1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28" name="Shape 28"/>
        <p:cNvGrpSpPr/>
        <p:nvPr/>
      </p:nvGrpSpPr>
      <p:grpSpPr>
        <a:xfrm>
          <a:off x="0" y="0"/>
          <a:ext cx="0" cy="0"/>
          <a:chOff x="0" y="0"/>
          <a:chExt cx="0" cy="0"/>
        </a:xfrm>
      </p:grpSpPr>
      <p:sp>
        <p:nvSpPr>
          <p:cNvPr id="29" name="Google Shape;29;p29"/>
          <p:cNvSpPr txBox="1"/>
          <p:nvPr>
            <p:ph idx="11" type="ftr"/>
          </p:nvPr>
        </p:nvSpPr>
        <p:spPr>
          <a:xfrm>
            <a:off x="457559" y="6356520"/>
            <a:ext cx="8499154"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1" name="Shape 61"/>
        <p:cNvGrpSpPr/>
        <p:nvPr/>
      </p:nvGrpSpPr>
      <p:grpSpPr>
        <a:xfrm>
          <a:off x="0" y="0"/>
          <a:ext cx="0" cy="0"/>
          <a:chOff x="0" y="0"/>
          <a:chExt cx="0" cy="0"/>
        </a:xfrm>
      </p:grpSpPr>
      <p:sp>
        <p:nvSpPr>
          <p:cNvPr id="62" name="Google Shape;62;p3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3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7" name="Shape 67"/>
        <p:cNvGrpSpPr/>
        <p:nvPr/>
      </p:nvGrpSpPr>
      <p:grpSpPr>
        <a:xfrm>
          <a:off x="0" y="0"/>
          <a:ext cx="0" cy="0"/>
          <a:chOff x="0" y="0"/>
          <a:chExt cx="0" cy="0"/>
        </a:xfrm>
      </p:grpSpPr>
      <p:sp>
        <p:nvSpPr>
          <p:cNvPr id="68" name="Google Shape;68;p3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9"/>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2" name="Shape 72"/>
        <p:cNvGrpSpPr/>
        <p:nvPr/>
      </p:nvGrpSpPr>
      <p:grpSpPr>
        <a:xfrm>
          <a:off x="0" y="0"/>
          <a:ext cx="0" cy="0"/>
          <a:chOff x="0" y="0"/>
          <a:chExt cx="0" cy="0"/>
        </a:xfrm>
      </p:grpSpPr>
      <p:sp>
        <p:nvSpPr>
          <p:cNvPr id="73" name="Google Shape;73;p4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0"/>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BLANK 2">
    <p:spTree>
      <p:nvGrpSpPr>
        <p:cNvPr id="79" name="Shape 79"/>
        <p:cNvGrpSpPr/>
        <p:nvPr/>
      </p:nvGrpSpPr>
      <p:grpSpPr>
        <a:xfrm>
          <a:off x="0" y="0"/>
          <a:ext cx="0" cy="0"/>
          <a:chOff x="0" y="0"/>
          <a:chExt cx="0" cy="0"/>
        </a:xfrm>
      </p:grpSpPr>
      <p:sp>
        <p:nvSpPr>
          <p:cNvPr id="80" name="Google Shape;80;p4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4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4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1"/>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0" name="Shape 30"/>
        <p:cNvGrpSpPr/>
        <p:nvPr/>
      </p:nvGrpSpPr>
      <p:grpSpPr>
        <a:xfrm>
          <a:off x="0" y="0"/>
          <a:ext cx="0" cy="0"/>
          <a:chOff x="0" y="0"/>
          <a:chExt cx="0" cy="0"/>
        </a:xfrm>
      </p:grpSpPr>
      <p:sp>
        <p:nvSpPr>
          <p:cNvPr id="31" name="Google Shape;31;p3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0"/>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0"/>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28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6" name="Shape 36"/>
        <p:cNvGrpSpPr/>
        <p:nvPr/>
      </p:nvGrpSpPr>
      <p:grpSpPr>
        <a:xfrm>
          <a:off x="0" y="0"/>
          <a:ext cx="0" cy="0"/>
          <a:chOff x="0" y="0"/>
          <a:chExt cx="0" cy="0"/>
        </a:xfrm>
      </p:grpSpPr>
      <p:sp>
        <p:nvSpPr>
          <p:cNvPr id="37" name="Google Shape;37;p32"/>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9" name="Shape 39"/>
        <p:cNvGrpSpPr/>
        <p:nvPr/>
      </p:nvGrpSpPr>
      <p:grpSpPr>
        <a:xfrm>
          <a:off x="0" y="0"/>
          <a:ext cx="0" cy="0"/>
          <a:chOff x="0" y="0"/>
          <a:chExt cx="0" cy="0"/>
        </a:xfrm>
      </p:grpSpPr>
      <p:sp>
        <p:nvSpPr>
          <p:cNvPr id="40" name="Google Shape;40;p3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2" name="Google Shape;42;p33"/>
          <p:cNvSpPr txBox="1"/>
          <p:nvPr>
            <p:ph idx="11" type="ftr"/>
          </p:nvPr>
        </p:nvSpPr>
        <p:spPr>
          <a:xfrm>
            <a:off x="457199" y="6356520"/>
            <a:ext cx="8229239"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3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352540" y="6356520"/>
            <a:ext cx="8361802" cy="36468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p:cSld name="Centered Text">
    <p:spTree>
      <p:nvGrpSpPr>
        <p:cNvPr id="46" name="Shape 46"/>
        <p:cNvGrpSpPr/>
        <p:nvPr/>
      </p:nvGrpSpPr>
      <p:grpSpPr>
        <a:xfrm>
          <a:off x="0" y="0"/>
          <a:ext cx="0" cy="0"/>
          <a:chOff x="0" y="0"/>
          <a:chExt cx="0" cy="0"/>
        </a:xfrm>
      </p:grpSpPr>
      <p:sp>
        <p:nvSpPr>
          <p:cNvPr id="47" name="Google Shape;47;p3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8" name="Google Shape;48;p35"/>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9" name="Shape 49"/>
        <p:cNvGrpSpPr/>
        <p:nvPr/>
      </p:nvGrpSpPr>
      <p:grpSpPr>
        <a:xfrm>
          <a:off x="0" y="0"/>
          <a:ext cx="0" cy="0"/>
          <a:chOff x="0" y="0"/>
          <a:chExt cx="0" cy="0"/>
        </a:xfrm>
      </p:grpSpPr>
      <p:sp>
        <p:nvSpPr>
          <p:cNvPr id="50" name="Google Shape;50;p3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6"/>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5" name="Shape 55"/>
        <p:cNvGrpSpPr/>
        <p:nvPr/>
      </p:nvGrpSpPr>
      <p:grpSpPr>
        <a:xfrm>
          <a:off x="0" y="0"/>
          <a:ext cx="0" cy="0"/>
          <a:chOff x="0" y="0"/>
          <a:chExt cx="0" cy="0"/>
        </a:xfrm>
      </p:grpSpPr>
      <p:sp>
        <p:nvSpPr>
          <p:cNvPr id="56" name="Google Shape;56;p3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7"/>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2" name="Google Shape;1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16" name="Google Shape;16;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18" name="Google Shape;18;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LOGO.gif" id="22" name="Google Shape;22;p28"/>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logo.jpg" id="24" name="Google Shape;24;p28"/>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28"/>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8"/>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2100" lvl="4" marL="22860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28"/>
          <p:cNvSpPr txBox="1"/>
          <p:nvPr>
            <p:ph idx="11" type="ftr"/>
          </p:nvPr>
        </p:nvSpPr>
        <p:spPr>
          <a:xfrm>
            <a:off x="374573" y="6356350"/>
            <a:ext cx="8482988"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1" Type="http://schemas.openxmlformats.org/officeDocument/2006/relationships/hyperlink" Target="https://www.tutorialspoint.com/software_testing_dictionary/acceptance_testing.htm" TargetMode="External"/><Relationship Id="rId10" Type="http://schemas.openxmlformats.org/officeDocument/2006/relationships/hyperlink" Target="https://www.tutorialspoint.com/software_testing_dictionary/validation_testing.htm" TargetMode="External"/><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javatpoint.com/white-box-testing" TargetMode="External"/><Relationship Id="rId4" Type="http://schemas.openxmlformats.org/officeDocument/2006/relationships/hyperlink" Target="https://www.tutorialspoint.com/software_testing_dictionary/white_box_testing.htm" TargetMode="External"/><Relationship Id="rId9" Type="http://schemas.openxmlformats.org/officeDocument/2006/relationships/hyperlink" Target="https://www.tutorialspoint.com/software_testing_dictionary/alpha_testing.htm" TargetMode="External"/><Relationship Id="rId5" Type="http://schemas.openxmlformats.org/officeDocument/2006/relationships/hyperlink" Target="https://www.softwaretestinghelp.com/white-box-testing-techniques-with-example/" TargetMode="External"/><Relationship Id="rId6" Type="http://schemas.openxmlformats.org/officeDocument/2006/relationships/hyperlink" Target="https://www.softwaretestinghelp.com/types-of-software-testing/" TargetMode="External"/><Relationship Id="rId7" Type="http://schemas.openxmlformats.org/officeDocument/2006/relationships/hyperlink" Target="https://www.tutorialspoint.com/software_engineering/software_design_strategies.htm" TargetMode="External"/><Relationship Id="rId8" Type="http://schemas.openxmlformats.org/officeDocument/2006/relationships/hyperlink" Target="https://www.softwaretestinghelp.com/types-of-software-test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947786" y="2564732"/>
            <a:ext cx="7564618" cy="406295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White-Box Testing Techniques</a:t>
            </a:r>
            <a:endParaRPr/>
          </a:p>
          <a:p>
            <a:pPr indent="0" lvl="0" marL="0" marR="0" rtl="0" algn="ctr">
              <a:lnSpc>
                <a:spcPct val="100000"/>
              </a:lnSpc>
              <a:spcBef>
                <a:spcPts val="40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None/>
            </a:pPr>
            <a:r>
              <a:rPr b="1" i="0" lang="en-US" sz="2400" u="none" cap="none" strike="noStrike">
                <a:solidFill>
                  <a:srgbClr val="0070C0"/>
                </a:solidFill>
                <a:latin typeface="Times New Roman"/>
                <a:ea typeface="Times New Roman"/>
                <a:cs typeface="Times New Roman"/>
                <a:sym typeface="Times New Roman"/>
              </a:rPr>
              <a:t>Lecture (Theory)</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rPr b="1" i="0" lang="en-US" sz="2400" u="none" cap="none" strike="noStrike">
                <a:solidFill>
                  <a:srgbClr val="0070C0"/>
                </a:solidFill>
                <a:latin typeface="Times New Roman"/>
                <a:ea typeface="Times New Roman"/>
                <a:cs typeface="Times New Roman"/>
                <a:sym typeface="Times New Roman"/>
              </a:rPr>
              <a:t>Prepared By Dr. Neha Sharma</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4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Clr>
                <a:srgbClr val="000000"/>
              </a:buClr>
              <a:buSzPts val="2000"/>
              <a:buFont typeface="Arial"/>
              <a:buNone/>
            </a:pPr>
            <a:r>
              <a:t/>
            </a:r>
            <a:endParaRPr b="1" i="0" sz="2000" u="none" cap="none" strike="noStrike">
              <a:solidFill>
                <a:srgbClr val="0070C0"/>
              </a:solidFill>
              <a:latin typeface="Times New Roman"/>
              <a:ea typeface="Times New Roman"/>
              <a:cs typeface="Times New Roman"/>
              <a:sym typeface="Times New Roman"/>
            </a:endParaRPr>
          </a:p>
          <a:p>
            <a:pPr indent="0" lvl="0" marL="0" marR="0" rtl="0" algn="ctr">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p:txBody>
      </p:sp>
      <p:sp>
        <p:nvSpPr>
          <p:cNvPr id="93" name="Google Shape;93;p1"/>
          <p:cNvSpPr txBox="1"/>
          <p:nvPr/>
        </p:nvSpPr>
        <p:spPr>
          <a:xfrm>
            <a:off x="1292453" y="1243190"/>
            <a:ext cx="7219951" cy="1436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Object Oriented Software Engineering (OOSE)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2800" u="none" cap="none" strike="noStrike">
                <a:solidFill>
                  <a:schemeClr val="dk1"/>
                </a:solidFill>
                <a:latin typeface="Times New Roman"/>
                <a:ea typeface="Times New Roman"/>
                <a:cs typeface="Times New Roman"/>
                <a:sym typeface="Times New Roman"/>
              </a:rPr>
              <a:t>22CS017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73" name="Google Shape;173;p12"/>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74" name="Google Shape;174;p12"/>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5" name="Google Shape;175;p12"/>
          <p:cNvSpPr/>
          <p:nvPr/>
        </p:nvSpPr>
        <p:spPr>
          <a:xfrm>
            <a:off x="0" y="858876"/>
            <a:ext cx="8902700" cy="4570442"/>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6. Loop Testing</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273239"/>
                </a:solidFill>
                <a:latin typeface="Times New Roman"/>
                <a:ea typeface="Times New Roman"/>
                <a:cs typeface="Times New Roman"/>
                <a:sym typeface="Times New Roman"/>
              </a:rPr>
              <a:t>Loops are widely used and these are fundamental to many algorithms hence, their testing is very important. Errors often occur at the beginnings and ends of loops.</a:t>
            </a:r>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Char char="•"/>
            </a:pPr>
            <a:r>
              <a:rPr b="1" i="0" lang="en-US" sz="2000" u="none" cap="none" strike="noStrike">
                <a:solidFill>
                  <a:srgbClr val="273239"/>
                </a:solidFill>
                <a:latin typeface="Times New Roman"/>
                <a:ea typeface="Times New Roman"/>
                <a:cs typeface="Times New Roman"/>
                <a:sym typeface="Times New Roman"/>
              </a:rPr>
              <a:t>Simple loops:</a:t>
            </a:r>
            <a:r>
              <a:rPr b="0" i="0" lang="en-US" sz="2000" u="none" cap="none" strike="noStrike">
                <a:solidFill>
                  <a:srgbClr val="273239"/>
                </a:solidFill>
                <a:latin typeface="Times New Roman"/>
                <a:ea typeface="Times New Roman"/>
                <a:cs typeface="Times New Roman"/>
                <a:sym typeface="Times New Roman"/>
              </a:rPr>
              <a:t> For simple loops of size n, test cases are designed that: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273239"/>
                </a:solidFill>
                <a:latin typeface="Times New Roman"/>
                <a:ea typeface="Times New Roman"/>
                <a:cs typeface="Times New Roman"/>
                <a:sym typeface="Times New Roman"/>
              </a:rPr>
              <a:t>Skip the loop entirely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273239"/>
                </a:solidFill>
                <a:latin typeface="Times New Roman"/>
                <a:ea typeface="Times New Roman"/>
                <a:cs typeface="Times New Roman"/>
                <a:sym typeface="Times New Roman"/>
              </a:rPr>
              <a:t>Only one pass through the loop</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273239"/>
                </a:solidFill>
                <a:latin typeface="Times New Roman"/>
                <a:ea typeface="Times New Roman"/>
                <a:cs typeface="Times New Roman"/>
                <a:sym typeface="Times New Roman"/>
              </a:rPr>
              <a:t>2 passes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273239"/>
                </a:solidFill>
                <a:latin typeface="Times New Roman"/>
                <a:ea typeface="Times New Roman"/>
                <a:cs typeface="Times New Roman"/>
                <a:sym typeface="Times New Roman"/>
              </a:rPr>
              <a:t>m passes, where m &lt; 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AutoNum type="arabicPeriod"/>
            </a:pPr>
            <a:r>
              <a:rPr b="0" i="0" lang="en-US" sz="2000" u="none" cap="none" strike="noStrike">
                <a:solidFill>
                  <a:srgbClr val="273239"/>
                </a:solidFill>
                <a:latin typeface="Times New Roman"/>
                <a:ea typeface="Times New Roman"/>
                <a:cs typeface="Times New Roman"/>
                <a:sym typeface="Times New Roman"/>
              </a:rPr>
              <a:t>n-1 ans n+1 passes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82" name="Google Shape;182;p13"/>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83" name="Google Shape;183;p13"/>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4" name="Google Shape;184;p13"/>
          <p:cNvSpPr/>
          <p:nvPr/>
        </p:nvSpPr>
        <p:spPr>
          <a:xfrm>
            <a:off x="241300" y="1205243"/>
            <a:ext cx="8902700" cy="4191981"/>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6. Loop Testing (cont’d)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Char char="•"/>
            </a:pPr>
            <a:r>
              <a:rPr b="1" i="0" lang="en-US" sz="2000" u="none" cap="none" strike="noStrike">
                <a:solidFill>
                  <a:srgbClr val="273239"/>
                </a:solidFill>
                <a:latin typeface="Times New Roman"/>
                <a:ea typeface="Times New Roman"/>
                <a:cs typeface="Times New Roman"/>
                <a:sym typeface="Times New Roman"/>
              </a:rPr>
              <a:t>Nested loops:</a:t>
            </a:r>
            <a:r>
              <a:rPr b="0" i="0" lang="en-US" sz="2000" u="none" cap="none" strike="noStrike">
                <a:solidFill>
                  <a:srgbClr val="273239"/>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139700" lvl="2" marL="5334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For nested loops, all the loops are set to their minimum count, and we start from the innermost loop. </a:t>
            </a:r>
            <a:endParaRPr b="0" i="0" sz="1400" u="none" cap="none" strike="noStrike">
              <a:solidFill>
                <a:srgbClr val="000000"/>
              </a:solidFill>
              <a:latin typeface="Arial"/>
              <a:ea typeface="Arial"/>
              <a:cs typeface="Arial"/>
              <a:sym typeface="Arial"/>
            </a:endParaRPr>
          </a:p>
          <a:p>
            <a:pPr indent="-139700" lvl="2" marL="5334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Simple loop tests are conducted for the innermost loop and this is worked outwards till all the loops have been tested.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Char char="•"/>
            </a:pPr>
            <a:r>
              <a:rPr b="1" i="0" lang="en-US" sz="2000" u="none" cap="none" strike="noStrike">
                <a:solidFill>
                  <a:srgbClr val="273239"/>
                </a:solidFill>
                <a:latin typeface="Times New Roman"/>
                <a:ea typeface="Times New Roman"/>
                <a:cs typeface="Times New Roman"/>
                <a:sym typeface="Times New Roman"/>
              </a:rPr>
              <a:t>Concatenated loops:</a:t>
            </a:r>
            <a:r>
              <a:rPr b="0" i="0" lang="en-US" sz="2000" u="none" cap="none" strike="noStrike">
                <a:solidFill>
                  <a:srgbClr val="273239"/>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127000" lvl="0" marL="5715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Independent loops, one after another. Simple loop tests are applied for each. If they’re not independent, treat them like nesting.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91" name="Google Shape;191;p14"/>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92" name="Google Shape;192;p14"/>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3" name="Google Shape;193;p14"/>
          <p:cNvSpPr/>
          <p:nvPr/>
        </p:nvSpPr>
        <p:spPr>
          <a:xfrm>
            <a:off x="120650" y="888678"/>
            <a:ext cx="8806534" cy="550916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73239"/>
                </a:solidFill>
                <a:latin typeface="Times New Roman"/>
                <a:ea typeface="Times New Roman"/>
                <a:cs typeface="Times New Roman"/>
                <a:sym typeface="Times New Roman"/>
              </a:rPr>
              <a:t>White Testing is performed in 2 Steps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273239"/>
                </a:solidFill>
                <a:latin typeface="Times New Roman"/>
                <a:ea typeface="Times New Roman"/>
                <a:cs typeface="Times New Roman"/>
                <a:sym typeface="Times New Roman"/>
              </a:rPr>
              <a:t>Tester should understand the code well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273239"/>
                </a:solidFill>
                <a:latin typeface="Times New Roman"/>
                <a:ea typeface="Times New Roman"/>
                <a:cs typeface="Times New Roman"/>
                <a:sym typeface="Times New Roman"/>
              </a:rPr>
              <a:t>Tester should write some code for test cases and execute them</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73239"/>
                </a:solidFill>
                <a:latin typeface="Times New Roman"/>
                <a:ea typeface="Times New Roman"/>
                <a:cs typeface="Times New Roman"/>
                <a:sym typeface="Times New Roman"/>
              </a:rPr>
              <a:t>Tools required for White box testing:</a:t>
            </a:r>
            <a:endParaRPr b="0" i="0" sz="1800" u="none" cap="none" strike="noStrike">
              <a:solidFill>
                <a:srgbClr val="27323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PyUnit</a:t>
            </a:r>
            <a:endParaRPr b="0" i="0" sz="1800" u="none" cap="none" strike="noStrike">
              <a:solidFill>
                <a:srgbClr val="27323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Sqlmap</a:t>
            </a:r>
            <a:endParaRPr b="0" i="0" sz="1800" u="none" cap="none" strike="noStrike">
              <a:solidFill>
                <a:srgbClr val="27323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Nmap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Parasoft Jtest</a:t>
            </a:r>
            <a:endParaRPr b="0" i="0" sz="1800" u="none" cap="none" strike="noStrike">
              <a:solidFill>
                <a:srgbClr val="27323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Nunit</a:t>
            </a:r>
            <a:endParaRPr b="0" i="0" sz="1800" u="none" cap="none" strike="noStrike">
              <a:solidFill>
                <a:srgbClr val="27323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VeraUnit</a:t>
            </a:r>
            <a:endParaRPr b="0" i="0" sz="1800" u="none" cap="none" strike="noStrike">
              <a:solidFill>
                <a:srgbClr val="27323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CppUnit</a:t>
            </a:r>
            <a:endParaRPr b="0" i="0" sz="1800" u="none" cap="none" strike="noStrike">
              <a:solidFill>
                <a:srgbClr val="27323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Bugzilla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Fiddler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JSUnit.net</a:t>
            </a:r>
            <a:endParaRPr b="0" i="0" sz="1800" u="none" cap="none" strike="noStrike">
              <a:solidFill>
                <a:srgbClr val="27323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OpenGrok</a:t>
            </a:r>
            <a:endParaRPr b="0" i="0" sz="1800" u="none" cap="none" strike="noStrike">
              <a:solidFill>
                <a:srgbClr val="27323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Wireshark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HP Fortify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Times New Roman"/>
                <a:ea typeface="Times New Roman"/>
                <a:cs typeface="Times New Roman"/>
                <a:sym typeface="Times New Roman"/>
              </a:rPr>
              <a:t>CSUnit</a:t>
            </a:r>
            <a:endParaRPr b="0" i="0" sz="1800" u="none" cap="none" strike="noStrike">
              <a:solidFill>
                <a:srgbClr val="273239"/>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00" name="Google Shape;200;p15"/>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201" name="Google Shape;201;p15"/>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15"/>
          <p:cNvSpPr/>
          <p:nvPr/>
        </p:nvSpPr>
        <p:spPr>
          <a:xfrm>
            <a:off x="120650" y="724667"/>
            <a:ext cx="8902700" cy="5859489"/>
          </a:xfrm>
          <a:prstGeom prst="rect">
            <a:avLst/>
          </a:prstGeom>
          <a:noFill/>
          <a:ln>
            <a:noFill/>
          </a:ln>
        </p:spPr>
        <p:txBody>
          <a:bodyPr anchorCtr="0" anchor="ctr"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273239"/>
                </a:solidFill>
                <a:latin typeface="Times New Roman"/>
                <a:ea typeface="Times New Roman"/>
                <a:cs typeface="Times New Roman"/>
                <a:sym typeface="Times New Roman"/>
              </a:rPr>
              <a:t>Features of White-Box Testing</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Code coverage analysis:</a:t>
            </a:r>
            <a:r>
              <a:rPr b="0" i="0" lang="en-US" sz="1800" u="none" cap="none" strike="noStrike">
                <a:solidFill>
                  <a:srgbClr val="273239"/>
                </a:solidFill>
                <a:latin typeface="Times New Roman"/>
                <a:ea typeface="Times New Roman"/>
                <a:cs typeface="Times New Roman"/>
                <a:sym typeface="Times New Roman"/>
              </a:rPr>
              <a:t> White box testing helps to analyze the code coverage of an application, which helps to identify the areas of the code that are not being tested.</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Access to the source code:</a:t>
            </a:r>
            <a:r>
              <a:rPr b="0" i="0" lang="en-US" sz="1800" u="none" cap="none" strike="noStrike">
                <a:solidFill>
                  <a:srgbClr val="273239"/>
                </a:solidFill>
                <a:latin typeface="Times New Roman"/>
                <a:ea typeface="Times New Roman"/>
                <a:cs typeface="Times New Roman"/>
                <a:sym typeface="Times New Roman"/>
              </a:rPr>
              <a:t> White box testing requires access to the application’s source code, which makes it possible to test individual functions, methods, and modules.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Knowledge of programming languages:</a:t>
            </a:r>
            <a:r>
              <a:rPr b="0" i="0" lang="en-US" sz="1800" u="none" cap="none" strike="noStrike">
                <a:solidFill>
                  <a:srgbClr val="273239"/>
                </a:solidFill>
                <a:latin typeface="Times New Roman"/>
                <a:ea typeface="Times New Roman"/>
                <a:cs typeface="Times New Roman"/>
                <a:sym typeface="Times New Roman"/>
              </a:rPr>
              <a:t> Testers performing white box testing must have knowledge of programming languages like Java, C++, Python, and PHP to understand the code structure and write tests.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Identifying logical errors:</a:t>
            </a:r>
            <a:r>
              <a:rPr b="0" i="0" lang="en-US" sz="1800" u="none" cap="none" strike="noStrike">
                <a:solidFill>
                  <a:srgbClr val="273239"/>
                </a:solidFill>
                <a:latin typeface="Times New Roman"/>
                <a:ea typeface="Times New Roman"/>
                <a:cs typeface="Times New Roman"/>
                <a:sym typeface="Times New Roman"/>
              </a:rPr>
              <a:t> White box testing helps to identify logical errors in the code, such as infinite loops or incorrect conditional statements.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Integration testing: </a:t>
            </a:r>
            <a:r>
              <a:rPr b="0" i="0" lang="en-US" sz="1800" u="none" cap="none" strike="noStrike">
                <a:solidFill>
                  <a:srgbClr val="273239"/>
                </a:solidFill>
                <a:latin typeface="Times New Roman"/>
                <a:ea typeface="Times New Roman"/>
                <a:cs typeface="Times New Roman"/>
                <a:sym typeface="Times New Roman"/>
              </a:rPr>
              <a:t>White box testing is useful for integration testing, as it allows testers to verify that the different components of an application are working together as expected.</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Unit testing:</a:t>
            </a:r>
            <a:r>
              <a:rPr b="0" i="0" lang="en-US" sz="1800" u="none" cap="none" strike="noStrike">
                <a:solidFill>
                  <a:srgbClr val="273239"/>
                </a:solidFill>
                <a:latin typeface="Times New Roman"/>
                <a:ea typeface="Times New Roman"/>
                <a:cs typeface="Times New Roman"/>
                <a:sym typeface="Times New Roman"/>
              </a:rPr>
              <a:t> White box testing is also used for unit testing, which involves testing individual units of code to ensure that they are working correctly.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09" name="Google Shape;209;p16"/>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210" name="Google Shape;210;p16"/>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p16"/>
          <p:cNvSpPr/>
          <p:nvPr/>
        </p:nvSpPr>
        <p:spPr>
          <a:xfrm>
            <a:off x="385200" y="1089025"/>
            <a:ext cx="8328000" cy="5262900"/>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600" u="none" cap="none" strike="noStrike">
                <a:solidFill>
                  <a:srgbClr val="273239"/>
                </a:solidFill>
                <a:latin typeface="Times New Roman"/>
                <a:ea typeface="Times New Roman"/>
                <a:cs typeface="Times New Roman"/>
                <a:sym typeface="Times New Roman"/>
              </a:rPr>
              <a:t>Features of White-Box Testing (continued…)</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AutoNum type="arabicPeriod" startAt="7"/>
            </a:pPr>
            <a:r>
              <a:rPr b="1" i="0" lang="en-US" sz="1600" u="none" cap="none" strike="noStrike">
                <a:solidFill>
                  <a:srgbClr val="273239"/>
                </a:solidFill>
                <a:latin typeface="Times New Roman"/>
                <a:ea typeface="Times New Roman"/>
                <a:cs typeface="Times New Roman"/>
                <a:sym typeface="Times New Roman"/>
              </a:rPr>
              <a:t>Optimization of code: </a:t>
            </a:r>
            <a:r>
              <a:rPr b="0" i="0" lang="en-US" sz="1600" u="none" cap="none" strike="noStrike">
                <a:solidFill>
                  <a:srgbClr val="273239"/>
                </a:solidFill>
                <a:latin typeface="Times New Roman"/>
                <a:ea typeface="Times New Roman"/>
                <a:cs typeface="Times New Roman"/>
                <a:sym typeface="Times New Roman"/>
              </a:rPr>
              <a:t>White box testing can help to optimize the code by identifying any performance issues, redundant code, or other areas that can be improved.</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AutoNum type="arabicPeriod" startAt="7"/>
            </a:pPr>
            <a:r>
              <a:rPr b="1" i="0" lang="en-US" sz="1600" u="none" cap="none" strike="noStrike">
                <a:solidFill>
                  <a:srgbClr val="273239"/>
                </a:solidFill>
                <a:latin typeface="Times New Roman"/>
                <a:ea typeface="Times New Roman"/>
                <a:cs typeface="Times New Roman"/>
                <a:sym typeface="Times New Roman"/>
              </a:rPr>
              <a:t>Security testing:</a:t>
            </a:r>
            <a:r>
              <a:rPr b="0" i="0" lang="en-US" sz="1600" u="none" cap="none" strike="noStrike">
                <a:solidFill>
                  <a:srgbClr val="273239"/>
                </a:solidFill>
                <a:latin typeface="Times New Roman"/>
                <a:ea typeface="Times New Roman"/>
                <a:cs typeface="Times New Roman"/>
                <a:sym typeface="Times New Roman"/>
              </a:rPr>
              <a:t> White box testing can also be used for security testing, as it allows testers to identify any vulnerabilities in the application’s code.</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AutoNum type="arabicPeriod" startAt="7"/>
            </a:pPr>
            <a:r>
              <a:rPr b="1" i="0" lang="en-US" sz="1600" u="none" cap="none" strike="noStrike">
                <a:solidFill>
                  <a:srgbClr val="273239"/>
                </a:solidFill>
                <a:latin typeface="Times New Roman"/>
                <a:ea typeface="Times New Roman"/>
                <a:cs typeface="Times New Roman"/>
                <a:sym typeface="Times New Roman"/>
              </a:rPr>
              <a:t>Verification of Design:</a:t>
            </a:r>
            <a:r>
              <a:rPr b="0" i="0" lang="en-US" sz="1600" u="none" cap="none" strike="noStrike">
                <a:solidFill>
                  <a:srgbClr val="273239"/>
                </a:solidFill>
                <a:latin typeface="Times New Roman"/>
                <a:ea typeface="Times New Roman"/>
                <a:cs typeface="Times New Roman"/>
                <a:sym typeface="Times New Roman"/>
              </a:rPr>
              <a:t> It verifies that the software’s internal design is implemented by the designated design documents.</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AutoNum type="arabicPeriod" startAt="7"/>
            </a:pPr>
            <a:r>
              <a:rPr b="1" i="0" lang="en-US" sz="1600" u="none" cap="none" strike="noStrike">
                <a:solidFill>
                  <a:srgbClr val="273239"/>
                </a:solidFill>
                <a:latin typeface="Times New Roman"/>
                <a:ea typeface="Times New Roman"/>
                <a:cs typeface="Times New Roman"/>
                <a:sym typeface="Times New Roman"/>
              </a:rPr>
              <a:t>Check for Accurate Code:</a:t>
            </a:r>
            <a:r>
              <a:rPr b="0" i="0" lang="en-US" sz="1600" u="none" cap="none" strike="noStrike">
                <a:solidFill>
                  <a:srgbClr val="273239"/>
                </a:solidFill>
                <a:latin typeface="Times New Roman"/>
                <a:ea typeface="Times New Roman"/>
                <a:cs typeface="Times New Roman"/>
                <a:sym typeface="Times New Roman"/>
              </a:rPr>
              <a:t> It verifies that the code operates per the guidelines and specifications.</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AutoNum type="arabicPeriod" startAt="7"/>
            </a:pPr>
            <a:r>
              <a:rPr b="1" i="0" lang="en-US" sz="1600" u="none" cap="none" strike="noStrike">
                <a:solidFill>
                  <a:srgbClr val="273239"/>
                </a:solidFill>
                <a:latin typeface="Times New Roman"/>
                <a:ea typeface="Times New Roman"/>
                <a:cs typeface="Times New Roman"/>
                <a:sym typeface="Times New Roman"/>
              </a:rPr>
              <a:t>Identifying Coding Mistakes:</a:t>
            </a:r>
            <a:r>
              <a:rPr b="0" i="0" lang="en-US" sz="1600" u="none" cap="none" strike="noStrike">
                <a:solidFill>
                  <a:srgbClr val="273239"/>
                </a:solidFill>
                <a:latin typeface="Times New Roman"/>
                <a:ea typeface="Times New Roman"/>
                <a:cs typeface="Times New Roman"/>
                <a:sym typeface="Times New Roman"/>
              </a:rPr>
              <a:t> It finds and fixes programming flaws in your code, including syntactic and logical errors.</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AutoNum type="arabicPeriod" startAt="7"/>
            </a:pPr>
            <a:r>
              <a:rPr b="1" i="0" lang="en-US" sz="1600" u="none" cap="none" strike="noStrike">
                <a:solidFill>
                  <a:srgbClr val="273239"/>
                </a:solidFill>
                <a:latin typeface="Times New Roman"/>
                <a:ea typeface="Times New Roman"/>
                <a:cs typeface="Times New Roman"/>
                <a:sym typeface="Times New Roman"/>
              </a:rPr>
              <a:t>Path Examination:</a:t>
            </a:r>
            <a:r>
              <a:rPr b="0" i="0" lang="en-US" sz="1600" u="none" cap="none" strike="noStrike">
                <a:solidFill>
                  <a:srgbClr val="273239"/>
                </a:solidFill>
                <a:latin typeface="Times New Roman"/>
                <a:ea typeface="Times New Roman"/>
                <a:cs typeface="Times New Roman"/>
                <a:sym typeface="Times New Roman"/>
              </a:rPr>
              <a:t> It ensures that each possible path of code execution is explored and tests various iterations of the code.</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AutoNum type="arabicPeriod" startAt="7"/>
            </a:pPr>
            <a:r>
              <a:rPr b="1" i="0" lang="en-US" sz="1600" u="none" cap="none" strike="noStrike">
                <a:solidFill>
                  <a:srgbClr val="273239"/>
                </a:solidFill>
                <a:latin typeface="Times New Roman"/>
                <a:ea typeface="Times New Roman"/>
                <a:cs typeface="Times New Roman"/>
                <a:sym typeface="Times New Roman"/>
              </a:rPr>
              <a:t>Determining the Dead Code:</a:t>
            </a:r>
            <a:r>
              <a:rPr b="0" i="0" lang="en-US" sz="1600" u="none" cap="none" strike="noStrike">
                <a:solidFill>
                  <a:srgbClr val="273239"/>
                </a:solidFill>
                <a:latin typeface="Times New Roman"/>
                <a:ea typeface="Times New Roman"/>
                <a:cs typeface="Times New Roman"/>
                <a:sym typeface="Times New Roman"/>
              </a:rPr>
              <a:t> It finds and removes any code that isn’t used when the program is running normally (dead code).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18" name="Google Shape;218;p17"/>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219" name="Google Shape;219;p17"/>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17"/>
          <p:cNvSpPr/>
          <p:nvPr/>
        </p:nvSpPr>
        <p:spPr>
          <a:xfrm>
            <a:off x="120650" y="790762"/>
            <a:ext cx="8902700" cy="5859489"/>
          </a:xfrm>
          <a:prstGeom prst="rect">
            <a:avLst/>
          </a:prstGeom>
          <a:noFill/>
          <a:ln>
            <a:noFill/>
          </a:ln>
        </p:spPr>
        <p:txBody>
          <a:bodyPr anchorCtr="0" anchor="ctr"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273239"/>
                </a:solidFill>
                <a:latin typeface="Times New Roman"/>
                <a:ea typeface="Times New Roman"/>
                <a:cs typeface="Times New Roman"/>
                <a:sym typeface="Times New Roman"/>
              </a:rPr>
              <a:t>Advantages of Whitebox Testing</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Thorough Testing</a:t>
            </a:r>
            <a:r>
              <a:rPr b="0" i="0" lang="en-US" sz="1800" u="none" cap="none" strike="noStrike">
                <a:solidFill>
                  <a:srgbClr val="273239"/>
                </a:solidFill>
                <a:latin typeface="Times New Roman"/>
                <a:ea typeface="Times New Roman"/>
                <a:cs typeface="Times New Roman"/>
                <a:sym typeface="Times New Roman"/>
              </a:rPr>
              <a:t>: White box testing is thorough as the entire code and structures are tested.</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Code Optimization:</a:t>
            </a:r>
            <a:r>
              <a:rPr b="0" i="0" lang="en-US" sz="1800" u="none" cap="none" strike="noStrike">
                <a:solidFill>
                  <a:srgbClr val="273239"/>
                </a:solidFill>
                <a:latin typeface="Times New Roman"/>
                <a:ea typeface="Times New Roman"/>
                <a:cs typeface="Times New Roman"/>
                <a:sym typeface="Times New Roman"/>
              </a:rPr>
              <a:t> It results in the optimization of code removing errors and helps in removing extra lines of code.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Early Detection of Defects:</a:t>
            </a:r>
            <a:r>
              <a:rPr b="0" i="0" lang="en-US" sz="1800" u="none" cap="none" strike="noStrike">
                <a:solidFill>
                  <a:srgbClr val="273239"/>
                </a:solidFill>
                <a:latin typeface="Times New Roman"/>
                <a:ea typeface="Times New Roman"/>
                <a:cs typeface="Times New Roman"/>
                <a:sym typeface="Times New Roman"/>
              </a:rPr>
              <a:t> It can start at an earlier stage as it doesn’t require any interface as in the case of black box testing.</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Integration with SDLC:</a:t>
            </a:r>
            <a:r>
              <a:rPr b="0" i="0" lang="en-US" sz="1800" u="none" cap="none" strike="noStrike">
                <a:solidFill>
                  <a:srgbClr val="273239"/>
                </a:solidFill>
                <a:latin typeface="Times New Roman"/>
                <a:ea typeface="Times New Roman"/>
                <a:cs typeface="Times New Roman"/>
                <a:sym typeface="Times New Roman"/>
              </a:rPr>
              <a:t> White box testing can be easily started in the Software Development Life Cycle.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Detection of Complex Defects:</a:t>
            </a:r>
            <a:r>
              <a:rPr b="0" i="0" lang="en-US" sz="1800" u="none" cap="none" strike="noStrike">
                <a:solidFill>
                  <a:srgbClr val="273239"/>
                </a:solidFill>
                <a:latin typeface="Times New Roman"/>
                <a:ea typeface="Times New Roman"/>
                <a:cs typeface="Times New Roman"/>
                <a:sym typeface="Times New Roman"/>
              </a:rPr>
              <a:t> Testers can identify defects that cannot be detected through other testing techniques.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Comprehensive Test Cases:</a:t>
            </a:r>
            <a:r>
              <a:rPr b="0" i="0" lang="en-US" sz="1800" u="none" cap="none" strike="noStrike">
                <a:solidFill>
                  <a:srgbClr val="273239"/>
                </a:solidFill>
                <a:latin typeface="Times New Roman"/>
                <a:ea typeface="Times New Roman"/>
                <a:cs typeface="Times New Roman"/>
                <a:sym typeface="Times New Roman"/>
              </a:rPr>
              <a:t> Testers can create more comprehensive and effective test cases that cover all code paths.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0" i="0" lang="en-US" sz="1800" u="none" cap="none" strike="noStrike">
                <a:solidFill>
                  <a:srgbClr val="273239"/>
                </a:solidFill>
                <a:latin typeface="Times New Roman"/>
                <a:ea typeface="Times New Roman"/>
                <a:cs typeface="Times New Roman"/>
                <a:sym typeface="Times New Roman"/>
              </a:rPr>
              <a:t>Testers can ensure that the code meets coding standards and is optimized for performance.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227" name="Google Shape;227;p18"/>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228" name="Google Shape;228;p18"/>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18"/>
          <p:cNvSpPr/>
          <p:nvPr/>
        </p:nvSpPr>
        <p:spPr>
          <a:xfrm>
            <a:off x="120650" y="728872"/>
            <a:ext cx="8902700" cy="6274988"/>
          </a:xfrm>
          <a:prstGeom prst="rect">
            <a:avLst/>
          </a:prstGeom>
          <a:noFill/>
          <a:ln>
            <a:noFill/>
          </a:ln>
        </p:spPr>
        <p:txBody>
          <a:bodyPr anchorCtr="0" anchor="ctr"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800"/>
              <a:buFont typeface="Arial"/>
              <a:buNone/>
            </a:pPr>
            <a:r>
              <a:rPr b="1" i="0" lang="en-US" sz="1800" u="none" cap="none" strike="noStrike">
                <a:solidFill>
                  <a:srgbClr val="273239"/>
                </a:solidFill>
                <a:latin typeface="Times New Roman"/>
                <a:ea typeface="Times New Roman"/>
                <a:cs typeface="Times New Roman"/>
                <a:sym typeface="Times New Roman"/>
              </a:rPr>
              <a:t>Disadvantages of White box Testing</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Programming Knowledge and Source Code Access:</a:t>
            </a:r>
            <a:r>
              <a:rPr b="0" i="0" lang="en-US" sz="1800" u="none" cap="none" strike="noStrike">
                <a:solidFill>
                  <a:srgbClr val="273239"/>
                </a:solidFill>
                <a:latin typeface="Times New Roman"/>
                <a:ea typeface="Times New Roman"/>
                <a:cs typeface="Times New Roman"/>
                <a:sym typeface="Times New Roman"/>
              </a:rPr>
              <a:t> Testers need to have programming knowledge and access to the source code to perform tests.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Overemphasis on Internal Workings:</a:t>
            </a:r>
            <a:r>
              <a:rPr b="0" i="0" lang="en-US" sz="1800" u="none" cap="none" strike="noStrike">
                <a:solidFill>
                  <a:srgbClr val="273239"/>
                </a:solidFill>
                <a:latin typeface="Times New Roman"/>
                <a:ea typeface="Times New Roman"/>
                <a:cs typeface="Times New Roman"/>
                <a:sym typeface="Times New Roman"/>
              </a:rPr>
              <a:t> Testers may focus too much on the internal workings of the software and may miss external issues.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Bias in Testing:</a:t>
            </a:r>
            <a:r>
              <a:rPr b="0" i="0" lang="en-US" sz="1800" u="none" cap="none" strike="noStrike">
                <a:solidFill>
                  <a:srgbClr val="273239"/>
                </a:solidFill>
                <a:latin typeface="Times New Roman"/>
                <a:ea typeface="Times New Roman"/>
                <a:cs typeface="Times New Roman"/>
                <a:sym typeface="Times New Roman"/>
              </a:rPr>
              <a:t> Testers may have a biased view of the software since they are familiar with its internal workings.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Test Case Overhead:</a:t>
            </a:r>
            <a:r>
              <a:rPr b="0" i="0" lang="en-US" sz="1800" u="none" cap="none" strike="noStrike">
                <a:solidFill>
                  <a:srgbClr val="273239"/>
                </a:solidFill>
                <a:latin typeface="Times New Roman"/>
                <a:ea typeface="Times New Roman"/>
                <a:cs typeface="Times New Roman"/>
                <a:sym typeface="Times New Roman"/>
              </a:rPr>
              <a:t> Redesigning code and rewriting code needs test cases to be written again.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Dependency on Tester Expertise:</a:t>
            </a:r>
            <a:r>
              <a:rPr b="0" i="0" lang="en-US" sz="1800" u="none" cap="none" strike="noStrike">
                <a:solidFill>
                  <a:srgbClr val="273239"/>
                </a:solidFill>
                <a:latin typeface="Times New Roman"/>
                <a:ea typeface="Times New Roman"/>
                <a:cs typeface="Times New Roman"/>
                <a:sym typeface="Times New Roman"/>
              </a:rPr>
              <a:t> Testers are required to have in-depth knowledge of the code and programming language as opposed to black-box testing.</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Inability to Detect Missing Functionalities:</a:t>
            </a:r>
            <a:r>
              <a:rPr b="0" i="0" lang="en-US" sz="1800" u="none" cap="none" strike="noStrike">
                <a:solidFill>
                  <a:srgbClr val="273239"/>
                </a:solidFill>
                <a:latin typeface="Times New Roman"/>
                <a:ea typeface="Times New Roman"/>
                <a:cs typeface="Times New Roman"/>
                <a:sym typeface="Times New Roman"/>
              </a:rPr>
              <a:t> Missing functionalities cannot be detected as the code that exists is tested.</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800"/>
              <a:buFont typeface="Arial"/>
              <a:buAutoNum type="arabicPeriod"/>
            </a:pPr>
            <a:r>
              <a:rPr b="1" i="0" lang="en-US" sz="1800" u="none" cap="none" strike="noStrike">
                <a:solidFill>
                  <a:srgbClr val="273239"/>
                </a:solidFill>
                <a:latin typeface="Times New Roman"/>
                <a:ea typeface="Times New Roman"/>
                <a:cs typeface="Times New Roman"/>
                <a:sym typeface="Times New Roman"/>
              </a:rPr>
              <a:t>Increased Production Errors:</a:t>
            </a:r>
            <a:r>
              <a:rPr b="0" i="0" lang="en-US" sz="1800" u="none" cap="none" strike="noStrike">
                <a:solidFill>
                  <a:srgbClr val="273239"/>
                </a:solidFill>
                <a:latin typeface="Times New Roman"/>
                <a:ea typeface="Times New Roman"/>
                <a:cs typeface="Times New Roman"/>
                <a:sym typeface="Times New Roman"/>
              </a:rPr>
              <a:t> High chances of errors in production.</a:t>
            </a:r>
            <a:br>
              <a:rPr b="0" i="0" lang="en-US" sz="1800" u="none" cap="none" strike="noStrike">
                <a:solidFill>
                  <a:srgbClr val="000000"/>
                </a:solidFill>
                <a:latin typeface="Times New Roman"/>
                <a:ea typeface="Times New Roman"/>
                <a:cs typeface="Times New Roman"/>
                <a:sym typeface="Times New Roman"/>
              </a:rPr>
            </a:br>
            <a:endParaRPr b="0" i="0" sz="1800" u="none" cap="none" strike="noStrike">
              <a:solidFill>
                <a:srgbClr val="273239"/>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nvSpPr>
        <p:spPr>
          <a:xfrm>
            <a:off x="89554" y="275717"/>
            <a:ext cx="73953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a:ea typeface="Times"/>
                <a:cs typeface="Times"/>
                <a:sym typeface="Times"/>
              </a:rPr>
              <a:t>Practice Questions </a:t>
            </a:r>
            <a:endParaRPr b="0" i="0" sz="1400" u="none" cap="none" strike="noStrike">
              <a:solidFill>
                <a:srgbClr val="000000"/>
              </a:solidFill>
              <a:latin typeface="Arial"/>
              <a:ea typeface="Arial"/>
              <a:cs typeface="Arial"/>
              <a:sym typeface="Arial"/>
            </a:endParaRPr>
          </a:p>
        </p:txBody>
      </p:sp>
      <p:sp>
        <p:nvSpPr>
          <p:cNvPr id="235" name="Google Shape;235;p19"/>
          <p:cNvSpPr txBox="1"/>
          <p:nvPr/>
        </p:nvSpPr>
        <p:spPr>
          <a:xfrm>
            <a:off x="89554" y="949972"/>
            <a:ext cx="9054445" cy="59093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333333"/>
                </a:solidFill>
                <a:latin typeface="Times New Roman"/>
                <a:ea typeface="Times New Roman"/>
                <a:cs typeface="Times New Roman"/>
                <a:sym typeface="Times New Roman"/>
              </a:rPr>
              <a:t>Q1. What are the various Testing Levels?</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33333"/>
                </a:solidFill>
                <a:latin typeface="Times New Roman"/>
                <a:ea typeface="Times New Roman"/>
                <a:cs typeface="Times New Roman"/>
                <a:sym typeface="Times New Roman"/>
              </a:rPr>
              <a:t>a) Unit Testing</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33333"/>
                </a:solidFill>
                <a:latin typeface="Times New Roman"/>
                <a:ea typeface="Times New Roman"/>
                <a:cs typeface="Times New Roman"/>
                <a:sym typeface="Times New Roman"/>
              </a:rPr>
              <a:t>b) System Testing</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33333"/>
                </a:solidFill>
                <a:latin typeface="Times New Roman"/>
                <a:ea typeface="Times New Roman"/>
                <a:cs typeface="Times New Roman"/>
                <a:sym typeface="Times New Roman"/>
              </a:rPr>
              <a:t>c) Integration Testing</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33333"/>
                </a:solidFill>
                <a:latin typeface="Times New Roman"/>
                <a:ea typeface="Times New Roman"/>
                <a:cs typeface="Times New Roman"/>
                <a:sym typeface="Times New Roman"/>
              </a:rPr>
              <a:t>d) All of the above</a:t>
            </a:r>
            <a:br>
              <a:rPr b="0" i="0" lang="en-US" sz="1800" u="none" cap="none" strike="noStrike">
                <a:solidFill>
                  <a:srgbClr val="000000"/>
                </a:solidFill>
                <a:latin typeface="Times New Roman"/>
                <a:ea typeface="Times New Roman"/>
                <a:cs typeface="Times New Roman"/>
                <a:sym typeface="Times New Roman"/>
              </a:rPr>
            </a:br>
            <a:r>
              <a:rPr b="0" i="0" lang="en-US" sz="1800" u="none" cap="none" strike="noStrike">
                <a:solidFill>
                  <a:srgbClr val="333333"/>
                </a:solidFill>
                <a:latin typeface="Times New Roman"/>
                <a:ea typeface="Times New Roman"/>
                <a:cs typeface="Times New Roman"/>
                <a:sym typeface="Times New Roman"/>
              </a:rPr>
              <a:t>Answer: 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333333"/>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333333"/>
                </a:solidFill>
                <a:latin typeface="Times New Roman"/>
                <a:ea typeface="Times New Roman"/>
                <a:cs typeface="Times New Roman"/>
                <a:sym typeface="Times New Roman"/>
              </a:rPr>
              <a:t>Q2. Which of the following testing is also known as white-box testing?</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Structural testing</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Error guessing technique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Design based testing</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None of the above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Answer: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Q3. </a:t>
            </a:r>
            <a:r>
              <a:rPr b="0" i="0" lang="en-US" sz="1800" u="none" cap="none" strike="noStrike">
                <a:solidFill>
                  <a:srgbClr val="333333"/>
                </a:solidFill>
                <a:latin typeface="Times New Roman"/>
                <a:ea typeface="Times New Roman"/>
                <a:cs typeface="Times New Roman"/>
                <a:sym typeface="Times New Roman"/>
              </a:rPr>
              <a:t>The white box testing can be proceeded after --------- phase?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 coding phase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 designing phase</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 SRS creation</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0"/>
              </a:spcBef>
              <a:spcAft>
                <a:spcPts val="0"/>
              </a:spcAft>
              <a:buClr>
                <a:srgbClr val="000000"/>
              </a:buClr>
              <a:buSzPts val="1800"/>
              <a:buFont typeface="Arial"/>
              <a:buAutoNum type="alphaLcParenR"/>
            </a:pPr>
            <a:r>
              <a:rPr b="0" i="0" lang="en-US" sz="1800" u="none" cap="none" strike="noStrike">
                <a:solidFill>
                  <a:srgbClr val="000000"/>
                </a:solidFill>
                <a:latin typeface="Times New Roman"/>
                <a:ea typeface="Times New Roman"/>
                <a:cs typeface="Times New Roman"/>
                <a:sym typeface="Times New Roman"/>
              </a:rPr>
              <a:t> installation phase</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Times New Roman"/>
                <a:ea typeface="Times New Roman"/>
                <a:cs typeface="Times New Roman"/>
                <a:sym typeface="Times New Roman"/>
              </a:rPr>
              <a:t>Answer: a</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nvSpPr>
        <p:spPr>
          <a:xfrm>
            <a:off x="89554" y="275717"/>
            <a:ext cx="7395327"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a:ea typeface="Times"/>
                <a:cs typeface="Times"/>
                <a:sym typeface="Times"/>
              </a:rPr>
              <a:t>Bibliography</a:t>
            </a:r>
            <a:endParaRPr b="0" i="0" sz="1400" u="none" cap="none" strike="noStrike">
              <a:solidFill>
                <a:srgbClr val="000000"/>
              </a:solidFill>
              <a:latin typeface="Arial"/>
              <a:ea typeface="Arial"/>
              <a:cs typeface="Arial"/>
              <a:sym typeface="Arial"/>
            </a:endParaRPr>
          </a:p>
        </p:txBody>
      </p:sp>
      <p:sp>
        <p:nvSpPr>
          <p:cNvPr id="241" name="Google Shape;241;p20"/>
          <p:cNvSpPr txBox="1"/>
          <p:nvPr/>
        </p:nvSpPr>
        <p:spPr>
          <a:xfrm>
            <a:off x="623871" y="1069982"/>
            <a:ext cx="7395327" cy="535531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3">
                  <a:extLst>
                    <a:ext uri="{A12FA001-AC4F-418D-AE19-62706E023703}">
                      <ahyp:hlinkClr val="tx"/>
                    </a:ext>
                  </a:extLst>
                </a:hlinkClick>
              </a:rPr>
              <a:t>https://www.javatpoint.com/white-box-testing</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4">
                  <a:extLst>
                    <a:ext uri="{A12FA001-AC4F-418D-AE19-62706E023703}">
                      <ahyp:hlinkClr val="tx"/>
                    </a:ext>
                  </a:extLst>
                </a:hlinkClick>
              </a:rPr>
              <a:t>https://www.tutorialspoint.com/software_testing_dictionary/white_box_testing.htm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5">
                  <a:extLst>
                    <a:ext uri="{A12FA001-AC4F-418D-AE19-62706E023703}">
                      <ahyp:hlinkClr val="tx"/>
                    </a:ext>
                  </a:extLst>
                </a:hlinkClick>
              </a:rPr>
              <a:t>https://www.softwaretestinghelp.com/white-box-testing-techniques-with-example/</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6">
                  <a:extLst>
                    <a:ext uri="{A12FA001-AC4F-418D-AE19-62706E023703}">
                      <ahyp:hlinkClr val="tx"/>
                    </a:ext>
                  </a:extLst>
                </a:hlinkClick>
              </a:rPr>
              <a:t>https://www.softwaretestinghelp.com/types-of-software-testing/</a:t>
            </a:r>
            <a:endParaRPr b="0" i="0" sz="18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7">
                  <a:extLst>
                    <a:ext uri="{A12FA001-AC4F-418D-AE19-62706E023703}">
                      <ahyp:hlinkClr val="tx"/>
                    </a:ext>
                  </a:extLst>
                </a:hlinkClick>
              </a:rPr>
              <a:t>https://www.tutorialspoint.com/software_engineering/software_design_strategies.htm</a:t>
            </a:r>
            <a:r>
              <a:rPr b="0" i="0" lang="en-US" sz="18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8">
                  <a:extLst>
                    <a:ext uri="{A12FA001-AC4F-418D-AE19-62706E023703}">
                      <ahyp:hlinkClr val="tx"/>
                    </a:ext>
                  </a:extLst>
                </a:hlinkClick>
              </a:rPr>
              <a:t>https://www.softwaretestinghelp.com/types-of-software-testing/</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9">
                  <a:extLst>
                    <a:ext uri="{A12FA001-AC4F-418D-AE19-62706E023703}">
                      <ahyp:hlinkClr val="tx"/>
                    </a:ext>
                  </a:extLst>
                </a:hlinkClick>
              </a:rPr>
              <a:t>https://www.tutorialspoint.com/software_testing_dictionary/alpha_testing.htm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10">
                  <a:extLst>
                    <a:ext uri="{A12FA001-AC4F-418D-AE19-62706E023703}">
                      <ahyp:hlinkClr val="tx"/>
                    </a:ext>
                  </a:extLst>
                </a:hlinkClick>
              </a:rPr>
              <a:t>https://www.tutorialspoint.com/software_testing_dictionary/validation_testing.htm</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sng" cap="none" strike="noStrike">
                <a:solidFill>
                  <a:srgbClr val="000000"/>
                </a:solidFill>
                <a:latin typeface="Times New Roman"/>
                <a:ea typeface="Times New Roman"/>
                <a:cs typeface="Times New Roman"/>
                <a:sym typeface="Times New Roman"/>
                <a:hlinkClick r:id="rId11">
                  <a:extLst>
                    <a:ext uri="{A12FA001-AC4F-418D-AE19-62706E023703}">
                      <ahyp:hlinkClr val="tx"/>
                    </a:ext>
                  </a:extLst>
                </a:hlinkClick>
              </a:rPr>
              <a:t>https://www.tutorialspoint.com/software_testing_dictionary/acceptance_testing.htm</a:t>
            </a:r>
            <a:endParaRPr b="0" i="0" sz="18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7"/>
          <p:cNvSpPr txBox="1"/>
          <p:nvPr>
            <p:ph type="title"/>
          </p:nvPr>
        </p:nvSpPr>
        <p:spPr>
          <a:xfrm>
            <a:off x="1776470" y="2209800"/>
            <a:ext cx="5486040" cy="91404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2800"/>
              <a:buFont typeface="Times New Roman"/>
              <a:buNone/>
            </a:pPr>
            <a:r>
              <a:rPr b="1" lang="en-US" sz="4000"/>
              <a:t>THANK YOU</a:t>
            </a:r>
            <a:endParaRPr b="1" sz="4000"/>
          </a:p>
        </p:txBody>
      </p:sp>
      <p:sp>
        <p:nvSpPr>
          <p:cNvPr id="247" name="Google Shape;247;p27"/>
          <p:cNvSpPr txBox="1"/>
          <p:nvPr>
            <p:ph idx="11" type="ftr"/>
          </p:nvPr>
        </p:nvSpPr>
        <p:spPr>
          <a:xfrm>
            <a:off x="352540" y="6356520"/>
            <a:ext cx="8333900" cy="36468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latin typeface="Times New Roman"/>
                <a:ea typeface="Times New Roman"/>
                <a:cs typeface="Times New Roman"/>
                <a:sym typeface="Times New Roman"/>
              </a:rPr>
              <a:t>OOSE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75703" y="-62060"/>
            <a:ext cx="2366400" cy="897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US" sz="3200" u="none" cap="none" strike="noStrike">
                <a:solidFill>
                  <a:srgbClr val="000000"/>
                </a:solidFill>
                <a:latin typeface="Times New Roman"/>
                <a:ea typeface="Times New Roman"/>
                <a:cs typeface="Times New Roman"/>
                <a:sym typeface="Times New Roman"/>
              </a:rPr>
              <a:t>Index</a:t>
            </a:r>
            <a:endParaRPr b="0" i="0" sz="1400" u="none" cap="none" strike="noStrike">
              <a:solidFill>
                <a:srgbClr val="000000"/>
              </a:solidFill>
              <a:latin typeface="Arial"/>
              <a:ea typeface="Arial"/>
              <a:cs typeface="Arial"/>
              <a:sym typeface="Arial"/>
            </a:endParaRPr>
          </a:p>
        </p:txBody>
      </p:sp>
      <p:sp>
        <p:nvSpPr>
          <p:cNvPr id="99" name="Google Shape;99;p2"/>
          <p:cNvSpPr txBox="1"/>
          <p:nvPr/>
        </p:nvSpPr>
        <p:spPr>
          <a:xfrm>
            <a:off x="178586" y="1628100"/>
            <a:ext cx="8343114" cy="1369624"/>
          </a:xfrm>
          <a:prstGeom prst="rect">
            <a:avLst/>
          </a:prstGeom>
          <a:noFill/>
          <a:ln>
            <a:noFill/>
          </a:ln>
        </p:spPr>
        <p:txBody>
          <a:bodyPr anchorCtr="0" anchor="t" bIns="45700" lIns="91425" spcFirstLastPara="1" rIns="91425" wrap="square" tIns="45700">
            <a:noAutofit/>
          </a:bodyPr>
          <a:lstStyle/>
          <a:p>
            <a:pPr indent="-342900" lvl="0" marL="463550" marR="0" rtl="0" algn="just">
              <a:lnSpc>
                <a:spcPct val="150000"/>
              </a:lnSpc>
              <a:spcBef>
                <a:spcPts val="0"/>
              </a:spcBef>
              <a:spcAft>
                <a:spcPts val="0"/>
              </a:spcAft>
              <a:buClr>
                <a:schemeClr val="dk1"/>
              </a:buClr>
              <a:buSzPts val="1900"/>
              <a:buFont typeface="Arial"/>
              <a:buChar char="•"/>
            </a:pPr>
            <a:r>
              <a:rPr b="1" i="0" lang="en-US" sz="2000" u="none" cap="none" strike="noStrike">
                <a:solidFill>
                  <a:srgbClr val="000000"/>
                </a:solidFill>
                <a:latin typeface="Times New Roman"/>
                <a:ea typeface="Times New Roman"/>
                <a:cs typeface="Times New Roman"/>
                <a:sym typeface="Times New Roman"/>
              </a:rPr>
              <a:t>White-Box Testing Techniques: </a:t>
            </a:r>
            <a:endParaRPr/>
          </a:p>
          <a:p>
            <a:pPr indent="0" lvl="0" marL="120650" marR="0" rtl="0" algn="just">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900" lvl="4" marL="1193800" marR="0" rtl="0" algn="just">
              <a:lnSpc>
                <a:spcPct val="150000"/>
              </a:lnSpc>
              <a:spcBef>
                <a:spcPts val="0"/>
              </a:spcBef>
              <a:spcAft>
                <a:spcPts val="0"/>
              </a:spcAft>
              <a:buClr>
                <a:schemeClr val="dk1"/>
              </a:buClr>
              <a:buSzPts val="1900"/>
              <a:buFont typeface="Arial"/>
              <a:buChar char="•"/>
            </a:pPr>
            <a:r>
              <a:rPr b="1" i="0" lang="en-US" sz="2000" u="none" cap="none" strike="noStrike">
                <a:solidFill>
                  <a:srgbClr val="000000"/>
                </a:solidFill>
                <a:latin typeface="Times New Roman"/>
                <a:ea typeface="Times New Roman"/>
                <a:cs typeface="Times New Roman"/>
                <a:sym typeface="Times New Roman"/>
              </a:rPr>
              <a:t>Basis Path Testing</a:t>
            </a:r>
            <a:endParaRPr b="1" i="0" sz="2000" u="none" cap="none" strike="noStrike">
              <a:solidFill>
                <a:srgbClr val="000000"/>
              </a:solidFill>
              <a:latin typeface="Times New Roman"/>
              <a:ea typeface="Times New Roman"/>
              <a:cs typeface="Times New Roman"/>
              <a:sym typeface="Times New Roman"/>
            </a:endParaRPr>
          </a:p>
          <a:p>
            <a:pPr indent="0" lvl="4" marL="850900" marR="0" rtl="0" algn="just">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900" lvl="4" marL="1193800" marR="0" rtl="0" algn="just">
              <a:lnSpc>
                <a:spcPct val="150000"/>
              </a:lnSpc>
              <a:spcBef>
                <a:spcPts val="0"/>
              </a:spcBef>
              <a:spcAft>
                <a:spcPts val="0"/>
              </a:spcAft>
              <a:buClr>
                <a:schemeClr val="dk1"/>
              </a:buClr>
              <a:buSzPts val="1900"/>
              <a:buFont typeface="Arial"/>
              <a:buChar char="•"/>
            </a:pPr>
            <a:r>
              <a:rPr b="1" i="0" lang="en-US" sz="2000" u="none" cap="none" strike="noStrike">
                <a:solidFill>
                  <a:srgbClr val="000000"/>
                </a:solidFill>
                <a:latin typeface="Times New Roman"/>
                <a:ea typeface="Times New Roman"/>
                <a:cs typeface="Times New Roman"/>
                <a:sym typeface="Times New Roman"/>
              </a:rPr>
              <a:t>Control Structure Testing: condition and loop testing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06" name="Google Shape;106;p4"/>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07" name="Google Shape;107;p4"/>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8" name="Google Shape;108;p4"/>
          <p:cNvSpPr/>
          <p:nvPr/>
        </p:nvSpPr>
        <p:spPr>
          <a:xfrm>
            <a:off x="241300" y="701225"/>
            <a:ext cx="8661400" cy="6093936"/>
          </a:xfrm>
          <a:prstGeom prst="rect">
            <a:avLst/>
          </a:prstGeom>
          <a:noFill/>
          <a:ln>
            <a:noFill/>
          </a:ln>
        </p:spPr>
        <p:txBody>
          <a:bodyPr anchorCtr="0" anchor="ctr"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 software testing technique that involves testing a software application's internal structure and workings.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tester has access to the source code and uses this knowledge to design test cases that can verify the correctness of the software at the code level.</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Analyze the internal structures of the used data structures, internal design, code structure, and the software’s working rather than just the functionality as in black box testing.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Also, called glass box testing clear box testing, or structural testing.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Also, known as transparent testing or open-box testing.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Also, known as structural testing or code-based testing, it is used to test the software’s internal logic, flow, and structure. </a:t>
            </a:r>
            <a:endParaRPr b="0" i="0" sz="1400" u="none" cap="none" strike="noStrike">
              <a:solidFill>
                <a:srgbClr val="000000"/>
              </a:solidFill>
              <a:latin typeface="Arial"/>
              <a:ea typeface="Arial"/>
              <a:cs typeface="Arial"/>
              <a:sym typeface="Arial"/>
            </a:endParaRPr>
          </a:p>
          <a:p>
            <a:pPr indent="-285750" lvl="0" marL="28575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Times New Roman"/>
                <a:ea typeface="Times New Roman"/>
                <a:cs typeface="Times New Roman"/>
                <a:sym typeface="Times New Roman"/>
              </a:rPr>
              <a:t>The tester creates test cases to examine the code paths and logic flows to ensure they meet the specified requirements.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15" name="Google Shape;115;p6"/>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16" name="Google Shape;116;p6"/>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7" name="Google Shape;117;p6"/>
          <p:cNvSpPr/>
          <p:nvPr/>
        </p:nvSpPr>
        <p:spPr>
          <a:xfrm>
            <a:off x="241300" y="1051446"/>
            <a:ext cx="8661400" cy="4755108"/>
          </a:xfrm>
          <a:prstGeom prst="rect">
            <a:avLst/>
          </a:prstGeom>
          <a:noFill/>
          <a:ln>
            <a:noFill/>
          </a:ln>
        </p:spPr>
        <p:txBody>
          <a:bodyPr anchorCtr="0" anchor="ctr"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Process of White Box Testing</a:t>
            </a:r>
            <a:endParaRPr b="0" i="0" sz="1400" u="none" cap="none" strike="noStrike">
              <a:solidFill>
                <a:srgbClr val="000000"/>
              </a:solidFill>
              <a:latin typeface="Arial"/>
              <a:ea typeface="Arial"/>
              <a:cs typeface="Arial"/>
              <a:sym typeface="Arial"/>
            </a:endParaRPr>
          </a:p>
          <a:p>
            <a:pPr indent="-330200" lvl="0" marL="330200" marR="0" rtl="0" algn="just">
              <a:lnSpc>
                <a:spcPct val="150000"/>
              </a:lnSpc>
              <a:spcBef>
                <a:spcPts val="0"/>
              </a:spcBef>
              <a:spcAft>
                <a:spcPts val="0"/>
              </a:spcAft>
              <a:buClr>
                <a:srgbClr val="000000"/>
              </a:buClr>
              <a:buSzPts val="2000"/>
              <a:buFont typeface="Times New Roman"/>
              <a:buAutoNum type="arabicPeriod"/>
            </a:pPr>
            <a:r>
              <a:rPr b="1" i="0" lang="en-US" sz="2000" u="none" cap="none" strike="noStrike">
                <a:solidFill>
                  <a:srgbClr val="273239"/>
                </a:solidFill>
                <a:latin typeface="Times New Roman"/>
                <a:ea typeface="Times New Roman"/>
                <a:cs typeface="Times New Roman"/>
                <a:sym typeface="Times New Roman"/>
              </a:rPr>
              <a:t>Input:</a:t>
            </a:r>
            <a:r>
              <a:rPr b="0" i="0" lang="en-US" sz="2000" u="none" cap="none" strike="noStrike">
                <a:solidFill>
                  <a:srgbClr val="273239"/>
                </a:solidFill>
                <a:latin typeface="Times New Roman"/>
                <a:ea typeface="Times New Roman"/>
                <a:cs typeface="Times New Roman"/>
                <a:sym typeface="Times New Roman"/>
              </a:rPr>
              <a:t> Requirements, Functional specifications, design documents, source code.</a:t>
            </a:r>
            <a:endParaRPr/>
          </a:p>
          <a:p>
            <a:pPr indent="-215900" lvl="0" marL="342900" marR="0" rtl="0" algn="just">
              <a:lnSpc>
                <a:spcPct val="150000"/>
              </a:lnSpc>
              <a:spcBef>
                <a:spcPts val="0"/>
              </a:spcBef>
              <a:spcAft>
                <a:spcPts val="0"/>
              </a:spcAft>
              <a:buClr>
                <a:srgbClr val="000000"/>
              </a:buClr>
              <a:buSzPts val="2000"/>
              <a:buFont typeface="Times New Roman"/>
              <a:buNone/>
            </a:pPr>
            <a:r>
              <a:t/>
            </a:r>
            <a:endParaRPr b="0" i="0" sz="1400" u="none" cap="none" strike="noStrike">
              <a:solidFill>
                <a:srgbClr val="000000"/>
              </a:solidFill>
              <a:latin typeface="Arial"/>
              <a:ea typeface="Arial"/>
              <a:cs typeface="Arial"/>
              <a:sym typeface="Arial"/>
            </a:endParaRPr>
          </a:p>
          <a:p>
            <a:pPr indent="-330200" lvl="0" marL="330200" marR="0" rtl="0" algn="just">
              <a:lnSpc>
                <a:spcPct val="150000"/>
              </a:lnSpc>
              <a:spcBef>
                <a:spcPts val="0"/>
              </a:spcBef>
              <a:spcAft>
                <a:spcPts val="0"/>
              </a:spcAft>
              <a:buClr>
                <a:srgbClr val="000000"/>
              </a:buClr>
              <a:buSzPts val="2000"/>
              <a:buFont typeface="Times New Roman"/>
              <a:buAutoNum type="arabicPeriod"/>
            </a:pPr>
            <a:r>
              <a:rPr b="1" i="0" lang="en-US" sz="2000" u="none" cap="none" strike="noStrike">
                <a:solidFill>
                  <a:srgbClr val="273239"/>
                </a:solidFill>
                <a:latin typeface="Times New Roman"/>
                <a:ea typeface="Times New Roman"/>
                <a:cs typeface="Times New Roman"/>
                <a:sym typeface="Times New Roman"/>
              </a:rPr>
              <a:t>Processing:</a:t>
            </a:r>
            <a:r>
              <a:rPr b="0" i="0" lang="en-US" sz="2000" u="none" cap="none" strike="noStrike">
                <a:solidFill>
                  <a:srgbClr val="273239"/>
                </a:solidFill>
                <a:latin typeface="Times New Roman"/>
                <a:ea typeface="Times New Roman"/>
                <a:cs typeface="Times New Roman"/>
                <a:sym typeface="Times New Roman"/>
              </a:rPr>
              <a:t> Performing risk analysis to guide through the entire process.</a:t>
            </a:r>
            <a:endParaRPr/>
          </a:p>
          <a:p>
            <a:pPr indent="-215900" lvl="0" marL="342900" marR="0" rtl="0" algn="just">
              <a:lnSpc>
                <a:spcPct val="150000"/>
              </a:lnSpc>
              <a:spcBef>
                <a:spcPts val="0"/>
              </a:spcBef>
              <a:spcAft>
                <a:spcPts val="0"/>
              </a:spcAft>
              <a:buClr>
                <a:srgbClr val="000000"/>
              </a:buClr>
              <a:buSzPts val="2000"/>
              <a:buFont typeface="Times New Roman"/>
              <a:buNone/>
            </a:pPr>
            <a:r>
              <a:t/>
            </a:r>
            <a:endParaRPr b="0" i="0" sz="1400" u="none" cap="none" strike="noStrike">
              <a:solidFill>
                <a:srgbClr val="000000"/>
              </a:solidFill>
              <a:latin typeface="Arial"/>
              <a:ea typeface="Arial"/>
              <a:cs typeface="Arial"/>
              <a:sym typeface="Arial"/>
            </a:endParaRPr>
          </a:p>
          <a:p>
            <a:pPr indent="-330200" lvl="0" marL="330200" marR="0" rtl="0" algn="just">
              <a:lnSpc>
                <a:spcPct val="150000"/>
              </a:lnSpc>
              <a:spcBef>
                <a:spcPts val="0"/>
              </a:spcBef>
              <a:spcAft>
                <a:spcPts val="0"/>
              </a:spcAft>
              <a:buClr>
                <a:srgbClr val="000000"/>
              </a:buClr>
              <a:buSzPts val="2000"/>
              <a:buFont typeface="Times New Roman"/>
              <a:buAutoNum type="arabicPeriod"/>
            </a:pPr>
            <a:r>
              <a:rPr b="1" i="0" lang="en-US" sz="2000" u="none" cap="none" strike="noStrike">
                <a:solidFill>
                  <a:srgbClr val="273239"/>
                </a:solidFill>
                <a:latin typeface="Times New Roman"/>
                <a:ea typeface="Times New Roman"/>
                <a:cs typeface="Times New Roman"/>
                <a:sym typeface="Times New Roman"/>
              </a:rPr>
              <a:t>Proper test planning:</a:t>
            </a:r>
            <a:r>
              <a:rPr b="0" i="0" lang="en-US" sz="2000" u="none" cap="none" strike="noStrike">
                <a:solidFill>
                  <a:srgbClr val="273239"/>
                </a:solidFill>
                <a:latin typeface="Times New Roman"/>
                <a:ea typeface="Times New Roman"/>
                <a:cs typeface="Times New Roman"/>
                <a:sym typeface="Times New Roman"/>
              </a:rPr>
              <a:t> Designing test cases to cover the entire code. Execute rinse-repeat until error-free software is reached. Also, the results are communicated.</a:t>
            </a:r>
            <a:endParaRPr/>
          </a:p>
          <a:p>
            <a:pPr indent="-215900" lvl="0" marL="342900" marR="0" rtl="0" algn="just">
              <a:lnSpc>
                <a:spcPct val="150000"/>
              </a:lnSpc>
              <a:spcBef>
                <a:spcPts val="0"/>
              </a:spcBef>
              <a:spcAft>
                <a:spcPts val="0"/>
              </a:spcAft>
              <a:buClr>
                <a:srgbClr val="000000"/>
              </a:buClr>
              <a:buSzPts val="2000"/>
              <a:buFont typeface="Times New Roman"/>
              <a:buNone/>
            </a:pPr>
            <a:r>
              <a:t/>
            </a:r>
            <a:endParaRPr b="0" i="0" sz="1400" u="none" cap="none" strike="noStrike">
              <a:solidFill>
                <a:srgbClr val="000000"/>
              </a:solidFill>
              <a:latin typeface="Arial"/>
              <a:ea typeface="Arial"/>
              <a:cs typeface="Arial"/>
              <a:sym typeface="Arial"/>
            </a:endParaRPr>
          </a:p>
          <a:p>
            <a:pPr indent="-330200" lvl="0" marL="330200" marR="0" rtl="0" algn="just">
              <a:lnSpc>
                <a:spcPct val="150000"/>
              </a:lnSpc>
              <a:spcBef>
                <a:spcPts val="0"/>
              </a:spcBef>
              <a:spcAft>
                <a:spcPts val="0"/>
              </a:spcAft>
              <a:buClr>
                <a:srgbClr val="000000"/>
              </a:buClr>
              <a:buSzPts val="2000"/>
              <a:buFont typeface="Times New Roman"/>
              <a:buAutoNum type="arabicPeriod"/>
            </a:pPr>
            <a:r>
              <a:rPr b="1" i="0" lang="en-US" sz="2000" u="none" cap="none" strike="noStrike">
                <a:solidFill>
                  <a:srgbClr val="273239"/>
                </a:solidFill>
                <a:latin typeface="Times New Roman"/>
                <a:ea typeface="Times New Roman"/>
                <a:cs typeface="Times New Roman"/>
                <a:sym typeface="Times New Roman"/>
              </a:rPr>
              <a:t>Output:</a:t>
            </a:r>
            <a:r>
              <a:rPr b="0" i="0" lang="en-US" sz="2000" u="none" cap="none" strike="noStrike">
                <a:solidFill>
                  <a:srgbClr val="273239"/>
                </a:solidFill>
                <a:latin typeface="Times New Roman"/>
                <a:ea typeface="Times New Roman"/>
                <a:cs typeface="Times New Roman"/>
                <a:sym typeface="Times New Roman"/>
              </a:rPr>
              <a:t> Preparing the final report of the entire testing process.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24" name="Google Shape;124;p7"/>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25" name="Google Shape;125;p7"/>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6" name="Google Shape;126;p7"/>
          <p:cNvSpPr/>
          <p:nvPr/>
        </p:nvSpPr>
        <p:spPr>
          <a:xfrm>
            <a:off x="241300" y="687810"/>
            <a:ext cx="8661400" cy="2862282"/>
          </a:xfrm>
          <a:prstGeom prst="rect">
            <a:avLst/>
          </a:prstGeom>
          <a:noFill/>
          <a:ln>
            <a:noFill/>
          </a:ln>
        </p:spPr>
        <p:txBody>
          <a:bodyPr anchorCtr="0" anchor="ctr"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Testing Techniques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1. Statement Coverage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273239"/>
                </a:solidFill>
                <a:latin typeface="Times New Roman"/>
                <a:ea typeface="Times New Roman"/>
                <a:cs typeface="Times New Roman"/>
                <a:sym typeface="Times New Roman"/>
              </a:rPr>
              <a:t>In this technique as shown in Figure 1, the aim is to traverse all statements at least once. Hence, each line of code is tested. In the case of a flowchart, every node must be traversed at least once. Since all lines of code are covered, it helps in pointing out faulty code.</a:t>
            </a:r>
            <a:endParaRPr b="0" i="0" sz="2000" u="none" cap="none" strike="noStrike">
              <a:solidFill>
                <a:srgbClr val="273239"/>
              </a:solidFill>
              <a:latin typeface="Times New Roman"/>
              <a:ea typeface="Times New Roman"/>
              <a:cs typeface="Times New Roman"/>
              <a:sym typeface="Times New Roman"/>
            </a:endParaRPr>
          </a:p>
        </p:txBody>
      </p:sp>
      <p:pic>
        <p:nvPicPr>
          <p:cNvPr descr="Lightbox" id="127" name="Google Shape;127;p7"/>
          <p:cNvPicPr preferRelativeResize="0"/>
          <p:nvPr/>
        </p:nvPicPr>
        <p:blipFill rotWithShape="1">
          <a:blip r:embed="rId3">
            <a:alphaModFix/>
          </a:blip>
          <a:srcRect b="0" l="0" r="0" t="0"/>
          <a:stretch/>
        </p:blipFill>
        <p:spPr>
          <a:xfrm>
            <a:off x="1384300" y="3550092"/>
            <a:ext cx="6298545" cy="2957864"/>
          </a:xfrm>
          <a:prstGeom prst="rect">
            <a:avLst/>
          </a:prstGeom>
          <a:noFill/>
          <a:ln>
            <a:noFill/>
          </a:ln>
        </p:spPr>
      </p:pic>
      <p:sp>
        <p:nvSpPr>
          <p:cNvPr id="128" name="Google Shape;128;p7"/>
          <p:cNvSpPr txBox="1"/>
          <p:nvPr/>
        </p:nvSpPr>
        <p:spPr>
          <a:xfrm>
            <a:off x="2764672" y="6289079"/>
            <a:ext cx="3956639"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folHlink"/>
                </a:solidFill>
                <a:latin typeface="Times"/>
                <a:ea typeface="Times"/>
                <a:cs typeface="Times"/>
                <a:sym typeface="Times"/>
              </a:rPr>
              <a:t>Figure 1:  </a:t>
            </a:r>
            <a:r>
              <a:rPr b="0" i="0" lang="en-US" sz="1400" u="none" cap="none" strike="noStrike">
                <a:solidFill>
                  <a:srgbClr val="000000"/>
                </a:solidFill>
                <a:latin typeface="Times"/>
                <a:ea typeface="Times"/>
                <a:cs typeface="Times"/>
                <a:sym typeface="Times"/>
              </a:rPr>
              <a:t>Statement Coverage Example.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35" name="Google Shape;135;p8"/>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36" name="Google Shape;136;p8"/>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7" name="Google Shape;137;p8"/>
          <p:cNvSpPr/>
          <p:nvPr/>
        </p:nvSpPr>
        <p:spPr>
          <a:xfrm>
            <a:off x="128286" y="832704"/>
            <a:ext cx="8661400" cy="132343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2. Branch Coverage: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273239"/>
                </a:solidFill>
                <a:latin typeface="Times New Roman"/>
                <a:ea typeface="Times New Roman"/>
                <a:cs typeface="Times New Roman"/>
                <a:sym typeface="Times New Roman"/>
              </a:rPr>
              <a:t>In this technique as shown in Figure 2, test cases are designed so that each branch from all decision points is traversed at least once. In a flowchart, all edges must be traversed at least once.</a:t>
            </a:r>
            <a:endParaRPr b="0" i="0" sz="1400" u="none" cap="none" strike="noStrike">
              <a:solidFill>
                <a:srgbClr val="000000"/>
              </a:solidFill>
              <a:latin typeface="Arial"/>
              <a:ea typeface="Arial"/>
              <a:cs typeface="Arial"/>
              <a:sym typeface="Arial"/>
            </a:endParaRPr>
          </a:p>
        </p:txBody>
      </p:sp>
      <p:sp>
        <p:nvSpPr>
          <p:cNvPr id="138" name="Google Shape;138;p8"/>
          <p:cNvSpPr txBox="1"/>
          <p:nvPr/>
        </p:nvSpPr>
        <p:spPr>
          <a:xfrm>
            <a:off x="76200" y="6390679"/>
            <a:ext cx="931376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folHlink"/>
                </a:solidFill>
                <a:latin typeface="Times"/>
                <a:ea typeface="Times"/>
                <a:cs typeface="Times"/>
                <a:sym typeface="Times"/>
              </a:rPr>
              <a:t>Figure 2:  </a:t>
            </a:r>
            <a:r>
              <a:rPr b="0" i="0" lang="en-US" sz="1400" u="none" cap="none" strike="noStrike">
                <a:solidFill>
                  <a:srgbClr val="000000"/>
                </a:solidFill>
                <a:latin typeface="Times"/>
                <a:ea typeface="Times"/>
                <a:cs typeface="Times"/>
                <a:sym typeface="Times"/>
              </a:rPr>
              <a:t>4 test cases are required such that all branches of all decisions are covered, i.e, all edges of the flowchart are covered</a:t>
            </a:r>
            <a:endParaRPr b="0" i="0" sz="1400" u="none" cap="none" strike="noStrike">
              <a:solidFill>
                <a:srgbClr val="000000"/>
              </a:solidFill>
              <a:latin typeface="Arial"/>
              <a:ea typeface="Arial"/>
              <a:cs typeface="Arial"/>
              <a:sym typeface="Arial"/>
            </a:endParaRPr>
          </a:p>
        </p:txBody>
      </p:sp>
      <p:pic>
        <p:nvPicPr>
          <p:cNvPr descr="Lightbox" id="139" name="Google Shape;139;p8"/>
          <p:cNvPicPr preferRelativeResize="0"/>
          <p:nvPr/>
        </p:nvPicPr>
        <p:blipFill rotWithShape="1">
          <a:blip r:embed="rId3">
            <a:alphaModFix/>
          </a:blip>
          <a:srcRect b="0" l="0" r="0" t="0"/>
          <a:stretch/>
        </p:blipFill>
        <p:spPr>
          <a:xfrm>
            <a:off x="1398286" y="2259974"/>
            <a:ext cx="6831314" cy="414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46" name="Google Shape;146;p9"/>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47" name="Google Shape;147;p9"/>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8" name="Google Shape;148;p9"/>
          <p:cNvSpPr/>
          <p:nvPr/>
        </p:nvSpPr>
        <p:spPr>
          <a:xfrm>
            <a:off x="241300" y="861165"/>
            <a:ext cx="8661400" cy="3730317"/>
          </a:xfrm>
          <a:prstGeom prst="rect">
            <a:avLst/>
          </a:prstGeom>
          <a:noFill/>
          <a:ln>
            <a:noFill/>
          </a:ln>
        </p:spPr>
        <p:txBody>
          <a:bodyPr anchorCtr="0" anchor="ctr"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3. Condition Coverage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273239"/>
                </a:solidFill>
                <a:latin typeface="Times New Roman"/>
                <a:ea typeface="Times New Roman"/>
                <a:cs typeface="Times New Roman"/>
                <a:sym typeface="Times New Roman"/>
              </a:rPr>
              <a:t>In this technique, all individual conditions must be covered as shown in the following example: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READ X, Y</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IF(X == 0 || Y == 0)</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PRINT ‘0’</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#TC1 – X = 0, Y = 55</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#TC2 – X = 5, Y = 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55" name="Google Shape;155;p10"/>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56" name="Google Shape;156;p10"/>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p10"/>
          <p:cNvSpPr/>
          <p:nvPr/>
        </p:nvSpPr>
        <p:spPr>
          <a:xfrm>
            <a:off x="241300" y="971001"/>
            <a:ext cx="8661400" cy="4653646"/>
          </a:xfrm>
          <a:prstGeom prst="rect">
            <a:avLst/>
          </a:prstGeom>
          <a:noFill/>
          <a:ln>
            <a:noFill/>
          </a:ln>
        </p:spPr>
        <p:txBody>
          <a:bodyPr anchorCtr="0" anchor="ctr"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4. Multiple Condition Coverage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None/>
            </a:pPr>
            <a:r>
              <a:rPr b="0" i="0" lang="en-US" sz="2000" u="none" cap="none" strike="noStrike">
                <a:solidFill>
                  <a:srgbClr val="273239"/>
                </a:solidFill>
                <a:latin typeface="Times New Roman"/>
                <a:ea typeface="Times New Roman"/>
                <a:cs typeface="Times New Roman"/>
                <a:sym typeface="Times New Roman"/>
              </a:rPr>
              <a:t>In this technique, all the possible combinations of the possible outcomes of conditions are tested at least once. Let’s consider the following example: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READ X, Y</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IF(X == 0 || Y == 0)</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PRINT ‘0’</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#TC1: X = 0, Y = 0</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#TC2: X = 0, Y = 5</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#TC3: X = 55, Y = 0</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#TC4: X = 55, Y = 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
        <p:nvSpPr>
          <p:cNvPr id="164" name="Google Shape;164;p11"/>
          <p:cNvSpPr txBox="1"/>
          <p:nvPr/>
        </p:nvSpPr>
        <p:spPr>
          <a:xfrm>
            <a:off x="385190" y="144097"/>
            <a:ext cx="706971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White-Box Testing Techniques</a:t>
            </a:r>
            <a:endParaRPr b="0" i="0" sz="1400" u="none" cap="none" strike="noStrike">
              <a:solidFill>
                <a:srgbClr val="000000"/>
              </a:solidFill>
              <a:latin typeface="Arial"/>
              <a:ea typeface="Arial"/>
              <a:cs typeface="Arial"/>
              <a:sym typeface="Arial"/>
            </a:endParaRPr>
          </a:p>
        </p:txBody>
      </p:sp>
      <p:sp>
        <p:nvSpPr>
          <p:cNvPr id="165" name="Google Shape;165;p11"/>
          <p:cNvSpPr txBox="1"/>
          <p:nvPr/>
        </p:nvSpPr>
        <p:spPr>
          <a:xfrm>
            <a:off x="8229600" y="6400800"/>
            <a:ext cx="184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6" name="Google Shape;166;p11"/>
          <p:cNvSpPr/>
          <p:nvPr/>
        </p:nvSpPr>
        <p:spPr>
          <a:xfrm>
            <a:off x="241300" y="922397"/>
            <a:ext cx="8661400" cy="5632271"/>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5. Basis Path Testing</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273239"/>
                </a:solidFill>
                <a:latin typeface="Times New Roman"/>
                <a:ea typeface="Times New Roman"/>
                <a:cs typeface="Times New Roman"/>
                <a:sym typeface="Times New Roman"/>
              </a:rPr>
              <a:t>In this technique, control flow graphs are made from code or flowchart and then Cyclomatic complexity is calculated which defines the number of independent paths so that the minimal number of test cases can be designed for each independent path. </a:t>
            </a:r>
            <a:endParaRPr/>
          </a:p>
          <a:p>
            <a:pPr indent="0" lvl="0" marL="0" marR="0" rtl="0" algn="just">
              <a:lnSpc>
                <a:spcPct val="100000"/>
              </a:lnSpc>
              <a:spcBef>
                <a:spcPts val="0"/>
              </a:spcBef>
              <a:spcAft>
                <a:spcPts val="0"/>
              </a:spcAft>
              <a:buClr>
                <a:srgbClr val="000000"/>
              </a:buClr>
              <a:buSzPts val="2000"/>
              <a:buFont typeface="Arial"/>
              <a:buNone/>
            </a:pPr>
            <a:r>
              <a:rPr b="1" i="0" lang="en-US" sz="2000" u="none" cap="none" strike="noStrike">
                <a:solidFill>
                  <a:srgbClr val="273239"/>
                </a:solidFill>
                <a:latin typeface="Times New Roman"/>
                <a:ea typeface="Times New Roman"/>
                <a:cs typeface="Times New Roman"/>
                <a:sym typeface="Times New Roman"/>
              </a:rPr>
              <a:t>Steps:</a:t>
            </a:r>
            <a:endParaRPr b="0" i="0" sz="2000" u="none" cap="none" strike="noStrike">
              <a:solidFill>
                <a:srgbClr val="273239"/>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Make the corresponding control flow graph</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Calculate the cyclomatic complexity</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Find the independent paths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Design test cases corresponding to each independent path</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V(G) = P + 1, where P is the number of predicate nodes in the flow graph</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V(G) = E – N + 2, where E is the number of edges and N is the total number of nodes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V(G) = Number of non-overlapping regions in the graph</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#P1: 1 – 2 – 4 – 7 – 8</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#P2: 1 – 2 – 3 – 5 – 7 – 8</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#P3: 1 – 2 – 3 – 6 – 7 – 8</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Char char="•"/>
            </a:pPr>
            <a:r>
              <a:rPr b="0" i="0" lang="en-US" sz="2000" u="none" cap="none" strike="noStrike">
                <a:solidFill>
                  <a:srgbClr val="273239"/>
                </a:solidFill>
                <a:latin typeface="Times New Roman"/>
                <a:ea typeface="Times New Roman"/>
                <a:cs typeface="Times New Roman"/>
                <a:sym typeface="Times New Roman"/>
              </a:rPr>
              <a:t>#P4: 1 – 2 – 4 – 7 – 1 – . . . – 7 – 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