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50" r:id="rId96"/>
    <p:sldId id="351" r:id="rId97"/>
    <p:sldId id="352" r:id="rId98"/>
    <p:sldId id="353" r:id="rId99"/>
    <p:sldId id="354" r:id="rId100"/>
    <p:sldId id="355" r:id="rId101"/>
    <p:sldId id="356" r:id="rId102"/>
    <p:sldId id="357" r:id="rId103"/>
    <p:sldId id="358" r:id="rId104"/>
    <p:sldId id="359" r:id="rId105"/>
    <p:sldId id="360" r:id="rId106"/>
    <p:sldId id="361" r:id="rId107"/>
    <p:sldId id="362" r:id="rId108"/>
    <p:sldId id="363" r:id="rId109"/>
    <p:sldId id="364" r:id="rId110"/>
    <p:sldId id="365" r:id="rId111"/>
    <p:sldId id="366" r:id="rId112"/>
    <p:sldId id="367" r:id="rId113"/>
    <p:sldId id="368" r:id="rId114"/>
    <p:sldId id="369" r:id="rId115"/>
    <p:sldId id="370" r:id="rId116"/>
    <p:sldId id="371" r:id="rId117"/>
    <p:sldId id="372" r:id="rId118"/>
    <p:sldId id="373" r:id="rId119"/>
    <p:sldId id="374" r:id="rId120"/>
    <p:sldId id="375" r:id="rId121"/>
    <p:sldId id="376" r:id="rId122"/>
    <p:sldId id="377" r:id="rId123"/>
    <p:sldId id="378" r:id="rId124"/>
    <p:sldId id="379" r:id="rId125"/>
    <p:sldId id="380" r:id="rId126"/>
    <p:sldId id="381" r:id="rId127"/>
    <p:sldId id="382" r:id="rId128"/>
    <p:sldId id="383" r:id="rId129"/>
    <p:sldId id="384" r:id="rId130"/>
    <p:sldId id="385" r:id="rId131"/>
    <p:sldId id="386" r:id="rId132"/>
    <p:sldId id="387" r:id="rId133"/>
    <p:sldId id="388" r:id="rId134"/>
    <p:sldId id="389" r:id="rId135"/>
    <p:sldId id="390" r:id="rId136"/>
    <p:sldId id="391" r:id="rId137"/>
    <p:sldId id="392" r:id="rId138"/>
    <p:sldId id="393" r:id="rId139"/>
    <p:sldId id="394" r:id="rId140"/>
    <p:sldId id="395" r:id="rId14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1308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38" Type="http://schemas.openxmlformats.org/officeDocument/2006/relationships/slide" Target="slides/slide137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144" Type="http://schemas.openxmlformats.org/officeDocument/2006/relationships/theme" Target="theme/theme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slide" Target="slides/slide13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40" Type="http://schemas.openxmlformats.org/officeDocument/2006/relationships/slide" Target="slides/slide139.xml"/><Relationship Id="rId14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4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461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6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72276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40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67939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2930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867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671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4811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93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815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27-Mar-25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485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27-Mar-25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557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27-Mar-25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3968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0130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27-Mar-25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224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27-Mar-25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20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Quiz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Click on an answer to reveal if it's correct!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What is the ideal combination for good software design?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High cohesion and high coupling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Low cohesion and low coupling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Low cohesion and high coupling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High cohesion and low coupling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5384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High cohesion and low coupling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 healthcare application is being tested to ensure that it remains responsive and stable even when there is a sudden increase in user activity, such as during a public health emergency. What type of testing is specifically focused on assessing the system's robustness under extreme conditions?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Stress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System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Compatibility 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Acceptance Testing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Stress Testing</a:t>
            </a: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100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The detailed drawings of the access points and external utilities for a house is equivalent to which of the following design model?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Architectural design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Component-level design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Data design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Interface 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Interface design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101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What is the primary goal of Unit Testing in Object-Oriented (OO) software?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To test the entire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To test individual methods or classes in isolation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To validate user requirements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To perform integration testing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To test individual methods or classes in isolation</a:t>
            </a: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102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Which testing phase ensures that different modules or components work together correctly?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Unit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Integration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System 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Validation Testing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Integration Testing</a:t>
            </a: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103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 Object-Oriented software, what is the smallest testable unit?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Method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Package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Subsystem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Method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104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Which of the following is NOT a type of testing in the OO context?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Unit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Integration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System 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Waterfall Testing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Waterfall Testing</a:t>
            </a: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105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What is the main purpose of Validation Testing?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To ensure the software meets user requirements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To test individual components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To integrate modules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To debug the 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To ensure the software meets user requirements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106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Which of the following is a common strategy for Integration Testing in OO software?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Big Bang Approach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Waterfall Approach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Spiral Approach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Agile Approach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Big Bang Approach</a:t>
            </a: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107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What is the focus of System Testing?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Testing individual classes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Testing the interaction between integrated components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Testing the entire system as a whole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Testing user interfaces only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Testing the entire system as a whole</a:t>
            </a: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108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What is the term for a test that checks if a unit of code produces the expected output for a given input?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Integration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Regression test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Unit test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Performance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Unit test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671690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If a module passes a flag variable to another module to </a:t>
            </a:r>
            <a:r>
              <a:rPr dirty="0" smtClean="0"/>
              <a:t>control</a:t>
            </a:r>
            <a:endParaRPr lang="en-US" dirty="0" smtClean="0"/>
          </a:p>
          <a:p>
            <a:r>
              <a:rPr dirty="0" smtClean="0"/>
              <a:t> </a:t>
            </a:r>
            <a:r>
              <a:rPr dirty="0"/>
              <a:t>its behavior, this is an example of: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Control Coupling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Data Coupling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Content Coupling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Procedural Coupling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3280" y="52527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Control Coupling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109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What is the main purpose of System Testing?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To test individual methods or classes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To ensure the entire system works as intended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To validate user requirements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To integrate modules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To ensure the entire system works as intended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110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Which of the following is a key challenge in Integration Testing for OO software?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Identifying individual methods to test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Managing dependencies between classes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Writing test cases for user interfaces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Debugging the entire system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Managing dependencies between classes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111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Which testing phase comes immediately after Unit Testing in the OO context?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System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Validation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Integration 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Regression Testing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Integration Testing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112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What is the primary focus of test strategies for OO software?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Ensuring code reusability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Ensuring test coverage for classes and methods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Reducing the number of test cases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Focusing only on user interfaces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Ensuring test coverage for classes and methods</a:t>
            </a: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113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Which of the following is a benefit of automated Unit Testing?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It reduces the need for Integration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It ensures faster execution of test cases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It eliminates the need for System 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It focuses only on user requirements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It ensures faster execution of test cases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114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 OO software, what is the purpose of stubs in Integration Testing?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To replace missing components or classes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To test individual methods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To validate user requirements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To perform System Testing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To replace missing components or classes</a:t>
            </a: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115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Which of the following is a characteristic of System Testing?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It is performed before Unit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It focuses on testing the entire 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It is performed by developers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It is used to test individual classes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It focuses on testing the entire system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116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Scenario: A team is developing an OO-based e-commerce application. During Integration Testing, they encounter issues with the payment module interacting with the order processing module. What is the most likely cause of this issue?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Lack of Unit Testing for individual classes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Incompatible interfaces between modules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Insufficient System 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Poor user interface 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Incompatible interfaces between modules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117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Scenario: A developer writes Unit Tests for a class but forgets to test edge cases. What is the potential impact of this oversight?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The class will fail during Integration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The class may produce incorrect results for unexpected inputs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The System Testing phase will be delayed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The user interface will not function properly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The class may produce incorrect results for unexpected inputs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118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Scenario: During System Testing, the team discovers that the application crashes when handling a large number of concurrent users. What type of testing was likely overlooked?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Unit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Integration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Performance 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Validation Testing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Performance Testing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___________________can be called as the global coupling.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Data coupling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Common coupling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Content coupling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Stamp coupling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3120" y="52120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Common coupling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119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Scenario: A team is using a bottom-up approach for Integration Testing in an OO project. What is the first step they should take?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Test the user interface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Test the lowest-level classes or methods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Test the entire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Validate user requirements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Test the lowest-level classes or methods</a:t>
            </a: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120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Scenario: A software team is preparing for Validation Testing. What is the most critical factor to ensure success?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All Unit Tests have passed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The software meets user requirements and expectations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Integration Testing is complete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The code is fully documented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The software meets user requirements and expectations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121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What is the main objective of Basis Path Testing?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To test the application’s user interface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To test every possible input to the 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To ensure all independent paths in the program are executed at least once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To test external interfaces between systems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To ensure all independent paths in the program are executed at least once</a:t>
            </a: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Which metric is used to measure the complexity of a program during Basis Path Testing?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Test Coverage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Cyclomatic Complexity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Condition 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Path Length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Cyclomatic Complexity</a:t>
            </a: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 Loop Testing, which type of loop is the easiest to test?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Nested Loop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Simple Loop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Concatenated Loop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Recursive Loop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Simple Loop</a:t>
            </a: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124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What is a key characteristic of Condition Testing?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It only verifies input/output interactions.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It examines individual Boolean conditions in decision statements.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It focuses on functional requirements.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It tests loops with high iterations.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It examines individual Boolean conditions in decision statements.</a:t>
            </a: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125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Which of the following techniques is NOT part of White-Box Testing?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Basis Path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Loop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Boundary Value Analysis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Condition Testing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Boundary Value Analysis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126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Which formula is used to calculate Cyclomatic Complexity?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V(G) = E – N + 2P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V(G) = N – E + 2P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V(G) = N + E – 2P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V(G) = E + N – 2P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V(G) = E – N + 2P</a:t>
            </a: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127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 Loop Testing, what is the primary focus when testing nested loops?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To test the inner loop only once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To check loop boundaries independently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To analyze all possible iterations of all loops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To verify loop termination conditions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To analyze all possible iterations of all loops</a:t>
            </a: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128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Which of the following is a valid test case for condition coverage?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Executing one condition of a decision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Evaluating all combinations of conditions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Running the code without any conditions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Checking only the “True” outcome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Evaluating all combinations of conditions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07116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What is the most appropriate word to describe the significance of </a:t>
            </a:r>
            <a:endParaRPr lang="en-US" dirty="0" smtClean="0"/>
          </a:p>
          <a:p>
            <a:r>
              <a:rPr dirty="0" smtClean="0"/>
              <a:t>software </a:t>
            </a:r>
            <a:r>
              <a:rPr dirty="0"/>
              <a:t>design in the SDLC?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Accuracy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Efficiency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Quality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Complexity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5334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Quality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129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Which white-box testing technique requires identifying the linearly independent paths in the code?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Data Flow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Basis Path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Mutation 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Error Guessing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Basis Path Testing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130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Why is white box testing often referred to as "glass box" testing?</a:t>
            </a:r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Because it involves testing transparent software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Because the code is visible like glass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Because it only tests the user interface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Because it is fragile like glass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Because the code is visible like glass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131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Which of the following correctly defines the independent paths in Basis Path Testing?</a:t>
            </a:r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The paths that include only conditional statements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The paths that traverse each unique decision point at least once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The paths that execute all possible input values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The paths that contain only loop structures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The paths that traverse each unique decision point at least once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132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 What is the best way to test a nested loop using White-Box Testing?</a:t>
            </a:r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Test only the outer loop with boundary conditions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Execute the inner loop once and the outer loop twice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Perform zero iterations, one iteration, and maximum iterations for both loops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Run the program with a single test case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Perform zero iterations, one iteration, and maximum iterations for both loops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133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Which statement about Cyclomatic Complexity is true?</a:t>
            </a:r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A higher complexity always means a program has more bugs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It helps determine the number of independent test cases needed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It is calculated using the number of function calls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It is a measure of system performance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It helps determine the number of independent test cases needed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134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Which of the following test cases is essential to check the loop termination condition?</a:t>
            </a:r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One test case where the loop runs zero times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One test case where the loop runs at least once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One test case where the loop executes the maximum number of iterations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All of the above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All of the above</a:t>
            </a: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135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Which type of loop is the most complex to test in White-Box Testing?</a:t>
            </a:r>
          </a:p>
          <a:p>
            <a:endParaRPr/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Simple loop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Nested loop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Concatenated loop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Unstructured loop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Nested loop</a:t>
            </a: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136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Scenario: You are testing a payment processing system. The system applies a discount only if the user is a premium member and the purchase is above $100. Which conditions must you test for full decision coverage?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(premium=True, amount=120), (premium=False, amount=90)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(premium=True, amount=120), (premium=True, amount=80), (premium=False, amount=120)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(premium=True, amount=100), (premium=False, amount=100)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(premium=False, amount=80), (premium=True, amount=90)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(premium=True, amount=120), (premium=True, amount=80), (premium=False, amount=120)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137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Scenario:</a:t>
            </a:r>
          </a:p>
          <a:p>
            <a:r>
              <a:t>A loop in your code processes incoming sensor data. It terminates if it receives an error or after 100 iterations.</a:t>
            </a:r>
          </a:p>
          <a:p>
            <a:r>
              <a:t>What is the best approach to test this loop?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Execute the loop once with no error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Inject an error on the 50th iteration and test boundary conditions (0, 100)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Run the loop to 100 iterations without errors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Check only the first and last iterations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Inject an error on the 50th iteration and test boundary conditions (0, 100)</a:t>
            </a: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138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Scenario:</a:t>
            </a:r>
          </a:p>
          <a:p>
            <a:r>
              <a:t>Consider a function that calculates taxes based on age:</a:t>
            </a:r>
          </a:p>
          <a:p>
            <a:endParaRPr/>
          </a:p>
          <a:p>
            <a:r>
              <a:t>If age &lt; 18: No tax</a:t>
            </a:r>
          </a:p>
          <a:p>
            <a:r>
              <a:t>If 18 ≤ age ≤ 60: 20% tax</a:t>
            </a:r>
          </a:p>
          <a:p>
            <a:r>
              <a:t>If age &gt; 60: 10% tax</a:t>
            </a:r>
          </a:p>
          <a:p>
            <a:r>
              <a:t>What test cases achieve full branch and condition coverage?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(age=17), (age=25), (age=61)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(age=18), (age=59), (age=60)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(age=16), (age=30), (age=62)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(age=17), (age=18), (age=60), (age=61)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(age=17), (age=18), (age=60), (age=61)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Which of the following is not a common characteristic of all design methods?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Functional component representation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Configuration management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0"/>
              </a:spcAft>
            </a:pPr>
            <a:r>
              <a:rPr dirty="0"/>
              <a:t>3. Quality assessment guidelines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Refinement heuristics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2640" y="52120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Configuration management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139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 smart meter records energy consumption. A loop runs daily to verify the readings:</a:t>
            </a:r>
          </a:p>
          <a:p>
            <a:endParaRPr/>
          </a:p>
          <a:p>
            <a:r>
              <a:t>If consumption &gt; threshold, alert is triggered.</a:t>
            </a:r>
          </a:p>
          <a:p>
            <a:r>
              <a:t>If consumption &lt; 0, an error is logged.</a:t>
            </a:r>
          </a:p>
          <a:p>
            <a:r>
              <a:t>Which test cases ensure comprehensive loop and decision testing?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(consumption=50), (consumption=150)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(consumption=0), (consumption=-1), (consumption=100)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(consumption=-5), (consumption=200)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(consumption=-1), (consumption=0), (consumption=150)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(consumption=-1), (consumption=0), (consumption=150)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53283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What type of cohesion is being exhibited, If all tasks must be </a:t>
            </a:r>
            <a:r>
              <a:rPr dirty="0" smtClean="0"/>
              <a:t>executed</a:t>
            </a:r>
            <a:endParaRPr lang="en-US" dirty="0" smtClean="0"/>
          </a:p>
          <a:p>
            <a:r>
              <a:rPr dirty="0" smtClean="0"/>
              <a:t> </a:t>
            </a:r>
            <a:r>
              <a:rPr dirty="0"/>
              <a:t>in the same time-span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Functional Cohesion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Temporal Cohesion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Functional Cohesion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Sequential Cohesion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5257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Temporal Cohesion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What is the key characteristic of a well-designed data model?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High complexity and redundancy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Low maintainability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Efficient organization and minimal redundancy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No relationships between data elements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5257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Efficient organization and minimal redundancy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What is the most desirable form of coupling in software design?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Common Coupling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Stamp Coupling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Data Coupling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Content Coupling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53746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Data Coupling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5692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dirty="0"/>
              <a:t>A team is developing an API for an e-commerce platform. </a:t>
            </a:r>
            <a:endParaRPr lang="en-US" dirty="0"/>
          </a:p>
          <a:p>
            <a:pPr algn="just"/>
            <a:r>
              <a:rPr dirty="0" smtClean="0"/>
              <a:t>They </a:t>
            </a:r>
            <a:r>
              <a:rPr dirty="0"/>
              <a:t>notice that the interface between the payment gateway and the </a:t>
            </a:r>
            <a:r>
              <a:rPr dirty="0" smtClean="0"/>
              <a:t>order</a:t>
            </a:r>
            <a:r>
              <a:rPr lang="en-US" dirty="0" smtClean="0"/>
              <a:t> </a:t>
            </a:r>
            <a:r>
              <a:rPr dirty="0" smtClean="0"/>
              <a:t>processing </a:t>
            </a:r>
            <a:r>
              <a:rPr dirty="0"/>
              <a:t>system is poorly defined, leading to failed transactions and </a:t>
            </a:r>
            <a:r>
              <a:rPr dirty="0" smtClean="0"/>
              <a:t>incorrect </a:t>
            </a:r>
            <a:r>
              <a:rPr dirty="0"/>
              <a:t>order statuses</a:t>
            </a:r>
            <a:r>
              <a:rPr dirty="0" smtClean="0"/>
              <a:t>.</a:t>
            </a:r>
            <a:r>
              <a:rPr lang="en-US" dirty="0" smtClean="0"/>
              <a:t> </a:t>
            </a:r>
            <a:r>
              <a:rPr dirty="0" smtClean="0"/>
              <a:t>Which </a:t>
            </a:r>
            <a:r>
              <a:rPr dirty="0"/>
              <a:t>step should the team take to fix this issue?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0"/>
              </a:spcAft>
            </a:pPr>
            <a:r>
              <a:rPr dirty="0"/>
              <a:t>1. Clearly define interface specifications and how data will be exchanged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Remove API dependencies and handle payments manually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Allow all modules to modify each other’s data directly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Ignore interface design and focus only on back-end logic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3120" y="5257800"/>
            <a:ext cx="688367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Clearly define interface specifications </a:t>
            </a:r>
            <a:r>
              <a:rPr dirty="0" smtClean="0"/>
              <a:t>and</a:t>
            </a:r>
            <a:endParaRPr lang="en-US" dirty="0" smtClean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 smtClean="0"/>
              <a:t> </a:t>
            </a:r>
            <a:r>
              <a:rPr dirty="0"/>
              <a:t>how data will be exchanged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0275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Coupling and cohesion metrics are the metrics in which of the following </a:t>
            </a:r>
            <a:endParaRPr lang="en-US" dirty="0" smtClean="0"/>
          </a:p>
          <a:p>
            <a:r>
              <a:rPr dirty="0" smtClean="0"/>
              <a:t>design </a:t>
            </a:r>
            <a:r>
              <a:rPr dirty="0"/>
              <a:t>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Architectural design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User interface design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Component level design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Pattern based 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5257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Component level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Which of the following is NOT a key principle of software design?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Abstraction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Modularity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13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0"/>
              </a:spcAft>
            </a:pPr>
            <a:r>
              <a:rPr dirty="0"/>
              <a:t>3. Redundancy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Cohesion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320" y="52120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Redundancy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19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72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A software development team is working on a customer support system. </a:t>
            </a:r>
            <a:r>
              <a:rPr dirty="0" smtClean="0"/>
              <a:t>They </a:t>
            </a:r>
            <a:r>
              <a:rPr dirty="0"/>
              <a:t>find that the ticket management module is tightly coupled with the notification </a:t>
            </a:r>
            <a:r>
              <a:rPr dirty="0" smtClean="0"/>
              <a:t>module,</a:t>
            </a:r>
            <a:r>
              <a:rPr lang="en-US" dirty="0"/>
              <a:t> </a:t>
            </a:r>
            <a:r>
              <a:rPr dirty="0" smtClean="0"/>
              <a:t>meaning </a:t>
            </a:r>
            <a:r>
              <a:rPr dirty="0"/>
              <a:t>any change in ticket management logic affects the notification </a:t>
            </a:r>
            <a:r>
              <a:rPr dirty="0" smtClean="0"/>
              <a:t>system</a:t>
            </a:r>
            <a:r>
              <a:rPr lang="en-US" dirty="0" smtClean="0"/>
              <a:t>. </a:t>
            </a:r>
          </a:p>
          <a:p>
            <a:r>
              <a:rPr dirty="0" smtClean="0"/>
              <a:t>What </a:t>
            </a:r>
            <a:r>
              <a:rPr dirty="0"/>
              <a:t>should the team do to improve the design?.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0"/>
              </a:spcAft>
            </a:pPr>
            <a:r>
              <a:rPr dirty="0"/>
              <a:t>1. Reduce coupling by introducing an intermediary service for notifications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Merge both modules into one class for simplicity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Make the ticket management module dependent on multiple modules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Keep the design as it is because tight coupling is beneficial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4640" y="54965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Reduce coupling by introducing an intermediary service for notifications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03468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Which of the following represents the worst type of coupling in software </a:t>
            </a:r>
            <a:endParaRPr lang="en-US" dirty="0" smtClean="0"/>
          </a:p>
          <a:p>
            <a:r>
              <a:rPr dirty="0" smtClean="0"/>
              <a:t>design</a:t>
            </a:r>
            <a:r>
              <a:rPr dirty="0"/>
              <a:t>, leading to the highest level of dependency between modules?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Content Coupling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Control Coupling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Stamp Coupling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Data Coupling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5257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Content Coupling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Which of the following is NOT a valid component of a class diagram?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Attributes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Operations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9014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Use cases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Associations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53797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Use cases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 a class diagram, which relationship represents a “whole-part” association?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Aggregation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Inheritance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Dependency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Association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5486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Aggregation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597028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Which type of relationship is depicted using a solid line with </a:t>
            </a:r>
            <a:r>
              <a:rPr dirty="0" smtClean="0"/>
              <a:t>a</a:t>
            </a:r>
            <a:endParaRPr lang="en-US" dirty="0" smtClean="0"/>
          </a:p>
          <a:p>
            <a:r>
              <a:rPr dirty="0" smtClean="0"/>
              <a:t> </a:t>
            </a:r>
            <a:r>
              <a:rPr dirty="0"/>
              <a:t>hollow triangle in a class diagram?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Generalization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Aggregation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Composition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Association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2480" y="53441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Generalization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46871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In a Banking System class diagram, which of the following is a </a:t>
            </a:r>
            <a:r>
              <a:rPr dirty="0" smtClean="0"/>
              <a:t>suitable</a:t>
            </a:r>
            <a:endParaRPr lang="en-US" dirty="0" smtClean="0"/>
          </a:p>
          <a:p>
            <a:r>
              <a:rPr dirty="0" smtClean="0"/>
              <a:t> relationship</a:t>
            </a:r>
            <a:r>
              <a:rPr dirty="0"/>
              <a:t>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Customer ⟶ has-a ⟶ Account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Bank ⟶ owns ⟶ Customer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Transaction ⟶ inherits ⟶ Customer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Account ⟶ manages ⟶ Bank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5486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Customer ⟶ has-a ⟶ Account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Which of the following is NOT a level of software testing?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Unit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Integration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Structural 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System Testing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5257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Structural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What is the primary focus of unit testing?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Testing the entire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Testing individual components or modules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Testing interactions between modules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Testing real-world scenarios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5486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Testing individual components or 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What is the primary purpose of a class diagram in UML?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To show interactions between objects over time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To describe the static structure of a 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0"/>
              </a:spcAft>
            </a:pPr>
            <a:r>
              <a:rPr dirty="0"/>
              <a:t>3. To represent the sequence of events in a process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To define user interactions with the system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2800" y="5257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To describe the static structure of a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43427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If a Department can exist without a College, but a College consists of </a:t>
            </a:r>
            <a:r>
              <a:rPr dirty="0" smtClean="0"/>
              <a:t>multiple</a:t>
            </a:r>
            <a:endParaRPr lang="en-US" dirty="0" smtClean="0"/>
          </a:p>
          <a:p>
            <a:r>
              <a:rPr dirty="0" smtClean="0"/>
              <a:t> </a:t>
            </a:r>
            <a:r>
              <a:rPr dirty="0"/>
              <a:t>Departments, which relationship should be used?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Generalization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Aggregation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Composition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Association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2800" y="5257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Aggregation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What is the primary purpose of modularity in software design?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To increase the system’s complexity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To divide a system into smaller, manageable components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To duplicate code for better performance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To avoid encapsulation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72160" y="52120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To divide a system into smaller, manageable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29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Which testing level ensures that different modules or components work together correctly?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Unit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System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Integration 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Regression Testing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22960" y="5257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Integration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Which of the following is NOT a benefit of unit testing?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Helps identify bugs early in development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Improves code quality and maintainability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Replaces the need for integration 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Facilitates code refactoring with confidence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54762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Replaces the need for integration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209922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What is the best time to perform unit testing in the software development </a:t>
            </a:r>
            <a:endParaRPr lang="en-US" dirty="0" smtClean="0"/>
          </a:p>
          <a:p>
            <a:r>
              <a:rPr dirty="0" smtClean="0"/>
              <a:t>lifecycle </a:t>
            </a:r>
            <a:r>
              <a:rPr dirty="0"/>
              <a:t>(SDLC)?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After integration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After system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During the development phase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At the end of the project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9120" y="53746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During the development phase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 Test-Driven Development (TDD), when are unit tests written?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After coding is completed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Before writing the actual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During system 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Only after user acceptance testing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1360" y="5257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Before writing the actual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What kind of errors does unit testing help to detect early?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Integration errors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System-wide performance issues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Logic errors in individual functions or modules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Security vulnerabilities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1680" y="53746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Logic errors in individual functions or 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9779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A software development team is designing a class diagram for a Car Rental System. </a:t>
            </a:r>
            <a:endParaRPr lang="en-US" dirty="0" smtClean="0"/>
          </a:p>
          <a:p>
            <a:r>
              <a:rPr dirty="0" smtClean="0"/>
              <a:t>They </a:t>
            </a:r>
            <a:r>
              <a:rPr dirty="0"/>
              <a:t>need to represent the relationship between a Car and an Engine</a:t>
            </a:r>
            <a:r>
              <a:rPr dirty="0" smtClean="0"/>
              <a:t>,</a:t>
            </a:r>
            <a:endParaRPr lang="en-US" dirty="0" smtClean="0"/>
          </a:p>
          <a:p>
            <a:r>
              <a:rPr dirty="0" smtClean="0"/>
              <a:t> </a:t>
            </a:r>
            <a:r>
              <a:rPr dirty="0"/>
              <a:t>where an engine cannot exist independently of a car. </a:t>
            </a:r>
            <a:endParaRPr lang="en-US" dirty="0" smtClean="0"/>
          </a:p>
          <a:p>
            <a:r>
              <a:rPr dirty="0" smtClean="0"/>
              <a:t>Which </a:t>
            </a:r>
            <a:r>
              <a:rPr dirty="0"/>
              <a:t>type of relationship should they use?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Association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Aggregation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Composition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Generalization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320" y="53644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Composition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05148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In a Library Management System, a librarian needs to keep track of </a:t>
            </a:r>
            <a:r>
              <a:rPr dirty="0" smtClean="0"/>
              <a:t>books</a:t>
            </a:r>
            <a:endParaRPr lang="en-US" dirty="0" smtClean="0"/>
          </a:p>
          <a:p>
            <a:r>
              <a:rPr dirty="0" smtClean="0"/>
              <a:t> </a:t>
            </a:r>
            <a:r>
              <a:rPr dirty="0"/>
              <a:t>borrowed by members. Each member can borrow multiple books, </a:t>
            </a:r>
            <a:endParaRPr lang="en-US" dirty="0" smtClean="0"/>
          </a:p>
          <a:p>
            <a:r>
              <a:rPr dirty="0" smtClean="0"/>
              <a:t>but </a:t>
            </a:r>
            <a:r>
              <a:rPr dirty="0"/>
              <a:t>a book can only be borrowed by one member at a time. </a:t>
            </a:r>
            <a:endParaRPr lang="en-US" dirty="0" smtClean="0"/>
          </a:p>
          <a:p>
            <a:r>
              <a:rPr dirty="0" smtClean="0"/>
              <a:t>Which </a:t>
            </a:r>
            <a:r>
              <a:rPr dirty="0"/>
              <a:t>class diagram relationship best represents this scenario?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One-to-One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One-to-Many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Many-to-Many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Aggregation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2541" y="5486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One-to-Many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1" y="1371600"/>
            <a:ext cx="79959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A developer is working on a Login Module that verifies usernames and passwords. </a:t>
            </a:r>
            <a:endParaRPr lang="en-US" dirty="0" smtClean="0"/>
          </a:p>
          <a:p>
            <a:r>
              <a:rPr dirty="0" smtClean="0"/>
              <a:t>He </a:t>
            </a:r>
            <a:r>
              <a:rPr dirty="0"/>
              <a:t>wants to test individual functions like </a:t>
            </a:r>
            <a:r>
              <a:rPr dirty="0" err="1"/>
              <a:t>validateUsername</a:t>
            </a:r>
            <a:r>
              <a:rPr dirty="0"/>
              <a:t>() and </a:t>
            </a:r>
            <a:r>
              <a:rPr dirty="0" err="1"/>
              <a:t>checkPassword</a:t>
            </a:r>
            <a:r>
              <a:rPr dirty="0"/>
              <a:t>() </a:t>
            </a:r>
            <a:endParaRPr lang="en-US" dirty="0" smtClean="0"/>
          </a:p>
          <a:p>
            <a:r>
              <a:rPr dirty="0" smtClean="0"/>
              <a:t>before </a:t>
            </a:r>
            <a:r>
              <a:rPr dirty="0"/>
              <a:t>integrating them with the database. Which type of testing is most appropriate?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Unit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System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Integration 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Acceptance Testing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3120" y="5486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Unit Testing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231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A Hospital Management System needs to represent the relationship </a:t>
            </a:r>
            <a:r>
              <a:rPr dirty="0" smtClean="0"/>
              <a:t>between</a:t>
            </a:r>
            <a:endParaRPr lang="en-US" dirty="0" smtClean="0"/>
          </a:p>
          <a:p>
            <a:r>
              <a:rPr dirty="0" smtClean="0"/>
              <a:t> </a:t>
            </a:r>
            <a:r>
              <a:rPr dirty="0"/>
              <a:t>Doctors, Patients, and Appointments. A doctor can have multiple appointments </a:t>
            </a:r>
            <a:endParaRPr lang="en-US" dirty="0" smtClean="0"/>
          </a:p>
          <a:p>
            <a:r>
              <a:rPr dirty="0" smtClean="0"/>
              <a:t>with </a:t>
            </a:r>
            <a:r>
              <a:rPr dirty="0"/>
              <a:t>different patients, and a patient can have multiple appointments with </a:t>
            </a:r>
            <a:endParaRPr lang="en-US" dirty="0" smtClean="0"/>
          </a:p>
          <a:p>
            <a:r>
              <a:rPr dirty="0" smtClean="0"/>
              <a:t>different </a:t>
            </a:r>
            <a:r>
              <a:rPr dirty="0"/>
              <a:t>doctors. How should this be represented in a class diagram?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Direct many-to-many association between Doctor and Patient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Introduce an Appointment class associating Doctor and Patient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Use inheritance between Doctor and Patient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Aggregation relationship between Doctor and Patient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9760" y="53441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Introduce an Appointment class associating Doctor and Patient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61599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In a Library Management System, each Book can have multiple Authors</a:t>
            </a:r>
            <a:r>
              <a:rPr dirty="0" smtClean="0"/>
              <a:t>,</a:t>
            </a:r>
            <a:endParaRPr lang="en-US" dirty="0" smtClean="0"/>
          </a:p>
          <a:p>
            <a:r>
              <a:rPr dirty="0" smtClean="0"/>
              <a:t> </a:t>
            </a:r>
            <a:r>
              <a:rPr dirty="0"/>
              <a:t>and each Author can write multiple Books. Additionally, each Book has a </a:t>
            </a:r>
            <a:endParaRPr lang="en-US" dirty="0" smtClean="0"/>
          </a:p>
          <a:p>
            <a:r>
              <a:rPr dirty="0" smtClean="0"/>
              <a:t>unique </a:t>
            </a:r>
            <a:r>
              <a:rPr dirty="0"/>
              <a:t>ISBN and can have multiple Copies, each identified by a unique </a:t>
            </a:r>
            <a:r>
              <a:rPr dirty="0" err="1"/>
              <a:t>CopyID</a:t>
            </a:r>
            <a:r>
              <a:rPr dirty="0"/>
              <a:t>. </a:t>
            </a:r>
            <a:endParaRPr lang="en-US" dirty="0" smtClean="0"/>
          </a:p>
          <a:p>
            <a:r>
              <a:rPr dirty="0" smtClean="0"/>
              <a:t>How </a:t>
            </a:r>
            <a:r>
              <a:rPr dirty="0"/>
              <a:t>should these relationships be represented in a class diagram?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514243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0"/>
              </a:spcAft>
            </a:pPr>
            <a:r>
              <a:rPr dirty="0"/>
              <a:t>1. Book and Author have a one-to-many association; 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dirty="0" smtClean="0"/>
              <a:t>Book </a:t>
            </a:r>
            <a:r>
              <a:rPr dirty="0"/>
              <a:t>and Copy have a one-to-many association.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530004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0"/>
              </a:spcAft>
            </a:pPr>
            <a:r>
              <a:rPr dirty="0"/>
              <a:t>2. Book and Author have a many-to-many association; 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dirty="0" smtClean="0"/>
              <a:t>Book </a:t>
            </a:r>
            <a:r>
              <a:rPr dirty="0"/>
              <a:t>and Copy have a one-to-many aggregation.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530004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0"/>
              </a:spcAft>
            </a:pPr>
            <a:r>
              <a:rPr dirty="0"/>
              <a:t>3. Book and Author have a many-to-many association; 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dirty="0" smtClean="0"/>
              <a:t>Book </a:t>
            </a:r>
            <a:r>
              <a:rPr dirty="0"/>
              <a:t>and Copy have a one-to-many composition.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498482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0"/>
              </a:spcAft>
            </a:pPr>
            <a:r>
              <a:rPr dirty="0"/>
              <a:t>4. Book and Author have a one-to-one association; 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dirty="0" smtClean="0"/>
              <a:t>Book </a:t>
            </a:r>
            <a:r>
              <a:rPr dirty="0"/>
              <a:t>and Copy have a one-to-one composition.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5486400"/>
            <a:ext cx="704917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Book and Author have a many-to-many association; </a:t>
            </a:r>
            <a:endParaRPr lang="en-US" dirty="0" smtClean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 smtClean="0"/>
              <a:t>Book </a:t>
            </a:r>
            <a:r>
              <a:rPr dirty="0"/>
              <a:t>and Copy have a one-to-many composition.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Which principle of Object-Oriented Design promotes code reusability?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Encapsulation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Polymorphism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Inheritance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0"/>
              </a:spcAft>
            </a:pPr>
            <a:r>
              <a:rPr dirty="0"/>
              <a:t>4. Cohesion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52120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Inheritance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39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1" y="1371600"/>
            <a:ext cx="77724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In a complex Employee Management System, there are multiple types of employees </a:t>
            </a:r>
            <a:r>
              <a:rPr dirty="0" smtClean="0"/>
              <a:t>such </a:t>
            </a:r>
            <a:r>
              <a:rPr dirty="0"/>
              <a:t>as </a:t>
            </a:r>
            <a:r>
              <a:rPr dirty="0" err="1"/>
              <a:t>FullTimeEmployee</a:t>
            </a:r>
            <a:r>
              <a:rPr dirty="0"/>
              <a:t>, </a:t>
            </a:r>
            <a:r>
              <a:rPr dirty="0" err="1"/>
              <a:t>PartTimeEmployee</a:t>
            </a:r>
            <a:r>
              <a:rPr dirty="0"/>
              <a:t>, and </a:t>
            </a:r>
            <a:r>
              <a:rPr dirty="0" err="1"/>
              <a:t>ContractEmployee</a:t>
            </a:r>
            <a:r>
              <a:rPr dirty="0"/>
              <a:t>. </a:t>
            </a:r>
            <a:r>
              <a:rPr lang="en-US" dirty="0"/>
              <a:t> </a:t>
            </a:r>
            <a:r>
              <a:rPr dirty="0" smtClean="0"/>
              <a:t>Each </a:t>
            </a:r>
            <a:r>
              <a:rPr dirty="0"/>
              <a:t>type has unique attributes and methods, but they also share common characteristics </a:t>
            </a:r>
            <a:r>
              <a:rPr dirty="0" smtClean="0"/>
              <a:t>from </a:t>
            </a:r>
            <a:r>
              <a:rPr dirty="0"/>
              <a:t>a general Employee class. </a:t>
            </a:r>
            <a:endParaRPr lang="en-US" dirty="0" smtClean="0"/>
          </a:p>
          <a:p>
            <a:r>
              <a:rPr dirty="0" smtClean="0"/>
              <a:t>How </a:t>
            </a:r>
            <a:r>
              <a:rPr dirty="0"/>
              <a:t>should these relationships be represented in a class diagram?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0"/>
              </a:spcAft>
            </a:pPr>
            <a:r>
              <a:rPr dirty="0"/>
              <a:t>1. Aggregation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Composition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Inheritance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Association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51840" y="5257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Inheritance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671228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In an Online Shopping System, a Customer can place multiple Orders, </a:t>
            </a:r>
            <a:endParaRPr lang="en-US" dirty="0" smtClean="0"/>
          </a:p>
          <a:p>
            <a:r>
              <a:rPr dirty="0" smtClean="0"/>
              <a:t>and </a:t>
            </a:r>
            <a:r>
              <a:rPr dirty="0"/>
              <a:t>each Order can include multiple Products. Additionally, </a:t>
            </a:r>
            <a:endParaRPr lang="en-US" dirty="0" smtClean="0"/>
          </a:p>
          <a:p>
            <a:r>
              <a:rPr dirty="0" smtClean="0"/>
              <a:t>each </a:t>
            </a:r>
            <a:r>
              <a:rPr dirty="0"/>
              <a:t>Product can be part of multiple Orders. </a:t>
            </a:r>
            <a:endParaRPr lang="en-US" dirty="0" smtClean="0"/>
          </a:p>
          <a:p>
            <a:r>
              <a:rPr dirty="0" smtClean="0"/>
              <a:t>How </a:t>
            </a:r>
            <a:r>
              <a:rPr dirty="0"/>
              <a:t>should these relationships be represented in a class diagram?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572599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0"/>
              </a:spcAft>
            </a:pPr>
            <a:r>
              <a:rPr dirty="0"/>
              <a:t>1. A) Customer and Order have a one-to-many association; 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dirty="0" smtClean="0"/>
              <a:t>Order </a:t>
            </a:r>
            <a:r>
              <a:rPr dirty="0"/>
              <a:t>and Product have a many-to-many association.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587558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0"/>
              </a:spcAft>
            </a:pPr>
            <a:r>
              <a:rPr dirty="0"/>
              <a:t>2. B) Customer and Order have a many-to-many association; 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dirty="0" smtClean="0"/>
              <a:t>Order </a:t>
            </a:r>
            <a:r>
              <a:rPr dirty="0"/>
              <a:t>and Product have a one-to-many association.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555876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0"/>
              </a:spcAft>
            </a:pPr>
            <a:r>
              <a:rPr dirty="0"/>
              <a:t>3. C) Customer and Order have a one-to-one association; 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dirty="0" smtClean="0"/>
              <a:t>Order </a:t>
            </a:r>
            <a:r>
              <a:rPr dirty="0"/>
              <a:t>and Product have a many-to-many association.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5735609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0"/>
              </a:spcAft>
            </a:pPr>
            <a:r>
              <a:rPr dirty="0"/>
              <a:t>4. D) Customer and Order have a one-to-many association; 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dirty="0" smtClean="0"/>
              <a:t>Order </a:t>
            </a:r>
            <a:r>
              <a:rPr dirty="0"/>
              <a:t>and Product have a one-to-one association.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12943" y="5486400"/>
            <a:ext cx="740959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A) Customer and Order have a one-to-many association</a:t>
            </a:r>
            <a:r>
              <a:rPr dirty="0" smtClean="0"/>
              <a:t>;</a:t>
            </a:r>
            <a:endParaRPr lang="en-US" dirty="0" smtClean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 smtClean="0"/>
              <a:t> </a:t>
            </a:r>
            <a:r>
              <a:rPr dirty="0"/>
              <a:t>Order and Product have a many-to-many association.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What is the main feature of the Waterfall Model in software development?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It allows for continuous development and iterations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 It is a linear and sequential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It uses multiple feedback loops for improvements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 It is focused on Agile principles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50240" y="54762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 It is a linear and sequential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Which of the following best describes an evolutionary process model?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 The requirements are fully defined at the start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The product is built in small, iterative steps with ongoing feedback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0"/>
              </a:spcAft>
            </a:pPr>
            <a:r>
              <a:rPr dirty="0"/>
              <a:t>3. The project is developed as a single complete version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The model focuses on strict, defined phases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43840" y="53644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The product is built in small, iterative steps with ongoing feedback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 the Incremental Model, how software is developed?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All at once, after all requirements are gathered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In small, manageable parts with frequent releases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Only after final approval from clients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 Without gathering requirements in advance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8320" y="5334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In small, manageable parts with frequent releases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The Spiral Model is a combination of which two models?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 Waterfall and Agile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 Incremental and Waterfall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9014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 Waterfall and Evolutionary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 Prototyping and Iterative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1040" y="52120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 Prototyping and Iterative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What is the duration of a typical sprint in a Scrum process?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2-4 weeks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1-2 days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6 months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1 year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5486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2-4 weeks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What does agility refer to in context to software development?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Rapid project execution without any planning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 Detailed documentation and strict timelines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 Flexibility and adaptability to changes throughout the development process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 Limited involvement of customers during development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5516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 Flexibility and adaptability to changes throughout the development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What is the focus of the development process in Extreme Programming (XP)?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 High-level documentation and planning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 Fixed development phases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Customer collaboration and quick releases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Avoiding changes in requirements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5981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Customer collaboration and quick releases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Which of the following is a disadvantage of the Waterfall Model in software development?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It lacks a structured approach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It does not allow for changes during the development process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It is too flexible for large-scale projects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It encourages constant customer feedback throughout the development process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8800" y="53644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It does not allow for changes during the development process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What does an interface define in a system?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The hardware of a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The interaction between system components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The number of users in a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The programming languages used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41680" y="52222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The interaction between system components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49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48899"/>
            <a:ext cx="644028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In the Incremental Model, which of the following is true about the </a:t>
            </a:r>
            <a:endParaRPr lang="en-US" dirty="0" smtClean="0"/>
          </a:p>
          <a:p>
            <a:r>
              <a:rPr dirty="0" smtClean="0"/>
              <a:t>delivery </a:t>
            </a:r>
            <a:r>
              <a:rPr dirty="0"/>
              <a:t>of the software product?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The product is delivered in segments, where each segment adds more functionality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639809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0"/>
              </a:spcAft>
            </a:pPr>
            <a:r>
              <a:rPr dirty="0"/>
              <a:t>2. The product is delivered as a single monolithic release after the 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dirty="0" smtClean="0"/>
              <a:t>entire </a:t>
            </a:r>
            <a:r>
              <a:rPr dirty="0"/>
              <a:t>development process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6286465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0"/>
              </a:spcAft>
            </a:pPr>
            <a:r>
              <a:rPr dirty="0"/>
              <a:t>3. The product is delivered without completing any functionality, 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dirty="0" smtClean="0"/>
              <a:t>with </a:t>
            </a:r>
            <a:r>
              <a:rPr dirty="0"/>
              <a:t>the focus on planning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The product is released only after all requirements are fully defined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080" y="5523190"/>
            <a:ext cx="566462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The product is delivered in segments, </a:t>
            </a:r>
            <a:endParaRPr lang="en-US" dirty="0" smtClean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 smtClean="0"/>
              <a:t>where </a:t>
            </a:r>
            <a:r>
              <a:rPr dirty="0"/>
              <a:t>each segment adds more functionality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Which of the following is NOT one of the Agile Manifesto principles?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Customer collaboration over contract negotiation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Responding to change over following a plan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Processes and tools over individuals and interactions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Working software over comprehensive documentation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9440" y="5486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Processes and tools over individuals and interactions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Which of the following practices is emphasized in Extreme Programming (XP)?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Comprehensive documentation before development starts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Extensive upfront design before coding begins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Fixed roles for developers with no flexibility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Pair programming, where two developers work on the same 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4640" y="5638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Pair programming, where two developers work on the same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660129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In Scrum, which of the following roles is responsible for defining the </a:t>
            </a:r>
            <a:endParaRPr lang="en-US" dirty="0" smtClean="0"/>
          </a:p>
          <a:p>
            <a:r>
              <a:rPr dirty="0" smtClean="0"/>
              <a:t>product </a:t>
            </a:r>
            <a:r>
              <a:rPr dirty="0"/>
              <a:t>backlog and ensuring it aligns with customer needs?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Product Owner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Scrum master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Development Team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Stakeholder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" y="55067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Product Owner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6410409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How does the Incremental Model handle changes to </a:t>
            </a:r>
            <a:r>
              <a:rPr dirty="0" smtClean="0"/>
              <a:t>requirements</a:t>
            </a:r>
            <a:endParaRPr lang="en-US" dirty="0" smtClean="0"/>
          </a:p>
          <a:p>
            <a:r>
              <a:rPr dirty="0" smtClean="0"/>
              <a:t> </a:t>
            </a:r>
            <a:r>
              <a:rPr dirty="0"/>
              <a:t>during the development process?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Changes are impossible after the initial planning phase and are not considered.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Changes are incorporated after a complete version of the software is delivered.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5888215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0"/>
              </a:spcAft>
            </a:pPr>
            <a:r>
              <a:rPr dirty="0"/>
              <a:t>3. Changes are implemented in successive increments, 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dirty="0" smtClean="0"/>
              <a:t>and </a:t>
            </a:r>
            <a:r>
              <a:rPr dirty="0"/>
              <a:t>each increment adds more functionality to the software.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Changes are considered, but only after the final release of the software.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560" y="5394960"/>
            <a:ext cx="704564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Changes are implemented in successive increments, </a:t>
            </a:r>
            <a:endParaRPr lang="en-US" dirty="0" smtClean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 smtClean="0"/>
              <a:t>and </a:t>
            </a:r>
            <a:r>
              <a:rPr dirty="0"/>
              <a:t>each increment adds more functionality to the software.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What is the primary role of the "planning" phase in each iteration in Spiral Model?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535428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0"/>
              </a:spcAft>
            </a:pPr>
            <a:r>
              <a:rPr dirty="0"/>
              <a:t>1. To identify potential risks, plan mitigation strategies, 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dirty="0" smtClean="0"/>
              <a:t>and </a:t>
            </a:r>
            <a:r>
              <a:rPr dirty="0"/>
              <a:t>define goals for the next iteration.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12175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0"/>
              </a:spcAft>
            </a:pPr>
            <a:r>
              <a:rPr dirty="0"/>
              <a:t>2. To identify specific requirements and generate detailed documentation 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dirty="0" smtClean="0"/>
              <a:t>before </a:t>
            </a:r>
            <a:r>
              <a:rPr dirty="0"/>
              <a:t>moving to development.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To gather feedback from customers and release a final version of the product.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To focus only on the technical design of the software, disregarding user feedback.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70560" y="5486400"/>
            <a:ext cx="711380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To identify potential risks, plan mitigation strategies, </a:t>
            </a:r>
            <a:endParaRPr lang="en-US" dirty="0" smtClean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 smtClean="0"/>
              <a:t>and </a:t>
            </a:r>
            <a:r>
              <a:rPr dirty="0"/>
              <a:t>define goals for the next iteration.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How is the Product Backlog prioritized in Scrum?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Based on the seniority of the development team.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According to the project’s budget and timeline constraints.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577805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0"/>
              </a:spcAft>
            </a:pPr>
            <a:r>
              <a:rPr dirty="0"/>
              <a:t>3. By the Product Owner, based on the needs and feedback 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dirty="0" smtClean="0"/>
              <a:t>from </a:t>
            </a:r>
            <a:r>
              <a:rPr dirty="0"/>
              <a:t>stakeholders and customers.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By the Scrum Master, based on the team's workload capacity.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72720" y="5567680"/>
            <a:ext cx="751090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By the Product Owner, based on the needs and feedback </a:t>
            </a:r>
            <a:endParaRPr lang="en-US" dirty="0" smtClean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 smtClean="0"/>
              <a:t>from </a:t>
            </a:r>
            <a:r>
              <a:rPr dirty="0"/>
              <a:t>stakeholders and customers.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762574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A development team is using an Evolutionary Process Model to build a customer </a:t>
            </a:r>
            <a:endParaRPr lang="en-US" dirty="0" smtClean="0"/>
          </a:p>
          <a:p>
            <a:r>
              <a:rPr dirty="0" smtClean="0"/>
              <a:t>management </a:t>
            </a:r>
            <a:r>
              <a:rPr dirty="0"/>
              <a:t>system. After releasing the first version of the software, </a:t>
            </a:r>
            <a:endParaRPr lang="en-US" dirty="0" smtClean="0"/>
          </a:p>
          <a:p>
            <a:r>
              <a:rPr dirty="0" smtClean="0"/>
              <a:t>the </a:t>
            </a:r>
            <a:r>
              <a:rPr dirty="0"/>
              <a:t>client provides feedback requesting new features and improvements, </a:t>
            </a:r>
            <a:endParaRPr lang="en-US" dirty="0" smtClean="0"/>
          </a:p>
          <a:p>
            <a:r>
              <a:rPr dirty="0" smtClean="0"/>
              <a:t>some </a:t>
            </a:r>
            <a:r>
              <a:rPr dirty="0"/>
              <a:t>of which are complex. How should the team respond to these changes </a:t>
            </a:r>
            <a:endParaRPr lang="en-US" dirty="0" smtClean="0"/>
          </a:p>
          <a:p>
            <a:r>
              <a:rPr dirty="0" smtClean="0"/>
              <a:t>in </a:t>
            </a:r>
            <a:r>
              <a:rPr dirty="0"/>
              <a:t>the next version of the system?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85651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0"/>
              </a:spcAft>
            </a:pPr>
            <a:r>
              <a:rPr dirty="0"/>
              <a:t>1. The team should incorporate all requested changes into the next version, 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dirty="0" smtClean="0"/>
              <a:t>but </a:t>
            </a:r>
            <a:r>
              <a:rPr dirty="0"/>
              <a:t>complete the design and development before seeking further client feedback.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58329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0"/>
              </a:spcAft>
            </a:pPr>
            <a:r>
              <a:rPr dirty="0"/>
              <a:t>2. The team should ignore the changes and proceed with the existing features, 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dirty="0" smtClean="0"/>
              <a:t>as </a:t>
            </a:r>
            <a:r>
              <a:rPr dirty="0"/>
              <a:t>any new features would disrupt the existing structure.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831798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0"/>
              </a:spcAft>
            </a:pPr>
            <a:r>
              <a:rPr dirty="0"/>
              <a:t>3. The team should prioritize the most critical changes based on client feedback </a:t>
            </a:r>
            <a:r>
              <a:rPr dirty="0" smtClean="0"/>
              <a:t>and 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dirty="0" smtClean="0"/>
              <a:t>release </a:t>
            </a:r>
            <a:r>
              <a:rPr dirty="0"/>
              <a:t>a new version of the software incrementally, continuously refining the product.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91518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0"/>
              </a:spcAft>
            </a:pPr>
            <a:r>
              <a:rPr dirty="0"/>
              <a:t>4. The team should stop development until all client requests are fully understood 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dirty="0" smtClean="0"/>
              <a:t>and </a:t>
            </a:r>
            <a:r>
              <a:rPr dirty="0"/>
              <a:t>complete documentation is prepared.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1597" y="5617755"/>
            <a:ext cx="765324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The team should prioritize the most critical changes based </a:t>
            </a:r>
            <a:endParaRPr lang="en-US" dirty="0" smtClean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 smtClean="0"/>
              <a:t>on </a:t>
            </a:r>
            <a:r>
              <a:rPr dirty="0"/>
              <a:t>client feedback and release a new version of the software </a:t>
            </a:r>
            <a:r>
              <a:rPr dirty="0" err="1" smtClean="0"/>
              <a:t>increme</a:t>
            </a:r>
            <a:endParaRPr lang="en-US" dirty="0" smtClean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 err="1" smtClean="0"/>
              <a:t>ntally</a:t>
            </a:r>
            <a:r>
              <a:rPr dirty="0"/>
              <a:t>, continuously refining the product.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960" y="1109514"/>
            <a:ext cx="80060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dirty="0"/>
              <a:t>A company is building a web application with a constantly changing user </a:t>
            </a:r>
            <a:endParaRPr lang="en-US" dirty="0" smtClean="0"/>
          </a:p>
          <a:p>
            <a:r>
              <a:rPr dirty="0" smtClean="0"/>
              <a:t>interface </a:t>
            </a:r>
            <a:r>
              <a:rPr dirty="0"/>
              <a:t>based on feedback from multiple stakeholders. </a:t>
            </a:r>
            <a:endParaRPr lang="en-US" dirty="0" smtClean="0"/>
          </a:p>
          <a:p>
            <a:r>
              <a:rPr dirty="0" smtClean="0"/>
              <a:t>The </a:t>
            </a:r>
            <a:r>
              <a:rPr dirty="0"/>
              <a:t>project is expected to involve regular changes in functionality and </a:t>
            </a:r>
            <a:endParaRPr lang="en-US" dirty="0" smtClean="0"/>
          </a:p>
          <a:p>
            <a:r>
              <a:rPr dirty="0" smtClean="0"/>
              <a:t>frequent </a:t>
            </a:r>
            <a:r>
              <a:rPr dirty="0"/>
              <a:t>interaction with the end users. The team works closely with the </a:t>
            </a:r>
            <a:r>
              <a:rPr dirty="0" smtClean="0"/>
              <a:t>client</a:t>
            </a:r>
            <a:endParaRPr lang="en-US" dirty="0" smtClean="0"/>
          </a:p>
          <a:p>
            <a:r>
              <a:rPr dirty="0" smtClean="0"/>
              <a:t>throughout </a:t>
            </a:r>
            <a:r>
              <a:rPr dirty="0"/>
              <a:t>the project</a:t>
            </a:r>
            <a:r>
              <a:rPr dirty="0" smtClean="0"/>
              <a:t>, </a:t>
            </a:r>
            <a:r>
              <a:rPr dirty="0"/>
              <a:t>regularly showcasing new functionality and adjusting </a:t>
            </a:r>
            <a:endParaRPr lang="en-US" dirty="0" smtClean="0"/>
          </a:p>
          <a:p>
            <a:r>
              <a:rPr dirty="0" smtClean="0"/>
              <a:t>priorities </a:t>
            </a:r>
            <a:r>
              <a:rPr dirty="0"/>
              <a:t>based on the latest feedback. They hold daily standup meetings and aim </a:t>
            </a:r>
            <a:endParaRPr lang="en-US" dirty="0" smtClean="0"/>
          </a:p>
          <a:p>
            <a:r>
              <a:rPr dirty="0" smtClean="0"/>
              <a:t>to </a:t>
            </a:r>
            <a:r>
              <a:rPr dirty="0"/>
              <a:t>have working software delivered at the end of every sprint. </a:t>
            </a:r>
            <a:endParaRPr lang="en-US" dirty="0" smtClean="0"/>
          </a:p>
          <a:p>
            <a:r>
              <a:rPr dirty="0" smtClean="0"/>
              <a:t>Which </a:t>
            </a:r>
            <a:r>
              <a:rPr dirty="0"/>
              <a:t>key characteristic of the Agile model best describes this approach?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4720" y="3429377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0"/>
              </a:spcAft>
            </a:pPr>
            <a:r>
              <a:rPr dirty="0"/>
              <a:t>1. Detailed, upfront planning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34720" y="4024114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0"/>
              </a:spcAft>
            </a:pPr>
            <a:r>
              <a:rPr dirty="0"/>
              <a:t>2. Strict adherence to initial requirements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34720" y="47364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0"/>
              </a:spcAft>
            </a:pPr>
            <a:r>
              <a:rPr dirty="0"/>
              <a:t>3. Iterative development with regular feedback loops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34720" y="5386238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0"/>
              </a:spcAft>
            </a:pPr>
            <a:r>
              <a:rPr dirty="0"/>
              <a:t>4. Long development cycles without customer involvement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09600" y="59524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Iterative development with regular feedback loops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14271"/>
            <a:ext cx="858260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A software company is using the Spiral Model to develop a new mobile application. </a:t>
            </a:r>
            <a:endParaRPr lang="en-US" dirty="0" smtClean="0"/>
          </a:p>
          <a:p>
            <a:r>
              <a:rPr dirty="0" smtClean="0"/>
              <a:t>During </a:t>
            </a:r>
            <a:r>
              <a:rPr dirty="0"/>
              <a:t>one of the iterative cycles, they identify a significant risk regarding security </a:t>
            </a:r>
            <a:endParaRPr lang="en-US" dirty="0" smtClean="0"/>
          </a:p>
          <a:p>
            <a:r>
              <a:rPr dirty="0" smtClean="0"/>
              <a:t>vulnerabilities </a:t>
            </a:r>
            <a:r>
              <a:rPr dirty="0"/>
              <a:t>in the app. This risk was not anticipated in earlier iterations. </a:t>
            </a:r>
            <a:endParaRPr lang="en-US" dirty="0" smtClean="0"/>
          </a:p>
          <a:p>
            <a:r>
              <a:rPr dirty="0" smtClean="0"/>
              <a:t>How </a:t>
            </a:r>
            <a:r>
              <a:rPr dirty="0"/>
              <a:t>should the team handle the security risk in the current iteration of the Spiral Model?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722435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0"/>
              </a:spcAft>
            </a:pPr>
            <a:r>
              <a:rPr dirty="0"/>
              <a:t>1. The team should wait until the next iteration to address the security risk after 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dirty="0" smtClean="0"/>
              <a:t>completing </a:t>
            </a:r>
            <a:r>
              <a:rPr dirty="0"/>
              <a:t>the current iteration's deliverables.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18530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0"/>
              </a:spcAft>
            </a:pPr>
            <a:r>
              <a:rPr dirty="0"/>
              <a:t>2. The team should continue the iteration as planned and address security 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dirty="0" smtClean="0"/>
              <a:t>concerns </a:t>
            </a:r>
            <a:r>
              <a:rPr dirty="0"/>
              <a:t>in the final product’s release phase.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78322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0"/>
              </a:spcAft>
            </a:pPr>
            <a:r>
              <a:rPr dirty="0"/>
              <a:t>3. The team should prioritize addressing the security vulnerabilities immediately, 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dirty="0" smtClean="0"/>
              <a:t>adjust </a:t>
            </a:r>
            <a:r>
              <a:rPr dirty="0"/>
              <a:t>the project’s goals for the next iteration, and plan for risk mitigation.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027308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0"/>
              </a:spcAft>
            </a:pPr>
            <a:r>
              <a:rPr dirty="0"/>
              <a:t>4. The team should ignore the risk, as it will likely be resolved in the final 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dirty="0" smtClean="0"/>
              <a:t>product </a:t>
            </a:r>
            <a:r>
              <a:rPr dirty="0"/>
              <a:t>testing phase.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31628" y="5486400"/>
            <a:ext cx="871527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The team should prioritize addressing the security </a:t>
            </a:r>
            <a:r>
              <a:rPr dirty="0" smtClean="0"/>
              <a:t>vulnerabilities</a:t>
            </a:r>
            <a:endParaRPr lang="en-US" dirty="0" smtClean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 smtClean="0"/>
              <a:t> </a:t>
            </a:r>
            <a:r>
              <a:rPr dirty="0"/>
              <a:t>immediately, adjust the project’s goals for the next iteration, and plan for risk mitigation.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What does the architecture of a system define?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The programming language used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The structure, behavior, and views of the 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The cost of development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The number of users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12800" y="52120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The structure, behavior, and views of the system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59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8074775" cy="147732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A development team is using Extreme Programming (XP) to build a web application. </a:t>
            </a:r>
            <a:endParaRPr lang="en-US" dirty="0" smtClean="0"/>
          </a:p>
          <a:p>
            <a:r>
              <a:rPr dirty="0" smtClean="0"/>
              <a:t>The </a:t>
            </a:r>
            <a:r>
              <a:rPr dirty="0"/>
              <a:t>team has been practicing pair programming and frequent releases, </a:t>
            </a:r>
            <a:endParaRPr lang="en-US" dirty="0" smtClean="0"/>
          </a:p>
          <a:p>
            <a:r>
              <a:rPr dirty="0" smtClean="0"/>
              <a:t>but </a:t>
            </a:r>
            <a:r>
              <a:rPr dirty="0"/>
              <a:t>they are struggling to meet deadlines due to the high volume of testing </a:t>
            </a:r>
            <a:endParaRPr lang="en-US" dirty="0" smtClean="0"/>
          </a:p>
          <a:p>
            <a:r>
              <a:rPr dirty="0" smtClean="0"/>
              <a:t>and </a:t>
            </a:r>
            <a:r>
              <a:rPr dirty="0"/>
              <a:t>code reviews. What should the team do to improve efficiency and stay on </a:t>
            </a:r>
            <a:endParaRPr lang="en-US" dirty="0" smtClean="0"/>
          </a:p>
          <a:p>
            <a:r>
              <a:rPr dirty="0" smtClean="0"/>
              <a:t>schedule </a:t>
            </a:r>
            <a:r>
              <a:rPr dirty="0"/>
              <a:t>in the context of XP?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623305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0"/>
              </a:spcAft>
            </a:pPr>
            <a:r>
              <a:rPr dirty="0"/>
              <a:t>1. The team should reduce the frequency of releases and perform less rigorous 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dirty="0" smtClean="0"/>
              <a:t>testing </a:t>
            </a:r>
            <a:r>
              <a:rPr dirty="0"/>
              <a:t>to meet deadlines.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3354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0"/>
              </a:spcAft>
            </a:pPr>
            <a:r>
              <a:rPr dirty="0"/>
              <a:t>2. The team should extend the duration of iterations to accommodate more 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dirty="0" smtClean="0"/>
              <a:t>time </a:t>
            </a:r>
            <a:r>
              <a:rPr dirty="0"/>
              <a:t>for testing and code reviews.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057701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0"/>
              </a:spcAft>
            </a:pPr>
            <a:r>
              <a:rPr dirty="0"/>
              <a:t>3. The team should focus on delivering working software by reducing the 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dirty="0" smtClean="0"/>
              <a:t>amount </a:t>
            </a:r>
            <a:r>
              <a:rPr dirty="0"/>
              <a:t>of time spent on code reviews and tests.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5913" y="4750839"/>
            <a:ext cx="723467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0"/>
              </a:spcAft>
            </a:pPr>
            <a:r>
              <a:rPr dirty="0"/>
              <a:t>4. The team should continue with pair programming but streamline testing 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dirty="0" smtClean="0"/>
              <a:t>processes </a:t>
            </a:r>
            <a:r>
              <a:rPr dirty="0"/>
              <a:t>to ensure efficiency without compromising code quality.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77608" y="5674169"/>
            <a:ext cx="8296887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The team should continue with pair programming but streamline </a:t>
            </a:r>
            <a:endParaRPr lang="en-US" dirty="0" smtClean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 smtClean="0"/>
              <a:t>testing </a:t>
            </a:r>
            <a:r>
              <a:rPr dirty="0"/>
              <a:t>processes to ensure efficiency without compromising code quality.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827374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dirty="0"/>
              <a:t>During a Sprint Review meeting in Scrum, the product owner decides that some items </a:t>
            </a:r>
            <a:endParaRPr lang="en-US" dirty="0" smtClean="0"/>
          </a:p>
          <a:p>
            <a:r>
              <a:rPr dirty="0" smtClean="0"/>
              <a:t>in </a:t>
            </a:r>
            <a:r>
              <a:rPr dirty="0"/>
              <a:t>the Product Backlog need to be reprioritized due to market changes. </a:t>
            </a:r>
            <a:endParaRPr lang="en-US" dirty="0" smtClean="0"/>
          </a:p>
          <a:p>
            <a:r>
              <a:rPr dirty="0" smtClean="0"/>
              <a:t>This </a:t>
            </a:r>
            <a:r>
              <a:rPr dirty="0"/>
              <a:t>may affect the scope of the current sprint. </a:t>
            </a:r>
            <a:endParaRPr lang="en-US" dirty="0" smtClean="0"/>
          </a:p>
          <a:p>
            <a:r>
              <a:rPr dirty="0" smtClean="0"/>
              <a:t>What </a:t>
            </a:r>
            <a:r>
              <a:rPr dirty="0"/>
              <a:t>should the Scrum team do in this situation?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Ignore the changes, as the sprint backlog should remain unchanged once it is finalized.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6835910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0"/>
              </a:spcAft>
            </a:pPr>
            <a:r>
              <a:rPr dirty="0"/>
              <a:t>2. The Scrum Master should cancel the current sprint and immediately 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dirty="0" smtClean="0"/>
              <a:t>initiate </a:t>
            </a:r>
            <a:r>
              <a:rPr dirty="0"/>
              <a:t>a new sprint with the updated backlog.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669215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0"/>
              </a:spcAft>
            </a:pPr>
            <a:r>
              <a:rPr dirty="0"/>
              <a:t>3. The Development Team should adjust the current sprint backlog based on 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dirty="0" smtClean="0"/>
              <a:t>the </a:t>
            </a:r>
            <a:r>
              <a:rPr dirty="0"/>
              <a:t>updated priorities and complete as much as possible before the sprint ends.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5496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spcAft>
                <a:spcPts val="0"/>
              </a:spcAft>
            </a:pPr>
            <a:r>
              <a:rPr dirty="0"/>
              <a:t>4. The Product Owner should complete the changes after the current sprint, </a:t>
            </a:r>
            <a:endParaRPr lang="en-US" dirty="0" smtClean="0"/>
          </a:p>
          <a:p>
            <a:pPr>
              <a:spcAft>
                <a:spcPts val="0"/>
              </a:spcAft>
            </a:pPr>
            <a:r>
              <a:rPr dirty="0" smtClean="0"/>
              <a:t>and </a:t>
            </a:r>
            <a:r>
              <a:rPr dirty="0"/>
              <a:t>the Development Team will incorporate them in the next sprint.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21360" y="5486400"/>
            <a:ext cx="821878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The Development Team should adjust the current sprint backlog </a:t>
            </a:r>
            <a:endParaRPr lang="en-US" dirty="0" smtClean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 smtClean="0"/>
              <a:t>based </a:t>
            </a:r>
            <a:r>
              <a:rPr dirty="0"/>
              <a:t>on the updated priorities and complete as much as possible before the </a:t>
            </a:r>
            <a:r>
              <a:rPr dirty="0" smtClean="0"/>
              <a:t>sprint</a:t>
            </a:r>
            <a:endParaRPr lang="en-US" dirty="0" smtClean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 smtClean="0"/>
              <a:t> </a:t>
            </a:r>
            <a:r>
              <a:rPr dirty="0"/>
              <a:t>ends.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The primary purpose of using a structure diagram in UML is ______________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To represent the behavior of the system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To document coding standards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To visualize the static structure of the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To design user interfaces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To visualize the static structure of the system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Identify the phase which is NOT a part in the Unified Process (UP)?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Inception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Elaboration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Construction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Implementation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Implementation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Identify invalid standard diagram in UML.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Code Diagram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Activity Diagram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Class Diagram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Sequence Diagram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Code Diagram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When doing a requirement analysis, how many feasibility studies are carried out?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2. 3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3. 4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Can't say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3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Aggregation represents  ____________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is_a relationship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part_of relationship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composed_of relationship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None of the mentioned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composed_of relationship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Pseudocode can replace _________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decision tables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structure charts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cause-effect graphs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flowcharts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flowcharts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Which of the following is not one of the context-free questions that would be used during project inception?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What will be the economic benefit from a good solution?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Who is against this project?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Who will pay for the work?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Who will use the solution?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Who will pay for the work?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The result of the requirements engineering elaboration task is an analysis model that defines which of the following problem domain(s)?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information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functional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behavioral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all of the mentioned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all of the mentioned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Why is system architecture important?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It provides a high-level blueprint of how the system is structured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It ensures that all code is written in the same language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It guarantees system security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It eliminates the need for testing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33120" y="5257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It provides a high-level blueprint of how the system is structured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69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Thing/s that make requirements elicitation difficult are problems of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scope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understanding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volatility</a:t>
            </a:r>
            <a:br/>
            <a:endParaRPr/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all of the mentioned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all of the mentioned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During project inception the intent of the tasks are to determine___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basic problem understanding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nature of the solution needed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people who want a solution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all of the mentioned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all of the mentioned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How does software engineering define a use case?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A description of the interactions between classes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A diagram representing the flow of data in a 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A representation of a sequence of actions a system performs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A model representing the structure of a software system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A representation of a sequence of actions a system performs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Which type of  relationship -------------&gt; it represents in UML?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Association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Realization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Dependency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Generalization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Realization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The flow of activities in a system is represents a UML diagram?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Sequence Diagram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Class Diagram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Activity Diagram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Code Diagram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Activity Diagram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Determine which stakeholders are most and least important.</a:t>
            </a:r>
          </a:p>
          <a:p>
            <a:r>
              <a:t>i. Managers</a:t>
            </a:r>
          </a:p>
          <a:p>
            <a:r>
              <a:t>ii. Entry level Personnel</a:t>
            </a:r>
          </a:p>
          <a:p>
            <a:r>
              <a:t>iii. Users</a:t>
            </a:r>
          </a:p>
          <a:p>
            <a:r>
              <a:t>iv. Middle level stakeholder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i, ii, iv, iii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 ii, iv, i, iii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i, ii, iii, iv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None of the mentioned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 ii, iv, i, iii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Two issues of Requirement Analysis are _________ and _________.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Performance, Design</a:t>
            </a:r>
            <a:br/>
            <a:endParaRPr/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Functional, Non-Functional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Stakeholder, Developer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None of the mentioned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Stakeholder, Developer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Which phase of software engineering is represented by Structured charts?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requirements gathering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design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coding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design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The data Flow Diagram is the basic component of …………… system.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Logical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Conceptual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Physical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None of the mentioned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Logical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Create and maintain a system requirements document is called ____________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Design Engineering Process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Requirements Engineering Process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Analysis Engineering Process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Requirements Analysis Process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Requirements Engineering Process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The _____________ Identifies software work as a system.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Detailed design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High level design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Architectural design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None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5257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Architectural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79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Use-case actors always represent ___________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people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system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people and system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Neither people nor system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people and system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During requirement elicitation, several work items will be created based on the ____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size of the budget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size of the product being built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software process being used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stakeholders needs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size of the product being built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Which testing technique involves testing the software’s internal logic, code structure, and algorithms?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White Box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Black Box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Functional 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Regression Testing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White Box Testing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The best type of module coupling is_________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Control Coupling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Stamp Coupling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Data Coupling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Content Coupling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Data Coupling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Which of the following term describes testing?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Finding broken code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Evaluating deliverable to find errors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A stage of all projects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None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Evaluating deliverable to find errors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Which of the following issues must be addressed if a successful software testing strategy is to be implemented?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Use effective formal technical reviews as a filter prior to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Develop a testing plan that emphasizes rapid cycle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State testing objectives explicitly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All of the mentioned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All of the mentioned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___________________can be called as the global coupling.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data coupling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common coupling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content coupling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Stamp coupling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common coupling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What type of cohesion is being exhibited, If all tasks must be executed in the same time-span?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Functional Cohesion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Temporal Cohesion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Communicational Cohesion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Sequential Cohesion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Temporal Cohesion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Total number of types of the association between the classes?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2. 2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3. 3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4. 4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4</a:t>
            </a: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Coupling and cohesion metrics are the metrics in which of the following design level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Architectural design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User interface design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Component level design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Pattern based 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Component level design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What does coupling refer to in software design?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The strength of a module’s internal relationships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The degree of interdependence between modules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The number of functions within a module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The amount of data stored in a module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5334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b="1">
                <a:solidFill>
                  <a:srgbClr val="008000"/>
                </a:solidFill>
              </a:defRPr>
            </a:pPr>
            <a:r>
              <a:rPr dirty="0"/>
              <a:t>✅ Correct Answer: The degree of interdependence between modules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89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We can define the relation of a class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A relationship between classes that tells how they are related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A relationship between classes that tells how much power one class has over other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A relationship between classes that tells which parts of a class is visible to other classes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All the mentioned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All the mentioned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90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Which of the following represents the relationship between two classes where one class is a specialized version of another class in a class diagram?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Association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Dependency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Generalization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Aggregation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Generalization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Which of the following statement is not correct about Integartion testing.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Integration testing is a software testing technique that focuses on verifying the interactions and data exchange between different components or modules of a software application.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The goal of integration testing is to identify any problems or bugs that arise when different components are combined and interact with each other.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Integration testing is typically performed before unit testing and after system testing.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It helps to identify and resolve integration issues early in the development cycle, reducing the risk of more severe and costly problems later on.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Integration testing is typically performed before unit testing and after system testing.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92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Suppose you are planning to build a house and you are doing planning for the floor of a that house that is equivalent to  which of the following design?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Architectural design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Component-level design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Data design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Interface 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Architectural design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93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When we are designing a system and we are taking it as the__________box which specify the behaviour of a system.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Clear Box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Black Box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State Box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None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Black Box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94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Composition is also a type of _______________ relationship.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Aggregation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Association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Inheritance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Both Aggregation an Association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Association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Cyclomatic complexity is?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White-box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Black- box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Grey-box 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None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White-box testing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96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The complete data structure is passed from one module to another, In which coupling?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Control Coupling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Stamp Coupling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External Coupling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Content Coupling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Stamp Coupling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97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To model the vocabulary of a system, which of the following diagram is used in the design?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Object Diagram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Activity Diagram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Interaction Diagram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Class diagram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Class diagram</a:t>
            </a: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 98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You are testing a new e-commerce website. A user reports that they are unable to add items to their shopping cart. What type of testing is most relevant to identify and resolve this issue?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5603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1. Unit Testing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3291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2. Integration Testing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40233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3. System Testing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47548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spcAft>
                <a:spcPts val="0"/>
              </a:spcAft>
            </a:pPr>
            <a:r>
              <a:t>4. User Acceptance Testing (UAT)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720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b="1">
                <a:solidFill>
                  <a:srgbClr val="008000"/>
                </a:solidFill>
              </a:defRPr>
            </a:pPr>
            <a:r>
              <a:t>✅ Correct Answer: System Testing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129</TotalTime>
  <Words>8320</Words>
  <Application>Microsoft Office PowerPoint</Application>
  <PresentationFormat>On-screen Show (4:3)</PresentationFormat>
  <Paragraphs>1781</Paragraphs>
  <Slides>140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140</vt:i4>
      </vt:variant>
    </vt:vector>
  </HeadingPairs>
  <TitlesOfParts>
    <vt:vector size="144" baseType="lpstr">
      <vt:lpstr>Arial</vt:lpstr>
      <vt:lpstr>Trebuchet MS</vt:lpstr>
      <vt:lpstr>Wingdings 3</vt:lpstr>
      <vt:lpstr>Facet</vt:lpstr>
      <vt:lpstr>Quiz Presentation</vt:lpstr>
      <vt:lpstr>Question 1</vt:lpstr>
      <vt:lpstr>Question 2</vt:lpstr>
      <vt:lpstr>Question 3</vt:lpstr>
      <vt:lpstr>Question 4</vt:lpstr>
      <vt:lpstr>Question 5</vt:lpstr>
      <vt:lpstr>Question 6</vt:lpstr>
      <vt:lpstr>Question 7</vt:lpstr>
      <vt:lpstr>Question 8</vt:lpstr>
      <vt:lpstr>Question 9</vt:lpstr>
      <vt:lpstr>Question 10</vt:lpstr>
      <vt:lpstr>Question 11</vt:lpstr>
      <vt:lpstr>Question 12</vt:lpstr>
      <vt:lpstr>Question 13</vt:lpstr>
      <vt:lpstr>Question 14</vt:lpstr>
      <vt:lpstr>Question 15</vt:lpstr>
      <vt:lpstr>Question 16</vt:lpstr>
      <vt:lpstr>Question 17</vt:lpstr>
      <vt:lpstr>Question 18</vt:lpstr>
      <vt:lpstr>Question 19</vt:lpstr>
      <vt:lpstr>Question 20</vt:lpstr>
      <vt:lpstr>Question 21</vt:lpstr>
      <vt:lpstr>Question 22</vt:lpstr>
      <vt:lpstr>Question 23</vt:lpstr>
      <vt:lpstr>Question 24</vt:lpstr>
      <vt:lpstr>Question 25</vt:lpstr>
      <vt:lpstr>Question 26</vt:lpstr>
      <vt:lpstr>Question 27</vt:lpstr>
      <vt:lpstr>Question 28</vt:lpstr>
      <vt:lpstr>Question 29</vt:lpstr>
      <vt:lpstr>Question 30</vt:lpstr>
      <vt:lpstr>Question 31</vt:lpstr>
      <vt:lpstr>Question 32</vt:lpstr>
      <vt:lpstr>Question 33</vt:lpstr>
      <vt:lpstr>Question 34</vt:lpstr>
      <vt:lpstr>Question 35</vt:lpstr>
      <vt:lpstr>Question 36</vt:lpstr>
      <vt:lpstr>Question 37</vt:lpstr>
      <vt:lpstr>Question 38</vt:lpstr>
      <vt:lpstr>Question 39</vt:lpstr>
      <vt:lpstr>Question 40</vt:lpstr>
      <vt:lpstr>Question 41</vt:lpstr>
      <vt:lpstr>Question 42</vt:lpstr>
      <vt:lpstr>Question 43</vt:lpstr>
      <vt:lpstr>Question 44</vt:lpstr>
      <vt:lpstr>Question 45</vt:lpstr>
      <vt:lpstr>Question 46</vt:lpstr>
      <vt:lpstr>Question 47</vt:lpstr>
      <vt:lpstr>Question 48</vt:lpstr>
      <vt:lpstr>Question 49</vt:lpstr>
      <vt:lpstr>Question 50</vt:lpstr>
      <vt:lpstr>Question 51</vt:lpstr>
      <vt:lpstr>Question 52</vt:lpstr>
      <vt:lpstr>Question 53</vt:lpstr>
      <vt:lpstr>Question 54</vt:lpstr>
      <vt:lpstr>Question 55</vt:lpstr>
      <vt:lpstr>Question 56</vt:lpstr>
      <vt:lpstr>Question 57</vt:lpstr>
      <vt:lpstr>Question 58</vt:lpstr>
      <vt:lpstr>Question 59</vt:lpstr>
      <vt:lpstr>Question 60</vt:lpstr>
      <vt:lpstr>Question 61</vt:lpstr>
      <vt:lpstr>Question 62</vt:lpstr>
      <vt:lpstr>Question 63</vt:lpstr>
      <vt:lpstr>Question 64</vt:lpstr>
      <vt:lpstr>Question 65</vt:lpstr>
      <vt:lpstr>Question 66</vt:lpstr>
      <vt:lpstr>Question 67</vt:lpstr>
      <vt:lpstr>Question 68</vt:lpstr>
      <vt:lpstr>Question 69</vt:lpstr>
      <vt:lpstr>Question 70</vt:lpstr>
      <vt:lpstr>Question 71</vt:lpstr>
      <vt:lpstr>Question 72</vt:lpstr>
      <vt:lpstr>Question 73</vt:lpstr>
      <vt:lpstr>Question 74</vt:lpstr>
      <vt:lpstr>Question 75</vt:lpstr>
      <vt:lpstr>Question 76</vt:lpstr>
      <vt:lpstr>Question 77</vt:lpstr>
      <vt:lpstr>Question 78</vt:lpstr>
      <vt:lpstr>Question 79</vt:lpstr>
      <vt:lpstr>Question 80</vt:lpstr>
      <vt:lpstr>Question 81</vt:lpstr>
      <vt:lpstr>Question 82</vt:lpstr>
      <vt:lpstr>Question 83</vt:lpstr>
      <vt:lpstr>Question 84</vt:lpstr>
      <vt:lpstr>Question 85</vt:lpstr>
      <vt:lpstr>Question 86</vt:lpstr>
      <vt:lpstr>Question 87</vt:lpstr>
      <vt:lpstr>Question 88</vt:lpstr>
      <vt:lpstr>Question 89</vt:lpstr>
      <vt:lpstr>Question 90</vt:lpstr>
      <vt:lpstr>Question 91</vt:lpstr>
      <vt:lpstr>Question 92</vt:lpstr>
      <vt:lpstr>Question 93</vt:lpstr>
      <vt:lpstr>Question 94</vt:lpstr>
      <vt:lpstr>Question 95</vt:lpstr>
      <vt:lpstr>Question 96</vt:lpstr>
      <vt:lpstr>Question 97</vt:lpstr>
      <vt:lpstr>Question 98</vt:lpstr>
      <vt:lpstr>Question 99</vt:lpstr>
      <vt:lpstr>Question 100</vt:lpstr>
      <vt:lpstr>Question 101</vt:lpstr>
      <vt:lpstr>Question 102</vt:lpstr>
      <vt:lpstr>Question 103</vt:lpstr>
      <vt:lpstr>Question 104</vt:lpstr>
      <vt:lpstr>Question 105</vt:lpstr>
      <vt:lpstr>Question 106</vt:lpstr>
      <vt:lpstr>Question 107</vt:lpstr>
      <vt:lpstr>Question 108</vt:lpstr>
      <vt:lpstr>Question 109</vt:lpstr>
      <vt:lpstr>Question 110</vt:lpstr>
      <vt:lpstr>Question 111</vt:lpstr>
      <vt:lpstr>Question 112</vt:lpstr>
      <vt:lpstr>Question 113</vt:lpstr>
      <vt:lpstr>Question 114</vt:lpstr>
      <vt:lpstr>Question 115</vt:lpstr>
      <vt:lpstr>Question 116</vt:lpstr>
      <vt:lpstr>Question 117</vt:lpstr>
      <vt:lpstr>Question 118</vt:lpstr>
      <vt:lpstr>Question 119</vt:lpstr>
      <vt:lpstr>Question 120</vt:lpstr>
      <vt:lpstr>Question 121</vt:lpstr>
      <vt:lpstr>Question 122</vt:lpstr>
      <vt:lpstr>Question 123</vt:lpstr>
      <vt:lpstr>Question 124</vt:lpstr>
      <vt:lpstr>Question 125</vt:lpstr>
      <vt:lpstr>Question 126</vt:lpstr>
      <vt:lpstr>Question 127</vt:lpstr>
      <vt:lpstr>Question 128</vt:lpstr>
      <vt:lpstr>Question 129</vt:lpstr>
      <vt:lpstr>Question 130</vt:lpstr>
      <vt:lpstr>Question 131</vt:lpstr>
      <vt:lpstr>Question 132</vt:lpstr>
      <vt:lpstr>Question 133</vt:lpstr>
      <vt:lpstr>Question 134</vt:lpstr>
      <vt:lpstr>Question 135</vt:lpstr>
      <vt:lpstr>Question 136</vt:lpstr>
      <vt:lpstr>Question 137</vt:lpstr>
      <vt:lpstr>Question 138</vt:lpstr>
      <vt:lpstr>Question 139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Quiz Presentation</dc:title>
  <dc:subject/>
  <dc:creator>VIJAITA</dc:creator>
  <cp:keywords/>
  <dc:description>generated using python-pptx</dc:description>
  <cp:lastModifiedBy>HP</cp:lastModifiedBy>
  <cp:revision>11</cp:revision>
  <dcterms:created xsi:type="dcterms:W3CDTF">2013-01-27T09:14:16Z</dcterms:created>
  <dcterms:modified xsi:type="dcterms:W3CDTF">2025-03-27T06:26:49Z</dcterms:modified>
  <cp:category/>
</cp:coreProperties>
</file>