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Montserrat" charset="1" panose="00000500000000000000"/>
      <p:regular r:id="rId22"/>
    </p:embeddedFont>
    <p:embeddedFont>
      <p:font typeface="Montserrat Ultra-Bold" charset="1" panose="00000900000000000000"/>
      <p:regular r:id="rId23"/>
    </p:embeddedFont>
    <p:embeddedFont>
      <p:font typeface="Montserrat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169" y="4940237"/>
            <a:ext cx="19462051" cy="5609710"/>
            <a:chOff x="0" y="0"/>
            <a:chExt cx="2321755" cy="6692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1755" cy="669219"/>
            </a:xfrm>
            <a:custGeom>
              <a:avLst/>
              <a:gdLst/>
              <a:ahLst/>
              <a:cxnLst/>
              <a:rect r="r" b="b" t="t" l="l"/>
              <a:pathLst>
                <a:path h="669219" w="2321755">
                  <a:moveTo>
                    <a:pt x="0" y="0"/>
                  </a:moveTo>
                  <a:lnTo>
                    <a:pt x="2321755" y="0"/>
                  </a:lnTo>
                  <a:lnTo>
                    <a:pt x="2321755" y="669219"/>
                  </a:lnTo>
                  <a:lnTo>
                    <a:pt x="0" y="66921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7337012" y="6492737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48169" y="9280588"/>
            <a:ext cx="1576869" cy="1787869"/>
            <a:chOff x="0" y="0"/>
            <a:chExt cx="188115" cy="2132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115" cy="213287"/>
            </a:xfrm>
            <a:custGeom>
              <a:avLst/>
              <a:gdLst/>
              <a:ahLst/>
              <a:cxnLst/>
              <a:rect r="r" b="b" t="t" l="l"/>
              <a:pathLst>
                <a:path h="213287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213287"/>
                  </a:lnTo>
                  <a:lnTo>
                    <a:pt x="0" y="21328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3383" y="7633950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497914" y="1736863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706488" y="18835"/>
            <a:ext cx="4108511" cy="4921402"/>
          </a:xfrm>
          <a:custGeom>
            <a:avLst/>
            <a:gdLst/>
            <a:ahLst/>
            <a:cxnLst/>
            <a:rect r="r" b="b" t="t" l="l"/>
            <a:pathLst>
              <a:path h="4921402" w="4108511">
                <a:moveTo>
                  <a:pt x="0" y="0"/>
                </a:moveTo>
                <a:lnTo>
                  <a:pt x="4108511" y="0"/>
                </a:lnTo>
                <a:lnTo>
                  <a:pt x="4108511" y="4921402"/>
                </a:lnTo>
                <a:lnTo>
                  <a:pt x="0" y="492140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5006" t="-17636" r="-28479" b="-18845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40265" y="5286375"/>
            <a:ext cx="9978363" cy="397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4"/>
              </a:lnSpc>
            </a:pPr>
            <a:r>
              <a:rPr lang="en-US" sz="36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Secure, Efficient, and User-Friendly Voting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0265" y="3587687"/>
            <a:ext cx="9675832" cy="1600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99"/>
              </a:lnSpc>
            </a:pPr>
            <a:r>
              <a:rPr lang="en-US" sz="12999" b="true">
                <a:solidFill>
                  <a:srgbClr val="1B2124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TRUEVOTE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562223" y="335515"/>
            <a:ext cx="563224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1/16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7376248" y="68199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548169" y="9280588"/>
            <a:ext cx="1576869" cy="1787869"/>
            <a:chOff x="0" y="0"/>
            <a:chExt cx="188115" cy="2132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115" cy="213287"/>
            </a:xfrm>
            <a:custGeom>
              <a:avLst/>
              <a:gdLst/>
              <a:ahLst/>
              <a:cxnLst/>
              <a:rect r="r" b="b" t="t" l="l"/>
              <a:pathLst>
                <a:path h="213287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213287"/>
                  </a:lnTo>
                  <a:lnTo>
                    <a:pt x="0" y="21328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3383" y="8342113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2835274"/>
            <a:ext cx="19181416" cy="68488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4567" indent="-512283" lvl="1">
              <a:lnSpc>
                <a:spcPts val="5172"/>
              </a:lnSpc>
              <a:buFont typeface="Arial"/>
              <a:buChar char="•"/>
            </a:pPr>
            <a:r>
              <a:rPr lang="en-US" b="true" sz="4745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Inheritance</a:t>
            </a:r>
            <a:r>
              <a:rPr lang="en-US" b="true" sz="4745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Used for creating classes like Voter, Candidate, and Admin.</a:t>
            </a:r>
          </a:p>
          <a:p>
            <a:pPr algn="l" marL="1024567" indent="-512283" lvl="1">
              <a:lnSpc>
                <a:spcPts val="5172"/>
              </a:lnSpc>
              <a:buFont typeface="Arial"/>
              <a:buChar char="•"/>
            </a:pPr>
            <a:r>
              <a:rPr lang="en-US" b="true" sz="4745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Polymorphism</a:t>
            </a:r>
            <a:r>
              <a:rPr lang="en-US" b="true" sz="4745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Function overloading, overriding, and operator overloading.</a:t>
            </a:r>
          </a:p>
          <a:p>
            <a:pPr algn="l" marL="1024567" indent="-512283" lvl="1">
              <a:lnSpc>
                <a:spcPts val="5172"/>
              </a:lnSpc>
              <a:buFont typeface="Arial"/>
              <a:buChar char="•"/>
            </a:pPr>
            <a:r>
              <a:rPr lang="en-US" b="true" sz="4745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Abstract Classes</a:t>
            </a:r>
            <a:r>
              <a:rPr lang="en-US" b="true" sz="4745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Defined pure virtual functions for flexibility.</a:t>
            </a:r>
          </a:p>
          <a:p>
            <a:pPr algn="l" marL="1024567" indent="-512283" lvl="1">
              <a:lnSpc>
                <a:spcPts val="5172"/>
              </a:lnSpc>
              <a:buFont typeface="Arial"/>
              <a:buChar char="•"/>
            </a:pPr>
            <a:r>
              <a:rPr lang="en-US" b="true" sz="4745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Friend Functions</a:t>
            </a:r>
            <a:r>
              <a:rPr lang="en-US" b="true" sz="4745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Access private data securely.</a:t>
            </a:r>
          </a:p>
          <a:p>
            <a:pPr algn="l" marL="1024567" indent="-512283" lvl="1">
              <a:lnSpc>
                <a:spcPts val="5172"/>
              </a:lnSpc>
              <a:buFont typeface="Arial"/>
              <a:buChar char="•"/>
            </a:pPr>
            <a:r>
              <a:rPr lang="en-US" b="true" sz="4745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Constructors &amp; Destructors</a:t>
            </a:r>
            <a:r>
              <a:rPr lang="en-US" b="true" sz="4745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Manage object lifecycle.</a:t>
            </a:r>
          </a:p>
          <a:p>
            <a:pPr algn="l" marL="1024567" indent="-512283" lvl="1">
              <a:lnSpc>
                <a:spcPts val="5172"/>
              </a:lnSpc>
              <a:buFont typeface="Arial"/>
              <a:buChar char="•"/>
            </a:pPr>
            <a:r>
              <a:rPr lang="en-US" b="true" sz="4745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File Handling</a:t>
            </a:r>
            <a:r>
              <a:rPr lang="en-US" b="true" sz="4745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Store and retrieve data efficiently.</a:t>
            </a:r>
          </a:p>
          <a:p>
            <a:pPr algn="l" marL="1024567" indent="-512283" lvl="1">
              <a:lnSpc>
                <a:spcPts val="5172"/>
              </a:lnSpc>
              <a:buFont typeface="Arial"/>
              <a:buChar char="•"/>
            </a:pPr>
            <a:r>
              <a:rPr lang="en-US" b="true" sz="4745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Vectors</a:t>
            </a:r>
            <a:r>
              <a:rPr lang="en-US" b="true" sz="4745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Dynamic data storage for scalability.</a:t>
            </a:r>
          </a:p>
          <a:p>
            <a:pPr algn="l">
              <a:lnSpc>
                <a:spcPts val="2341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40265" y="200025"/>
            <a:ext cx="17249390" cy="258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OOPS CONCEPTS INVOLVED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463869" y="335515"/>
            <a:ext cx="759933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10/16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169" y="7549963"/>
            <a:ext cx="19462051" cy="2999983"/>
            <a:chOff x="0" y="0"/>
            <a:chExt cx="2321755" cy="3578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1755" cy="357888"/>
            </a:xfrm>
            <a:custGeom>
              <a:avLst/>
              <a:gdLst/>
              <a:ahLst/>
              <a:cxnLst/>
              <a:rect r="r" b="b" t="t" l="l"/>
              <a:pathLst>
                <a:path h="357888" w="2321755">
                  <a:moveTo>
                    <a:pt x="0" y="0"/>
                  </a:moveTo>
                  <a:lnTo>
                    <a:pt x="2321755" y="0"/>
                  </a:lnTo>
                  <a:lnTo>
                    <a:pt x="2321755" y="357888"/>
                  </a:lnTo>
                  <a:lnTo>
                    <a:pt x="0" y="357888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7376248" y="754996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48169" y="9280588"/>
            <a:ext cx="1576869" cy="1787869"/>
            <a:chOff x="0" y="0"/>
            <a:chExt cx="188115" cy="2132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115" cy="213287"/>
            </a:xfrm>
            <a:custGeom>
              <a:avLst/>
              <a:gdLst/>
              <a:ahLst/>
              <a:cxnLst/>
              <a:rect r="r" b="b" t="t" l="l"/>
              <a:pathLst>
                <a:path h="213287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213287"/>
                  </a:lnTo>
                  <a:lnTo>
                    <a:pt x="0" y="21328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3383" y="8342113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364034" y="1228725"/>
            <a:ext cx="16483027" cy="1320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true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SYSTEM ARCHITECTURE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47344" y="2752206"/>
            <a:ext cx="17894406" cy="4217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006701" indent="-503350" lvl="1">
              <a:lnSpc>
                <a:spcPts val="5082"/>
              </a:lnSpc>
              <a:buFont typeface="Arial"/>
              <a:buChar char="•"/>
            </a:pPr>
            <a:r>
              <a:rPr lang="en-US" b="true" sz="4662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Admin Module</a:t>
            </a:r>
            <a:r>
              <a:rPr lang="en-US" b="true" sz="4662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Manages voters, candidates, and polls.</a:t>
            </a:r>
          </a:p>
          <a:p>
            <a:pPr algn="just" marL="1006701" indent="-503350" lvl="1">
              <a:lnSpc>
                <a:spcPts val="5082"/>
              </a:lnSpc>
              <a:buFont typeface="Arial"/>
              <a:buChar char="•"/>
            </a:pPr>
            <a:r>
              <a:rPr lang="en-US" b="true" sz="4662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Voter Module</a:t>
            </a:r>
            <a:r>
              <a:rPr lang="en-US" b="true" sz="4662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Allows voters to cast votes securely</a:t>
            </a:r>
          </a:p>
          <a:p>
            <a:pPr algn="just" marL="1006701" indent="-503350" lvl="1">
              <a:lnSpc>
                <a:spcPts val="5082"/>
              </a:lnSpc>
              <a:buFont typeface="Arial"/>
              <a:buChar char="•"/>
            </a:pPr>
            <a:r>
              <a:rPr lang="en-US" b="true" sz="4662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Storage</a:t>
            </a:r>
            <a:r>
              <a:rPr lang="en-US" b="true" sz="4662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Uses CSV files for candidate, voter, and poll data.</a:t>
            </a:r>
          </a:p>
          <a:p>
            <a:pPr algn="just" marL="1006701" indent="-503350" lvl="1">
              <a:lnSpc>
                <a:spcPts val="5082"/>
              </a:lnSpc>
              <a:buFont typeface="Arial"/>
              <a:buChar char="•"/>
            </a:pPr>
            <a:r>
              <a:rPr lang="en-US" b="true" sz="4662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Security</a:t>
            </a:r>
            <a:r>
              <a:rPr lang="en-US" b="true" sz="4662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Admin authentication and data encryption.</a:t>
            </a:r>
          </a:p>
          <a:p>
            <a:pPr algn="just">
              <a:lnSpc>
                <a:spcPts val="5082"/>
              </a:lnSpc>
            </a:pPr>
          </a:p>
          <a:p>
            <a:pPr algn="just">
              <a:lnSpc>
                <a:spcPts val="285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502320" y="335515"/>
            <a:ext cx="683030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11/16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8404" y="2795512"/>
            <a:ext cx="19462051" cy="7491488"/>
            <a:chOff x="0" y="0"/>
            <a:chExt cx="2321755" cy="8937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1755" cy="893709"/>
            </a:xfrm>
            <a:custGeom>
              <a:avLst/>
              <a:gdLst/>
              <a:ahLst/>
              <a:cxnLst/>
              <a:rect r="r" b="b" t="t" l="l"/>
              <a:pathLst>
                <a:path h="893709" w="2321755">
                  <a:moveTo>
                    <a:pt x="0" y="0"/>
                  </a:moveTo>
                  <a:lnTo>
                    <a:pt x="2321755" y="0"/>
                  </a:lnTo>
                  <a:lnTo>
                    <a:pt x="2321755" y="893709"/>
                  </a:lnTo>
                  <a:lnTo>
                    <a:pt x="0" y="89370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7376248" y="68199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48169" y="9280588"/>
            <a:ext cx="1576869" cy="1787869"/>
            <a:chOff x="0" y="0"/>
            <a:chExt cx="188115" cy="2132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115" cy="213287"/>
            </a:xfrm>
            <a:custGeom>
              <a:avLst/>
              <a:gdLst/>
              <a:ahLst/>
              <a:cxnLst/>
              <a:rect r="r" b="b" t="t" l="l"/>
              <a:pathLst>
                <a:path h="213287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213287"/>
                  </a:lnTo>
                  <a:lnTo>
                    <a:pt x="0" y="21328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3383" y="8342113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74358" y="1028700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39990" y="3178176"/>
            <a:ext cx="14818961" cy="6080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63591" indent="-431796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Enroll Candidates: Add new candidates with ID, name party, and symbol.</a:t>
            </a:r>
          </a:p>
          <a:p>
            <a:pPr algn="ctr" marL="863591" indent="-431796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Register Voters: Add voters with ID, name, gender, and DOB.</a:t>
            </a:r>
          </a:p>
          <a:p>
            <a:pPr algn="ctr" marL="863591" indent="-431796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Update Data: Modify candidate or voter details.</a:t>
            </a:r>
          </a:p>
          <a:p>
            <a:pPr algn="ctr" marL="863591" indent="-431796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Create Polls: Define polls with ID, name, date, and candidates.</a:t>
            </a:r>
          </a:p>
          <a:p>
            <a:pPr algn="ctr" marL="863591" indent="-431796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Start/Stop Polls: Control polling with admin credentials.</a:t>
            </a:r>
          </a:p>
          <a:p>
            <a:pPr algn="ctr" marL="863591" indent="-431796" lvl="1">
              <a:lnSpc>
                <a:spcPts val="4399"/>
              </a:lnSpc>
              <a:buFont typeface="Arial"/>
              <a:buChar char="•"/>
            </a:pPr>
            <a:r>
              <a:rPr lang="en-US" sz="3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Access Results: View poll results securely.</a:t>
            </a:r>
          </a:p>
          <a:p>
            <a:pPr algn="ctr">
              <a:lnSpc>
                <a:spcPts val="43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240265" y="292994"/>
            <a:ext cx="18435087" cy="258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ADMIN MODULE FEATURES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472147" y="335515"/>
            <a:ext cx="743376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12/16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8983" y="4128854"/>
            <a:ext cx="17929017" cy="4460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7800" indent="-453900" lvl="1">
              <a:lnSpc>
                <a:spcPts val="4625"/>
              </a:lnSpc>
              <a:buFont typeface="Arial"/>
              <a:buChar char="•"/>
            </a:pPr>
            <a:r>
              <a:rPr lang="en-US" b="true" sz="42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Login: Voters enter ID and password to access the system.</a:t>
            </a:r>
          </a:p>
          <a:p>
            <a:pPr algn="l" marL="907800" indent="-453900" lvl="1">
              <a:lnSpc>
                <a:spcPts val="4625"/>
              </a:lnSpc>
              <a:buFont typeface="Arial"/>
              <a:buChar char="•"/>
            </a:pPr>
            <a:r>
              <a:rPr lang="en-US" b="true" sz="42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Cast Vote: Select candidates from a list and confirm the vote.</a:t>
            </a:r>
          </a:p>
          <a:p>
            <a:pPr algn="l" marL="907800" indent="-453900" lvl="1">
              <a:lnSpc>
                <a:spcPts val="4625"/>
              </a:lnSpc>
              <a:buFont typeface="Arial"/>
              <a:buChar char="•"/>
            </a:pPr>
            <a:r>
              <a:rPr lang="en-US" b="true" sz="42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Privacy: Votes are anonymous and not stored with voter details.</a:t>
            </a:r>
          </a:p>
          <a:p>
            <a:pPr algn="l" marL="907800" indent="-453900" lvl="1">
              <a:lnSpc>
                <a:spcPts val="4625"/>
              </a:lnSpc>
              <a:buFont typeface="Arial"/>
              <a:buChar char="•"/>
            </a:pPr>
            <a:r>
              <a:rPr lang="en-US" b="true" sz="42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Real-Time Updates: Votes are counted instantly.</a:t>
            </a:r>
          </a:p>
          <a:p>
            <a:pPr algn="l">
              <a:lnSpc>
                <a:spcPts val="748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145648" y="1228725"/>
            <a:ext cx="16230600" cy="2587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  <a:spcBef>
                <a:spcPct val="0"/>
              </a:spcBef>
            </a:pPr>
            <a:r>
              <a:rPr lang="en-US" b="true" sz="9999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VOTER MODULE FEATURES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548169" y="8737574"/>
            <a:ext cx="19462051" cy="1812373"/>
            <a:chOff x="0" y="0"/>
            <a:chExt cx="2321755" cy="2162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21755" cy="216210"/>
            </a:xfrm>
            <a:custGeom>
              <a:avLst/>
              <a:gdLst/>
              <a:ahLst/>
              <a:cxnLst/>
              <a:rect r="r" b="b" t="t" l="l"/>
              <a:pathLst>
                <a:path h="216210" w="2321755">
                  <a:moveTo>
                    <a:pt x="0" y="0"/>
                  </a:moveTo>
                  <a:lnTo>
                    <a:pt x="2321755" y="0"/>
                  </a:lnTo>
                  <a:lnTo>
                    <a:pt x="2321755" y="216210"/>
                  </a:lnTo>
                  <a:lnTo>
                    <a:pt x="0" y="216210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7376248" y="754996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8955249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74358" y="1028700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473034" y="335515"/>
            <a:ext cx="741601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13/16</a:t>
            </a: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492" y="2894835"/>
            <a:ext cx="17929017" cy="586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Admin/Voter Authentication</a:t>
            </a: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Login with unique id and password which are processed using hashing &amp; salting.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Trial-Based Access</a:t>
            </a: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System locks after 5 failed login attempts.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Encryption</a:t>
            </a: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Protects stored data logs from unauthorized access using encryption.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Anonymity</a:t>
            </a: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Voter choices are never stored or tracked.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Backup &amp; Recovery</a:t>
            </a: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Restore polling data in case of interruptions.</a:t>
            </a:r>
          </a:p>
          <a:p>
            <a:pPr algn="l">
              <a:lnSpc>
                <a:spcPts val="363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145648" y="1228725"/>
            <a:ext cx="16230600" cy="1320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  <a:spcBef>
                <a:spcPct val="0"/>
              </a:spcBef>
            </a:pPr>
            <a:r>
              <a:rPr lang="en-US" b="true" sz="9999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SECURITY FEATURES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407534" y="8474627"/>
            <a:ext cx="19462051" cy="1812373"/>
            <a:chOff x="0" y="0"/>
            <a:chExt cx="2321755" cy="2162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21755" cy="216210"/>
            </a:xfrm>
            <a:custGeom>
              <a:avLst/>
              <a:gdLst/>
              <a:ahLst/>
              <a:cxnLst/>
              <a:rect r="r" b="b" t="t" l="l"/>
              <a:pathLst>
                <a:path h="216210" w="2321755">
                  <a:moveTo>
                    <a:pt x="0" y="0"/>
                  </a:moveTo>
                  <a:lnTo>
                    <a:pt x="2321755" y="0"/>
                  </a:lnTo>
                  <a:lnTo>
                    <a:pt x="2321755" y="216210"/>
                  </a:lnTo>
                  <a:lnTo>
                    <a:pt x="0" y="216210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7376248" y="754996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8955249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74358" y="1028700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455438" y="335515"/>
            <a:ext cx="776794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14/16</a:t>
            </a: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169" y="4400619"/>
            <a:ext cx="19462051" cy="6149327"/>
            <a:chOff x="0" y="0"/>
            <a:chExt cx="2321755" cy="7335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1755" cy="733593"/>
            </a:xfrm>
            <a:custGeom>
              <a:avLst/>
              <a:gdLst/>
              <a:ahLst/>
              <a:cxnLst/>
              <a:rect r="r" b="b" t="t" l="l"/>
              <a:pathLst>
                <a:path h="733593" w="2321755">
                  <a:moveTo>
                    <a:pt x="0" y="0"/>
                  </a:moveTo>
                  <a:lnTo>
                    <a:pt x="2321755" y="0"/>
                  </a:lnTo>
                  <a:lnTo>
                    <a:pt x="2321755" y="733593"/>
                  </a:lnTo>
                  <a:lnTo>
                    <a:pt x="0" y="733593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7376248" y="68199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48169" y="9280588"/>
            <a:ext cx="1576869" cy="1787869"/>
            <a:chOff x="0" y="0"/>
            <a:chExt cx="188115" cy="2132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115" cy="213287"/>
            </a:xfrm>
            <a:custGeom>
              <a:avLst/>
              <a:gdLst/>
              <a:ahLst/>
              <a:cxnLst/>
              <a:rect r="r" b="b" t="t" l="l"/>
              <a:pathLst>
                <a:path h="213287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213287"/>
                  </a:lnTo>
                  <a:lnTo>
                    <a:pt x="0" y="21328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3383" y="8342113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74358" y="1028700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832209" y="4829212"/>
            <a:ext cx="13232622" cy="4849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58"/>
              </a:lnSpc>
            </a:pPr>
            <a:r>
              <a:rPr lang="en-US" sz="45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TrueVote is a secure, efficient, and user-friendly digital voting system.</a:t>
            </a:r>
          </a:p>
          <a:p>
            <a:pPr algn="ctr">
              <a:lnSpc>
                <a:spcPts val="4958"/>
              </a:lnSpc>
            </a:pPr>
            <a:r>
              <a:rPr lang="en-US" sz="4507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Future Scope</a:t>
            </a:r>
            <a:r>
              <a:rPr lang="en-US" sz="45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</a:p>
          <a:p>
            <a:pPr algn="ctr">
              <a:lnSpc>
                <a:spcPts val="4958"/>
              </a:lnSpc>
            </a:pPr>
            <a:r>
              <a:rPr lang="en-US" sz="45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Integrate biometric authentication for voters.</a:t>
            </a:r>
          </a:p>
          <a:p>
            <a:pPr algn="ctr">
              <a:lnSpc>
                <a:spcPts val="5073"/>
              </a:lnSpc>
            </a:pPr>
            <a:r>
              <a:rPr lang="en-US" sz="461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Add support for multi-language interfaces.</a:t>
            </a:r>
          </a:p>
          <a:p>
            <a:pPr algn="ctr">
              <a:lnSpc>
                <a:spcPts val="4958"/>
              </a:lnSpc>
            </a:pPr>
            <a:r>
              <a:rPr lang="en-US" sz="45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Implement blockchain for enhanced security.</a:t>
            </a:r>
          </a:p>
          <a:p>
            <a:pPr algn="ctr">
              <a:lnSpc>
                <a:spcPts val="4958"/>
              </a:lnSpc>
            </a:pPr>
            <a:r>
              <a:rPr lang="en-US" sz="450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Develop a mobile app for wider accessibility.</a:t>
            </a:r>
          </a:p>
          <a:p>
            <a:pPr algn="ctr">
              <a:lnSpc>
                <a:spcPts val="34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3825478" y="2144912"/>
            <a:ext cx="10321904" cy="1320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  <a:spcBef>
                <a:spcPct val="0"/>
              </a:spcBef>
            </a:pPr>
            <a:r>
              <a:rPr lang="en-US" b="true" sz="9999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472452" y="335515"/>
            <a:ext cx="742766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15/16</a:t>
            </a:r>
          </a:p>
        </p:txBody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48236" y="3470876"/>
            <a:ext cx="8331309" cy="3621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952"/>
              </a:lnSpc>
            </a:pPr>
            <a:r>
              <a:rPr lang="en-US" sz="13952" b="true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THANK</a:t>
            </a:r>
          </a:p>
          <a:p>
            <a:pPr algn="l">
              <a:lnSpc>
                <a:spcPts val="13952"/>
              </a:lnSpc>
              <a:spcBef>
                <a:spcPct val="0"/>
              </a:spcBef>
            </a:pPr>
            <a:r>
              <a:rPr lang="en-US" b="true" sz="13952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you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548169" y="7461738"/>
            <a:ext cx="19462051" cy="3088208"/>
            <a:chOff x="0" y="0"/>
            <a:chExt cx="2321755" cy="3684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21755" cy="368413"/>
            </a:xfrm>
            <a:custGeom>
              <a:avLst/>
              <a:gdLst/>
              <a:ahLst/>
              <a:cxnLst/>
              <a:rect r="r" b="b" t="t" l="l"/>
              <a:pathLst>
                <a:path h="368413" w="2321755">
                  <a:moveTo>
                    <a:pt x="0" y="0"/>
                  </a:moveTo>
                  <a:lnTo>
                    <a:pt x="2321755" y="0"/>
                  </a:lnTo>
                  <a:lnTo>
                    <a:pt x="2321755" y="368413"/>
                  </a:lnTo>
                  <a:lnTo>
                    <a:pt x="0" y="368413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7376248" y="746173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548169" y="9280588"/>
            <a:ext cx="1576869" cy="1787869"/>
            <a:chOff x="0" y="0"/>
            <a:chExt cx="188115" cy="2132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88115" cy="213287"/>
            </a:xfrm>
            <a:custGeom>
              <a:avLst/>
              <a:gdLst/>
              <a:ahLst/>
              <a:cxnLst/>
              <a:rect r="r" b="b" t="t" l="l"/>
              <a:pathLst>
                <a:path h="213287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213287"/>
                  </a:lnTo>
                  <a:lnTo>
                    <a:pt x="0" y="21328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23383" y="8342113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5574358" y="1028700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464756" y="335515"/>
            <a:ext cx="758158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16/16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7376248" y="68199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548169" y="9280588"/>
            <a:ext cx="1576869" cy="1787869"/>
            <a:chOff x="0" y="0"/>
            <a:chExt cx="188115" cy="21328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8115" cy="213287"/>
            </a:xfrm>
            <a:custGeom>
              <a:avLst/>
              <a:gdLst/>
              <a:ahLst/>
              <a:cxnLst/>
              <a:rect r="r" b="b" t="t" l="l"/>
              <a:pathLst>
                <a:path h="213287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213287"/>
                  </a:lnTo>
                  <a:lnTo>
                    <a:pt x="0" y="21328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23383" y="8342113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91306" y="1486794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969260" y="298236"/>
            <a:ext cx="1222588" cy="1222588"/>
          </a:xfrm>
          <a:custGeom>
            <a:avLst/>
            <a:gdLst/>
            <a:ahLst/>
            <a:cxnLst/>
            <a:rect r="r" b="b" t="t" l="l"/>
            <a:pathLst>
              <a:path h="1222588" w="1222588">
                <a:moveTo>
                  <a:pt x="0" y="0"/>
                </a:moveTo>
                <a:lnTo>
                  <a:pt x="1222589" y="0"/>
                </a:lnTo>
                <a:lnTo>
                  <a:pt x="1222589" y="1222588"/>
                </a:lnTo>
                <a:lnTo>
                  <a:pt x="0" y="122258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691104" y="1944887"/>
            <a:ext cx="8177423" cy="7969270"/>
          </a:xfrm>
          <a:custGeom>
            <a:avLst/>
            <a:gdLst/>
            <a:ahLst/>
            <a:cxnLst/>
            <a:rect r="r" b="b" t="t" l="l"/>
            <a:pathLst>
              <a:path h="7969270" w="8177423">
                <a:moveTo>
                  <a:pt x="0" y="0"/>
                </a:moveTo>
                <a:lnTo>
                  <a:pt x="8177422" y="0"/>
                </a:lnTo>
                <a:lnTo>
                  <a:pt x="8177422" y="7969270"/>
                </a:lnTo>
                <a:lnTo>
                  <a:pt x="0" y="79692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691104" y="349143"/>
            <a:ext cx="8177423" cy="1320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99"/>
              </a:lnSpc>
            </a:pPr>
            <a:r>
              <a:rPr lang="en-US" b="true" sz="9999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OUR TEAM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54642" y="2335503"/>
            <a:ext cx="4703558" cy="7423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b="true" sz="5600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AAROMAL 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31596" y="4023095"/>
            <a:ext cx="4626603" cy="6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b="true" sz="5200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ABHIJITH R 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54642" y="5663806"/>
            <a:ext cx="6174789" cy="650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19"/>
              </a:lnSpc>
              <a:spcBef>
                <a:spcPct val="0"/>
              </a:spcBef>
            </a:pPr>
            <a:r>
              <a:rPr lang="en-US" b="true" sz="4919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DEERAJ P MENON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54642" y="7280050"/>
            <a:ext cx="4493514" cy="68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4"/>
              </a:lnSpc>
              <a:spcBef>
                <a:spcPct val="0"/>
              </a:spcBef>
            </a:pPr>
            <a:r>
              <a:rPr lang="en-US" b="true" sz="5204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HITHEK SIVA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54642" y="8796391"/>
            <a:ext cx="5125444" cy="684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4"/>
              </a:lnSpc>
              <a:spcBef>
                <a:spcPct val="0"/>
              </a:spcBef>
            </a:pPr>
            <a:r>
              <a:rPr lang="en-US" b="true" sz="5204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N NAVANEETH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30691" y="2223144"/>
            <a:ext cx="396089" cy="1014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769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35841" y="3790299"/>
            <a:ext cx="585787" cy="1014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769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33932" y="5498369"/>
            <a:ext cx="589607" cy="1014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769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188381" y="7065525"/>
            <a:ext cx="684527" cy="1014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769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4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31951" y="8632681"/>
            <a:ext cx="593568" cy="1014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b="true" sz="769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723691" y="2986704"/>
            <a:ext cx="1645632" cy="31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1"/>
              </a:lnSpc>
              <a:spcBef>
                <a:spcPct val="0"/>
              </a:spcBef>
            </a:pPr>
            <a:r>
              <a:rPr lang="en-US" b="true" sz="2301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ROLL NO:2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723691" y="4614195"/>
            <a:ext cx="1675144" cy="31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1"/>
              </a:lnSpc>
              <a:spcBef>
                <a:spcPct val="0"/>
              </a:spcBef>
            </a:pPr>
            <a:r>
              <a:rPr lang="en-US" b="true" sz="2301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ROLL NO:4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747220" y="9511072"/>
            <a:ext cx="1777124" cy="31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1"/>
              </a:lnSpc>
              <a:spcBef>
                <a:spcPct val="0"/>
              </a:spcBef>
            </a:pPr>
            <a:r>
              <a:rPr lang="en-US" b="true" sz="2301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ROLL NO:71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708195" y="7898956"/>
            <a:ext cx="1864813" cy="31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1"/>
              </a:lnSpc>
              <a:spcBef>
                <a:spcPct val="0"/>
              </a:spcBef>
            </a:pPr>
            <a:r>
              <a:rPr lang="en-US" b="true" sz="2301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ROLL NO:46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708195" y="6286840"/>
            <a:ext cx="1765159" cy="310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01"/>
              </a:lnSpc>
              <a:spcBef>
                <a:spcPct val="0"/>
              </a:spcBef>
            </a:pPr>
            <a:r>
              <a:rPr lang="en-US" b="true" sz="2301">
                <a:solidFill>
                  <a:srgbClr val="000000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ROLL NO:31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7513000" y="335515"/>
            <a:ext cx="623571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2/16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169" y="8614263"/>
            <a:ext cx="19462051" cy="1935683"/>
            <a:chOff x="0" y="0"/>
            <a:chExt cx="2321755" cy="230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1755" cy="230920"/>
            </a:xfrm>
            <a:custGeom>
              <a:avLst/>
              <a:gdLst/>
              <a:ahLst/>
              <a:cxnLst/>
              <a:rect r="r" b="b" t="t" l="l"/>
              <a:pathLst>
                <a:path h="230920" w="2321755">
                  <a:moveTo>
                    <a:pt x="0" y="0"/>
                  </a:moveTo>
                  <a:lnTo>
                    <a:pt x="2321755" y="0"/>
                  </a:lnTo>
                  <a:lnTo>
                    <a:pt x="2321755" y="230920"/>
                  </a:lnTo>
                  <a:lnTo>
                    <a:pt x="0" y="230920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7376248" y="746173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48169" y="9280588"/>
            <a:ext cx="1576869" cy="1787869"/>
            <a:chOff x="0" y="0"/>
            <a:chExt cx="188115" cy="2132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115" cy="213287"/>
            </a:xfrm>
            <a:custGeom>
              <a:avLst/>
              <a:gdLst/>
              <a:ahLst/>
              <a:cxnLst/>
              <a:rect r="r" b="b" t="t" l="l"/>
              <a:pathLst>
                <a:path h="213287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213287"/>
                  </a:lnTo>
                  <a:lnTo>
                    <a:pt x="0" y="21328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355596" y="9061045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574358" y="1028700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0" y="2743399"/>
            <a:ext cx="19064496" cy="5963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174" indent="-388587" lvl="1">
              <a:lnSpc>
                <a:spcPts val="3959"/>
              </a:lnSpc>
              <a:buFont typeface="Arial"/>
              <a:buChar char="•"/>
            </a:pPr>
            <a:r>
              <a:rPr lang="en-US" b="true" sz="3599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PURPOSE</a:t>
            </a:r>
            <a:r>
              <a:rPr lang="en-US" b="true" sz="3599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A digital voting system designed to manage voter, candidate, and polling data efficiently.</a:t>
            </a:r>
          </a:p>
          <a:p>
            <a:pPr algn="l">
              <a:lnSpc>
                <a:spcPts val="3959"/>
              </a:lnSpc>
            </a:pPr>
          </a:p>
          <a:p>
            <a:pPr algn="l" marL="777174" indent="-388587" lvl="1">
              <a:lnSpc>
                <a:spcPts val="3959"/>
              </a:lnSpc>
              <a:buFont typeface="Arial"/>
              <a:buChar char="•"/>
            </a:pPr>
            <a:r>
              <a:rPr lang="en-US" b="true" sz="3599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</a:t>
            </a:r>
            <a:r>
              <a:rPr lang="en-US" b="true" sz="3599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To provide a secure, paperless, and user-friendly voting experience.</a:t>
            </a:r>
          </a:p>
          <a:p>
            <a:pPr algn="l">
              <a:lnSpc>
                <a:spcPts val="3959"/>
              </a:lnSpc>
            </a:pPr>
          </a:p>
          <a:p>
            <a:pPr algn="l">
              <a:lnSpc>
                <a:spcPts val="3959"/>
              </a:lnSpc>
            </a:pPr>
            <a:r>
              <a:rPr lang="en-US" sz="3599" b="true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</a:t>
            </a:r>
            <a:r>
              <a:rPr lang="en-US" sz="3599" b="true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Features:</a:t>
            </a:r>
          </a:p>
          <a:p>
            <a:pPr algn="l" marL="777174" indent="-388587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Admin control for data management.</a:t>
            </a:r>
          </a:p>
          <a:p>
            <a:pPr algn="l" marL="777174" indent="-388587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 login system.</a:t>
            </a:r>
          </a:p>
          <a:p>
            <a:pPr algn="l" marL="777174" indent="-388587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Real-time voting and results.</a:t>
            </a:r>
          </a:p>
          <a:p>
            <a:pPr algn="l" marL="777174" indent="-388587" lvl="1">
              <a:lnSpc>
                <a:spcPts val="3959"/>
              </a:lnSpc>
              <a:buFont typeface="Arial"/>
              <a:buChar char="•"/>
            </a:pPr>
            <a:r>
              <a:rPr lang="en-US" b="true" sz="3599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privacy and encryption.</a:t>
            </a:r>
          </a:p>
          <a:p>
            <a:pPr algn="l">
              <a:lnSpc>
                <a:spcPts val="39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0" y="1384500"/>
            <a:ext cx="10656242" cy="1320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 b="true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INTRODUCTION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532937" y="335515"/>
            <a:ext cx="621796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3/16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169" y="8626981"/>
            <a:ext cx="19462051" cy="1922965"/>
            <a:chOff x="0" y="0"/>
            <a:chExt cx="2321755" cy="229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1755" cy="229403"/>
            </a:xfrm>
            <a:custGeom>
              <a:avLst/>
              <a:gdLst/>
              <a:ahLst/>
              <a:cxnLst/>
              <a:rect r="r" b="b" t="t" l="l"/>
              <a:pathLst>
                <a:path h="229403" w="2321755">
                  <a:moveTo>
                    <a:pt x="0" y="0"/>
                  </a:moveTo>
                  <a:lnTo>
                    <a:pt x="2321755" y="0"/>
                  </a:lnTo>
                  <a:lnTo>
                    <a:pt x="2321755" y="229403"/>
                  </a:lnTo>
                  <a:lnTo>
                    <a:pt x="0" y="229403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7376248" y="746173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48169" y="9280588"/>
            <a:ext cx="1576869" cy="1787869"/>
            <a:chOff x="0" y="0"/>
            <a:chExt cx="188115" cy="2132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115" cy="213287"/>
            </a:xfrm>
            <a:custGeom>
              <a:avLst/>
              <a:gdLst/>
              <a:ahLst/>
              <a:cxnLst/>
              <a:rect r="r" b="b" t="t" l="l"/>
              <a:pathLst>
                <a:path h="213287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213287"/>
                  </a:lnTo>
                  <a:lnTo>
                    <a:pt x="0" y="21328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10" id="10"/>
          <p:cNvSpPr txBox="true"/>
          <p:nvPr/>
        </p:nvSpPr>
        <p:spPr>
          <a:xfrm rot="0">
            <a:off x="673339" y="1085792"/>
            <a:ext cx="17019035" cy="111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3"/>
              </a:lnSpc>
            </a:pPr>
            <a:r>
              <a:rPr lang="en-US" sz="8433" b="true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KEY FEATURES OF TRUEVOTE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0265" y="2343179"/>
            <a:ext cx="18673617" cy="61811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00399" indent="-400199" lvl="1">
              <a:lnSpc>
                <a:spcPts val="4077"/>
              </a:lnSpc>
              <a:buFont typeface="Arial"/>
              <a:buChar char="•"/>
            </a:pPr>
            <a:r>
              <a:rPr lang="en-US" b="true" sz="3707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User-Friendly Interface</a:t>
            </a:r>
            <a:r>
              <a:rPr lang="en-US" b="true" sz="3707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Easy navigation for voters and admins.</a:t>
            </a:r>
          </a:p>
          <a:p>
            <a:pPr algn="just">
              <a:lnSpc>
                <a:spcPts val="4077"/>
              </a:lnSpc>
            </a:pPr>
          </a:p>
          <a:p>
            <a:pPr algn="just" marL="800399" indent="-400199" lvl="1">
              <a:lnSpc>
                <a:spcPts val="4077"/>
              </a:lnSpc>
              <a:buFont typeface="Arial"/>
              <a:buChar char="•"/>
            </a:pPr>
            <a:r>
              <a:rPr lang="en-US" b="true" sz="3707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Secure Authentication</a:t>
            </a:r>
            <a:r>
              <a:rPr lang="en-US" b="true" sz="3707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Admin login with trial-based access control</a:t>
            </a:r>
          </a:p>
          <a:p>
            <a:pPr algn="just">
              <a:lnSpc>
                <a:spcPts val="4077"/>
              </a:lnSpc>
            </a:pPr>
          </a:p>
          <a:p>
            <a:pPr algn="just" marL="800399" indent="-400199" lvl="1">
              <a:lnSpc>
                <a:spcPts val="4077"/>
              </a:lnSpc>
              <a:buFont typeface="Arial"/>
              <a:buChar char="•"/>
            </a:pPr>
            <a:r>
              <a:rPr lang="en-US" b="true" sz="3707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Management</a:t>
            </a:r>
            <a:r>
              <a:rPr lang="en-US" b="true" sz="3707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Store and update voter, candidate, and poll data.</a:t>
            </a:r>
          </a:p>
          <a:p>
            <a:pPr algn="just">
              <a:lnSpc>
                <a:spcPts val="4077"/>
              </a:lnSpc>
            </a:pPr>
          </a:p>
          <a:p>
            <a:pPr algn="just" marL="800399" indent="-400199" lvl="1">
              <a:lnSpc>
                <a:spcPts val="4077"/>
              </a:lnSpc>
              <a:buFont typeface="Arial"/>
              <a:buChar char="•"/>
            </a:pPr>
            <a:r>
              <a:rPr lang="en-US" b="true" sz="3707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Real-Time Voting</a:t>
            </a:r>
            <a:r>
              <a:rPr lang="en-US" b="true" sz="3707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Cast votes digitally with instant updates.</a:t>
            </a:r>
          </a:p>
          <a:p>
            <a:pPr algn="just">
              <a:lnSpc>
                <a:spcPts val="4077"/>
              </a:lnSpc>
            </a:pPr>
          </a:p>
          <a:p>
            <a:pPr algn="just" marL="800399" indent="-400199" lvl="1">
              <a:lnSpc>
                <a:spcPts val="4077"/>
              </a:lnSpc>
              <a:buFont typeface="Arial"/>
              <a:buChar char="•"/>
            </a:pPr>
            <a:r>
              <a:rPr lang="en-US" b="true" sz="3707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Privacy friendly Vote logger</a:t>
            </a:r>
            <a:r>
              <a:rPr lang="en-US" b="true" sz="3707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Voter choices are securely loged </a:t>
            </a:r>
          </a:p>
          <a:p>
            <a:pPr algn="just">
              <a:lnSpc>
                <a:spcPts val="4077"/>
              </a:lnSpc>
            </a:pPr>
            <a:r>
              <a:rPr lang="en-US" sz="3707" b="true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</a:t>
            </a:r>
            <a:r>
              <a:rPr lang="en-US" sz="3707" b="true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and analysed, ensuring anonymity.</a:t>
            </a:r>
          </a:p>
          <a:p>
            <a:pPr algn="just">
              <a:lnSpc>
                <a:spcPts val="4077"/>
              </a:lnSpc>
            </a:pPr>
          </a:p>
          <a:p>
            <a:pPr algn="just" marL="800399" indent="-400199" lvl="1">
              <a:lnSpc>
                <a:spcPts val="4077"/>
              </a:lnSpc>
              <a:buFont typeface="Arial"/>
              <a:buChar char="•"/>
            </a:pPr>
            <a:r>
              <a:rPr lang="en-US" b="true" sz="3707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Encryption</a:t>
            </a:r>
            <a:r>
              <a:rPr lang="en-US" b="true" sz="3707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: Protects data from unauthorized access.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15341" y="335515"/>
            <a:ext cx="656989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4/16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48169" y="9145492"/>
            <a:ext cx="19462051" cy="1922965"/>
            <a:chOff x="0" y="0"/>
            <a:chExt cx="2321755" cy="229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21755" cy="229403"/>
            </a:xfrm>
            <a:custGeom>
              <a:avLst/>
              <a:gdLst/>
              <a:ahLst/>
              <a:cxnLst/>
              <a:rect r="r" b="b" t="t" l="l"/>
              <a:pathLst>
                <a:path h="229403" w="2321755">
                  <a:moveTo>
                    <a:pt x="0" y="0"/>
                  </a:moveTo>
                  <a:lnTo>
                    <a:pt x="2321755" y="0"/>
                  </a:lnTo>
                  <a:lnTo>
                    <a:pt x="2321755" y="229403"/>
                  </a:lnTo>
                  <a:lnTo>
                    <a:pt x="0" y="229403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7376248" y="746173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48169" y="9280588"/>
            <a:ext cx="1576869" cy="1787869"/>
            <a:chOff x="0" y="0"/>
            <a:chExt cx="188115" cy="2132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115" cy="213287"/>
            </a:xfrm>
            <a:custGeom>
              <a:avLst/>
              <a:gdLst/>
              <a:ahLst/>
              <a:cxnLst/>
              <a:rect r="r" b="b" t="t" l="l"/>
              <a:pathLst>
                <a:path h="213287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213287"/>
                  </a:lnTo>
                  <a:lnTo>
                    <a:pt x="0" y="21328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890182" y="297415"/>
            <a:ext cx="9621013" cy="8644706"/>
          </a:xfrm>
          <a:custGeom>
            <a:avLst/>
            <a:gdLst/>
            <a:ahLst/>
            <a:cxnLst/>
            <a:rect r="r" b="b" t="t" l="l"/>
            <a:pathLst>
              <a:path h="8644706" w="9621013">
                <a:moveTo>
                  <a:pt x="0" y="0"/>
                </a:moveTo>
                <a:lnTo>
                  <a:pt x="9621013" y="0"/>
                </a:lnTo>
                <a:lnTo>
                  <a:pt x="9621013" y="8644707"/>
                </a:lnTo>
                <a:lnTo>
                  <a:pt x="0" y="86447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105" t="-4289" r="-1871" b="-463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1269" y="3255086"/>
            <a:ext cx="4914113" cy="2181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3"/>
              </a:lnSpc>
            </a:pPr>
            <a:r>
              <a:rPr lang="en-US" sz="8433" b="true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FLOW</a:t>
            </a:r>
          </a:p>
          <a:p>
            <a:pPr algn="l">
              <a:lnSpc>
                <a:spcPts val="8433"/>
              </a:lnSpc>
            </a:pPr>
            <a:r>
              <a:rPr lang="en-US" sz="8433" b="true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  CHART</a:t>
            </a:r>
          </a:p>
        </p:txBody>
      </p:sp>
      <p:sp>
        <p:nvSpPr>
          <p:cNvPr name="AutoShape 12" id="12"/>
          <p:cNvSpPr/>
          <p:nvPr/>
        </p:nvSpPr>
        <p:spPr>
          <a:xfrm>
            <a:off x="5871132" y="297415"/>
            <a:ext cx="19050" cy="8644706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5454045" y="297415"/>
            <a:ext cx="38100" cy="8644706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flipH="true">
            <a:off x="5890182" y="297415"/>
            <a:ext cx="9582913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>
            <a:off x="5890182" y="8961172"/>
            <a:ext cx="9601963" cy="0"/>
          </a:xfrm>
          <a:prstGeom prst="line">
            <a:avLst/>
          </a:prstGeom>
          <a:ln cap="flat" w="38100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7532341" y="335515"/>
            <a:ext cx="622988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5/16</a:t>
            </a: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0519" y="9519138"/>
            <a:ext cx="19259461" cy="1922965"/>
            <a:chOff x="0" y="0"/>
            <a:chExt cx="2297587" cy="2294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97587" cy="229403"/>
            </a:xfrm>
            <a:custGeom>
              <a:avLst/>
              <a:gdLst/>
              <a:ahLst/>
              <a:cxnLst/>
              <a:rect r="r" b="b" t="t" l="l"/>
              <a:pathLst>
                <a:path h="229403" w="2297587">
                  <a:moveTo>
                    <a:pt x="0" y="0"/>
                  </a:moveTo>
                  <a:lnTo>
                    <a:pt x="2297587" y="0"/>
                  </a:lnTo>
                  <a:lnTo>
                    <a:pt x="2297587" y="229403"/>
                  </a:lnTo>
                  <a:lnTo>
                    <a:pt x="0" y="229403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7376248" y="7461738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48169" y="9280588"/>
            <a:ext cx="1576869" cy="1787869"/>
            <a:chOff x="0" y="0"/>
            <a:chExt cx="188115" cy="21328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8115" cy="213287"/>
            </a:xfrm>
            <a:custGeom>
              <a:avLst/>
              <a:gdLst/>
              <a:ahLst/>
              <a:cxnLst/>
              <a:rect r="r" b="b" t="t" l="l"/>
              <a:pathLst>
                <a:path h="213287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213287"/>
                  </a:lnTo>
                  <a:lnTo>
                    <a:pt x="0" y="213287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7831623" y="77571"/>
            <a:ext cx="9242197" cy="9441568"/>
          </a:xfrm>
          <a:custGeom>
            <a:avLst/>
            <a:gdLst/>
            <a:ahLst/>
            <a:cxnLst/>
            <a:rect r="r" b="b" t="t" l="l"/>
            <a:pathLst>
              <a:path h="9441568" w="9242197">
                <a:moveTo>
                  <a:pt x="0" y="0"/>
                </a:moveTo>
                <a:lnTo>
                  <a:pt x="9242198" y="0"/>
                </a:lnTo>
                <a:lnTo>
                  <a:pt x="9242198" y="9441567"/>
                </a:lnTo>
                <a:lnTo>
                  <a:pt x="0" y="94415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825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0925" y="4320983"/>
            <a:ext cx="6917506" cy="1116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33"/>
              </a:lnSpc>
            </a:pPr>
            <a:r>
              <a:rPr lang="en-US" sz="8433" b="true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ALGORITHM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524659" y="335515"/>
            <a:ext cx="638352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6/16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-2061299" y="9519138"/>
            <a:ext cx="19259461" cy="1922965"/>
            <a:chOff x="0" y="0"/>
            <a:chExt cx="2297587" cy="22940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97587" cy="229403"/>
            </a:xfrm>
            <a:custGeom>
              <a:avLst/>
              <a:gdLst/>
              <a:ahLst/>
              <a:cxnLst/>
              <a:rect r="r" b="b" t="t" l="l"/>
              <a:pathLst>
                <a:path h="229403" w="2297587">
                  <a:moveTo>
                    <a:pt x="0" y="0"/>
                  </a:moveTo>
                  <a:lnTo>
                    <a:pt x="2297587" y="0"/>
                  </a:lnTo>
                  <a:lnTo>
                    <a:pt x="2297587" y="229403"/>
                  </a:lnTo>
                  <a:lnTo>
                    <a:pt x="0" y="229403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492" y="2269476"/>
            <a:ext cx="17929017" cy="6468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35"/>
              </a:lnSpc>
            </a:pP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Ensuring one person, one vote with login &amp; hash verification.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Preventing fraud with vote logs and admin-controlled poll status.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Enabling real-time result counting and auditability.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Providing a lightweight, open-source system for institutions, events, and communities.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Easy to customize and deploy for colleges, clubs, or small elections</a:t>
            </a:r>
            <a:r>
              <a:rPr lang="en-US" b="true" sz="4304" u="none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  <a:p>
            <a:pPr algn="l">
              <a:lnSpc>
                <a:spcPts val="363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2233625" y="-150999"/>
            <a:ext cx="13461766" cy="491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</a:p>
          <a:p>
            <a:pPr algn="l">
              <a:lnSpc>
                <a:spcPts val="7699"/>
              </a:lnSpc>
              <a:spcBef>
                <a:spcPct val="0"/>
              </a:spcBef>
            </a:pPr>
            <a:r>
              <a:rPr lang="en-US" b="true" sz="7699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WHAT PROBLEM ARE WE SOLVING?</a:t>
            </a:r>
          </a:p>
          <a:p>
            <a:pPr algn="l">
              <a:lnSpc>
                <a:spcPts val="7699"/>
              </a:lnSpc>
              <a:spcBef>
                <a:spcPct val="0"/>
              </a:spcBef>
            </a:pPr>
          </a:p>
          <a:p>
            <a:pPr algn="l">
              <a:lnSpc>
                <a:spcPts val="769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-407534" y="8474627"/>
            <a:ext cx="19462051" cy="1812373"/>
            <a:chOff x="0" y="0"/>
            <a:chExt cx="2321755" cy="2162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21755" cy="216210"/>
            </a:xfrm>
            <a:custGeom>
              <a:avLst/>
              <a:gdLst/>
              <a:ahLst/>
              <a:cxnLst/>
              <a:rect r="r" b="b" t="t" l="l"/>
              <a:pathLst>
                <a:path h="216210" w="2321755">
                  <a:moveTo>
                    <a:pt x="0" y="0"/>
                  </a:moveTo>
                  <a:lnTo>
                    <a:pt x="2321755" y="0"/>
                  </a:lnTo>
                  <a:lnTo>
                    <a:pt x="2321755" y="216210"/>
                  </a:lnTo>
                  <a:lnTo>
                    <a:pt x="0" y="216210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7337012" y="781403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8955249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96691" y="1028700"/>
            <a:ext cx="2211818" cy="1202676"/>
          </a:xfrm>
          <a:custGeom>
            <a:avLst/>
            <a:gdLst/>
            <a:ahLst/>
            <a:cxnLst/>
            <a:rect r="r" b="b" t="t" l="l"/>
            <a:pathLst>
              <a:path h="1202676" w="2211818">
                <a:moveTo>
                  <a:pt x="0" y="0"/>
                </a:moveTo>
                <a:lnTo>
                  <a:pt x="2211817" y="0"/>
                </a:lnTo>
                <a:lnTo>
                  <a:pt x="2211817" y="1202676"/>
                </a:lnTo>
                <a:lnTo>
                  <a:pt x="0" y="12026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534116" y="335515"/>
            <a:ext cx="619439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7/16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626941"/>
            <a:ext cx="17929017" cy="6468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EVMs</a:t>
            </a: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(Electronic Voting Machines) are hardware-limited: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Requ</a:t>
            </a: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ire physical presence at polling stations.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Expensive to manufacture, transport, and store.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No easy integration with identity verification or secure digital records.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Hard to audit EVM results in real-time without physical access.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Limited flexibility for low-budget or small-scale elections (e.g., schools, societies)</a:t>
            </a:r>
            <a:r>
              <a:rPr lang="en-US" b="true" sz="4304" u="none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  <a:p>
            <a:pPr algn="l">
              <a:lnSpc>
                <a:spcPts val="4735"/>
              </a:lnSpc>
            </a:pPr>
          </a:p>
          <a:p>
            <a:pPr algn="l">
              <a:lnSpc>
                <a:spcPts val="363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32873" y="1458519"/>
            <a:ext cx="14863817" cy="1130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00"/>
              </a:lnSpc>
              <a:spcBef>
                <a:spcPct val="0"/>
              </a:spcBef>
            </a:pPr>
            <a:r>
              <a:rPr lang="en-US" b="true" sz="8500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WHY IS NOT EVMS?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407534" y="8474627"/>
            <a:ext cx="19462051" cy="1812373"/>
            <a:chOff x="0" y="0"/>
            <a:chExt cx="2321755" cy="2162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21755" cy="216210"/>
            </a:xfrm>
            <a:custGeom>
              <a:avLst/>
              <a:gdLst/>
              <a:ahLst/>
              <a:cxnLst/>
              <a:rect r="r" b="b" t="t" l="l"/>
              <a:pathLst>
                <a:path h="216210" w="2321755">
                  <a:moveTo>
                    <a:pt x="0" y="0"/>
                  </a:moveTo>
                  <a:lnTo>
                    <a:pt x="2321755" y="0"/>
                  </a:lnTo>
                  <a:lnTo>
                    <a:pt x="2321755" y="216210"/>
                  </a:lnTo>
                  <a:lnTo>
                    <a:pt x="0" y="216210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7337012" y="735594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8955249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96691" y="1028700"/>
            <a:ext cx="2211818" cy="1202676"/>
          </a:xfrm>
          <a:custGeom>
            <a:avLst/>
            <a:gdLst/>
            <a:ahLst/>
            <a:cxnLst/>
            <a:rect r="r" b="b" t="t" l="l"/>
            <a:pathLst>
              <a:path h="1202676" w="2211818">
                <a:moveTo>
                  <a:pt x="0" y="0"/>
                </a:moveTo>
                <a:lnTo>
                  <a:pt x="2211817" y="0"/>
                </a:lnTo>
                <a:lnTo>
                  <a:pt x="2211817" y="1202676"/>
                </a:lnTo>
                <a:lnTo>
                  <a:pt x="0" y="12026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523175" y="335515"/>
            <a:ext cx="641320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8/16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9492" y="2894835"/>
            <a:ext cx="17929017" cy="5868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Grow</a:t>
            </a: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ing need for remote, contactless voting in emergencies (e.g., pandemics).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</a:t>
            </a: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ising awareness about digital trust and transparency in governance.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</a:t>
            </a: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aper-based systems are time-consuming, error-prone, and expensive.</a:t>
            </a:r>
          </a:p>
          <a:p>
            <a:pPr algn="l" marL="929390" indent="-464695" lvl="1">
              <a:lnSpc>
                <a:spcPts val="4735"/>
              </a:lnSpc>
              <a:buFont typeface="Arial"/>
              <a:buChar char="•"/>
            </a:pP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</a:t>
            </a:r>
            <a:r>
              <a:rPr lang="en-US" b="true" sz="4304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overnments worldwide are experimenting with digital voting pilots</a:t>
            </a:r>
            <a:r>
              <a:rPr lang="en-US" b="true" sz="4304" u="sng">
                <a:solidFill>
                  <a:srgbClr val="1C1C1C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.</a:t>
            </a:r>
          </a:p>
          <a:p>
            <a:pPr algn="l">
              <a:lnSpc>
                <a:spcPts val="4735"/>
              </a:lnSpc>
            </a:pPr>
          </a:p>
          <a:p>
            <a:pPr algn="l">
              <a:lnSpc>
                <a:spcPts val="3635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13823" y="1458519"/>
            <a:ext cx="14863817" cy="1130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00"/>
              </a:lnSpc>
              <a:spcBef>
                <a:spcPct val="0"/>
              </a:spcBef>
            </a:pPr>
            <a:r>
              <a:rPr lang="en-US" b="true" sz="8500">
                <a:solidFill>
                  <a:srgbClr val="1C1C1C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WHY IS THIS RELEVANT?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407534" y="8474627"/>
            <a:ext cx="19462051" cy="1812373"/>
            <a:chOff x="0" y="0"/>
            <a:chExt cx="2321755" cy="21621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21755" cy="216210"/>
            </a:xfrm>
            <a:custGeom>
              <a:avLst/>
              <a:gdLst/>
              <a:ahLst/>
              <a:cxnLst/>
              <a:rect r="r" b="b" t="t" l="l"/>
              <a:pathLst>
                <a:path h="216210" w="2321755">
                  <a:moveTo>
                    <a:pt x="0" y="0"/>
                  </a:moveTo>
                  <a:lnTo>
                    <a:pt x="2321755" y="0"/>
                  </a:lnTo>
                  <a:lnTo>
                    <a:pt x="2321755" y="216210"/>
                  </a:lnTo>
                  <a:lnTo>
                    <a:pt x="0" y="216210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1406475" y="-30861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7337012" y="735594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7337012" y="-433869"/>
            <a:ext cx="1576869" cy="1462569"/>
            <a:chOff x="0" y="0"/>
            <a:chExt cx="188115" cy="1744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115" cy="174479"/>
            </a:xfrm>
            <a:custGeom>
              <a:avLst/>
              <a:gdLst/>
              <a:ahLst/>
              <a:cxnLst/>
              <a:rect r="r" b="b" t="t" l="l"/>
              <a:pathLst>
                <a:path h="174479" w="188115">
                  <a:moveTo>
                    <a:pt x="0" y="0"/>
                  </a:moveTo>
                  <a:lnTo>
                    <a:pt x="188115" y="0"/>
                  </a:lnTo>
                  <a:lnTo>
                    <a:pt x="188115" y="174479"/>
                  </a:lnTo>
                  <a:lnTo>
                    <a:pt x="0" y="174479"/>
                  </a:lnTo>
                  <a:close/>
                </a:path>
              </a:pathLst>
            </a:custGeom>
            <a:solidFill>
              <a:srgbClr val="1F1F21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28700" y="8955249"/>
            <a:ext cx="1684942" cy="916187"/>
          </a:xfrm>
          <a:custGeom>
            <a:avLst/>
            <a:gdLst/>
            <a:ahLst/>
            <a:cxnLst/>
            <a:rect r="r" b="b" t="t" l="l"/>
            <a:pathLst>
              <a:path h="916187" w="1684942">
                <a:moveTo>
                  <a:pt x="0" y="0"/>
                </a:moveTo>
                <a:lnTo>
                  <a:pt x="1684942" y="0"/>
                </a:lnTo>
                <a:lnTo>
                  <a:pt x="1684942" y="916187"/>
                </a:lnTo>
                <a:lnTo>
                  <a:pt x="0" y="91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896691" y="1028700"/>
            <a:ext cx="2211818" cy="1202676"/>
          </a:xfrm>
          <a:custGeom>
            <a:avLst/>
            <a:gdLst/>
            <a:ahLst/>
            <a:cxnLst/>
            <a:rect r="r" b="b" t="t" l="l"/>
            <a:pathLst>
              <a:path h="1202676" w="2211818">
                <a:moveTo>
                  <a:pt x="0" y="0"/>
                </a:moveTo>
                <a:lnTo>
                  <a:pt x="2211817" y="0"/>
                </a:lnTo>
                <a:lnTo>
                  <a:pt x="2211817" y="1202676"/>
                </a:lnTo>
                <a:lnTo>
                  <a:pt x="0" y="12026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538621" y="335515"/>
            <a:ext cx="629478" cy="316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9"/>
              </a:lnSpc>
              <a:spcBef>
                <a:spcPct val="0"/>
              </a:spcBef>
            </a:pPr>
            <a:r>
              <a:rPr lang="en-US" b="true" sz="232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9/16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DAGmAXYr0aM</dc:identifier>
  <dcterms:modified xsi:type="dcterms:W3CDTF">2011-08-01T06:04:30Z</dcterms:modified>
  <cp:revision>1</cp:revision>
  <dc:title>project</dc:title>
</cp:coreProperties>
</file>