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74" r:id="rId7"/>
    <p:sldId id="266" r:id="rId8"/>
    <p:sldId id="265" r:id="rId9"/>
    <p:sldId id="267" r:id="rId10"/>
    <p:sldId id="268" r:id="rId11"/>
    <p:sldId id="261" r:id="rId12"/>
    <p:sldId id="262" r:id="rId13"/>
    <p:sldId id="263" r:id="rId14"/>
    <p:sldId id="264" r:id="rId15"/>
    <p:sldId id="269" r:id="rId16"/>
    <p:sldId id="270" r:id="rId17"/>
    <p:sldId id="272" r:id="rId18"/>
    <p:sldId id="273" r:id="rId19"/>
    <p:sldId id="271" r:id="rId20"/>
    <p:sldId id="275" r:id="rId21"/>
    <p:sldId id="276" r:id="rId22"/>
    <p:sldId id="277" r:id="rId23"/>
    <p:sldId id="278" r:id="rId24"/>
    <p:sldId id="280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2"/>
    <p:restoredTop sz="94705"/>
  </p:normalViewPr>
  <p:slideViewPr>
    <p:cSldViewPr snapToGrid="0">
      <p:cViewPr varScale="1">
        <p:scale>
          <a:sx n="197" d="100"/>
          <a:sy n="197" d="100"/>
        </p:scale>
        <p:origin x="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024CD-27FA-F244-BE5E-7ADA79F20C01}" type="datetimeFigureOut">
              <a:rPr lang="en-US" smtClean="0"/>
              <a:t>5/23/25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E9B62-AA40-3F4A-AD5F-E783428C1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48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E9B62-AA40-3F4A-AD5F-E783428C11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69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E9B62-AA40-3F4A-AD5F-E783428C11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06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0EF1-DEE2-544D-937E-4042353B1B8E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8DC2-C7C1-064E-B4C5-51311004C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2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0EF1-DEE2-544D-937E-4042353B1B8E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8DC2-C7C1-064E-B4C5-51311004C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8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0EF1-DEE2-544D-937E-4042353B1B8E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8DC2-C7C1-064E-B4C5-51311004C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4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0EF1-DEE2-544D-937E-4042353B1B8E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8DC2-C7C1-064E-B4C5-51311004C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2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0EF1-DEE2-544D-937E-4042353B1B8E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8DC2-C7C1-064E-B4C5-51311004C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0EF1-DEE2-544D-937E-4042353B1B8E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8DC2-C7C1-064E-B4C5-51311004C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0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0EF1-DEE2-544D-937E-4042353B1B8E}" type="datetimeFigureOut">
              <a:rPr lang="en-US" smtClean="0"/>
              <a:t>5/23/25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8DC2-C7C1-064E-B4C5-51311004C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5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0EF1-DEE2-544D-937E-4042353B1B8E}" type="datetimeFigureOut">
              <a:rPr lang="en-US" smtClean="0"/>
              <a:t>5/23/25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8DC2-C7C1-064E-B4C5-51311004C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4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0EF1-DEE2-544D-937E-4042353B1B8E}" type="datetimeFigureOut">
              <a:rPr lang="en-US" smtClean="0"/>
              <a:t>5/23/25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8DC2-C7C1-064E-B4C5-51311004C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2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0EF1-DEE2-544D-937E-4042353B1B8E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8DC2-C7C1-064E-B4C5-51311004C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0EF1-DEE2-544D-937E-4042353B1B8E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8DC2-C7C1-064E-B4C5-51311004C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6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20EF1-DEE2-544D-937E-4042353B1B8E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38DC2-C7C1-064E-B4C5-51311004C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6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logicbig.com/tutorials/core-java-tutorial/java-multi-threading/happens-befor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EK-Jobs/aips-ata-hirer-enrichment-api/blob/master/src/main/java/com/seek/aips/ata/hirerenrichmentapi/service/AccountGroupsCacheService.java#L31-L65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500FD-D0CB-5385-C43A-C2874585A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Threading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FF9A9-BD5E-7FB3-E9FB-13EE84C93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Aaron Chen</a:t>
            </a:r>
          </a:p>
        </p:txBody>
      </p:sp>
    </p:spTree>
    <p:extLst>
      <p:ext uri="{BB962C8B-B14F-4D97-AF65-F5344CB8AC3E}">
        <p14:creationId xmlns:p14="http://schemas.microsoft.com/office/powerpoint/2010/main" val="537670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626663-3118-1165-D0DF-06C8BF156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892" y="3634796"/>
            <a:ext cx="7162800" cy="279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B53D0-6336-0B50-ACD8-26F7C738F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only one thread can access the resource at the same time</a:t>
            </a:r>
          </a:p>
          <a:p>
            <a:r>
              <a:rPr lang="en-US" dirty="0"/>
              <a:t>2 before 3, 3 before 4, 4 before 5, so 2 before 5, vice versa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C458837-03B3-522B-4F8C-231D49CA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Keyword</a:t>
            </a:r>
            <a:r>
              <a:rPr lang="zh-CN" altLang="en-US" dirty="0"/>
              <a:t> </a:t>
            </a:r>
            <a:r>
              <a:rPr lang="en-AU" altLang="zh-CN" dirty="0"/>
              <a:t>- </a:t>
            </a:r>
            <a:r>
              <a:rPr lang="en-US" dirty="0"/>
              <a:t>synchronized</a:t>
            </a:r>
            <a:r>
              <a:rPr lang="en-AU" altLang="zh-C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22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7E29-AC52-4888-1014-976BEB30D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JMM</a:t>
            </a:r>
            <a:r>
              <a:rPr lang="zh-CN" altLang="en-US" dirty="0"/>
              <a:t> </a:t>
            </a:r>
            <a:r>
              <a:rPr lang="en-AU" altLang="zh-CN" dirty="0"/>
              <a:t>– Java memory model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Happens - before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4365-0DDC-8DF8-E6A0-12E6F430B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AU" dirty="0"/>
              <a:t>Single Thread rule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367A9-6AF2-E6C8-9E07-B13EBDD61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502" y="2108200"/>
            <a:ext cx="44577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83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B1CB7-9869-98A1-92C7-A07AEE2CF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 Lock rule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76A319-40C7-3C9D-6634-66CCD4158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530" y="1919612"/>
            <a:ext cx="7772400" cy="416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49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1B781-0037-EDB0-EEC1-BA9F5A32D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Volatile variable write before read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412E9-E92E-DDCF-9B11-630DCE1C4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011" y="2599908"/>
            <a:ext cx="7772400" cy="378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89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3A809-BB1F-3053-744D-7C63C0596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Start() method runs before all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2900F9-5546-1C2C-1096-4E0AF484F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615072"/>
            <a:ext cx="7772400" cy="356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45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0B4A1-A00A-49EC-51E8-29A04F243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Join() will finish before continue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15045-E7C0-D613-9607-72A563089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454" y="2735226"/>
            <a:ext cx="7772400" cy="344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02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18910-42BA-EDFA-9F46-A691D5B1F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Transitivity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If a is before b and b is before c, a is before c</a:t>
            </a:r>
          </a:p>
        </p:txBody>
      </p:sp>
    </p:spTree>
    <p:extLst>
      <p:ext uri="{BB962C8B-B14F-4D97-AF65-F5344CB8AC3E}">
        <p14:creationId xmlns:p14="http://schemas.microsoft.com/office/powerpoint/2010/main" val="801759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1D8A5-A8C8-D6C1-5AB3-EE72A342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java.util.concurrent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ECAE4-9AD8-2547-467D-4E748CA88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Atomic Class</a:t>
            </a:r>
            <a:r>
              <a:rPr lang="zh-CN" altLang="en-US" sz="2000" dirty="0"/>
              <a:t> </a:t>
            </a:r>
            <a:r>
              <a:rPr lang="en-AU" altLang="zh-CN" sz="2000" dirty="0"/>
              <a:t>:</a:t>
            </a:r>
            <a:r>
              <a:rPr lang="en-US" altLang="zh-CN" sz="2000" dirty="0"/>
              <a:t> </a:t>
            </a:r>
            <a:r>
              <a:rPr lang="en-AU" sz="2000" b="1" dirty="0" err="1"/>
              <a:t>AtomicInteger</a:t>
            </a:r>
            <a:r>
              <a:rPr lang="en-AU" sz="2000" dirty="0"/>
              <a:t>,</a:t>
            </a:r>
            <a:r>
              <a:rPr lang="en-AU" sz="2000" b="1" dirty="0"/>
              <a:t> </a:t>
            </a:r>
            <a:r>
              <a:rPr lang="en-AU" sz="2000" dirty="0" err="1"/>
              <a:t>AtomicIntegerArray</a:t>
            </a:r>
            <a:r>
              <a:rPr lang="en-AU" sz="2000" dirty="0"/>
              <a:t>, </a:t>
            </a:r>
            <a:r>
              <a:rPr lang="en-AU" sz="2000" dirty="0" err="1"/>
              <a:t>AtomicReference</a:t>
            </a:r>
            <a:r>
              <a:rPr lang="en-AU" sz="2000" dirty="0"/>
              <a:t>, </a:t>
            </a:r>
            <a:r>
              <a:rPr lang="en-AU" sz="2000" dirty="0" err="1"/>
              <a:t>AtomicStampedReference</a:t>
            </a:r>
            <a:r>
              <a:rPr lang="en-AU" sz="2000" dirty="0"/>
              <a:t> etc…</a:t>
            </a:r>
            <a:endParaRPr lang="en-US" sz="2000" dirty="0"/>
          </a:p>
          <a:p>
            <a:r>
              <a:rPr lang="en-US" sz="2000" dirty="0"/>
              <a:t>Lock: </a:t>
            </a:r>
            <a:r>
              <a:rPr lang="en-AU" sz="2000" b="1" dirty="0" err="1"/>
              <a:t>ReentrantLock</a:t>
            </a:r>
            <a:r>
              <a:rPr lang="en-AU" sz="2000" dirty="0"/>
              <a:t>, </a:t>
            </a:r>
            <a:r>
              <a:rPr lang="en-AU" sz="2000" dirty="0" err="1"/>
              <a:t>ReentrantReadWriteLock</a:t>
            </a:r>
            <a:r>
              <a:rPr lang="en-AU" sz="2000" dirty="0"/>
              <a:t>  etc…</a:t>
            </a:r>
            <a:endParaRPr lang="en-US" sz="2000" dirty="0"/>
          </a:p>
          <a:p>
            <a:r>
              <a:rPr lang="en-US" sz="2000" dirty="0"/>
              <a:t>Concurrent Collections: </a:t>
            </a:r>
            <a:r>
              <a:rPr lang="en-AU" sz="2000" b="1" dirty="0" err="1"/>
              <a:t>ConcurrentHashMap</a:t>
            </a:r>
            <a:r>
              <a:rPr lang="en-AU" sz="2000" dirty="0"/>
              <a:t>, </a:t>
            </a:r>
            <a:r>
              <a:rPr lang="en-AU" sz="2000" dirty="0" err="1"/>
              <a:t>CopyOnWriteArrayList</a:t>
            </a:r>
            <a:r>
              <a:rPr lang="en-AU" sz="2000" dirty="0"/>
              <a:t>, </a:t>
            </a:r>
            <a:r>
              <a:rPr lang="en-AU" sz="2000" dirty="0" err="1"/>
              <a:t>CopyOnWriteArraySet</a:t>
            </a:r>
            <a:r>
              <a:rPr lang="en-AU" sz="2000" dirty="0"/>
              <a:t>, etc..</a:t>
            </a:r>
            <a:endParaRPr lang="en-US" sz="2000" dirty="0"/>
          </a:p>
          <a:p>
            <a:r>
              <a:rPr lang="en-US" sz="2000" dirty="0"/>
              <a:t>Blocking Queue: </a:t>
            </a:r>
            <a:r>
              <a:rPr lang="en-AU" sz="2000" dirty="0" err="1"/>
              <a:t>ArrayBlockingQueue</a:t>
            </a:r>
            <a:r>
              <a:rPr lang="en-AU" sz="2000" dirty="0"/>
              <a:t>, </a:t>
            </a:r>
            <a:r>
              <a:rPr lang="en-AU" sz="2000" dirty="0" err="1"/>
              <a:t>LinkedBlockingQueue</a:t>
            </a:r>
            <a:r>
              <a:rPr lang="en-AU" sz="2000" dirty="0"/>
              <a:t>, etc..</a:t>
            </a:r>
          </a:p>
          <a:p>
            <a:r>
              <a:rPr lang="en-AU" sz="2000" dirty="0"/>
              <a:t>None-Blocking Queue: </a:t>
            </a:r>
            <a:r>
              <a:rPr lang="en-AU" sz="2000" dirty="0" err="1"/>
              <a:t>ConcurrentLinkedQueue</a:t>
            </a:r>
            <a:r>
              <a:rPr lang="en-AU" sz="2000" dirty="0"/>
              <a:t>, </a:t>
            </a:r>
            <a:r>
              <a:rPr lang="en-AU" sz="2000" dirty="0" err="1"/>
              <a:t>LinkedTransferQueue</a:t>
            </a:r>
            <a:r>
              <a:rPr lang="en-AU" sz="2000" dirty="0"/>
              <a:t>, etc..</a:t>
            </a:r>
          </a:p>
          <a:p>
            <a:r>
              <a:rPr lang="en-AU" sz="2000" dirty="0"/>
              <a:t>Tools: </a:t>
            </a:r>
            <a:r>
              <a:rPr lang="en-AU" sz="2000" b="1" dirty="0" err="1"/>
              <a:t>CountDownLatch</a:t>
            </a:r>
            <a:r>
              <a:rPr lang="en-AU" sz="2000" dirty="0"/>
              <a:t>, </a:t>
            </a:r>
            <a:r>
              <a:rPr lang="en-AU" sz="2000" b="1" dirty="0"/>
              <a:t>Semaphore</a:t>
            </a:r>
            <a:r>
              <a:rPr lang="en-AU" sz="2000" dirty="0"/>
              <a:t>, </a:t>
            </a:r>
            <a:r>
              <a:rPr lang="en-AU" sz="2000" dirty="0" err="1"/>
              <a:t>CyclicBarrier</a:t>
            </a:r>
            <a:r>
              <a:rPr lang="en-AU" sz="2000" dirty="0"/>
              <a:t>, etc</a:t>
            </a:r>
          </a:p>
          <a:p>
            <a:endParaRPr lang="en-AU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6359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B6A7-0A52-7325-BD71-71A5A98A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 </a:t>
            </a:r>
            <a:r>
              <a:rPr lang="en-AU" dirty="0"/>
              <a:t>(</a:t>
            </a:r>
            <a:r>
              <a:rPr lang="en-US" dirty="0"/>
              <a:t>Compare and Swap)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1C38D-EF6D-7A61-3D94-72159B0B3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000" b="1" dirty="0"/>
              <a:t>Memory address</a:t>
            </a:r>
            <a:r>
              <a:rPr lang="en-AU" sz="2000" dirty="0"/>
              <a:t> of the target variable</a:t>
            </a:r>
            <a:br>
              <a:rPr lang="en-AU" sz="2000" dirty="0"/>
            </a:br>
            <a:r>
              <a:rPr lang="en-AU" sz="2000" b="1" dirty="0"/>
              <a:t>Expected value</a:t>
            </a:r>
            <a:r>
              <a:rPr lang="en-AU" sz="2000" dirty="0"/>
              <a:t> (what we think is currently stored)</a:t>
            </a:r>
            <a:br>
              <a:rPr lang="en-AU" sz="2000" dirty="0"/>
            </a:br>
            <a:r>
              <a:rPr lang="en-AU" sz="2000" b="1" dirty="0"/>
              <a:t>New value</a:t>
            </a:r>
            <a:r>
              <a:rPr lang="en-AU" sz="2000" dirty="0"/>
              <a:t> to write if the comparison succeeds</a:t>
            </a:r>
            <a:br>
              <a:rPr lang="en-AU" sz="2000" dirty="0"/>
            </a:br>
            <a:r>
              <a:rPr lang="en-AU" sz="2000" b="1" dirty="0"/>
              <a:t>If</a:t>
            </a:r>
            <a:r>
              <a:rPr lang="en-AU" sz="2000" dirty="0"/>
              <a:t> current value != expected, CAS fails → caller can retry (loop) or take alternative action</a:t>
            </a:r>
          </a:p>
          <a:p>
            <a:r>
              <a:rPr lang="en-AU" sz="2000" b="1" dirty="0"/>
              <a:t>Lock-free</a:t>
            </a:r>
            <a:r>
              <a:rPr lang="en-AU" sz="2000" dirty="0"/>
              <a:t> algorithms </a:t>
            </a:r>
            <a:r>
              <a:rPr lang="en-US" altLang="zh-CN" sz="2000" dirty="0"/>
              <a:t>-</a:t>
            </a:r>
            <a:r>
              <a:rPr lang="zh-CN" altLang="en-US" sz="2000" dirty="0"/>
              <a:t> </a:t>
            </a:r>
            <a:r>
              <a:rPr lang="en-AU" sz="2000" dirty="0"/>
              <a:t> fewer context switches, better scalability</a:t>
            </a:r>
          </a:p>
          <a:p>
            <a:r>
              <a:rPr lang="en-AU" sz="2000" dirty="0"/>
              <a:t>Reduces </a:t>
            </a:r>
            <a:r>
              <a:rPr lang="en-AU" sz="2000" b="1" dirty="0"/>
              <a:t>thread contention</a:t>
            </a:r>
            <a:r>
              <a:rPr lang="en-AU" sz="2000" dirty="0"/>
              <a:t> compared to synchronized/</a:t>
            </a:r>
            <a:r>
              <a:rPr lang="en-AU" sz="2000" dirty="0" err="1"/>
              <a:t>ReentrantLock</a:t>
            </a:r>
            <a:endParaRPr lang="en-AU" sz="2000" dirty="0"/>
          </a:p>
          <a:p>
            <a:r>
              <a:rPr lang="en-AU" sz="2000" b="1" dirty="0"/>
              <a:t>Spin-retry loops</a:t>
            </a:r>
            <a:r>
              <a:rPr lang="en-AU" sz="2000" dirty="0"/>
              <a:t> or higher-level utilities (e.g. </a:t>
            </a:r>
            <a:r>
              <a:rPr lang="en-AU" sz="2000" dirty="0" err="1"/>
              <a:t>AtomicInteger</a:t>
            </a:r>
            <a:r>
              <a:rPr lang="en-AU" sz="2000" dirty="0"/>
              <a:t>, </a:t>
            </a:r>
            <a:r>
              <a:rPr lang="en-AU" sz="2000" dirty="0" err="1"/>
              <a:t>ConcurrentLinkedQueue</a:t>
            </a:r>
            <a:r>
              <a:rPr lang="en-AU" sz="2000" dirty="0"/>
              <a:t>) build on CAS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09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A70D-0CE4-11E5-CB14-1B7E22F50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class - </a:t>
            </a:r>
            <a:r>
              <a:rPr lang="en-US" dirty="0" err="1"/>
              <a:t>AtomicInteger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34AC5-BA51-69EB-3958-264F76845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Provides </a:t>
            </a:r>
            <a:r>
              <a:rPr lang="en-AU" b="1" dirty="0"/>
              <a:t>lock-free</a:t>
            </a:r>
            <a:r>
              <a:rPr lang="en-AU" dirty="0"/>
              <a:t>, thread-safe operations on a single int value</a:t>
            </a:r>
            <a:r>
              <a:rPr lang="en-US" dirty="0"/>
              <a:t>, based on CAS</a:t>
            </a:r>
            <a:endParaRPr lang="en-AU" dirty="0"/>
          </a:p>
          <a:p>
            <a:r>
              <a:rPr lang="en-US" dirty="0"/>
              <a:t>Check out the </a:t>
            </a:r>
            <a:r>
              <a:rPr lang="en-US" dirty="0" err="1"/>
              <a:t>AtomicCounter</a:t>
            </a:r>
            <a:r>
              <a:rPr lang="en-US" dirty="0"/>
              <a:t> in the codebase</a:t>
            </a:r>
          </a:p>
          <a:p>
            <a:r>
              <a:rPr lang="en-US" dirty="0"/>
              <a:t>A</a:t>
            </a:r>
            <a:r>
              <a:rPr lang="en-US" altLang="zh-CN" dirty="0"/>
              <a:t>-</a:t>
            </a:r>
            <a:r>
              <a:rPr lang="en-US" dirty="0"/>
              <a:t>B</a:t>
            </a:r>
            <a:r>
              <a:rPr lang="en-US" altLang="zh-CN" dirty="0"/>
              <a:t>-</a:t>
            </a:r>
            <a:r>
              <a:rPr lang="en-US" dirty="0"/>
              <a:t>A problem, </a:t>
            </a:r>
            <a:r>
              <a:rPr lang="en-AU" dirty="0" err="1"/>
              <a:t>AtomicStampedReference</a:t>
            </a:r>
            <a:r>
              <a:rPr lang="en-AU" dirty="0"/>
              <a:t> to solve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23B2C0-9C00-6EA6-5DF4-E58F1DFE7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804989"/>
            <a:ext cx="7772400" cy="21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7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595D-6FA8-6C8D-62D1-233BF7A7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a thread in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AD410-7C6D-F031-91F6-EE0D3C18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757" y="1690688"/>
            <a:ext cx="5550243" cy="4351338"/>
          </a:xfrm>
        </p:spPr>
        <p:txBody>
          <a:bodyPr/>
          <a:lstStyle/>
          <a:p>
            <a:r>
              <a:rPr lang="en-US" dirty="0"/>
              <a:t>Extends Thread class</a:t>
            </a:r>
          </a:p>
          <a:p>
            <a:pPr marL="0" indent="0">
              <a:buNone/>
            </a:pPr>
            <a:r>
              <a:rPr lang="en-US" dirty="0"/>
              <a:t>(not recommended)</a:t>
            </a:r>
          </a:p>
          <a:p>
            <a:pPr marL="514350" indent="-514350">
              <a:buAutoNum type="arabicPeriod"/>
            </a:pPr>
            <a:r>
              <a:rPr lang="en-US" dirty="0"/>
              <a:t>Hard to integrate into modern framework</a:t>
            </a:r>
          </a:p>
          <a:p>
            <a:pPr marL="514350" indent="-514350">
              <a:buAutoNum type="arabicPeriod"/>
            </a:pPr>
            <a:r>
              <a:rPr lang="en-US" dirty="0"/>
              <a:t> </a:t>
            </a:r>
            <a:r>
              <a:rPr lang="en-AU" dirty="0"/>
              <a:t>Separation of Concerns</a:t>
            </a:r>
            <a:r>
              <a:rPr lang="en-US" dirty="0"/>
              <a:t> </a:t>
            </a:r>
            <a:r>
              <a:rPr lang="en-AU" dirty="0"/>
              <a:t>(Thread</a:t>
            </a:r>
            <a:r>
              <a:rPr lang="en-US" dirty="0"/>
              <a:t> class </a:t>
            </a:r>
            <a:r>
              <a:rPr lang="en-AU" dirty="0"/>
              <a:t>shouldn’t</a:t>
            </a:r>
            <a:r>
              <a:rPr lang="en-US" dirty="0"/>
              <a:t> </a:t>
            </a:r>
            <a:r>
              <a:rPr lang="en-AU" dirty="0"/>
              <a:t>care what to do)</a:t>
            </a:r>
          </a:p>
          <a:p>
            <a:pPr marL="514350" indent="-514350">
              <a:buAutoNum type="arabicPeriod"/>
            </a:pPr>
            <a:r>
              <a:rPr lang="en-AU" dirty="0"/>
              <a:t>single inheritance</a:t>
            </a:r>
            <a:r>
              <a:rPr lang="zh-CN" altLang="en-US" dirty="0"/>
              <a:t> </a:t>
            </a:r>
            <a:r>
              <a:rPr lang="en-AU" altLang="zh-CN" dirty="0"/>
              <a:t>in JAVA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0DED0B-145E-E758-C1E8-E9010860C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443" y="1513702"/>
            <a:ext cx="5572984" cy="383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62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C000D-3087-2A09-0BE7-B1C2EAFF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AU" b="1" dirty="0" err="1"/>
              <a:t>ReentrantLock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F95F5-957C-43B6-B411-02EF89A1D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1800" dirty="0"/>
              <a:t>Implements the </a:t>
            </a:r>
            <a:r>
              <a:rPr lang="en-AU" sz="1800" b="1" dirty="0"/>
              <a:t>Lock</a:t>
            </a:r>
            <a:r>
              <a:rPr lang="en-AU" sz="1800" dirty="0"/>
              <a:t> interface from </a:t>
            </a:r>
            <a:r>
              <a:rPr lang="en-AU" sz="1800" dirty="0" err="1"/>
              <a:t>java.util.concurrent.locks</a:t>
            </a:r>
            <a:endParaRPr lang="en-AU" sz="1800" dirty="0"/>
          </a:p>
          <a:p>
            <a:r>
              <a:rPr lang="en-AU" sz="1800" dirty="0"/>
              <a:t>Offers </a:t>
            </a:r>
            <a:r>
              <a:rPr lang="en-AU" sz="1800" b="1" dirty="0"/>
              <a:t>explicit lock/unlock</a:t>
            </a:r>
            <a:r>
              <a:rPr lang="en-AU" sz="1800" dirty="0"/>
              <a:t> semantics instead of synchronized blocks</a:t>
            </a:r>
          </a:p>
          <a:p>
            <a:r>
              <a:rPr lang="en-AU" sz="1800" b="1" dirty="0" err="1"/>
              <a:t>Reentrant</a:t>
            </a:r>
            <a:r>
              <a:rPr lang="en-AU" sz="1800" dirty="0"/>
              <a:t>: a thread holding the lock can re-acquire it any number of times</a:t>
            </a:r>
          </a:p>
          <a:p>
            <a:r>
              <a:rPr lang="en-AU" sz="1800" dirty="0"/>
              <a:t>Can be either Fair/Unfair </a:t>
            </a:r>
          </a:p>
          <a:p>
            <a:endParaRPr lang="en-AU" dirty="0"/>
          </a:p>
          <a:p>
            <a:endParaRPr lang="en-AU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510ED-0E07-A00D-2B57-24495B098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066" y="3843724"/>
            <a:ext cx="3108681" cy="20436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2C1AA2-F9AF-7C1A-85F2-C8AA7B756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650" y="2139820"/>
            <a:ext cx="4055053" cy="471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53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6015-8760-44E4-5FA3-AE644B3F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safe collections – Concurrent HashMap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989F-8E42-CB9F-C4F4-063A75F72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A </a:t>
            </a:r>
            <a:r>
              <a:rPr lang="en-AU" sz="2400" b="1" dirty="0"/>
              <a:t>thread-safe</a:t>
            </a:r>
            <a:r>
              <a:rPr lang="en-AU" sz="2400" dirty="0"/>
              <a:t>, high-performance implementation of Map</a:t>
            </a:r>
          </a:p>
          <a:p>
            <a:r>
              <a:rPr lang="en-AU" sz="2400" dirty="0"/>
              <a:t>Designed for </a:t>
            </a:r>
            <a:r>
              <a:rPr lang="en-AU" sz="2400" b="1" dirty="0"/>
              <a:t>concurrent</a:t>
            </a:r>
            <a:r>
              <a:rPr lang="en-AU" sz="2400" dirty="0"/>
              <a:t> read/write without global locking</a:t>
            </a:r>
          </a:p>
          <a:p>
            <a:r>
              <a:rPr lang="en-AU" sz="2400" dirty="0"/>
              <a:t>CAS for Table Updates</a:t>
            </a:r>
          </a:p>
          <a:p>
            <a:r>
              <a:rPr lang="en-AU" sz="2400" dirty="0"/>
              <a:t>size() is only an </a:t>
            </a:r>
            <a:r>
              <a:rPr lang="en-AU" sz="2400" b="1" dirty="0"/>
              <a:t>approximation</a:t>
            </a:r>
          </a:p>
          <a:p>
            <a:r>
              <a:rPr lang="en-AU" sz="2400" dirty="0"/>
              <a:t>Iterators are </a:t>
            </a:r>
            <a:r>
              <a:rPr lang="en-AU" sz="2400" b="1" dirty="0"/>
              <a:t>weakly consistent</a:t>
            </a:r>
            <a:endParaRPr lang="en-AU" sz="2400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Example here</a:t>
            </a:r>
            <a:r>
              <a:rPr lang="en-US" dirty="0"/>
              <a:t> multi thread updating it while multi thread reading it</a:t>
            </a:r>
          </a:p>
        </p:txBody>
      </p:sp>
    </p:spTree>
    <p:extLst>
      <p:ext uri="{BB962C8B-B14F-4D97-AF65-F5344CB8AC3E}">
        <p14:creationId xmlns:p14="http://schemas.microsoft.com/office/powerpoint/2010/main" val="1883552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13BA5-5DFC-05EC-3127-D56E996E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- </a:t>
            </a:r>
            <a:r>
              <a:rPr lang="en-US" dirty="0" err="1"/>
              <a:t>CountDownLatch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595885-5613-B988-4970-1109022FD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0792" y="365125"/>
            <a:ext cx="1747515" cy="13255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92D3DA-1275-05CB-E9AB-6F556274B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540" y="1828800"/>
            <a:ext cx="4963752" cy="48946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62A8EC-6517-16E0-6B7A-6E13D37D1C9C}"/>
              </a:ext>
            </a:extLst>
          </p:cNvPr>
          <p:cNvSpPr txBox="1"/>
          <p:nvPr/>
        </p:nvSpPr>
        <p:spPr>
          <a:xfrm>
            <a:off x="578708" y="1828800"/>
            <a:ext cx="54724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It is used to control one thread waiting for multiple threads.</a:t>
            </a:r>
          </a:p>
          <a:p>
            <a:endParaRPr lang="en-AU" dirty="0"/>
          </a:p>
          <a:p>
            <a:r>
              <a:rPr lang="en-AU" dirty="0" err="1"/>
              <a:t>CountDownLatch</a:t>
            </a:r>
            <a:r>
              <a:rPr lang="en-AU" dirty="0"/>
              <a:t> maintains a counter called count, which represents the number of events to wait for. The </a:t>
            </a:r>
            <a:r>
              <a:rPr lang="en-AU" dirty="0" err="1"/>
              <a:t>countDown</a:t>
            </a:r>
            <a:r>
              <a:rPr lang="en-AU" dirty="0"/>
              <a:t>() method decrements the counter, indicating that an event has occurred.</a:t>
            </a:r>
          </a:p>
          <a:p>
            <a:endParaRPr lang="en-AU" dirty="0"/>
          </a:p>
          <a:p>
            <a:r>
              <a:rPr lang="en-AU" dirty="0"/>
              <a:t>A thread calling the await() method will be blocked until the counter reaches zero, the waiting thread is interrupted, or the wait times out.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Example: </a:t>
            </a:r>
            <a:r>
              <a:rPr lang="en-AU" dirty="0" err="1"/>
              <a:t>OneTwoThreePrinterWithLatch</a:t>
            </a:r>
            <a:r>
              <a:rPr lang="en-AU" dirty="0"/>
              <a:t> in codebase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18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556B-808E-59AC-1659-F92F0160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- Semaphore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EC983-63C8-265B-B77E-9D2C61DF0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1454" cy="4351338"/>
          </a:xfrm>
        </p:spPr>
        <p:txBody>
          <a:bodyPr>
            <a:normAutofit lnSpcReduction="10000"/>
          </a:bodyPr>
          <a:lstStyle/>
          <a:p>
            <a:r>
              <a:rPr lang="en-AU" sz="1800" dirty="0"/>
              <a:t>A Semaphore is used to control the number of concurrent accesses to a certain block of code.</a:t>
            </a:r>
          </a:p>
          <a:p>
            <a:r>
              <a:rPr lang="en-AU" sz="1800" dirty="0"/>
              <a:t>A Semaphore manages a set of virtual permits, and the initial number of permits can be specified through its constructor. Each call to the acquire method attempts to obtain a permit; if none are available, the thread waits. The release method releases a permit back to the semaphore.</a:t>
            </a:r>
          </a:p>
          <a:p>
            <a:r>
              <a:rPr lang="en-AU" sz="1800" b="1" dirty="0"/>
              <a:t>Use cases for Semaphore:</a:t>
            </a:r>
            <a:br>
              <a:rPr lang="en-AU" sz="1800" b="1" dirty="0"/>
            </a:br>
            <a:r>
              <a:rPr lang="en-AU" sz="1800" dirty="0"/>
              <a:t>A Semaphore can be used to implement a resource pool, such as a database connection pool.</a:t>
            </a:r>
            <a:br>
              <a:rPr lang="en-AU" sz="1800" dirty="0"/>
            </a:br>
            <a:br>
              <a:rPr lang="en-AU" sz="1800" dirty="0"/>
            </a:br>
            <a:r>
              <a:rPr lang="en-AU" sz="1800" dirty="0"/>
              <a:t>A Semaphore can be used to turn any kind of container into a bounded blocking container.</a:t>
            </a:r>
          </a:p>
          <a:p>
            <a:pPr marL="0" indent="0">
              <a:buNone/>
            </a:pPr>
            <a:br>
              <a:rPr lang="en-US" sz="1800" dirty="0"/>
            </a:br>
            <a:r>
              <a:rPr lang="en-US" sz="1800" dirty="0"/>
              <a:t>Example: </a:t>
            </a:r>
            <a:r>
              <a:rPr lang="en-AU" sz="1800" dirty="0" err="1"/>
              <a:t>OneTwoThreePrinterWithSemaphore</a:t>
            </a:r>
            <a:r>
              <a:rPr lang="en-AU" sz="1800" dirty="0"/>
              <a:t> in codebase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F0906-BA2E-6EBB-5D4B-AFB867DED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0" y="523618"/>
            <a:ext cx="53975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92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1DA6-CABC-D027-E75C-D0CF1967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Async pattern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1908A-B1B6-C8C6-AB9E-B9C10B65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07941" cy="4351338"/>
          </a:xfrm>
        </p:spPr>
        <p:txBody>
          <a:bodyPr/>
          <a:lstStyle/>
          <a:p>
            <a:r>
              <a:rPr lang="en-US" dirty="0"/>
              <a:t>Wrap a thread into Completable Future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8B2975-3B3D-E04A-0CA4-53060257A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643" y="681037"/>
            <a:ext cx="6306357" cy="593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47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17650-098C-0F57-8CF4-D314B73B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challenge: implement ABAB printer</a:t>
            </a:r>
          </a:p>
        </p:txBody>
      </p:sp>
    </p:spTree>
    <p:extLst>
      <p:ext uri="{BB962C8B-B14F-4D97-AF65-F5344CB8AC3E}">
        <p14:creationId xmlns:p14="http://schemas.microsoft.com/office/powerpoint/2010/main" val="102634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7A1B7-6756-58E4-63D8-CFE0E3D8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Runnable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04465A-359B-D504-8B17-4610F898E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935" y="2045494"/>
            <a:ext cx="53340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3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BC96-F99B-D5D8-C4BB-642D819A5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433"/>
            <a:ext cx="10515600" cy="453313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No return value? 🤔</a:t>
            </a:r>
          </a:p>
          <a:p>
            <a:r>
              <a:rPr lang="en-US" dirty="0"/>
              <a:t>Implement Callable and uses FutureTask to wrap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A06D3C-BA38-D22F-C1CD-6E38B6CDB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972" y="3271345"/>
            <a:ext cx="762692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5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AEC6-DA73-1640-3261-4EB9F1915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B4E7AE-3912-2F40-6B7D-A44C407A5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06662"/>
            <a:ext cx="9320223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B75176-790E-FB60-8266-1140672B8E45}"/>
              </a:ext>
            </a:extLst>
          </p:cNvPr>
          <p:cNvSpPr txBox="1"/>
          <p:nvPr/>
        </p:nvSpPr>
        <p:spPr>
          <a:xfrm>
            <a:off x="7640664" y="98855"/>
            <a:ext cx="452566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1000" b="1" dirty="0"/>
              <a:t>New</a:t>
            </a:r>
            <a:br>
              <a:rPr lang="en-AU" sz="1000" dirty="0"/>
            </a:br>
            <a:r>
              <a:rPr lang="en-AU" sz="1000" dirty="0"/>
              <a:t>The thread object has been created (e.g. via new Thread(…)) but start() has not yet been called.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000" b="1" dirty="0"/>
              <a:t>Runnable</a:t>
            </a:r>
            <a:br>
              <a:rPr lang="en-AU" sz="1000" dirty="0"/>
            </a:br>
            <a:r>
              <a:rPr lang="en-AU" sz="1000" dirty="0"/>
              <a:t>The thread is either actually running on the CPU or is ready to run as soon as it gets a time slice. (This covers both the OS “Running” and “Ready” states.)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000" b="1" dirty="0"/>
              <a:t>Blocked</a:t>
            </a:r>
            <a:br>
              <a:rPr lang="en-AU" sz="1000" dirty="0"/>
            </a:br>
            <a:r>
              <a:rPr lang="en-AU" sz="1000" dirty="0"/>
              <a:t>The thread is waiting to acquire an intrinsic lock (i.e. synchronized). As soon as the lock is released by its holder, the thread will move back to the Runnable state.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000" b="1" dirty="0"/>
              <a:t>Waiting</a:t>
            </a:r>
            <a:br>
              <a:rPr lang="en-AU" sz="1000" dirty="0"/>
            </a:br>
            <a:r>
              <a:rPr lang="en-AU" sz="1000" dirty="0"/>
              <a:t>The thread is waiting indefinitely until another thread explicitly wakes it up. It enters this state by calling one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000" dirty="0" err="1"/>
              <a:t>Object.wait</a:t>
            </a:r>
            <a:r>
              <a:rPr lang="en-AU" sz="1000" dirty="0"/>
              <a:t>() without a timeout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000" dirty="0" err="1"/>
              <a:t>Thread.join</a:t>
            </a:r>
            <a:r>
              <a:rPr lang="en-AU" sz="1000" dirty="0"/>
              <a:t>() without a timeout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000" dirty="0" err="1"/>
              <a:t>LockSupport.park</a:t>
            </a:r>
            <a:r>
              <a:rPr lang="en-AU" sz="1000" dirty="0"/>
              <a:t>()</a:t>
            </a:r>
            <a:br>
              <a:rPr lang="en-AU" sz="1000" dirty="0"/>
            </a:br>
            <a:r>
              <a:rPr lang="en-AU" sz="1000" dirty="0"/>
              <a:t>It leaves this state when another thread calls </a:t>
            </a:r>
            <a:r>
              <a:rPr lang="en-AU" sz="1000" dirty="0" err="1"/>
              <a:t>Object.notify</a:t>
            </a:r>
            <a:r>
              <a:rPr lang="en-AU" sz="1000" dirty="0"/>
              <a:t>()/</a:t>
            </a:r>
            <a:r>
              <a:rPr lang="en-AU" sz="1000" dirty="0" err="1"/>
              <a:t>notifyAll</a:t>
            </a:r>
            <a:r>
              <a:rPr lang="en-AU" sz="1000" dirty="0"/>
              <a:t>(), when the joined thread terminates, or when unpark(...) is called.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000" b="1" dirty="0"/>
              <a:t>Timed Waiting</a:t>
            </a:r>
            <a:br>
              <a:rPr lang="en-AU" sz="1000" dirty="0"/>
            </a:br>
            <a:r>
              <a:rPr lang="en-AU" sz="1000" dirty="0"/>
              <a:t>Similar to Waiting, but with an automatic timeout. Threads enter this state by calling: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000" dirty="0" err="1"/>
              <a:t>Thread.sleep</a:t>
            </a:r>
            <a:r>
              <a:rPr lang="en-AU" sz="1000" dirty="0"/>
              <a:t>(...)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000" dirty="0" err="1"/>
              <a:t>Object.wait</a:t>
            </a:r>
            <a:r>
              <a:rPr lang="en-AU" sz="1000" dirty="0"/>
              <a:t>(timeout)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000" dirty="0" err="1"/>
              <a:t>Thread.join</a:t>
            </a:r>
            <a:r>
              <a:rPr lang="en-AU" sz="1000" dirty="0"/>
              <a:t>(timeout)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000" dirty="0" err="1"/>
              <a:t>LockSupport.parkNanos</a:t>
            </a:r>
            <a:r>
              <a:rPr lang="en-AU" sz="1000" dirty="0"/>
              <a:t>(...) or </a:t>
            </a:r>
            <a:r>
              <a:rPr lang="en-AU" sz="1000" dirty="0" err="1"/>
              <a:t>parkUntil</a:t>
            </a:r>
            <a:r>
              <a:rPr lang="en-AU" sz="1000" dirty="0"/>
              <a:t>(...)</a:t>
            </a:r>
            <a:br>
              <a:rPr lang="en-AU" sz="1000" dirty="0"/>
            </a:br>
            <a:r>
              <a:rPr lang="en-AU" sz="1000" dirty="0"/>
              <a:t>After the specified time elapses, the thread automatically returns to Runnable.</a:t>
            </a:r>
          </a:p>
        </p:txBody>
      </p:sp>
    </p:spTree>
    <p:extLst>
      <p:ext uri="{BB962C8B-B14F-4D97-AF65-F5344CB8AC3E}">
        <p14:creationId xmlns:p14="http://schemas.microsoft.com/office/powerpoint/2010/main" val="4114627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4E1C-970D-C008-3EFB-17E3DA0A6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safety?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30E54-E812-F8F2-B0C3-560CCC316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Check out the </a:t>
            </a:r>
            <a:r>
              <a:rPr lang="en-US" dirty="0" err="1"/>
              <a:t>ThreadUnsafeCounter</a:t>
            </a:r>
            <a:r>
              <a:rPr lang="en-US" dirty="0"/>
              <a:t> in the example</a:t>
            </a:r>
          </a:p>
          <a:p>
            <a:endParaRPr lang="en-US" dirty="0"/>
          </a:p>
          <a:p>
            <a:r>
              <a:rPr lang="en-AU" b="1" dirty="0"/>
              <a:t>Atomicity</a:t>
            </a:r>
            <a:br>
              <a:rPr lang="en-AU" b="1" dirty="0"/>
            </a:br>
            <a:br>
              <a:rPr lang="en-AU" b="1" dirty="0"/>
            </a:br>
            <a:r>
              <a:rPr lang="en-AU" dirty="0"/>
              <a:t>Operations must execute as an </a:t>
            </a:r>
            <a:r>
              <a:rPr lang="en-AU" b="1" dirty="0"/>
              <a:t>indivisible unit</a:t>
            </a:r>
            <a:r>
              <a:rPr lang="en-AU" dirty="0"/>
              <a:t>.</a:t>
            </a:r>
            <a:br>
              <a:rPr lang="en-AU" dirty="0"/>
            </a:br>
            <a:br>
              <a:rPr lang="en-AU" dirty="0"/>
            </a:br>
            <a:r>
              <a:rPr lang="en-AU" dirty="0"/>
              <a:t>Example problem: count++ is actually </a:t>
            </a:r>
            <a:r>
              <a:rPr lang="en-AU" b="1" dirty="0"/>
              <a:t>read → modify → write</a:t>
            </a:r>
            <a:r>
              <a:rPr lang="en-AU" dirty="0"/>
              <a:t>; interleaving threads can “lose” updates.</a:t>
            </a:r>
          </a:p>
          <a:p>
            <a:r>
              <a:rPr lang="en-AU" b="1" dirty="0"/>
              <a:t>Visibility</a:t>
            </a:r>
            <a:br>
              <a:rPr lang="en-AU" b="1" dirty="0"/>
            </a:br>
            <a:br>
              <a:rPr lang="en-AU" b="1" dirty="0"/>
            </a:br>
            <a:r>
              <a:rPr lang="en-AU" dirty="0"/>
              <a:t>Changes made by one thread must become </a:t>
            </a:r>
            <a:r>
              <a:rPr lang="en-AU" b="1" dirty="0"/>
              <a:t>visible</a:t>
            </a:r>
            <a:r>
              <a:rPr lang="en-AU" dirty="0"/>
              <a:t> to others in a timely manner.</a:t>
            </a:r>
            <a:br>
              <a:rPr lang="en-AU" dirty="0"/>
            </a:br>
            <a:br>
              <a:rPr lang="en-AU" dirty="0"/>
            </a:br>
            <a:r>
              <a:rPr lang="en-AU" dirty="0"/>
              <a:t>Mechanisms: </a:t>
            </a:r>
            <a:r>
              <a:rPr lang="en-AU" b="1" dirty="0"/>
              <a:t>volatile</a:t>
            </a:r>
            <a:r>
              <a:rPr lang="en-AU" dirty="0"/>
              <a:t>, </a:t>
            </a:r>
            <a:r>
              <a:rPr lang="en-AU" b="1" dirty="0"/>
              <a:t>synchronized</a:t>
            </a:r>
            <a:r>
              <a:rPr lang="en-AU" dirty="0"/>
              <a:t>, </a:t>
            </a:r>
            <a:r>
              <a:rPr lang="en-AU" b="1" dirty="0"/>
              <a:t>Lock</a:t>
            </a:r>
            <a:r>
              <a:rPr lang="en-AU" dirty="0"/>
              <a:t> (memory fences ensure that writes are flushed to Main Memory).</a:t>
            </a:r>
          </a:p>
          <a:p>
            <a:r>
              <a:rPr lang="en-AU" b="1" dirty="0"/>
              <a:t>Ordering</a:t>
            </a:r>
            <a:br>
              <a:rPr lang="en-AU" b="1" dirty="0"/>
            </a:br>
            <a:br>
              <a:rPr lang="en-AU" b="1" dirty="0"/>
            </a:br>
            <a:r>
              <a:rPr lang="en-AU" dirty="0"/>
              <a:t>The JVM and CPU may </a:t>
            </a:r>
            <a:r>
              <a:rPr lang="en-AU" b="1" dirty="0"/>
              <a:t>reorder</a:t>
            </a:r>
            <a:r>
              <a:rPr lang="en-AU" dirty="0"/>
              <a:t> instructions for optimization, as long as single-thread semantics are preserved.</a:t>
            </a:r>
            <a:br>
              <a:rPr lang="en-AU" dirty="0"/>
            </a:br>
            <a:br>
              <a:rPr lang="en-AU" dirty="0"/>
            </a:br>
            <a:r>
              <a:rPr lang="en-AU" dirty="0"/>
              <a:t>Without a </a:t>
            </a:r>
            <a:r>
              <a:rPr lang="en-AU" b="1" dirty="0"/>
              <a:t>happens-before</a:t>
            </a:r>
            <a:r>
              <a:rPr lang="en-AU" dirty="0"/>
              <a:t> relationship (via volatile or locks), one thread’s writes can appear out of sequence to another.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94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B7CE-6D7C-709B-E6AF-630488E9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reordering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1DFDE-8F47-E542-032C-264E7325A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238"/>
            <a:ext cx="10515600" cy="4960637"/>
          </a:xfrm>
        </p:spPr>
        <p:txBody>
          <a:bodyPr>
            <a:normAutofit fontScale="55000" lnSpcReduction="20000"/>
          </a:bodyPr>
          <a:lstStyle/>
          <a:p>
            <a:r>
              <a:rPr lang="en-AU" b="1" dirty="0"/>
              <a:t>What It Is</a:t>
            </a:r>
            <a:br>
              <a:rPr lang="en-AU" dirty="0"/>
            </a:br>
            <a:r>
              <a:rPr lang="en-AU" dirty="0"/>
              <a:t>The JVM (and underlying CPU) may reorder independent memory and instruction operations to optimize throughput and resource utilization.</a:t>
            </a:r>
          </a:p>
          <a:p>
            <a:r>
              <a:rPr lang="en-AU" b="1" dirty="0"/>
              <a:t>Where It Happens</a:t>
            </a:r>
            <a:br>
              <a:rPr lang="en-AU" b="1" dirty="0"/>
            </a:br>
            <a:br>
              <a:rPr lang="en-AU" b="1" dirty="0"/>
            </a:br>
            <a:r>
              <a:rPr lang="en-AU" b="1" dirty="0"/>
              <a:t>JIT Compiler</a:t>
            </a:r>
            <a:r>
              <a:rPr lang="en-AU" dirty="0"/>
              <a:t>: breaks and fuses code, reorders within methods.</a:t>
            </a:r>
            <a:br>
              <a:rPr lang="en-AU" dirty="0"/>
            </a:br>
            <a:br>
              <a:rPr lang="en-AU" dirty="0"/>
            </a:br>
            <a:r>
              <a:rPr lang="en-AU" b="1" dirty="0"/>
              <a:t>Runtime/CPU</a:t>
            </a:r>
            <a:r>
              <a:rPr lang="en-AU" dirty="0"/>
              <a:t>: out-of-order execution, register renaming, memory subsystem optimizations.</a:t>
            </a:r>
          </a:p>
          <a:p>
            <a:r>
              <a:rPr lang="en-AU" b="1" dirty="0"/>
              <a:t>Thread-Local Reordering</a:t>
            </a:r>
            <a:br>
              <a:rPr lang="en-AU" b="1" dirty="0"/>
            </a:br>
            <a:br>
              <a:rPr lang="en-AU" dirty="0"/>
            </a:br>
            <a:r>
              <a:rPr lang="en-AU" dirty="0"/>
              <a:t>Reordering is always done per-thread and must preserve single-threaded semantics; you won’t see surprising behaviour unless you’re sharing data across threads without proper fences.</a:t>
            </a:r>
          </a:p>
          <a:p>
            <a:r>
              <a:rPr lang="en-AU" b="1" dirty="0"/>
              <a:t>Java Memory Model (JMM)</a:t>
            </a:r>
            <a:br>
              <a:rPr lang="en-AU" b="1" dirty="0"/>
            </a:br>
            <a:br>
              <a:rPr lang="en-AU" dirty="0"/>
            </a:br>
            <a:r>
              <a:rPr lang="en-AU" dirty="0"/>
              <a:t>Defines a </a:t>
            </a:r>
            <a:r>
              <a:rPr lang="en-AU" b="1" dirty="0"/>
              <a:t>happens-before</a:t>
            </a:r>
            <a:r>
              <a:rPr lang="en-AU" dirty="0"/>
              <a:t> relationship that enforces ordering guarantees. Without a happens-before edge, writes by one thread might not be visible to another in program order.</a:t>
            </a:r>
          </a:p>
          <a:p>
            <a:r>
              <a:rPr lang="en-AU" b="1" dirty="0"/>
              <a:t>Preventing Undesired Reordering</a:t>
            </a:r>
            <a:br>
              <a:rPr lang="en-AU" b="1" dirty="0"/>
            </a:br>
            <a:br>
              <a:rPr lang="en-AU" b="1" dirty="0"/>
            </a:br>
            <a:r>
              <a:rPr lang="en-AU" b="1" dirty="0"/>
              <a:t>final: </a:t>
            </a:r>
            <a:r>
              <a:rPr lang="en-AU" dirty="0"/>
              <a:t>used as immutable</a:t>
            </a:r>
            <a:br>
              <a:rPr lang="en-AU" dirty="0"/>
            </a:br>
            <a:br>
              <a:rPr lang="en-AU" dirty="0"/>
            </a:br>
            <a:r>
              <a:rPr lang="en-AU" b="1" dirty="0"/>
              <a:t>volatile</a:t>
            </a:r>
            <a:r>
              <a:rPr lang="en-AU" dirty="0"/>
              <a:t>: adds load/store fences before/after each access.</a:t>
            </a:r>
            <a:br>
              <a:rPr lang="en-AU" dirty="0"/>
            </a:br>
            <a:br>
              <a:rPr lang="en-AU" dirty="0"/>
            </a:br>
            <a:r>
              <a:rPr lang="en-AU" b="1" dirty="0"/>
              <a:t>synchronized/Lock</a:t>
            </a:r>
            <a:r>
              <a:rPr lang="en-AU" dirty="0"/>
              <a:t>: establishes acquire and release semantics.</a:t>
            </a:r>
          </a:p>
          <a:p>
            <a:r>
              <a:rPr lang="en-AU" b="1" dirty="0"/>
              <a:t>Why It Matters</a:t>
            </a:r>
            <a:br>
              <a:rPr lang="en-AU" dirty="0"/>
            </a:br>
            <a:r>
              <a:rPr lang="en-AU" dirty="0"/>
              <a:t>In concurrent code, improper use of synchronization can allow reordering to produce stale or out-of-order results—always rely on the JMM’s fences rather than assumptions about instruction sequence.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42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AF9C-D718-4433-475F-14021CD6A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</a:t>
            </a:r>
            <a:r>
              <a:rPr lang="zh-CN" altLang="en-US" dirty="0"/>
              <a:t> </a:t>
            </a:r>
            <a:r>
              <a:rPr lang="en-AU" altLang="zh-CN" dirty="0"/>
              <a:t>- final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D643C8-88D2-D6DA-2091-A60C3B45B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56" y="1813268"/>
            <a:ext cx="3798462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045B6C-AF6E-642E-9306-85EBAA2F9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903" y="1813267"/>
            <a:ext cx="3846543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40A3-362D-B279-9F07-294099AE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</a:t>
            </a:r>
            <a:r>
              <a:rPr lang="zh-CN" altLang="en-US" dirty="0"/>
              <a:t> </a:t>
            </a:r>
            <a:r>
              <a:rPr lang="en-AU" altLang="zh-CN" dirty="0"/>
              <a:t>- volatile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ECC4-2CEB-6129-E1C8-EFDB082C3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Write -&gt; immediately flush to the main memory</a:t>
            </a:r>
          </a:p>
          <a:p>
            <a:r>
              <a:rPr lang="en-US" sz="2000" dirty="0"/>
              <a:t>Read -&gt; Force to read from main memory (not working memory/ Thread-local Cache)</a:t>
            </a:r>
          </a:p>
          <a:p>
            <a:r>
              <a:rPr lang="en-AU" sz="2000" dirty="0"/>
              <a:t>adds load/store fences before/after each access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6369E1-F67B-7BC1-2D60-29854AF25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037" y="3127393"/>
            <a:ext cx="7772400" cy="33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99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319</TotalTime>
  <Words>1233</Words>
  <Application>Microsoft Macintosh PowerPoint</Application>
  <PresentationFormat>Widescreen</PresentationFormat>
  <Paragraphs>105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Arial</vt:lpstr>
      <vt:lpstr>Calibri</vt:lpstr>
      <vt:lpstr>Calibri Light</vt:lpstr>
      <vt:lpstr>Office 2013 - 2022 Theme</vt:lpstr>
      <vt:lpstr>JAVA Threading Workshop</vt:lpstr>
      <vt:lpstr>How to implement a thread in JAVA?</vt:lpstr>
      <vt:lpstr>PowerPoint Presentation</vt:lpstr>
      <vt:lpstr>PowerPoint Presentation</vt:lpstr>
      <vt:lpstr>Lifecycle</vt:lpstr>
      <vt:lpstr>Thread safety?</vt:lpstr>
      <vt:lpstr>JVM reordering</vt:lpstr>
      <vt:lpstr>Keyword - final</vt:lpstr>
      <vt:lpstr>Keyword - volatile </vt:lpstr>
      <vt:lpstr>Keyword - synchronized </vt:lpstr>
      <vt:lpstr>JMM – Java memory model (Happens - before)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java.util.concurrent</vt:lpstr>
      <vt:lpstr>CAS (Compare and Swap)</vt:lpstr>
      <vt:lpstr>Atomic class - AtomicInteger</vt:lpstr>
      <vt:lpstr>Lock - ReentrantLock</vt:lpstr>
      <vt:lpstr>Thread safe collections – Concurrent HashMap</vt:lpstr>
      <vt:lpstr>Tool - CountDownLatch </vt:lpstr>
      <vt:lpstr>Tool - Semaphore</vt:lpstr>
      <vt:lpstr>Legacy Async pattern </vt:lpstr>
      <vt:lpstr>Code challenge: implement ABAB printer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 Chen</dc:creator>
  <cp:lastModifiedBy>Aaron Chen</cp:lastModifiedBy>
  <cp:revision>2</cp:revision>
  <dcterms:created xsi:type="dcterms:W3CDTF">2025-05-23T01:14:46Z</dcterms:created>
  <dcterms:modified xsi:type="dcterms:W3CDTF">2025-05-23T06:34:27Z</dcterms:modified>
</cp:coreProperties>
</file>