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59"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1094"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5B7BF-C2C1-471A-AD96-376DBE2E9CA8}" type="datetimeFigureOut">
              <a:rPr lang="en-IN" smtClean="0"/>
              <a:t>09-06-2024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56463-247B-4A16-A7CD-C5DE4ECB15C3}" type="slidenum">
              <a:rPr lang="en-IN" smtClean="0"/>
              <a:t>‹#›</a:t>
            </a:fld>
            <a:endParaRPr lang="en-IN"/>
          </a:p>
        </p:txBody>
      </p:sp>
    </p:spTree>
    <p:extLst>
      <p:ext uri="{BB962C8B-B14F-4D97-AF65-F5344CB8AC3E}">
        <p14:creationId xmlns:p14="http://schemas.microsoft.com/office/powerpoint/2010/main" val="2895365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F553-CC2F-047B-3A1B-3E0CBF55D1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3B497E-F2EA-AA61-5076-919E7C58F3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1F5E5B-0AC5-D248-C17E-D8807A8F3308}"/>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5" name="Footer Placeholder 4">
            <a:extLst>
              <a:ext uri="{FF2B5EF4-FFF2-40B4-BE49-F238E27FC236}">
                <a16:creationId xmlns:a16="http://schemas.microsoft.com/office/drawing/2014/main" id="{AE586A95-BB57-5A77-73F4-5645E74633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E7CD5E-C487-C48C-8774-6E22A77A6786}"/>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214698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21B5-784C-31C0-73DF-86811F9D01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5B7F88-78E4-496B-8E24-767AF764F9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5FE1A-CFF7-0E49-D758-E938453FAA1C}"/>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5" name="Footer Placeholder 4">
            <a:extLst>
              <a:ext uri="{FF2B5EF4-FFF2-40B4-BE49-F238E27FC236}">
                <a16:creationId xmlns:a16="http://schemas.microsoft.com/office/drawing/2014/main" id="{4EB5742D-B804-0E7B-5A9D-40CA00D2F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78EFE-9C4D-6704-1FF4-23F0D55B7575}"/>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140092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90341-60AE-FCA8-4699-977D7B3E98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A63CDD-4C9F-A47A-C95C-D4AB579D53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490FF-5FE4-2A37-D7ED-48695FFC64D9}"/>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5" name="Footer Placeholder 4">
            <a:extLst>
              <a:ext uri="{FF2B5EF4-FFF2-40B4-BE49-F238E27FC236}">
                <a16:creationId xmlns:a16="http://schemas.microsoft.com/office/drawing/2014/main" id="{FBA561B8-1071-5B5A-A0BE-673E0D2F6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079CC-406E-9CB9-F486-DAEF2FF56D45}"/>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289862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C41D-1D26-4658-71CA-A38DCE7956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3A6E7A-A200-66E3-2EB8-4D7DED5B05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93111-D134-09E3-06C3-099A244B050B}"/>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5" name="Footer Placeholder 4">
            <a:extLst>
              <a:ext uri="{FF2B5EF4-FFF2-40B4-BE49-F238E27FC236}">
                <a16:creationId xmlns:a16="http://schemas.microsoft.com/office/drawing/2014/main" id="{5AA915C9-2EB1-6596-04DB-C2F3072A2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438F9-136A-6A6A-2C16-D162CE143B7E}"/>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239434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9493-C4A0-22AA-C60A-771E201DF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B92C94-41D3-C78F-AD16-86CCFB4CD9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FACB0F-D2D1-1B12-A594-30E94DDCCE1E}"/>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5" name="Footer Placeholder 4">
            <a:extLst>
              <a:ext uri="{FF2B5EF4-FFF2-40B4-BE49-F238E27FC236}">
                <a16:creationId xmlns:a16="http://schemas.microsoft.com/office/drawing/2014/main" id="{A8EABB7A-E33A-CF5F-2225-CD3C40800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9916E-3A3D-4EA2-F8F7-7DE89299AE31}"/>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213511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5248-C360-21FB-8B91-41E095F19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CD39E8-EAC1-F97F-B6F1-AAD5392099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07C44C-F13C-E96F-99CF-EED616EB90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F0FC1E-68DA-4AA9-7A16-18F40F2F3185}"/>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6" name="Footer Placeholder 5">
            <a:extLst>
              <a:ext uri="{FF2B5EF4-FFF2-40B4-BE49-F238E27FC236}">
                <a16:creationId xmlns:a16="http://schemas.microsoft.com/office/drawing/2014/main" id="{881702A2-117C-8083-E428-39DFFDE96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2F080C-9D6B-845D-1A48-3D8498DCE48F}"/>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325144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6415-3709-86AB-E7F6-369ED94E57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A7F097-5212-BBF6-8DA4-52828EE0D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DC9DB-0FDE-66E5-7096-8B23E84E9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6A7519-93BF-F339-8A6E-681BF14AA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E61A8-19F1-E579-2675-B0D410EA3F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E933D8-03D0-32F8-17F9-6A2D2275C051}"/>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8" name="Footer Placeholder 7">
            <a:extLst>
              <a:ext uri="{FF2B5EF4-FFF2-40B4-BE49-F238E27FC236}">
                <a16:creationId xmlns:a16="http://schemas.microsoft.com/office/drawing/2014/main" id="{454D563B-007B-C77B-683D-0986EF70EE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4B534F-4C8D-2289-6F3C-943B7FC4ED49}"/>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255869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B250-1F46-756F-DA6C-17D89F4FF7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821F83-BCF5-E375-B0BE-F694C6F50CD3}"/>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4" name="Footer Placeholder 3">
            <a:extLst>
              <a:ext uri="{FF2B5EF4-FFF2-40B4-BE49-F238E27FC236}">
                <a16:creationId xmlns:a16="http://schemas.microsoft.com/office/drawing/2014/main" id="{629C4D98-FFAF-2A29-C5C4-31A0148089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80436E-6465-609B-54BE-01C5AF638354}"/>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285104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3EEFE-A08A-40E4-0645-B51A05C0B2A0}"/>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3" name="Footer Placeholder 2">
            <a:extLst>
              <a:ext uri="{FF2B5EF4-FFF2-40B4-BE49-F238E27FC236}">
                <a16:creationId xmlns:a16="http://schemas.microsoft.com/office/drawing/2014/main" id="{481FF337-E9A5-A71B-E9BE-534AA1200C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70BA61-34C0-4BCD-B6B0-3C6183687237}"/>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249628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3A21-E570-B79B-2D20-C5C2B626C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1F78B3-A8D6-0E4F-9373-93BD2FD3F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0C32AF-0883-422D-900F-76E204ADF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8152B-5392-4606-E5ED-F712304C1FE8}"/>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6" name="Footer Placeholder 5">
            <a:extLst>
              <a:ext uri="{FF2B5EF4-FFF2-40B4-BE49-F238E27FC236}">
                <a16:creationId xmlns:a16="http://schemas.microsoft.com/office/drawing/2014/main" id="{E9C5134E-BA63-D0C9-1C40-7695612A48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82F4D5-12AB-32A7-5587-AC0039B5F9A7}"/>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7340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1E8D-C4F6-6BC1-BF55-A6A129775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903EF7-CAA0-BAA5-B626-EEAAFB8F8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B42F59-C1E1-1353-717D-B7E081D5C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909C1-8681-D66C-DA91-55DF4E1BC064}"/>
              </a:ext>
            </a:extLst>
          </p:cNvPr>
          <p:cNvSpPr>
            <a:spLocks noGrp="1"/>
          </p:cNvSpPr>
          <p:nvPr>
            <p:ph type="dt" sz="half" idx="10"/>
          </p:nvPr>
        </p:nvSpPr>
        <p:spPr/>
        <p:txBody>
          <a:bodyPr/>
          <a:lstStyle/>
          <a:p>
            <a:fld id="{0BD7BE49-B273-4319-8FD0-A6586E169770}" type="datetimeFigureOut">
              <a:rPr lang="en-IN" smtClean="0"/>
              <a:t>09-06-2024</a:t>
            </a:fld>
            <a:endParaRPr lang="en-IN"/>
          </a:p>
        </p:txBody>
      </p:sp>
      <p:sp>
        <p:nvSpPr>
          <p:cNvPr id="6" name="Footer Placeholder 5">
            <a:extLst>
              <a:ext uri="{FF2B5EF4-FFF2-40B4-BE49-F238E27FC236}">
                <a16:creationId xmlns:a16="http://schemas.microsoft.com/office/drawing/2014/main" id="{CC718409-399B-94E2-D61F-9D4EF03E5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64E70-66AC-41B2-409D-CDB02C947306}"/>
              </a:ext>
            </a:extLst>
          </p:cNvPr>
          <p:cNvSpPr>
            <a:spLocks noGrp="1"/>
          </p:cNvSpPr>
          <p:nvPr>
            <p:ph type="sldNum" sz="quarter" idx="12"/>
          </p:nvPr>
        </p:nvSpPr>
        <p:spPr/>
        <p:txBody>
          <a:bodyPr/>
          <a:lstStyle/>
          <a:p>
            <a:fld id="{E4752428-772B-4ED1-B24C-55B218BCFB32}" type="slidenum">
              <a:rPr lang="en-IN" smtClean="0"/>
              <a:t>‹#›</a:t>
            </a:fld>
            <a:endParaRPr lang="en-IN"/>
          </a:p>
        </p:txBody>
      </p:sp>
    </p:spTree>
    <p:extLst>
      <p:ext uri="{BB962C8B-B14F-4D97-AF65-F5344CB8AC3E}">
        <p14:creationId xmlns:p14="http://schemas.microsoft.com/office/powerpoint/2010/main" val="116584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669E0-10D0-1CC7-B6A3-C439B7CD4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34A1D7-DEC2-24C7-02D6-2494AE375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AC5EDF-14AA-FA04-9A2A-91F7DE6ED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7BE49-B273-4319-8FD0-A6586E169770}" type="datetimeFigureOut">
              <a:rPr lang="en-IN" smtClean="0"/>
              <a:t>09-06-2024</a:t>
            </a:fld>
            <a:endParaRPr lang="en-IN"/>
          </a:p>
        </p:txBody>
      </p:sp>
      <p:sp>
        <p:nvSpPr>
          <p:cNvPr id="5" name="Footer Placeholder 4">
            <a:extLst>
              <a:ext uri="{FF2B5EF4-FFF2-40B4-BE49-F238E27FC236}">
                <a16:creationId xmlns:a16="http://schemas.microsoft.com/office/drawing/2014/main" id="{0760C259-7225-8520-29F4-B46CD612B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7C9D2E-108F-E0B2-3CFA-1F1192FC0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52428-772B-4ED1-B24C-55B218BCFB32}" type="slidenum">
              <a:rPr lang="en-IN" smtClean="0"/>
              <a:t>‹#›</a:t>
            </a:fld>
            <a:endParaRPr lang="en-IN"/>
          </a:p>
        </p:txBody>
      </p:sp>
    </p:spTree>
    <p:extLst>
      <p:ext uri="{BB962C8B-B14F-4D97-AF65-F5344CB8AC3E}">
        <p14:creationId xmlns:p14="http://schemas.microsoft.com/office/powerpoint/2010/main" val="1664299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7EBC-7EC5-5F12-6138-DDC6DCB37672}"/>
              </a:ext>
            </a:extLst>
          </p:cNvPr>
          <p:cNvSpPr>
            <a:spLocks noGrp="1"/>
          </p:cNvSpPr>
          <p:nvPr>
            <p:ph type="ctrTitle"/>
          </p:nvPr>
        </p:nvSpPr>
        <p:spPr>
          <a:xfrm>
            <a:off x="589935" y="1745968"/>
            <a:ext cx="4286865" cy="3366064"/>
          </a:xfrm>
        </p:spPr>
        <p:txBody>
          <a:bodyPr>
            <a:normAutofit fontScale="90000"/>
          </a:bodyPr>
          <a:lstStyle/>
          <a:p>
            <a:pPr algn="l"/>
            <a:r>
              <a:rPr lang="en-IN" sz="4000" dirty="0"/>
              <a:t>Final Project:</a:t>
            </a:r>
            <a:br>
              <a:rPr lang="en-IN" sz="4000" dirty="0"/>
            </a:br>
            <a:br>
              <a:rPr lang="en-IN" sz="4000" dirty="0"/>
            </a:br>
            <a:r>
              <a:rPr lang="en-IN" sz="4000" dirty="0"/>
              <a:t>Analysis of influencing factors for diabetes</a:t>
            </a:r>
            <a:br>
              <a:rPr lang="en-IN" sz="4000" dirty="0"/>
            </a:br>
            <a:br>
              <a:rPr lang="en-IN" dirty="0"/>
            </a:br>
            <a:r>
              <a:rPr lang="en-IN" sz="3100" dirty="0"/>
              <a:t>By Aaron Mahalanabis</a:t>
            </a:r>
            <a:endParaRPr lang="en-IN" dirty="0"/>
          </a:p>
        </p:txBody>
      </p:sp>
      <p:cxnSp>
        <p:nvCxnSpPr>
          <p:cNvPr id="5" name="Straight Connector 4">
            <a:extLst>
              <a:ext uri="{FF2B5EF4-FFF2-40B4-BE49-F238E27FC236}">
                <a16:creationId xmlns:a16="http://schemas.microsoft.com/office/drawing/2014/main" id="{54A95CF0-C3D1-19AC-588F-C5771DF7D945}"/>
              </a:ext>
            </a:extLst>
          </p:cNvPr>
          <p:cNvCxnSpPr/>
          <p:nvPr/>
        </p:nvCxnSpPr>
        <p:spPr>
          <a:xfrm>
            <a:off x="5230761" y="1838632"/>
            <a:ext cx="0" cy="3677265"/>
          </a:xfrm>
          <a:prstGeom prst="line">
            <a:avLst/>
          </a:prstGeom>
          <a:ln w="190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93EB5D0-9F52-CFF6-60CE-89E12BF2DCA1}"/>
              </a:ext>
            </a:extLst>
          </p:cNvPr>
          <p:cNvSpPr txBox="1"/>
          <p:nvPr/>
        </p:nvSpPr>
        <p:spPr>
          <a:xfrm>
            <a:off x="5692877" y="2828835"/>
            <a:ext cx="5653546" cy="1200329"/>
          </a:xfrm>
          <a:prstGeom prst="rect">
            <a:avLst/>
          </a:prstGeom>
          <a:noFill/>
        </p:spPr>
        <p:txBody>
          <a:bodyPr wrap="square" rtlCol="0">
            <a:spAutoFit/>
          </a:bodyPr>
          <a:lstStyle/>
          <a:p>
            <a:r>
              <a:rPr lang="en-IN" dirty="0"/>
              <a:t>Analyse a data sample of diabetic and healthy patients across various potential influencers like pregnancies, glucose, blood pressure, skin thickness, insulin, BMI, age and diabetic pedigree function.</a:t>
            </a:r>
          </a:p>
        </p:txBody>
      </p:sp>
    </p:spTree>
    <p:extLst>
      <p:ext uri="{BB962C8B-B14F-4D97-AF65-F5344CB8AC3E}">
        <p14:creationId xmlns:p14="http://schemas.microsoft.com/office/powerpoint/2010/main" val="239989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907C-1E00-B138-D474-E766FF155B5F}"/>
              </a:ext>
            </a:extLst>
          </p:cNvPr>
          <p:cNvSpPr>
            <a:spLocks noGrp="1"/>
          </p:cNvSpPr>
          <p:nvPr>
            <p:ph type="title"/>
          </p:nvPr>
        </p:nvSpPr>
        <p:spPr/>
        <p:txBody>
          <a:bodyPr>
            <a:normAutofit/>
          </a:bodyPr>
          <a:lstStyle/>
          <a:p>
            <a:r>
              <a:rPr lang="en-IN" sz="3200" b="1" dirty="0"/>
              <a:t>Inference</a:t>
            </a:r>
            <a:r>
              <a:rPr lang="en-IN" sz="3200" dirty="0"/>
              <a:t> from the above analysis:</a:t>
            </a:r>
          </a:p>
        </p:txBody>
      </p:sp>
      <p:graphicFrame>
        <p:nvGraphicFramePr>
          <p:cNvPr id="6" name="Table 5">
            <a:extLst>
              <a:ext uri="{FF2B5EF4-FFF2-40B4-BE49-F238E27FC236}">
                <a16:creationId xmlns:a16="http://schemas.microsoft.com/office/drawing/2014/main" id="{22DDCC25-A29E-752B-7BA5-253F4A4D07BA}"/>
              </a:ext>
            </a:extLst>
          </p:cNvPr>
          <p:cNvGraphicFramePr>
            <a:graphicFrameLocks noGrp="1"/>
          </p:cNvGraphicFramePr>
          <p:nvPr>
            <p:extLst>
              <p:ext uri="{D42A27DB-BD31-4B8C-83A1-F6EECF244321}">
                <p14:modId xmlns:p14="http://schemas.microsoft.com/office/powerpoint/2010/main" val="3100800705"/>
              </p:ext>
            </p:extLst>
          </p:nvPr>
        </p:nvGraphicFramePr>
        <p:xfrm>
          <a:off x="972820" y="1690688"/>
          <a:ext cx="8801100" cy="3235960"/>
        </p:xfrm>
        <a:graphic>
          <a:graphicData uri="http://schemas.openxmlformats.org/drawingml/2006/table">
            <a:tbl>
              <a:tblPr firstRow="1" bandRow="1">
                <a:tableStyleId>{073A0DAA-6AF3-43AB-8588-CEC1D06C72B9}</a:tableStyleId>
              </a:tblPr>
              <a:tblGrid>
                <a:gridCol w="3562766">
                  <a:extLst>
                    <a:ext uri="{9D8B030D-6E8A-4147-A177-3AD203B41FA5}">
                      <a16:colId xmlns:a16="http://schemas.microsoft.com/office/drawing/2014/main" val="4195971818"/>
                    </a:ext>
                  </a:extLst>
                </a:gridCol>
                <a:gridCol w="5238334">
                  <a:extLst>
                    <a:ext uri="{9D8B030D-6E8A-4147-A177-3AD203B41FA5}">
                      <a16:colId xmlns:a16="http://schemas.microsoft.com/office/drawing/2014/main" val="853980773"/>
                    </a:ext>
                  </a:extLst>
                </a:gridCol>
              </a:tblGrid>
              <a:tr h="370840">
                <a:tc>
                  <a:txBody>
                    <a:bodyPr/>
                    <a:lstStyle/>
                    <a:p>
                      <a:r>
                        <a:rPr lang="en-IN" dirty="0"/>
                        <a:t>Objective</a:t>
                      </a:r>
                    </a:p>
                  </a:txBody>
                  <a:tcPr/>
                </a:tc>
                <a:tc>
                  <a:txBody>
                    <a:bodyPr/>
                    <a:lstStyle/>
                    <a:p>
                      <a:r>
                        <a:rPr lang="en-IN" dirty="0"/>
                        <a:t>Inference from data analysis</a:t>
                      </a:r>
                    </a:p>
                  </a:txBody>
                  <a:tcPr/>
                </a:tc>
                <a:extLst>
                  <a:ext uri="{0D108BD9-81ED-4DB2-BD59-A6C34878D82A}">
                    <a16:rowId xmlns:a16="http://schemas.microsoft.com/office/drawing/2014/main" val="3256088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Discover any patterns in the potential influencers</a:t>
                      </a:r>
                    </a:p>
                  </a:txBody>
                  <a:tcPr/>
                </a:tc>
                <a:tc>
                  <a:txBody>
                    <a:bodyPr/>
                    <a:lstStyle/>
                    <a:p>
                      <a:r>
                        <a:rPr lang="en-IN" sz="1600" dirty="0"/>
                        <a:t>Comparison between healthy and diabetic population also shows higher mean values for Pregnancies, Glucose, Insulin, BMI and Age</a:t>
                      </a:r>
                    </a:p>
                    <a:p>
                      <a:endParaRPr lang="en-I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No significant difference in distribution of Blood Pressure, Skin Thickness and Diabetes Pedigree Function between healthy and diabetic population was seen in this sample.</a:t>
                      </a:r>
                    </a:p>
                  </a:txBody>
                  <a:tcPr/>
                </a:tc>
                <a:extLst>
                  <a:ext uri="{0D108BD9-81ED-4DB2-BD59-A6C34878D82A}">
                    <a16:rowId xmlns:a16="http://schemas.microsoft.com/office/drawing/2014/main" val="28113460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Find correlation of potential influencers in order to help in predicting potential risk of diabetes for early precaution and preventive measures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Glucose, BMI, Age, Insulin and Pregnancies show higher correlation to diabetic outcome and have higher mean values in diabetic population in the sample.</a:t>
                      </a:r>
                    </a:p>
                  </a:txBody>
                  <a:tcPr/>
                </a:tc>
                <a:extLst>
                  <a:ext uri="{0D108BD9-81ED-4DB2-BD59-A6C34878D82A}">
                    <a16:rowId xmlns:a16="http://schemas.microsoft.com/office/drawing/2014/main" val="949670187"/>
                  </a:ext>
                </a:extLst>
              </a:tr>
            </a:tbl>
          </a:graphicData>
        </a:graphic>
      </p:graphicFrame>
    </p:spTree>
    <p:extLst>
      <p:ext uri="{BB962C8B-B14F-4D97-AF65-F5344CB8AC3E}">
        <p14:creationId xmlns:p14="http://schemas.microsoft.com/office/powerpoint/2010/main" val="23755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8109-6EAD-AA87-0F5A-160FB6DE9A4F}"/>
              </a:ext>
            </a:extLst>
          </p:cNvPr>
          <p:cNvSpPr>
            <a:spLocks noGrp="1"/>
          </p:cNvSpPr>
          <p:nvPr>
            <p:ph type="title"/>
          </p:nvPr>
        </p:nvSpPr>
        <p:spPr/>
        <p:txBody>
          <a:bodyPr>
            <a:normAutofit/>
          </a:bodyPr>
          <a:lstStyle/>
          <a:p>
            <a:r>
              <a:rPr lang="en-IN" sz="3200" b="1" dirty="0"/>
              <a:t>Further possible work:</a:t>
            </a:r>
          </a:p>
        </p:txBody>
      </p:sp>
      <p:sp>
        <p:nvSpPr>
          <p:cNvPr id="3" name="Content Placeholder 2">
            <a:extLst>
              <a:ext uri="{FF2B5EF4-FFF2-40B4-BE49-F238E27FC236}">
                <a16:creationId xmlns:a16="http://schemas.microsoft.com/office/drawing/2014/main" id="{DB29734B-128B-F82B-49E1-D73811725F2E}"/>
              </a:ext>
            </a:extLst>
          </p:cNvPr>
          <p:cNvSpPr>
            <a:spLocks noGrp="1"/>
          </p:cNvSpPr>
          <p:nvPr>
            <p:ph idx="1"/>
          </p:nvPr>
        </p:nvSpPr>
        <p:spPr/>
        <p:txBody>
          <a:bodyPr>
            <a:normAutofit fontScale="92500" lnSpcReduction="10000"/>
          </a:bodyPr>
          <a:lstStyle/>
          <a:p>
            <a:pPr marL="0" indent="0">
              <a:buNone/>
            </a:pPr>
            <a:r>
              <a:rPr lang="en-IN" dirty="0"/>
              <a:t>A classification model can be built to predict the risk of diabetes in new patients. </a:t>
            </a:r>
          </a:p>
          <a:p>
            <a:pPr marL="0" indent="0">
              <a:buNone/>
            </a:pPr>
            <a:r>
              <a:rPr lang="en-IN" dirty="0"/>
              <a:t>   Steps:</a:t>
            </a:r>
          </a:p>
          <a:p>
            <a:pPr marL="914400" lvl="1" indent="-457200">
              <a:buFont typeface="+mj-lt"/>
              <a:buAutoNum type="arabicPeriod"/>
            </a:pPr>
            <a:r>
              <a:rPr lang="en-IN" dirty="0"/>
              <a:t>Treat the null values by replacing them with the mean of all values in that category.</a:t>
            </a:r>
          </a:p>
          <a:p>
            <a:pPr marL="914400" lvl="1" indent="-457200">
              <a:buFont typeface="+mj-lt"/>
              <a:buAutoNum type="arabicPeriod"/>
            </a:pPr>
            <a:r>
              <a:rPr lang="en-IN" dirty="0"/>
              <a:t>Normalize the distribution of the independent variables.</a:t>
            </a:r>
          </a:p>
          <a:p>
            <a:pPr marL="914400" lvl="1" indent="-457200">
              <a:buFont typeface="+mj-lt"/>
              <a:buAutoNum type="arabicPeriod"/>
            </a:pPr>
            <a:r>
              <a:rPr lang="en-IN" dirty="0"/>
              <a:t>Apply feature scaling.</a:t>
            </a:r>
          </a:p>
          <a:p>
            <a:pPr marL="914400" lvl="1" indent="-457200">
              <a:buFont typeface="+mj-lt"/>
              <a:buAutoNum type="arabicPeriod"/>
            </a:pPr>
            <a:r>
              <a:rPr lang="en-IN" dirty="0"/>
              <a:t>Split the sample data into Training and Test set.</a:t>
            </a:r>
          </a:p>
          <a:p>
            <a:pPr marL="914400" lvl="1" indent="-457200">
              <a:buFont typeface="+mj-lt"/>
              <a:buAutoNum type="arabicPeriod"/>
            </a:pPr>
            <a:r>
              <a:rPr lang="en-IN" dirty="0"/>
              <a:t>Train the data on the Training set.</a:t>
            </a:r>
          </a:p>
          <a:p>
            <a:pPr marL="914400" lvl="1" indent="-457200">
              <a:buFont typeface="+mj-lt"/>
              <a:buAutoNum type="arabicPeriod"/>
            </a:pPr>
            <a:r>
              <a:rPr lang="en-IN" dirty="0"/>
              <a:t>Find the accuracy of the model after testing it on the Test set.</a:t>
            </a:r>
          </a:p>
          <a:p>
            <a:pPr lvl="1"/>
            <a:endParaRPr lang="en-IN" dirty="0"/>
          </a:p>
          <a:p>
            <a:pPr marL="0" lvl="1" indent="0">
              <a:buNone/>
            </a:pPr>
            <a:r>
              <a:rPr lang="en-IN" dirty="0"/>
              <a:t>Different classification models can be tested for example: Logistic Regression, K-Nearest Neighbours, SVM, Decision Tree, Random Forest Regression, etc. </a:t>
            </a:r>
          </a:p>
          <a:p>
            <a:pPr marL="914400" lvl="1" indent="-457200">
              <a:buFont typeface="+mj-lt"/>
              <a:buAutoNum type="arabicPeriod"/>
            </a:pPr>
            <a:endParaRPr lang="en-IN" dirty="0"/>
          </a:p>
          <a:p>
            <a:pPr marL="914400" lvl="1" indent="-457200">
              <a:buFont typeface="+mj-lt"/>
              <a:buAutoNum type="arabicPeriod"/>
            </a:pPr>
            <a:endParaRPr lang="en-IN" dirty="0"/>
          </a:p>
          <a:p>
            <a:pPr lvl="1"/>
            <a:endParaRPr lang="en-IN" dirty="0"/>
          </a:p>
          <a:p>
            <a:pPr marL="914400" lvl="1" indent="-457200">
              <a:buFont typeface="+mj-lt"/>
              <a:buAutoNum type="arabicPeriod"/>
            </a:pPr>
            <a:endParaRPr lang="en-IN" dirty="0"/>
          </a:p>
        </p:txBody>
      </p:sp>
    </p:spTree>
    <p:extLst>
      <p:ext uri="{BB962C8B-B14F-4D97-AF65-F5344CB8AC3E}">
        <p14:creationId xmlns:p14="http://schemas.microsoft.com/office/powerpoint/2010/main" val="132058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8109-6EAD-AA87-0F5A-160FB6DE9A4F}"/>
              </a:ext>
            </a:extLst>
          </p:cNvPr>
          <p:cNvSpPr>
            <a:spLocks noGrp="1"/>
          </p:cNvSpPr>
          <p:nvPr>
            <p:ph type="title"/>
          </p:nvPr>
        </p:nvSpPr>
        <p:spPr>
          <a:xfrm>
            <a:off x="838200" y="3271611"/>
            <a:ext cx="10515600" cy="1325563"/>
          </a:xfrm>
        </p:spPr>
        <p:txBody>
          <a:bodyPr>
            <a:normAutofit/>
          </a:bodyPr>
          <a:lstStyle/>
          <a:p>
            <a:r>
              <a:rPr lang="en-IN" sz="3200" b="1" dirty="0"/>
              <a:t>Thank You</a:t>
            </a:r>
          </a:p>
        </p:txBody>
      </p:sp>
    </p:spTree>
    <p:extLst>
      <p:ext uri="{BB962C8B-B14F-4D97-AF65-F5344CB8AC3E}">
        <p14:creationId xmlns:p14="http://schemas.microsoft.com/office/powerpoint/2010/main" val="166212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836-C991-3EFC-CF1F-A3D7CD9985A8}"/>
              </a:ext>
            </a:extLst>
          </p:cNvPr>
          <p:cNvSpPr>
            <a:spLocks noGrp="1"/>
          </p:cNvSpPr>
          <p:nvPr>
            <p:ph type="title"/>
          </p:nvPr>
        </p:nvSpPr>
        <p:spPr/>
        <p:txBody>
          <a:bodyPr/>
          <a:lstStyle/>
          <a:p>
            <a:r>
              <a:rPr lang="en-IN" dirty="0"/>
              <a:t>Objective of Study:</a:t>
            </a:r>
          </a:p>
        </p:txBody>
      </p:sp>
      <p:sp>
        <p:nvSpPr>
          <p:cNvPr id="3" name="Content Placeholder 2">
            <a:extLst>
              <a:ext uri="{FF2B5EF4-FFF2-40B4-BE49-F238E27FC236}">
                <a16:creationId xmlns:a16="http://schemas.microsoft.com/office/drawing/2014/main" id="{1FBBA312-A0AB-7E52-2CF4-19E91DB2269A}"/>
              </a:ext>
            </a:extLst>
          </p:cNvPr>
          <p:cNvSpPr>
            <a:spLocks noGrp="1"/>
          </p:cNvSpPr>
          <p:nvPr>
            <p:ph idx="1"/>
          </p:nvPr>
        </p:nvSpPr>
        <p:spPr/>
        <p:txBody>
          <a:bodyPr>
            <a:normAutofit/>
          </a:bodyPr>
          <a:lstStyle/>
          <a:p>
            <a:pPr marL="514350" indent="-514350">
              <a:lnSpc>
                <a:spcPct val="150000"/>
              </a:lnSpc>
              <a:buFont typeface="+mj-lt"/>
              <a:buAutoNum type="arabicPeriod"/>
            </a:pPr>
            <a:r>
              <a:rPr lang="en-IN" sz="2400" dirty="0"/>
              <a:t>Analyse healthy and diabetic population separately in the sample dataset to discover any patterns in the potential influencers</a:t>
            </a:r>
          </a:p>
          <a:p>
            <a:pPr marL="514350" indent="-514350">
              <a:lnSpc>
                <a:spcPct val="150000"/>
              </a:lnSpc>
              <a:buFont typeface="+mj-lt"/>
              <a:buAutoNum type="arabicPeriod"/>
            </a:pPr>
            <a:r>
              <a:rPr lang="en-IN" sz="2400" dirty="0"/>
              <a:t>Find correlation of potential influencers in order to help in predicting potential risk of diabetes for early precaution and preventive measures</a:t>
            </a:r>
          </a:p>
          <a:p>
            <a:pPr marL="514350" indent="-514350">
              <a:buFont typeface="+mj-lt"/>
              <a:buAutoNum type="arabicPeriod"/>
            </a:pPr>
            <a:endParaRPr lang="en-IN" sz="2400" dirty="0"/>
          </a:p>
        </p:txBody>
      </p:sp>
    </p:spTree>
    <p:extLst>
      <p:ext uri="{BB962C8B-B14F-4D97-AF65-F5344CB8AC3E}">
        <p14:creationId xmlns:p14="http://schemas.microsoft.com/office/powerpoint/2010/main" val="273964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2BEE-0DCB-5B06-D94E-2AABA08E2D46}"/>
              </a:ext>
            </a:extLst>
          </p:cNvPr>
          <p:cNvSpPr>
            <a:spLocks noGrp="1"/>
          </p:cNvSpPr>
          <p:nvPr>
            <p:ph type="title"/>
          </p:nvPr>
        </p:nvSpPr>
        <p:spPr>
          <a:xfrm>
            <a:off x="822789" y="179643"/>
            <a:ext cx="10515600" cy="1325563"/>
          </a:xfrm>
        </p:spPr>
        <p:txBody>
          <a:bodyPr/>
          <a:lstStyle/>
          <a:p>
            <a:r>
              <a:rPr lang="en-IN" dirty="0"/>
              <a:t>Description of dataset:</a:t>
            </a:r>
          </a:p>
        </p:txBody>
      </p:sp>
      <p:sp>
        <p:nvSpPr>
          <p:cNvPr id="3" name="Content Placeholder 2">
            <a:extLst>
              <a:ext uri="{FF2B5EF4-FFF2-40B4-BE49-F238E27FC236}">
                <a16:creationId xmlns:a16="http://schemas.microsoft.com/office/drawing/2014/main" id="{6ACA9D2B-FC01-8F99-6004-A00593421973}"/>
              </a:ext>
            </a:extLst>
          </p:cNvPr>
          <p:cNvSpPr>
            <a:spLocks noGrp="1"/>
          </p:cNvSpPr>
          <p:nvPr>
            <p:ph idx="1"/>
          </p:nvPr>
        </p:nvSpPr>
        <p:spPr>
          <a:xfrm>
            <a:off x="853611" y="1474378"/>
            <a:ext cx="10515600" cy="2743660"/>
          </a:xfrm>
        </p:spPr>
        <p:txBody>
          <a:bodyPr>
            <a:noAutofit/>
          </a:bodyPr>
          <a:lstStyle/>
          <a:p>
            <a:pPr marL="0" indent="0">
              <a:buNone/>
            </a:pPr>
            <a:r>
              <a:rPr lang="en-US" sz="1800" b="1" dirty="0"/>
              <a:t>Data context</a:t>
            </a:r>
          </a:p>
          <a:p>
            <a:pPr marL="0" indent="0">
              <a:buNone/>
            </a:pPr>
            <a:r>
              <a:rPr lang="en-US" sz="1800" dirty="0"/>
              <a:t>This dataset is originally from the National Institute of Diabetes and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 The dataset consists of several medical predictor variables and one target variable, Outcome. Predictor variables includes the number of pregnancies the patient has had, their BMI, insulin level, age, and so on.</a:t>
            </a:r>
          </a:p>
          <a:p>
            <a:pPr marL="0" indent="0">
              <a:buNone/>
            </a:pPr>
            <a:r>
              <a:rPr lang="en-IN" sz="1800" dirty="0"/>
              <a:t>Number of records : 768</a:t>
            </a:r>
          </a:p>
        </p:txBody>
      </p:sp>
      <p:pic>
        <p:nvPicPr>
          <p:cNvPr id="5" name="Picture 4">
            <a:extLst>
              <a:ext uri="{FF2B5EF4-FFF2-40B4-BE49-F238E27FC236}">
                <a16:creationId xmlns:a16="http://schemas.microsoft.com/office/drawing/2014/main" id="{3E57D0A8-A239-6C71-957F-B84DF9D8FDE4}"/>
              </a:ext>
            </a:extLst>
          </p:cNvPr>
          <p:cNvPicPr>
            <a:picLocks noChangeAspect="1"/>
          </p:cNvPicPr>
          <p:nvPr/>
        </p:nvPicPr>
        <p:blipFill>
          <a:blip r:embed="rId2"/>
          <a:stretch>
            <a:fillRect/>
          </a:stretch>
        </p:blipFill>
        <p:spPr>
          <a:xfrm>
            <a:off x="8345791" y="4286702"/>
            <a:ext cx="3054242" cy="1952446"/>
          </a:xfrm>
          <a:prstGeom prst="rect">
            <a:avLst/>
          </a:prstGeom>
        </p:spPr>
      </p:pic>
      <p:sp>
        <p:nvSpPr>
          <p:cNvPr id="6" name="TextBox 5">
            <a:extLst>
              <a:ext uri="{FF2B5EF4-FFF2-40B4-BE49-F238E27FC236}">
                <a16:creationId xmlns:a16="http://schemas.microsoft.com/office/drawing/2014/main" id="{3E55762A-8428-7F21-E4F6-DE4EDF3BCE1A}"/>
              </a:ext>
            </a:extLst>
          </p:cNvPr>
          <p:cNvSpPr txBox="1"/>
          <p:nvPr/>
        </p:nvSpPr>
        <p:spPr>
          <a:xfrm>
            <a:off x="8263543" y="3687511"/>
            <a:ext cx="3054242" cy="369332"/>
          </a:xfrm>
          <a:prstGeom prst="rect">
            <a:avLst/>
          </a:prstGeom>
          <a:noFill/>
        </p:spPr>
        <p:txBody>
          <a:bodyPr wrap="square" rtlCol="0">
            <a:spAutoFit/>
          </a:bodyPr>
          <a:lstStyle/>
          <a:p>
            <a:r>
              <a:rPr lang="en-IN" dirty="0"/>
              <a:t>Datatypes:</a:t>
            </a:r>
          </a:p>
        </p:txBody>
      </p:sp>
      <p:sp>
        <p:nvSpPr>
          <p:cNvPr id="7" name="TextBox 6">
            <a:extLst>
              <a:ext uri="{FF2B5EF4-FFF2-40B4-BE49-F238E27FC236}">
                <a16:creationId xmlns:a16="http://schemas.microsoft.com/office/drawing/2014/main" id="{E7CC3985-2082-8CC4-8DE3-8855DD522E41}"/>
              </a:ext>
            </a:extLst>
          </p:cNvPr>
          <p:cNvSpPr txBox="1"/>
          <p:nvPr/>
        </p:nvSpPr>
        <p:spPr>
          <a:xfrm>
            <a:off x="3993500" y="3745715"/>
            <a:ext cx="3054242" cy="369332"/>
          </a:xfrm>
          <a:prstGeom prst="rect">
            <a:avLst/>
          </a:prstGeom>
          <a:noFill/>
        </p:spPr>
        <p:txBody>
          <a:bodyPr wrap="square" rtlCol="0">
            <a:spAutoFit/>
          </a:bodyPr>
          <a:lstStyle/>
          <a:p>
            <a:r>
              <a:rPr lang="en-IN" dirty="0"/>
              <a:t>Missing Values:</a:t>
            </a:r>
          </a:p>
        </p:txBody>
      </p:sp>
      <p:pic>
        <p:nvPicPr>
          <p:cNvPr id="9" name="Picture 8">
            <a:extLst>
              <a:ext uri="{FF2B5EF4-FFF2-40B4-BE49-F238E27FC236}">
                <a16:creationId xmlns:a16="http://schemas.microsoft.com/office/drawing/2014/main" id="{D4F3C33D-0435-9F7B-C613-780EBCCB5F94}"/>
              </a:ext>
            </a:extLst>
          </p:cNvPr>
          <p:cNvPicPr>
            <a:picLocks noChangeAspect="1"/>
          </p:cNvPicPr>
          <p:nvPr/>
        </p:nvPicPr>
        <p:blipFill>
          <a:blip r:embed="rId3"/>
          <a:stretch>
            <a:fillRect/>
          </a:stretch>
        </p:blipFill>
        <p:spPr>
          <a:xfrm>
            <a:off x="4072619" y="4276242"/>
            <a:ext cx="2491547" cy="1958815"/>
          </a:xfrm>
          <a:prstGeom prst="rect">
            <a:avLst/>
          </a:prstGeom>
        </p:spPr>
      </p:pic>
      <p:sp>
        <p:nvSpPr>
          <p:cNvPr id="10" name="TextBox 9">
            <a:extLst>
              <a:ext uri="{FF2B5EF4-FFF2-40B4-BE49-F238E27FC236}">
                <a16:creationId xmlns:a16="http://schemas.microsoft.com/office/drawing/2014/main" id="{501BC063-44E9-B2E1-495B-A3109D25871B}"/>
              </a:ext>
            </a:extLst>
          </p:cNvPr>
          <p:cNvSpPr txBox="1"/>
          <p:nvPr/>
        </p:nvSpPr>
        <p:spPr>
          <a:xfrm>
            <a:off x="853611" y="4286702"/>
            <a:ext cx="2587679" cy="1200329"/>
          </a:xfrm>
          <a:prstGeom prst="rect">
            <a:avLst/>
          </a:prstGeom>
          <a:noFill/>
        </p:spPr>
        <p:txBody>
          <a:bodyPr wrap="square" rtlCol="0">
            <a:spAutoFit/>
          </a:bodyPr>
          <a:lstStyle/>
          <a:p>
            <a:r>
              <a:rPr lang="en-IN" dirty="0"/>
              <a:t>The missing values were  imputed with mean of their respective categories</a:t>
            </a:r>
          </a:p>
        </p:txBody>
      </p:sp>
    </p:spTree>
    <p:extLst>
      <p:ext uri="{BB962C8B-B14F-4D97-AF65-F5344CB8AC3E}">
        <p14:creationId xmlns:p14="http://schemas.microsoft.com/office/powerpoint/2010/main" val="403188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183F-F84E-8BA2-FDD9-547471EA5215}"/>
              </a:ext>
            </a:extLst>
          </p:cNvPr>
          <p:cNvSpPr>
            <a:spLocks noGrp="1"/>
          </p:cNvSpPr>
          <p:nvPr>
            <p:ph type="title"/>
          </p:nvPr>
        </p:nvSpPr>
        <p:spPr>
          <a:xfrm>
            <a:off x="713432" y="3429000"/>
            <a:ext cx="9193405" cy="1152176"/>
          </a:xfrm>
        </p:spPr>
        <p:txBody>
          <a:bodyPr/>
          <a:lstStyle/>
          <a:p>
            <a:r>
              <a:rPr lang="en-IN" dirty="0"/>
              <a:t>EXPLORATORY DATA ANALYSIS</a:t>
            </a:r>
          </a:p>
        </p:txBody>
      </p:sp>
      <p:sp>
        <p:nvSpPr>
          <p:cNvPr id="4" name="TextBox 3">
            <a:extLst>
              <a:ext uri="{FF2B5EF4-FFF2-40B4-BE49-F238E27FC236}">
                <a16:creationId xmlns:a16="http://schemas.microsoft.com/office/drawing/2014/main" id="{3E4C5036-520C-C32A-2714-3BDBD2A494D6}"/>
              </a:ext>
            </a:extLst>
          </p:cNvPr>
          <p:cNvSpPr txBox="1"/>
          <p:nvPr/>
        </p:nvSpPr>
        <p:spPr>
          <a:xfrm>
            <a:off x="914399" y="5421086"/>
            <a:ext cx="10003971" cy="369332"/>
          </a:xfrm>
          <a:prstGeom prst="rect">
            <a:avLst/>
          </a:prstGeom>
          <a:noFill/>
        </p:spPr>
        <p:txBody>
          <a:bodyPr wrap="square" rtlCol="0">
            <a:spAutoFit/>
          </a:bodyPr>
          <a:lstStyle/>
          <a:p>
            <a:r>
              <a:rPr lang="en-IN" dirty="0"/>
              <a:t>Ref: https://www.kaggle.com/code/vincentlugat/pima-indians-diabetes-eda-prediction-0-906</a:t>
            </a:r>
          </a:p>
        </p:txBody>
      </p:sp>
    </p:spTree>
    <p:extLst>
      <p:ext uri="{BB962C8B-B14F-4D97-AF65-F5344CB8AC3E}">
        <p14:creationId xmlns:p14="http://schemas.microsoft.com/office/powerpoint/2010/main" val="139827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4B01-782C-2E56-C8CA-89DAE2D6C61C}"/>
              </a:ext>
            </a:extLst>
          </p:cNvPr>
          <p:cNvSpPr>
            <a:spLocks noGrp="1"/>
          </p:cNvSpPr>
          <p:nvPr>
            <p:ph type="title"/>
          </p:nvPr>
        </p:nvSpPr>
        <p:spPr/>
        <p:txBody>
          <a:bodyPr>
            <a:normAutofit/>
          </a:bodyPr>
          <a:lstStyle/>
          <a:p>
            <a:r>
              <a:rPr lang="en-IN" sz="3200" b="1" dirty="0"/>
              <a:t>Question 1: </a:t>
            </a:r>
            <a:r>
              <a:rPr lang="en-IN" sz="3200" dirty="0"/>
              <a:t>What is the proportion of Healthy and Diabetic people in the sample data?</a:t>
            </a:r>
          </a:p>
        </p:txBody>
      </p:sp>
      <p:sp>
        <p:nvSpPr>
          <p:cNvPr id="3" name="Content Placeholder 2">
            <a:extLst>
              <a:ext uri="{FF2B5EF4-FFF2-40B4-BE49-F238E27FC236}">
                <a16:creationId xmlns:a16="http://schemas.microsoft.com/office/drawing/2014/main" id="{AFF34355-4D3A-63B2-12D1-F3A6B4920D5C}"/>
              </a:ext>
            </a:extLst>
          </p:cNvPr>
          <p:cNvSpPr>
            <a:spLocks noGrp="1"/>
          </p:cNvSpPr>
          <p:nvPr>
            <p:ph idx="1"/>
          </p:nvPr>
        </p:nvSpPr>
        <p:spPr/>
        <p:txBody>
          <a:bodyPr/>
          <a:lstStyle/>
          <a:p>
            <a:pPr marL="0" indent="0">
              <a:buNone/>
            </a:pPr>
            <a:r>
              <a:rPr lang="en-IN" dirty="0"/>
              <a:t>      </a:t>
            </a:r>
          </a:p>
          <a:p>
            <a:pPr marL="0" indent="0">
              <a:buNone/>
            </a:pPr>
            <a:endParaRPr lang="en-IN" dirty="0"/>
          </a:p>
          <a:p>
            <a:endParaRPr lang="en-IN" dirty="0"/>
          </a:p>
        </p:txBody>
      </p:sp>
      <p:pic>
        <p:nvPicPr>
          <p:cNvPr id="5" name="Picture 4">
            <a:extLst>
              <a:ext uri="{FF2B5EF4-FFF2-40B4-BE49-F238E27FC236}">
                <a16:creationId xmlns:a16="http://schemas.microsoft.com/office/drawing/2014/main" id="{A2B32AAA-D128-1D79-CD3D-B99D21F57D16}"/>
              </a:ext>
            </a:extLst>
          </p:cNvPr>
          <p:cNvPicPr>
            <a:picLocks noChangeAspect="1"/>
          </p:cNvPicPr>
          <p:nvPr/>
        </p:nvPicPr>
        <p:blipFill>
          <a:blip r:embed="rId2"/>
          <a:stretch>
            <a:fillRect/>
          </a:stretch>
        </p:blipFill>
        <p:spPr>
          <a:xfrm>
            <a:off x="838200" y="2058412"/>
            <a:ext cx="5438775" cy="4333875"/>
          </a:xfrm>
          <a:prstGeom prst="rect">
            <a:avLst/>
          </a:prstGeom>
        </p:spPr>
      </p:pic>
      <p:sp>
        <p:nvSpPr>
          <p:cNvPr id="4" name="TextBox 3">
            <a:extLst>
              <a:ext uri="{FF2B5EF4-FFF2-40B4-BE49-F238E27FC236}">
                <a16:creationId xmlns:a16="http://schemas.microsoft.com/office/drawing/2014/main" id="{1D904839-92B2-07F7-C68E-0F4AA7CD8D98}"/>
              </a:ext>
            </a:extLst>
          </p:cNvPr>
          <p:cNvSpPr txBox="1"/>
          <p:nvPr/>
        </p:nvSpPr>
        <p:spPr>
          <a:xfrm>
            <a:off x="7445828" y="2984360"/>
            <a:ext cx="3165231" cy="1815882"/>
          </a:xfrm>
          <a:prstGeom prst="rect">
            <a:avLst/>
          </a:prstGeom>
          <a:noFill/>
        </p:spPr>
        <p:txBody>
          <a:bodyPr wrap="square" rtlCol="0">
            <a:spAutoFit/>
          </a:bodyPr>
          <a:lstStyle/>
          <a:p>
            <a:r>
              <a:rPr lang="en-IN" sz="2800" dirty="0"/>
              <a:t>34.9% of the sample population were with diabetic condition</a:t>
            </a:r>
          </a:p>
        </p:txBody>
      </p:sp>
    </p:spTree>
    <p:extLst>
      <p:ext uri="{BB962C8B-B14F-4D97-AF65-F5344CB8AC3E}">
        <p14:creationId xmlns:p14="http://schemas.microsoft.com/office/powerpoint/2010/main" val="244829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4EF4-6051-0DB8-5D52-83F21F11B173}"/>
              </a:ext>
            </a:extLst>
          </p:cNvPr>
          <p:cNvSpPr>
            <a:spLocks noGrp="1"/>
          </p:cNvSpPr>
          <p:nvPr>
            <p:ph type="title"/>
          </p:nvPr>
        </p:nvSpPr>
        <p:spPr/>
        <p:txBody>
          <a:bodyPr>
            <a:normAutofit/>
          </a:bodyPr>
          <a:lstStyle/>
          <a:p>
            <a:r>
              <a:rPr lang="en-IN" sz="3200" b="1" dirty="0"/>
              <a:t>Question 2</a:t>
            </a:r>
            <a:r>
              <a:rPr lang="en-IN" sz="3200" dirty="0"/>
              <a:t>: What is the distribution of the potential influencers to diabetes?</a:t>
            </a:r>
          </a:p>
        </p:txBody>
      </p:sp>
      <p:pic>
        <p:nvPicPr>
          <p:cNvPr id="5" name="Content Placeholder 4">
            <a:extLst>
              <a:ext uri="{FF2B5EF4-FFF2-40B4-BE49-F238E27FC236}">
                <a16:creationId xmlns:a16="http://schemas.microsoft.com/office/drawing/2014/main" id="{C945F2DB-1AC5-937A-C8CB-F0F814756843}"/>
              </a:ext>
            </a:extLst>
          </p:cNvPr>
          <p:cNvPicPr>
            <a:picLocks noGrp="1" noChangeAspect="1"/>
          </p:cNvPicPr>
          <p:nvPr>
            <p:ph idx="1"/>
          </p:nvPr>
        </p:nvPicPr>
        <p:blipFill>
          <a:blip r:embed="rId2"/>
          <a:stretch>
            <a:fillRect/>
          </a:stretch>
        </p:blipFill>
        <p:spPr>
          <a:xfrm>
            <a:off x="136139" y="1820077"/>
            <a:ext cx="3070980" cy="1800000"/>
          </a:xfrm>
        </p:spPr>
      </p:pic>
      <p:pic>
        <p:nvPicPr>
          <p:cNvPr id="7" name="Picture 6">
            <a:extLst>
              <a:ext uri="{FF2B5EF4-FFF2-40B4-BE49-F238E27FC236}">
                <a16:creationId xmlns:a16="http://schemas.microsoft.com/office/drawing/2014/main" id="{3DF765EB-97C7-0809-F2AE-61CB3D992EC9}"/>
              </a:ext>
            </a:extLst>
          </p:cNvPr>
          <p:cNvPicPr>
            <a:picLocks noChangeAspect="1"/>
          </p:cNvPicPr>
          <p:nvPr/>
        </p:nvPicPr>
        <p:blipFill>
          <a:blip r:embed="rId3"/>
          <a:stretch>
            <a:fillRect/>
          </a:stretch>
        </p:blipFill>
        <p:spPr>
          <a:xfrm>
            <a:off x="3334788" y="1820077"/>
            <a:ext cx="2914485" cy="1800000"/>
          </a:xfrm>
          <a:prstGeom prst="rect">
            <a:avLst/>
          </a:prstGeom>
        </p:spPr>
      </p:pic>
      <p:pic>
        <p:nvPicPr>
          <p:cNvPr id="9" name="Picture 8">
            <a:extLst>
              <a:ext uri="{FF2B5EF4-FFF2-40B4-BE49-F238E27FC236}">
                <a16:creationId xmlns:a16="http://schemas.microsoft.com/office/drawing/2014/main" id="{2431767E-96AA-8A4D-000B-1FF2A7AD295B}"/>
              </a:ext>
            </a:extLst>
          </p:cNvPr>
          <p:cNvPicPr>
            <a:picLocks noChangeAspect="1"/>
          </p:cNvPicPr>
          <p:nvPr/>
        </p:nvPicPr>
        <p:blipFill>
          <a:blip r:embed="rId4"/>
          <a:stretch>
            <a:fillRect/>
          </a:stretch>
        </p:blipFill>
        <p:spPr>
          <a:xfrm>
            <a:off x="6376942" y="1820077"/>
            <a:ext cx="2935925" cy="1800000"/>
          </a:xfrm>
          <a:prstGeom prst="rect">
            <a:avLst/>
          </a:prstGeom>
        </p:spPr>
      </p:pic>
      <p:pic>
        <p:nvPicPr>
          <p:cNvPr id="11" name="Picture 10">
            <a:extLst>
              <a:ext uri="{FF2B5EF4-FFF2-40B4-BE49-F238E27FC236}">
                <a16:creationId xmlns:a16="http://schemas.microsoft.com/office/drawing/2014/main" id="{CA467183-C33E-EC8B-9525-883E7130FD7E}"/>
              </a:ext>
            </a:extLst>
          </p:cNvPr>
          <p:cNvPicPr>
            <a:picLocks noChangeAspect="1"/>
          </p:cNvPicPr>
          <p:nvPr/>
        </p:nvPicPr>
        <p:blipFill>
          <a:blip r:embed="rId5"/>
          <a:stretch>
            <a:fillRect/>
          </a:stretch>
        </p:blipFill>
        <p:spPr>
          <a:xfrm>
            <a:off x="167147" y="3818161"/>
            <a:ext cx="3009580" cy="1764000"/>
          </a:xfrm>
          <a:prstGeom prst="rect">
            <a:avLst/>
          </a:prstGeom>
        </p:spPr>
      </p:pic>
      <p:pic>
        <p:nvPicPr>
          <p:cNvPr id="13" name="Picture 12">
            <a:extLst>
              <a:ext uri="{FF2B5EF4-FFF2-40B4-BE49-F238E27FC236}">
                <a16:creationId xmlns:a16="http://schemas.microsoft.com/office/drawing/2014/main" id="{00B68464-0680-66CC-FF4B-E0F6EDBB9B4C}"/>
              </a:ext>
            </a:extLst>
          </p:cNvPr>
          <p:cNvPicPr>
            <a:picLocks noChangeAspect="1"/>
          </p:cNvPicPr>
          <p:nvPr/>
        </p:nvPicPr>
        <p:blipFill>
          <a:blip r:embed="rId6"/>
          <a:stretch>
            <a:fillRect/>
          </a:stretch>
        </p:blipFill>
        <p:spPr>
          <a:xfrm>
            <a:off x="3348821" y="3818161"/>
            <a:ext cx="2907366" cy="1764000"/>
          </a:xfrm>
          <a:prstGeom prst="rect">
            <a:avLst/>
          </a:prstGeom>
        </p:spPr>
      </p:pic>
      <p:pic>
        <p:nvPicPr>
          <p:cNvPr id="15" name="Picture 14">
            <a:extLst>
              <a:ext uri="{FF2B5EF4-FFF2-40B4-BE49-F238E27FC236}">
                <a16:creationId xmlns:a16="http://schemas.microsoft.com/office/drawing/2014/main" id="{73F1300E-3BE4-D586-EC9F-E9F90DE8AD83}"/>
              </a:ext>
            </a:extLst>
          </p:cNvPr>
          <p:cNvPicPr>
            <a:picLocks noChangeAspect="1"/>
          </p:cNvPicPr>
          <p:nvPr/>
        </p:nvPicPr>
        <p:blipFill>
          <a:blip r:embed="rId7"/>
          <a:stretch>
            <a:fillRect/>
          </a:stretch>
        </p:blipFill>
        <p:spPr>
          <a:xfrm>
            <a:off x="6428281" y="3818161"/>
            <a:ext cx="2958914" cy="1764000"/>
          </a:xfrm>
          <a:prstGeom prst="rect">
            <a:avLst/>
          </a:prstGeom>
        </p:spPr>
      </p:pic>
      <p:pic>
        <p:nvPicPr>
          <p:cNvPr id="17" name="Picture 16">
            <a:extLst>
              <a:ext uri="{FF2B5EF4-FFF2-40B4-BE49-F238E27FC236}">
                <a16:creationId xmlns:a16="http://schemas.microsoft.com/office/drawing/2014/main" id="{BDEAD8C1-D286-5CDA-D0E3-8266C09F6D6B}"/>
              </a:ext>
            </a:extLst>
          </p:cNvPr>
          <p:cNvPicPr>
            <a:picLocks noChangeAspect="1"/>
          </p:cNvPicPr>
          <p:nvPr/>
        </p:nvPicPr>
        <p:blipFill>
          <a:blip r:embed="rId8"/>
          <a:stretch>
            <a:fillRect/>
          </a:stretch>
        </p:blipFill>
        <p:spPr>
          <a:xfrm>
            <a:off x="9440537" y="1820077"/>
            <a:ext cx="2654905" cy="1800000"/>
          </a:xfrm>
          <a:prstGeom prst="rect">
            <a:avLst/>
          </a:prstGeom>
        </p:spPr>
      </p:pic>
      <p:pic>
        <p:nvPicPr>
          <p:cNvPr id="21" name="Picture 20">
            <a:extLst>
              <a:ext uri="{FF2B5EF4-FFF2-40B4-BE49-F238E27FC236}">
                <a16:creationId xmlns:a16="http://schemas.microsoft.com/office/drawing/2014/main" id="{6BBAB016-7BF7-1B82-99D0-3C1BA06D76F8}"/>
              </a:ext>
            </a:extLst>
          </p:cNvPr>
          <p:cNvPicPr>
            <a:picLocks noChangeAspect="1"/>
          </p:cNvPicPr>
          <p:nvPr/>
        </p:nvPicPr>
        <p:blipFill>
          <a:blip r:embed="rId9"/>
          <a:stretch>
            <a:fillRect/>
          </a:stretch>
        </p:blipFill>
        <p:spPr>
          <a:xfrm>
            <a:off x="9559290" y="3818161"/>
            <a:ext cx="2519384" cy="1764000"/>
          </a:xfrm>
          <a:prstGeom prst="rect">
            <a:avLst/>
          </a:prstGeom>
        </p:spPr>
      </p:pic>
      <p:sp>
        <p:nvSpPr>
          <p:cNvPr id="3" name="TextBox 2">
            <a:extLst>
              <a:ext uri="{FF2B5EF4-FFF2-40B4-BE49-F238E27FC236}">
                <a16:creationId xmlns:a16="http://schemas.microsoft.com/office/drawing/2014/main" id="{056A880B-95BC-52D6-2982-BC48D51FF547}"/>
              </a:ext>
            </a:extLst>
          </p:cNvPr>
          <p:cNvSpPr txBox="1"/>
          <p:nvPr/>
        </p:nvSpPr>
        <p:spPr>
          <a:xfrm>
            <a:off x="550606" y="5840361"/>
            <a:ext cx="10626213" cy="369332"/>
          </a:xfrm>
          <a:prstGeom prst="rect">
            <a:avLst/>
          </a:prstGeom>
          <a:noFill/>
        </p:spPr>
        <p:txBody>
          <a:bodyPr wrap="square" rtlCol="0">
            <a:spAutoFit/>
          </a:bodyPr>
          <a:lstStyle/>
          <a:p>
            <a:r>
              <a:rPr lang="en-IN" dirty="0"/>
              <a:t>Diabetes pedigree function, insulin, BMI and age have outliers.</a:t>
            </a:r>
          </a:p>
        </p:txBody>
      </p:sp>
    </p:spTree>
    <p:extLst>
      <p:ext uri="{BB962C8B-B14F-4D97-AF65-F5344CB8AC3E}">
        <p14:creationId xmlns:p14="http://schemas.microsoft.com/office/powerpoint/2010/main" val="56772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6BFA-1C91-9A42-4577-0DA52D184EDC}"/>
              </a:ext>
            </a:extLst>
          </p:cNvPr>
          <p:cNvSpPr>
            <a:spLocks noGrp="1"/>
          </p:cNvSpPr>
          <p:nvPr>
            <p:ph type="title"/>
          </p:nvPr>
        </p:nvSpPr>
        <p:spPr/>
        <p:txBody>
          <a:bodyPr>
            <a:noAutofit/>
          </a:bodyPr>
          <a:lstStyle/>
          <a:p>
            <a:r>
              <a:rPr lang="en-IN" sz="3200" b="1" dirty="0"/>
              <a:t>Question 3: </a:t>
            </a:r>
            <a:r>
              <a:rPr lang="en-IN" sz="3200" dirty="0"/>
              <a:t>Do the potential influencers vary in 			     distribution across healthy and diabetic population?</a:t>
            </a:r>
          </a:p>
        </p:txBody>
      </p:sp>
      <p:pic>
        <p:nvPicPr>
          <p:cNvPr id="5" name="Content Placeholder 4">
            <a:extLst>
              <a:ext uri="{FF2B5EF4-FFF2-40B4-BE49-F238E27FC236}">
                <a16:creationId xmlns:a16="http://schemas.microsoft.com/office/drawing/2014/main" id="{BA9F3E3B-11DB-FE6A-287A-9E9F2F91558C}"/>
              </a:ext>
            </a:extLst>
          </p:cNvPr>
          <p:cNvPicPr>
            <a:picLocks noGrp="1" noChangeAspect="1"/>
          </p:cNvPicPr>
          <p:nvPr>
            <p:ph idx="1"/>
          </p:nvPr>
        </p:nvPicPr>
        <p:blipFill>
          <a:blip r:embed="rId2"/>
          <a:stretch>
            <a:fillRect/>
          </a:stretch>
        </p:blipFill>
        <p:spPr>
          <a:xfrm>
            <a:off x="344127" y="2463619"/>
            <a:ext cx="2498963" cy="1970586"/>
          </a:xfrm>
        </p:spPr>
      </p:pic>
      <p:pic>
        <p:nvPicPr>
          <p:cNvPr id="7" name="Picture 6">
            <a:extLst>
              <a:ext uri="{FF2B5EF4-FFF2-40B4-BE49-F238E27FC236}">
                <a16:creationId xmlns:a16="http://schemas.microsoft.com/office/drawing/2014/main" id="{EB4D66E0-C786-D30A-75AA-9C795B12919C}"/>
              </a:ext>
            </a:extLst>
          </p:cNvPr>
          <p:cNvPicPr>
            <a:picLocks noChangeAspect="1"/>
          </p:cNvPicPr>
          <p:nvPr/>
        </p:nvPicPr>
        <p:blipFill>
          <a:blip r:embed="rId3"/>
          <a:stretch>
            <a:fillRect/>
          </a:stretch>
        </p:blipFill>
        <p:spPr>
          <a:xfrm>
            <a:off x="3324806" y="2463619"/>
            <a:ext cx="2498963" cy="1970586"/>
          </a:xfrm>
          <a:prstGeom prst="rect">
            <a:avLst/>
          </a:prstGeom>
        </p:spPr>
      </p:pic>
      <p:pic>
        <p:nvPicPr>
          <p:cNvPr id="9" name="Picture 8">
            <a:extLst>
              <a:ext uri="{FF2B5EF4-FFF2-40B4-BE49-F238E27FC236}">
                <a16:creationId xmlns:a16="http://schemas.microsoft.com/office/drawing/2014/main" id="{5871B2DF-61C0-0739-153D-C23BF478BA4D}"/>
              </a:ext>
            </a:extLst>
          </p:cNvPr>
          <p:cNvPicPr>
            <a:picLocks noChangeAspect="1"/>
          </p:cNvPicPr>
          <p:nvPr/>
        </p:nvPicPr>
        <p:blipFill>
          <a:blip r:embed="rId4"/>
          <a:stretch>
            <a:fillRect/>
          </a:stretch>
        </p:blipFill>
        <p:spPr>
          <a:xfrm>
            <a:off x="6374313" y="2463619"/>
            <a:ext cx="2472977" cy="1970586"/>
          </a:xfrm>
          <a:prstGeom prst="rect">
            <a:avLst/>
          </a:prstGeom>
        </p:spPr>
      </p:pic>
      <p:pic>
        <p:nvPicPr>
          <p:cNvPr id="11" name="Picture 10">
            <a:extLst>
              <a:ext uri="{FF2B5EF4-FFF2-40B4-BE49-F238E27FC236}">
                <a16:creationId xmlns:a16="http://schemas.microsoft.com/office/drawing/2014/main" id="{6B359A8F-5183-EBB8-F0C0-AF5B56F7D549}"/>
              </a:ext>
            </a:extLst>
          </p:cNvPr>
          <p:cNvPicPr>
            <a:picLocks noChangeAspect="1"/>
          </p:cNvPicPr>
          <p:nvPr/>
        </p:nvPicPr>
        <p:blipFill>
          <a:blip r:embed="rId5"/>
          <a:stretch>
            <a:fillRect/>
          </a:stretch>
        </p:blipFill>
        <p:spPr>
          <a:xfrm>
            <a:off x="9444265" y="2463619"/>
            <a:ext cx="2472977" cy="1970586"/>
          </a:xfrm>
          <a:prstGeom prst="rect">
            <a:avLst/>
          </a:prstGeom>
        </p:spPr>
      </p:pic>
      <p:pic>
        <p:nvPicPr>
          <p:cNvPr id="13" name="Picture 12">
            <a:extLst>
              <a:ext uri="{FF2B5EF4-FFF2-40B4-BE49-F238E27FC236}">
                <a16:creationId xmlns:a16="http://schemas.microsoft.com/office/drawing/2014/main" id="{0D1B9B7C-43E0-25FF-EE32-DAE204DD2D40}"/>
              </a:ext>
            </a:extLst>
          </p:cNvPr>
          <p:cNvPicPr>
            <a:picLocks noChangeAspect="1"/>
          </p:cNvPicPr>
          <p:nvPr/>
        </p:nvPicPr>
        <p:blipFill>
          <a:blip r:embed="rId6"/>
          <a:stretch>
            <a:fillRect/>
          </a:stretch>
        </p:blipFill>
        <p:spPr>
          <a:xfrm>
            <a:off x="351110" y="4611327"/>
            <a:ext cx="2472977" cy="1970586"/>
          </a:xfrm>
          <a:prstGeom prst="rect">
            <a:avLst/>
          </a:prstGeom>
        </p:spPr>
      </p:pic>
      <p:pic>
        <p:nvPicPr>
          <p:cNvPr id="15" name="Picture 14">
            <a:extLst>
              <a:ext uri="{FF2B5EF4-FFF2-40B4-BE49-F238E27FC236}">
                <a16:creationId xmlns:a16="http://schemas.microsoft.com/office/drawing/2014/main" id="{4E5CD8AE-60B9-614F-2832-E6E003C32D6B}"/>
              </a:ext>
            </a:extLst>
          </p:cNvPr>
          <p:cNvPicPr>
            <a:picLocks noChangeAspect="1"/>
          </p:cNvPicPr>
          <p:nvPr/>
        </p:nvPicPr>
        <p:blipFill>
          <a:blip r:embed="rId7"/>
          <a:stretch>
            <a:fillRect/>
          </a:stretch>
        </p:blipFill>
        <p:spPr>
          <a:xfrm>
            <a:off x="3342014" y="4611328"/>
            <a:ext cx="2498963" cy="1970586"/>
          </a:xfrm>
          <a:prstGeom prst="rect">
            <a:avLst/>
          </a:prstGeom>
        </p:spPr>
      </p:pic>
      <p:pic>
        <p:nvPicPr>
          <p:cNvPr id="17" name="Picture 16">
            <a:extLst>
              <a:ext uri="{FF2B5EF4-FFF2-40B4-BE49-F238E27FC236}">
                <a16:creationId xmlns:a16="http://schemas.microsoft.com/office/drawing/2014/main" id="{E67E7C72-17D8-C271-F17E-1B86B8D6F3A2}"/>
              </a:ext>
            </a:extLst>
          </p:cNvPr>
          <p:cNvPicPr>
            <a:picLocks noChangeAspect="1"/>
          </p:cNvPicPr>
          <p:nvPr/>
        </p:nvPicPr>
        <p:blipFill>
          <a:blip r:embed="rId8"/>
          <a:stretch>
            <a:fillRect/>
          </a:stretch>
        </p:blipFill>
        <p:spPr>
          <a:xfrm>
            <a:off x="6372805" y="4611327"/>
            <a:ext cx="2534915" cy="1970586"/>
          </a:xfrm>
          <a:prstGeom prst="rect">
            <a:avLst/>
          </a:prstGeom>
        </p:spPr>
      </p:pic>
      <p:pic>
        <p:nvPicPr>
          <p:cNvPr id="19" name="Picture 18">
            <a:extLst>
              <a:ext uri="{FF2B5EF4-FFF2-40B4-BE49-F238E27FC236}">
                <a16:creationId xmlns:a16="http://schemas.microsoft.com/office/drawing/2014/main" id="{1F0CF6B5-04DC-88EE-D0A8-28D5E6D45BB1}"/>
              </a:ext>
            </a:extLst>
          </p:cNvPr>
          <p:cNvPicPr>
            <a:picLocks noChangeAspect="1"/>
          </p:cNvPicPr>
          <p:nvPr/>
        </p:nvPicPr>
        <p:blipFill>
          <a:blip r:embed="rId9"/>
          <a:stretch>
            <a:fillRect/>
          </a:stretch>
        </p:blipFill>
        <p:spPr>
          <a:xfrm>
            <a:off x="9438014" y="4611327"/>
            <a:ext cx="2478188" cy="1887793"/>
          </a:xfrm>
          <a:prstGeom prst="rect">
            <a:avLst/>
          </a:prstGeom>
        </p:spPr>
      </p:pic>
      <p:sp>
        <p:nvSpPr>
          <p:cNvPr id="3" name="TextBox 2">
            <a:extLst>
              <a:ext uri="{FF2B5EF4-FFF2-40B4-BE49-F238E27FC236}">
                <a16:creationId xmlns:a16="http://schemas.microsoft.com/office/drawing/2014/main" id="{E7055F31-38D6-613E-0F90-3E18179B22DD}"/>
              </a:ext>
            </a:extLst>
          </p:cNvPr>
          <p:cNvSpPr txBox="1"/>
          <p:nvPr/>
        </p:nvSpPr>
        <p:spPr>
          <a:xfrm>
            <a:off x="963561" y="1582994"/>
            <a:ext cx="10844981" cy="646331"/>
          </a:xfrm>
          <a:prstGeom prst="rect">
            <a:avLst/>
          </a:prstGeom>
          <a:noFill/>
        </p:spPr>
        <p:txBody>
          <a:bodyPr wrap="square" rtlCol="0">
            <a:spAutoFit/>
          </a:bodyPr>
          <a:lstStyle/>
          <a:p>
            <a:r>
              <a:rPr lang="en-IN" dirty="0"/>
              <a:t>Glucose and count of previous pregnancies show a distinct higher value for diabetic conditions. This can be further analysed by comparing the means of the healthy and diabetic population</a:t>
            </a:r>
          </a:p>
        </p:txBody>
      </p:sp>
    </p:spTree>
    <p:extLst>
      <p:ext uri="{BB962C8B-B14F-4D97-AF65-F5344CB8AC3E}">
        <p14:creationId xmlns:p14="http://schemas.microsoft.com/office/powerpoint/2010/main" val="261396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6BFA-1C91-9A42-4577-0DA52D184EDC}"/>
              </a:ext>
            </a:extLst>
          </p:cNvPr>
          <p:cNvSpPr>
            <a:spLocks noGrp="1"/>
          </p:cNvSpPr>
          <p:nvPr>
            <p:ph type="title"/>
          </p:nvPr>
        </p:nvSpPr>
        <p:spPr/>
        <p:txBody>
          <a:bodyPr>
            <a:noAutofit/>
          </a:bodyPr>
          <a:lstStyle/>
          <a:p>
            <a:r>
              <a:rPr lang="en-IN" sz="3200" b="1" dirty="0"/>
              <a:t>Question 3: </a:t>
            </a:r>
            <a:r>
              <a:rPr lang="en-IN" sz="3200" dirty="0"/>
              <a:t>Do the potential influencers vary in 			     distribution across healthy and diabetic population?</a:t>
            </a:r>
          </a:p>
        </p:txBody>
      </p:sp>
      <p:sp>
        <p:nvSpPr>
          <p:cNvPr id="3" name="TextBox 2">
            <a:extLst>
              <a:ext uri="{FF2B5EF4-FFF2-40B4-BE49-F238E27FC236}">
                <a16:creationId xmlns:a16="http://schemas.microsoft.com/office/drawing/2014/main" id="{E7055F31-38D6-613E-0F90-3E18179B22DD}"/>
              </a:ext>
            </a:extLst>
          </p:cNvPr>
          <p:cNvSpPr txBox="1"/>
          <p:nvPr/>
        </p:nvSpPr>
        <p:spPr>
          <a:xfrm>
            <a:off x="963561" y="1582994"/>
            <a:ext cx="10844981" cy="646331"/>
          </a:xfrm>
          <a:prstGeom prst="rect">
            <a:avLst/>
          </a:prstGeom>
          <a:noFill/>
        </p:spPr>
        <p:txBody>
          <a:bodyPr wrap="square" rtlCol="0">
            <a:spAutoFit/>
          </a:bodyPr>
          <a:lstStyle/>
          <a:p>
            <a:r>
              <a:rPr lang="en-IN" dirty="0"/>
              <a:t>Glucose and count of previous pregnancies show a distinct higher value for diabetic conditions. This can be further analysed by comparing the means of the healthy and diabetic population</a:t>
            </a:r>
          </a:p>
        </p:txBody>
      </p:sp>
      <p:pic>
        <p:nvPicPr>
          <p:cNvPr id="10" name="Picture 9">
            <a:extLst>
              <a:ext uri="{FF2B5EF4-FFF2-40B4-BE49-F238E27FC236}">
                <a16:creationId xmlns:a16="http://schemas.microsoft.com/office/drawing/2014/main" id="{06B900AD-F6A6-C27F-7AD2-9FB60AE64439}"/>
              </a:ext>
            </a:extLst>
          </p:cNvPr>
          <p:cNvPicPr>
            <a:picLocks noChangeAspect="1"/>
          </p:cNvPicPr>
          <p:nvPr/>
        </p:nvPicPr>
        <p:blipFill>
          <a:blip r:embed="rId2"/>
          <a:stretch>
            <a:fillRect/>
          </a:stretch>
        </p:blipFill>
        <p:spPr>
          <a:xfrm>
            <a:off x="963561" y="2908557"/>
            <a:ext cx="5983717" cy="2560983"/>
          </a:xfrm>
          <a:prstGeom prst="rect">
            <a:avLst/>
          </a:prstGeom>
        </p:spPr>
      </p:pic>
      <p:sp>
        <p:nvSpPr>
          <p:cNvPr id="12" name="TextBox 11">
            <a:extLst>
              <a:ext uri="{FF2B5EF4-FFF2-40B4-BE49-F238E27FC236}">
                <a16:creationId xmlns:a16="http://schemas.microsoft.com/office/drawing/2014/main" id="{B66B3B8B-9B5C-FACB-5FE3-CC9E1595D779}"/>
              </a:ext>
            </a:extLst>
          </p:cNvPr>
          <p:cNvSpPr txBox="1"/>
          <p:nvPr/>
        </p:nvSpPr>
        <p:spPr>
          <a:xfrm>
            <a:off x="7452852" y="2877997"/>
            <a:ext cx="4149213" cy="2585323"/>
          </a:xfrm>
          <a:prstGeom prst="rect">
            <a:avLst/>
          </a:prstGeom>
          <a:noFill/>
        </p:spPr>
        <p:txBody>
          <a:bodyPr wrap="square" rtlCol="0">
            <a:spAutoFit/>
          </a:bodyPr>
          <a:lstStyle/>
          <a:p>
            <a:r>
              <a:rPr lang="en-IN" dirty="0"/>
              <a:t>Comparison between healthy and diabetic population also shows higher mean values for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Pregnancies</a:t>
            </a:r>
          </a:p>
          <a:p>
            <a:pPr marL="285750" indent="-285750">
              <a:buFont typeface="Arial" panose="020B0604020202020204" pitchFamily="34" charset="0"/>
              <a:buChar char="•"/>
            </a:pPr>
            <a:r>
              <a:rPr lang="en-IN" dirty="0"/>
              <a:t>Glucose</a:t>
            </a:r>
          </a:p>
          <a:p>
            <a:pPr marL="285750" indent="-285750">
              <a:buFont typeface="Arial" panose="020B0604020202020204" pitchFamily="34" charset="0"/>
              <a:buChar char="•"/>
            </a:pPr>
            <a:r>
              <a:rPr lang="en-IN" dirty="0"/>
              <a:t>Insulin</a:t>
            </a:r>
          </a:p>
          <a:p>
            <a:pPr marL="285750" indent="-285750">
              <a:buFont typeface="Arial" panose="020B0604020202020204" pitchFamily="34" charset="0"/>
              <a:buChar char="•"/>
            </a:pPr>
            <a:r>
              <a:rPr lang="en-IN" dirty="0"/>
              <a:t>BMI</a:t>
            </a:r>
          </a:p>
          <a:p>
            <a:pPr marL="285750" indent="-285750">
              <a:buFont typeface="Arial" panose="020B0604020202020204" pitchFamily="34" charset="0"/>
              <a:buChar char="•"/>
            </a:pPr>
            <a:r>
              <a:rPr lang="en-IN" dirty="0"/>
              <a:t>Age</a:t>
            </a:r>
          </a:p>
        </p:txBody>
      </p:sp>
      <p:sp>
        <p:nvSpPr>
          <p:cNvPr id="14" name="TextBox 13">
            <a:extLst>
              <a:ext uri="{FF2B5EF4-FFF2-40B4-BE49-F238E27FC236}">
                <a16:creationId xmlns:a16="http://schemas.microsoft.com/office/drawing/2014/main" id="{DD5C5250-D93B-DBF9-5263-8232E447632F}"/>
              </a:ext>
            </a:extLst>
          </p:cNvPr>
          <p:cNvSpPr txBox="1"/>
          <p:nvPr/>
        </p:nvSpPr>
        <p:spPr>
          <a:xfrm>
            <a:off x="838200" y="5824281"/>
            <a:ext cx="10844981" cy="923330"/>
          </a:xfrm>
          <a:prstGeom prst="rect">
            <a:avLst/>
          </a:prstGeom>
          <a:noFill/>
        </p:spPr>
        <p:txBody>
          <a:bodyPr wrap="square" rtlCol="0">
            <a:spAutoFit/>
          </a:bodyPr>
          <a:lstStyle/>
          <a:p>
            <a:r>
              <a:rPr lang="en-IN" dirty="0"/>
              <a:t>Skin thickness, diabetic pedigree function and blood pressure do not show any major deviation between the two populations.</a:t>
            </a:r>
          </a:p>
          <a:p>
            <a:endParaRPr lang="en-IN" dirty="0"/>
          </a:p>
        </p:txBody>
      </p:sp>
    </p:spTree>
    <p:extLst>
      <p:ext uri="{BB962C8B-B14F-4D97-AF65-F5344CB8AC3E}">
        <p14:creationId xmlns:p14="http://schemas.microsoft.com/office/powerpoint/2010/main" val="258009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B3A2-4AB6-DE89-8099-AE4EAF82BBE7}"/>
              </a:ext>
            </a:extLst>
          </p:cNvPr>
          <p:cNvSpPr>
            <a:spLocks noGrp="1"/>
          </p:cNvSpPr>
          <p:nvPr>
            <p:ph type="title"/>
          </p:nvPr>
        </p:nvSpPr>
        <p:spPr/>
        <p:txBody>
          <a:bodyPr>
            <a:normAutofit/>
          </a:bodyPr>
          <a:lstStyle/>
          <a:p>
            <a:r>
              <a:rPr lang="en-IN" sz="3200" b="1" dirty="0"/>
              <a:t>Question 4: </a:t>
            </a:r>
            <a:r>
              <a:rPr lang="en-IN" sz="3200" dirty="0"/>
              <a:t>Are there significant correlations between the influencers and diabetes outcome?</a:t>
            </a:r>
          </a:p>
        </p:txBody>
      </p:sp>
      <p:pic>
        <p:nvPicPr>
          <p:cNvPr id="5" name="Content Placeholder 4">
            <a:extLst>
              <a:ext uri="{FF2B5EF4-FFF2-40B4-BE49-F238E27FC236}">
                <a16:creationId xmlns:a16="http://schemas.microsoft.com/office/drawing/2014/main" id="{8E0D7C3D-B6CB-DD9D-47A4-C4B404308755}"/>
              </a:ext>
            </a:extLst>
          </p:cNvPr>
          <p:cNvPicPr>
            <a:picLocks noGrp="1" noChangeAspect="1"/>
          </p:cNvPicPr>
          <p:nvPr>
            <p:ph idx="1"/>
          </p:nvPr>
        </p:nvPicPr>
        <p:blipFill>
          <a:blip r:embed="rId2"/>
          <a:stretch>
            <a:fillRect/>
          </a:stretch>
        </p:blipFill>
        <p:spPr>
          <a:xfrm>
            <a:off x="447676" y="1690688"/>
            <a:ext cx="5486400" cy="4714120"/>
          </a:xfrm>
        </p:spPr>
      </p:pic>
      <p:sp>
        <p:nvSpPr>
          <p:cNvPr id="3" name="TextBox 2">
            <a:extLst>
              <a:ext uri="{FF2B5EF4-FFF2-40B4-BE49-F238E27FC236}">
                <a16:creationId xmlns:a16="http://schemas.microsoft.com/office/drawing/2014/main" id="{8D7ED969-313F-8E3F-60CB-6CB9044C9F8C}"/>
              </a:ext>
            </a:extLst>
          </p:cNvPr>
          <p:cNvSpPr txBox="1"/>
          <p:nvPr/>
        </p:nvSpPr>
        <p:spPr>
          <a:xfrm>
            <a:off x="6476748" y="2124770"/>
            <a:ext cx="5124449" cy="923330"/>
          </a:xfrm>
          <a:prstGeom prst="rect">
            <a:avLst/>
          </a:prstGeom>
          <a:noFill/>
        </p:spPr>
        <p:txBody>
          <a:bodyPr wrap="square" rtlCol="0">
            <a:spAutoFit/>
          </a:bodyPr>
          <a:lstStyle/>
          <a:p>
            <a:r>
              <a:rPr lang="en-IN" dirty="0"/>
              <a:t>The ranked correlation shows higher correlation of glucose, BMI, Age and Pregnancies to potential diabetic condition</a:t>
            </a:r>
          </a:p>
        </p:txBody>
      </p:sp>
      <p:pic>
        <p:nvPicPr>
          <p:cNvPr id="6" name="Picture 5">
            <a:extLst>
              <a:ext uri="{FF2B5EF4-FFF2-40B4-BE49-F238E27FC236}">
                <a16:creationId xmlns:a16="http://schemas.microsoft.com/office/drawing/2014/main" id="{1021B112-5920-ED6E-6076-21251CD61550}"/>
              </a:ext>
            </a:extLst>
          </p:cNvPr>
          <p:cNvPicPr>
            <a:picLocks noChangeAspect="1"/>
          </p:cNvPicPr>
          <p:nvPr/>
        </p:nvPicPr>
        <p:blipFill>
          <a:blip r:embed="rId3"/>
          <a:stretch>
            <a:fillRect/>
          </a:stretch>
        </p:blipFill>
        <p:spPr>
          <a:xfrm>
            <a:off x="6476748" y="3692222"/>
            <a:ext cx="3600953" cy="2353003"/>
          </a:xfrm>
          <a:prstGeom prst="rect">
            <a:avLst/>
          </a:prstGeom>
        </p:spPr>
      </p:pic>
    </p:spTree>
    <p:extLst>
      <p:ext uri="{BB962C8B-B14F-4D97-AF65-F5344CB8AC3E}">
        <p14:creationId xmlns:p14="http://schemas.microsoft.com/office/powerpoint/2010/main" val="3308675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702</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Final Project:  Analysis of influencing factors for diabetes  By Aaron Mahalanabis</vt:lpstr>
      <vt:lpstr>Objective of Study:</vt:lpstr>
      <vt:lpstr>Description of dataset:</vt:lpstr>
      <vt:lpstr>EXPLORATORY DATA ANALYSIS</vt:lpstr>
      <vt:lpstr>Question 1: What is the proportion of Healthy and Diabetic people in the sample data?</vt:lpstr>
      <vt:lpstr>Question 2: What is the distribution of the potential influencers to diabetes?</vt:lpstr>
      <vt:lpstr>Question 3: Do the potential influencers vary in         distribution across healthy and diabetic population?</vt:lpstr>
      <vt:lpstr>Question 3: Do the potential influencers vary in         distribution across healthy and diabetic population?</vt:lpstr>
      <vt:lpstr>Question 4: Are there significant correlations between the influencers and diabetes outcome?</vt:lpstr>
      <vt:lpstr>Inference from the above analysis:</vt:lpstr>
      <vt:lpstr>Further possible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Mahalanabis</dc:creator>
  <cp:lastModifiedBy>Aaron Mahalanabis</cp:lastModifiedBy>
  <cp:revision>4</cp:revision>
  <dcterms:created xsi:type="dcterms:W3CDTF">2024-06-09T05:55:44Z</dcterms:created>
  <dcterms:modified xsi:type="dcterms:W3CDTF">2024-06-09T09:19:16Z</dcterms:modified>
</cp:coreProperties>
</file>