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7" r:id="rId6"/>
    <p:sldId id="308" r:id="rId7"/>
    <p:sldId id="278" r:id="rId8"/>
    <p:sldId id="310" r:id="rId9"/>
    <p:sldId id="309" r:id="rId10"/>
    <p:sldId id="318"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75" d="100"/>
          <a:sy n="75" d="100"/>
        </p:scale>
        <p:origin x="974" y="28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Good afternoon. I’d like to begin by briefly introducing the project that served as our Agile pilot here at </a:t>
            </a:r>
            <a:r>
              <a:rPr lang="en-US" dirty="0" err="1"/>
              <a:t>ChadaTech</a:t>
            </a:r>
            <a:r>
              <a:rPr lang="en-US" dirty="0"/>
              <a:t>.</a:t>
            </a:r>
          </a:p>
          <a:p>
            <a:pPr>
              <a:buNone/>
            </a:pPr>
            <a:endParaRPr lang="en-US" dirty="0"/>
          </a:p>
          <a:p>
            <a:pPr>
              <a:buNone/>
            </a:pPr>
            <a:r>
              <a:rPr lang="en-US" dirty="0"/>
              <a:t>Our team was tasked with developing an updated application for SNHU Travel, a client aiming to grow their user base through modern, user-focused features. For this project, we transitioned away from our typical waterfall process and instead used the Scrum framework to guide development.</a:t>
            </a:r>
          </a:p>
          <a:p>
            <a:endParaRPr lang="en-US" dirty="0"/>
          </a:p>
          <a:p>
            <a:r>
              <a:rPr lang="en-US" dirty="0"/>
              <a:t>This presentation will outline how that Agile approach was applied, the roles and processes we used, and what we learned. I’ll also compare this experience to our traditional methods and offer a recommendation on whether broader adoption of Scrum-Agile practices makes sense for </a:t>
            </a:r>
            <a:r>
              <a:rPr lang="en-US" dirty="0" err="1"/>
              <a:t>ChadaTech</a:t>
            </a:r>
            <a:r>
              <a:rPr lang="en-US" dirty="0"/>
              <a:t>.</a:t>
            </a: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Scrum, there are three defined roles that form the foundation of the Agile team structure.</a:t>
            </a:r>
          </a:p>
          <a:p>
            <a:pPr>
              <a:buNone/>
            </a:pPr>
            <a:endParaRPr lang="en-US" dirty="0"/>
          </a:p>
          <a:p>
            <a:pPr>
              <a:buNone/>
            </a:pPr>
            <a:r>
              <a:rPr lang="en-US" dirty="0"/>
              <a:t>The </a:t>
            </a:r>
            <a:r>
              <a:rPr lang="en-US" b="1" dirty="0"/>
              <a:t>Product Owner</a:t>
            </a:r>
            <a:r>
              <a:rPr lang="en-US" dirty="0"/>
              <a:t> serves as the voice of the customer and is responsible for maintaining and prioritizing the product backlog. Their main goal is to ensure that the team is always working on the most valuable features.</a:t>
            </a:r>
          </a:p>
          <a:p>
            <a:pPr>
              <a:buNone/>
            </a:pPr>
            <a:endParaRPr lang="en-US" dirty="0"/>
          </a:p>
          <a:p>
            <a:pPr>
              <a:buNone/>
            </a:pPr>
            <a:r>
              <a:rPr lang="en-US" dirty="0"/>
              <a:t>The </a:t>
            </a:r>
            <a:r>
              <a:rPr lang="en-US" b="1" dirty="0"/>
              <a:t>Scrum Master</a:t>
            </a:r>
            <a:r>
              <a:rPr lang="en-US" dirty="0"/>
              <a:t> acts as a facilitator and coach. They help the team stay focused, remove obstacles, and ensure that Scrum events are happening effectively.</a:t>
            </a:r>
          </a:p>
          <a:p>
            <a:pPr>
              <a:buNone/>
            </a:pPr>
            <a:endParaRPr lang="en-US" dirty="0"/>
          </a:p>
          <a:p>
            <a:pPr>
              <a:buNone/>
            </a:pPr>
            <a:r>
              <a:rPr lang="en-US" dirty="0"/>
              <a:t>The </a:t>
            </a:r>
            <a:r>
              <a:rPr lang="en-US" b="1" dirty="0"/>
              <a:t>Developers</a:t>
            </a:r>
            <a:r>
              <a:rPr lang="en-US" dirty="0"/>
              <a:t> make up the rest of the Scrum Team. This role is intentionally broad — it includes everyone who contributes to building the product. In our project, that included individuals with programming, design, and testing responsibilities.</a:t>
            </a:r>
          </a:p>
          <a:p>
            <a:pPr>
              <a:buNone/>
            </a:pPr>
            <a:endParaRPr lang="en-US" dirty="0"/>
          </a:p>
          <a:p>
            <a:r>
              <a:rPr lang="en-US" dirty="0"/>
              <a:t>While "Tester" is not an official Scrum role, testing is a crucial activity within the Developer group and should be embedded throughout the sprint.</a:t>
            </a: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                            In the Agile model, the phases of the software development life cycle still exist, but they are handled differently than in traditional methods.</a:t>
            </a:r>
          </a:p>
          <a:p>
            <a:pPr>
              <a:buNone/>
            </a:pPr>
            <a:endParaRPr lang="en-US" dirty="0"/>
          </a:p>
          <a:p>
            <a:pPr>
              <a:buNone/>
            </a:pPr>
            <a:r>
              <a:rPr lang="en-US" dirty="0"/>
              <a:t>Rather than completing each phase in sequence, Agile integrates them into short, repeatable cycles called sprints.</a:t>
            </a:r>
          </a:p>
          <a:p>
            <a:pPr>
              <a:buNone/>
            </a:pPr>
            <a:endParaRPr lang="en-US" dirty="0"/>
          </a:p>
          <a:p>
            <a:pPr>
              <a:buNone/>
            </a:pPr>
            <a:r>
              <a:rPr lang="en-US" dirty="0"/>
              <a:t>We begin with just enough planning to define user stories. From there, the team designs, develops, and tests a small increment of functionality.</a:t>
            </a:r>
          </a:p>
          <a:p>
            <a:pPr>
              <a:buNone/>
            </a:pPr>
            <a:endParaRPr lang="en-US" dirty="0"/>
          </a:p>
          <a:p>
            <a:pPr>
              <a:buNone/>
            </a:pPr>
            <a:r>
              <a:rPr lang="en-US" dirty="0"/>
              <a:t>Once that increment is reviewed and validated, it can be deployed – often within a matter of weeks. After each sprint, we inspect the results, review stakeholder feedback, and adapt the backlog accordingly.</a:t>
            </a:r>
          </a:p>
          <a:p>
            <a:pPr>
              <a:buNone/>
            </a:pPr>
            <a:endParaRPr lang="en-US" dirty="0"/>
          </a:p>
          <a:p>
            <a:r>
              <a:rPr lang="en-US" dirty="0"/>
              <a:t>This iterative approach supports faster feedback, better alignment with user needs, and a more flexible response to change compared to the linear structure of the Waterfall model.</a:t>
            </a: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compares the traditional Waterfall model – which </a:t>
            </a:r>
            <a:r>
              <a:rPr lang="en-US" dirty="0" err="1"/>
              <a:t>ChadaTech</a:t>
            </a:r>
            <a:r>
              <a:rPr lang="en-US" dirty="0"/>
              <a:t> has used for years – with the Agile Scrum approach we piloted in the SNHU Travel project.</a:t>
            </a:r>
          </a:p>
          <a:p>
            <a:pPr>
              <a:buNone/>
            </a:pPr>
            <a:endParaRPr lang="en-US" dirty="0"/>
          </a:p>
          <a:p>
            <a:pPr>
              <a:buNone/>
            </a:pPr>
            <a:r>
              <a:rPr lang="en-US" dirty="0"/>
              <a:t>In Waterfall, the process is rigid. Once you commit to a plan, it’s difficult to change course without major rework. Testing happens late, and customer feedback is often delayed until after development is complete.</a:t>
            </a:r>
          </a:p>
          <a:p>
            <a:pPr>
              <a:buNone/>
            </a:pPr>
            <a:endParaRPr lang="en-US" dirty="0"/>
          </a:p>
          <a:p>
            <a:pPr>
              <a:buNone/>
            </a:pPr>
            <a:r>
              <a:rPr lang="en-US" dirty="0"/>
              <a:t>Agile, by contrast, breaks work into short iterations. Feedback from stakeholders and users is incorporated early and often. When SNHU Travel asked us to pivot toward wellness and detox destinations midway through the sprint, we were able to adjust immediately without major disruption.</a:t>
            </a:r>
          </a:p>
          <a:p>
            <a:pPr>
              <a:buNone/>
            </a:pPr>
            <a:endParaRPr lang="en-US" dirty="0"/>
          </a:p>
          <a:p>
            <a:r>
              <a:rPr lang="en-US" dirty="0"/>
              <a:t>That kind of responsiveness would have been extremely difficult under a Waterfall model – and it’s one of the clearest advantages we saw during this project.</a:t>
            </a: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Choosing between Agile and Waterfall depends on the project’s needs, constraints, and the team’s working style.</a:t>
            </a:r>
          </a:p>
          <a:p>
            <a:pPr>
              <a:buNone/>
            </a:pPr>
            <a:endParaRPr lang="en-US" dirty="0"/>
          </a:p>
          <a:p>
            <a:pPr>
              <a:buNone/>
            </a:pPr>
            <a:r>
              <a:rPr lang="en-US" dirty="0"/>
              <a:t>Agile, and specifically Scrum, excels when flexibility and collaboration are important – especially for projects where user needs can shift or evolve over time. That was absolutely the case in the SNHU Travel project. When priorities changed mid-sprint, our team was able to pivot quickly and still deliver value without delay.</a:t>
            </a:r>
          </a:p>
          <a:p>
            <a:pPr>
              <a:buNone/>
            </a:pPr>
            <a:endParaRPr lang="en-US" dirty="0"/>
          </a:p>
          <a:p>
            <a:pPr>
              <a:buNone/>
            </a:pPr>
            <a:r>
              <a:rPr lang="en-US" dirty="0"/>
              <a:t>Waterfall still has its place, especially in projects with highly stable requirements or where formal documentation is a priority – like some government or compliance-heavy work.</a:t>
            </a:r>
          </a:p>
          <a:p>
            <a:pPr>
              <a:buNone/>
            </a:pPr>
            <a:endParaRPr lang="en-US" dirty="0"/>
          </a:p>
          <a:p>
            <a:r>
              <a:rPr lang="en-US" dirty="0"/>
              <a:t>But for most of </a:t>
            </a:r>
            <a:r>
              <a:rPr lang="en-US" dirty="0" err="1"/>
              <a:t>ChadaTech’s</a:t>
            </a:r>
            <a:r>
              <a:rPr lang="en-US" dirty="0"/>
              <a:t> custom software development, I believe Scrum offers the responsiveness, clarity, and team structure we need to deliver better results. I recommend expanding Agile adoption across future teams based on our success in this pilot.</a:t>
            </a: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24342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Scrum in Action: Lessons from the SNHU Travel Project</a:t>
            </a:r>
            <a:br>
              <a:rPr lang="en-US" dirty="0"/>
            </a:br>
            <a:br>
              <a:rPr lang="en-US" sz="2400" dirty="0"/>
            </a:br>
            <a:r>
              <a:rPr lang="en-US" sz="2400" dirty="0"/>
              <a:t>Aaron Befus</a:t>
            </a:r>
            <a:br>
              <a:rPr lang="en-US" sz="2400" dirty="0"/>
            </a:br>
            <a:r>
              <a:rPr lang="en-US" sz="2400" dirty="0"/>
              <a:t>April 15, 2025</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71063139"/>
              </p:ext>
            </p:extLst>
          </p:nvPr>
        </p:nvGraphicFramePr>
        <p:xfrm>
          <a:off x="6643315" y="805694"/>
          <a:ext cx="4557713" cy="5429491"/>
        </p:xfrm>
        <a:graphic>
          <a:graphicData uri="http://schemas.openxmlformats.org/drawingml/2006/table">
            <a:tbl>
              <a:tblPr firstRow="1" bandRow="1"/>
              <a:tblGrid>
                <a:gridCol w="4557713">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b="0" dirty="0">
                          <a:latin typeface="+mn-lt"/>
                          <a:cs typeface="Gill Sans Light" panose="020B0302020104020203" pitchFamily="34" charset="-79"/>
                        </a:rPr>
                        <a:t>INTRODUCTION</a:t>
                      </a:r>
                    </a:p>
                    <a:p>
                      <a:pPr algn="r"/>
                      <a:r>
                        <a:rPr lang="en-US" sz="22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200" b="0" dirty="0"/>
                        <a:t>SCRUM ROLES &amp; RESPONSIBILITIES</a:t>
                      </a:r>
                    </a:p>
                    <a:p>
                      <a:pPr marL="0" algn="r" defTabSz="914400" rtl="0" eaLnBrk="1" latinLnBrk="0" hangingPunct="1"/>
                      <a:r>
                        <a:rPr lang="en-US" sz="22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200" b="0" dirty="0"/>
                        <a:t>AGILE PHASES OF THE SDLC</a:t>
                      </a:r>
                    </a:p>
                    <a:p>
                      <a:pPr marL="0" algn="r" defTabSz="914400" rtl="0" eaLnBrk="1" latinLnBrk="0" hangingPunct="1"/>
                      <a:r>
                        <a:rPr lang="en-US" sz="22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b="0" dirty="0"/>
                        <a:t>WATERFALL VS. AGILE</a:t>
                      </a:r>
                      <a:endParaRPr lang="en-US" sz="2200" b="0" dirty="0">
                        <a:latin typeface="+mn-lt"/>
                        <a:cs typeface="Gill Sans Light" panose="020B0302020104020203" pitchFamily="34" charset="-79"/>
                      </a:endParaRPr>
                    </a:p>
                    <a:p>
                      <a:pPr marL="0" algn="r" defTabSz="914400" rtl="0" eaLnBrk="1" latinLnBrk="0" hangingPunct="1"/>
                      <a:r>
                        <a:rPr lang="en-US" sz="2200" b="0" kern="1200" dirty="0">
                          <a:solidFill>
                            <a:schemeClr val="tx1"/>
                          </a:solidFill>
                          <a:latin typeface="+mj-lt"/>
                          <a:ea typeface="+mn-ea"/>
                          <a:cs typeface="+mn-cs"/>
                        </a:rPr>
                        <a:t> 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b="0" dirty="0"/>
                        <a:t>CHOOSING THE RIGHT APPROACH</a:t>
                      </a:r>
                      <a:endParaRPr lang="en-US" sz="2200" b="0" dirty="0">
                        <a:latin typeface="+mn-lt"/>
                        <a:cs typeface="Gill Sans Light" panose="020B0302020104020203" pitchFamily="34" charset="-79"/>
                      </a:endParaRPr>
                    </a:p>
                    <a:p>
                      <a:pPr marL="0" algn="r" defTabSz="914400" rtl="0" eaLnBrk="1" latinLnBrk="0" hangingPunct="1"/>
                      <a:r>
                        <a:rPr lang="en-US" sz="2200" b="0" kern="1200" dirty="0">
                          <a:solidFill>
                            <a:schemeClr val="tx1"/>
                          </a:solidFill>
                          <a:latin typeface="+mj-lt"/>
                          <a:ea typeface="+mn-ea"/>
                          <a:cs typeface="+mn-cs"/>
                        </a:rPr>
                        <a:t> 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200" b="0" dirty="0">
                          <a:latin typeface="+mn-lt"/>
                          <a:cs typeface="Gill Sans Light" panose="020B0302020104020203" pitchFamily="34" charset="-79"/>
                        </a:rPr>
                        <a:t>REFERENCES</a:t>
                      </a:r>
                    </a:p>
                    <a:p>
                      <a:pPr marL="0" algn="r" defTabSz="914400" rtl="0" eaLnBrk="1" latinLnBrk="0" hangingPunct="1"/>
                      <a:r>
                        <a:rPr lang="en-US" sz="2200" b="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31577236"/>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1168400"/>
          </a:xfrm>
        </p:spPr>
        <p:txBody>
          <a:bodyPr/>
          <a:lstStyle/>
          <a:p>
            <a:pPr algn="ctr"/>
            <a:r>
              <a:rPr lang="en-US" dirty="0"/>
              <a:t>Introduction</a:t>
            </a:r>
          </a:p>
        </p:txBody>
      </p:sp>
      <p:sp>
        <p:nvSpPr>
          <p:cNvPr id="5" name="Title 1">
            <a:extLst>
              <a:ext uri="{FF2B5EF4-FFF2-40B4-BE49-F238E27FC236}">
                <a16:creationId xmlns:a16="http://schemas.microsoft.com/office/drawing/2014/main" id="{9E48DA83-92C7-94B9-2BC7-37CAC6C8B36A}"/>
              </a:ext>
            </a:extLst>
          </p:cNvPr>
          <p:cNvSpPr txBox="1">
            <a:spLocks/>
          </p:cNvSpPr>
          <p:nvPr/>
        </p:nvSpPr>
        <p:spPr>
          <a:xfrm>
            <a:off x="914400" y="2387600"/>
            <a:ext cx="5641848" cy="3464560"/>
          </a:xfrm>
          <a:prstGeom prst="rect">
            <a:avLst/>
          </a:prstGeom>
        </p:spPr>
        <p:txBody>
          <a:bodyPr vert="horz" lIns="91440" tIns="45720" rIns="91440" bIns="45720" rtlCol="0" anchor="t" anchorCtr="0">
            <a:noAutofit/>
          </a:bodyPr>
          <a:lstStyle>
            <a:lvl1pPr algn="l" defTabSz="914400" rtl="0" eaLnBrk="1" latinLnBrk="0" hangingPunct="1">
              <a:lnSpc>
                <a:spcPct val="75000"/>
              </a:lnSpc>
              <a:spcBef>
                <a:spcPct val="0"/>
              </a:spcBef>
              <a:buNone/>
              <a:defRPr sz="4800" kern="1200">
                <a:solidFill>
                  <a:schemeClr val="tx1"/>
                </a:solidFill>
                <a:latin typeface="+mj-lt"/>
                <a:ea typeface="+mj-ea"/>
                <a:cs typeface="+mj-cs"/>
              </a:defRPr>
            </a:lvl1pPr>
          </a:lstStyle>
          <a:p>
            <a:pPr marL="685800" indent="-685800">
              <a:spcAft>
                <a:spcPts val="2400"/>
              </a:spcAft>
              <a:buFont typeface="Arial" panose="020B0604020202020204" pitchFamily="34" charset="0"/>
              <a:buChar char="•"/>
            </a:pPr>
            <a:r>
              <a:rPr lang="en-US" sz="3200" dirty="0">
                <a:latin typeface="+mn-lt"/>
              </a:rPr>
              <a:t>Overview of the SNHU Travel Project</a:t>
            </a:r>
          </a:p>
          <a:p>
            <a:pPr marL="685800" indent="-685800">
              <a:spcAft>
                <a:spcPts val="2400"/>
              </a:spcAft>
              <a:buFont typeface="Arial" panose="020B0604020202020204" pitchFamily="34" charset="0"/>
              <a:buChar char="•"/>
            </a:pPr>
            <a:r>
              <a:rPr lang="en-US" sz="3200" dirty="0">
                <a:latin typeface="+mn-lt"/>
              </a:rPr>
              <a:t>Purpose of the Agile Pilot at </a:t>
            </a:r>
            <a:r>
              <a:rPr lang="en-US" sz="3200" dirty="0" err="1">
                <a:latin typeface="+mn-lt"/>
              </a:rPr>
              <a:t>ChadaTech</a:t>
            </a:r>
            <a:endParaRPr lang="en-US" sz="3200" dirty="0">
              <a:latin typeface="+mn-lt"/>
            </a:endParaRPr>
          </a:p>
          <a:p>
            <a:pPr marL="685800" indent="-685800">
              <a:spcAft>
                <a:spcPts val="2400"/>
              </a:spcAft>
              <a:buFont typeface="Arial" panose="020B0604020202020204" pitchFamily="34" charset="0"/>
              <a:buChar char="•"/>
            </a:pPr>
            <a:r>
              <a:rPr lang="en-US" sz="3200" dirty="0">
                <a:latin typeface="+mn-lt"/>
              </a:rPr>
              <a:t>Goals of this Presentation</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789365" y="1412240"/>
            <a:ext cx="5449824" cy="1371600"/>
          </a:xfrm>
        </p:spPr>
        <p:txBody>
          <a:bodyPr anchor="b"/>
          <a:lstStyle/>
          <a:p>
            <a:r>
              <a:rPr lang="en-US" dirty="0"/>
              <a:t>Scrum Roles &amp; Responsibilities</a:t>
            </a:r>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1488884" y="3167888"/>
            <a:ext cx="5449824" cy="2877312"/>
          </a:xfrm>
        </p:spPr>
        <p:txBody>
          <a:bodyPr/>
          <a:lstStyle/>
          <a:p>
            <a:pPr marL="342900" indent="-342900">
              <a:spcBef>
                <a:spcPts val="600"/>
              </a:spcBef>
              <a:spcAft>
                <a:spcPts val="4800"/>
              </a:spcAft>
              <a:buFont typeface="Arial" panose="020B0604020202020204" pitchFamily="34" charset="0"/>
              <a:buChar char="•"/>
            </a:pPr>
            <a:r>
              <a:rPr lang="en-US" sz="3200" dirty="0"/>
              <a:t>Product Owner</a:t>
            </a:r>
          </a:p>
          <a:p>
            <a:pPr marL="342900" indent="-342900">
              <a:spcBef>
                <a:spcPts val="600"/>
              </a:spcBef>
              <a:spcAft>
                <a:spcPts val="4800"/>
              </a:spcAft>
              <a:buFont typeface="Arial" panose="020B0604020202020204" pitchFamily="34" charset="0"/>
              <a:buChar char="•"/>
            </a:pPr>
            <a:r>
              <a:rPr lang="en-US" sz="3200" dirty="0"/>
              <a:t>Scrum master</a:t>
            </a:r>
          </a:p>
          <a:p>
            <a:pPr marL="342900" indent="-342900">
              <a:spcBef>
                <a:spcPts val="600"/>
              </a:spcBef>
              <a:spcAft>
                <a:spcPts val="4800"/>
              </a:spcAft>
              <a:buFont typeface="Arial" panose="020B0604020202020204" pitchFamily="34" charset="0"/>
              <a:buChar char="•"/>
            </a:pPr>
            <a:r>
              <a:rPr lang="en-US" sz="3200" dirty="0"/>
              <a:t>developers</a:t>
            </a:r>
            <a:endParaRPr lang="en-US" dirty="0"/>
          </a:p>
        </p:txBody>
      </p:sp>
      <p:sp>
        <p:nvSpPr>
          <p:cNvPr id="6" name="Content Placeholder 10">
            <a:extLst>
              <a:ext uri="{FF2B5EF4-FFF2-40B4-BE49-F238E27FC236}">
                <a16:creationId xmlns:a16="http://schemas.microsoft.com/office/drawing/2014/main" id="{29418E8D-CB5C-7943-E985-9CCC11C7DD84}"/>
              </a:ext>
            </a:extLst>
          </p:cNvPr>
          <p:cNvSpPr txBox="1">
            <a:spLocks/>
          </p:cNvSpPr>
          <p:nvPr/>
        </p:nvSpPr>
        <p:spPr>
          <a:xfrm>
            <a:off x="1824895" y="3633216"/>
            <a:ext cx="6687884" cy="28773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0"/>
              </a:spcAft>
            </a:pPr>
            <a:r>
              <a:rPr lang="en-US" sz="2300" cap="none" dirty="0">
                <a:latin typeface="+mj-lt"/>
              </a:rPr>
              <a:t>Owns the product backlog &amp; defines value</a:t>
            </a:r>
          </a:p>
          <a:p>
            <a:pPr>
              <a:spcBef>
                <a:spcPts val="600"/>
              </a:spcBef>
              <a:spcAft>
                <a:spcPts val="6000"/>
              </a:spcAft>
            </a:pPr>
            <a:r>
              <a:rPr lang="en-US" sz="2300" cap="none" dirty="0">
                <a:latin typeface="+mj-lt"/>
              </a:rPr>
              <a:t>Coaches the team &amp; removes blockers</a:t>
            </a:r>
          </a:p>
          <a:p>
            <a:pPr>
              <a:spcBef>
                <a:spcPts val="600"/>
              </a:spcBef>
              <a:spcAft>
                <a:spcPts val="6000"/>
              </a:spcAft>
            </a:pPr>
            <a:r>
              <a:rPr lang="en-US" sz="2300" cap="none" dirty="0">
                <a:latin typeface="+mj-lt"/>
              </a:rPr>
              <a:t>Cross-functional team that delivers product</a:t>
            </a:r>
          </a:p>
        </p:txBody>
      </p:sp>
      <p:sp>
        <p:nvSpPr>
          <p:cNvPr id="7" name="Content Placeholder 10">
            <a:extLst>
              <a:ext uri="{FF2B5EF4-FFF2-40B4-BE49-F238E27FC236}">
                <a16:creationId xmlns:a16="http://schemas.microsoft.com/office/drawing/2014/main" id="{9F3095D0-5D71-A712-3239-75F094053F19}"/>
              </a:ext>
            </a:extLst>
          </p:cNvPr>
          <p:cNvSpPr txBox="1">
            <a:spLocks/>
          </p:cNvSpPr>
          <p:nvPr/>
        </p:nvSpPr>
        <p:spPr>
          <a:xfrm>
            <a:off x="8239189" y="6476492"/>
            <a:ext cx="3509836" cy="4302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4800"/>
              </a:spcAft>
            </a:pPr>
            <a:r>
              <a:rPr lang="en-US" sz="1800" cap="none" dirty="0">
                <a:solidFill>
                  <a:schemeClr val="accent4">
                    <a:lumMod val="75000"/>
                  </a:schemeClr>
                </a:solidFill>
                <a:latin typeface="+mj-lt"/>
              </a:rPr>
              <a:t>Source: West (2025), Atlassian</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5" name="Title 18">
            <a:extLst>
              <a:ext uri="{FF2B5EF4-FFF2-40B4-BE49-F238E27FC236}">
                <a16:creationId xmlns:a16="http://schemas.microsoft.com/office/drawing/2014/main" id="{128C2FF2-DE8E-4812-27A7-72CE421750DC}"/>
              </a:ext>
            </a:extLst>
          </p:cNvPr>
          <p:cNvSpPr>
            <a:spLocks noGrp="1"/>
          </p:cNvSpPr>
          <p:nvPr>
            <p:ph type="title"/>
          </p:nvPr>
        </p:nvSpPr>
        <p:spPr>
          <a:xfrm>
            <a:off x="-117919" y="650240"/>
            <a:ext cx="10360025" cy="914400"/>
          </a:xfrm>
        </p:spPr>
        <p:txBody>
          <a:bodyPr anchor="ctr" anchorCtr="0"/>
          <a:lstStyle/>
          <a:p>
            <a:pPr algn="ctr"/>
            <a:r>
              <a:rPr lang="en-US" sz="4800" dirty="0"/>
              <a:t>Agile Phases of the SDLC</a:t>
            </a:r>
          </a:p>
        </p:txBody>
      </p:sp>
      <p:sp>
        <p:nvSpPr>
          <p:cNvPr id="10" name="Content Placeholder 10">
            <a:extLst>
              <a:ext uri="{FF2B5EF4-FFF2-40B4-BE49-F238E27FC236}">
                <a16:creationId xmlns:a16="http://schemas.microsoft.com/office/drawing/2014/main" id="{2F9762B9-27D5-3FAD-A36C-72D201E22744}"/>
              </a:ext>
            </a:extLst>
          </p:cNvPr>
          <p:cNvSpPr txBox="1">
            <a:spLocks/>
          </p:cNvSpPr>
          <p:nvPr/>
        </p:nvSpPr>
        <p:spPr>
          <a:xfrm>
            <a:off x="646176" y="1826768"/>
            <a:ext cx="5449824" cy="42946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600"/>
              </a:spcBef>
              <a:spcAft>
                <a:spcPts val="3000"/>
              </a:spcAft>
            </a:pPr>
            <a:r>
              <a:rPr lang="en-US" sz="3200" cap="all" dirty="0"/>
              <a:t>Plan</a:t>
            </a:r>
          </a:p>
          <a:p>
            <a:pPr marL="342900" indent="-342900">
              <a:spcBef>
                <a:spcPts val="600"/>
              </a:spcBef>
              <a:spcAft>
                <a:spcPts val="3000"/>
              </a:spcAft>
            </a:pPr>
            <a:r>
              <a:rPr lang="en-US" sz="3200" cap="all" dirty="0"/>
              <a:t>Design &amp; Develop</a:t>
            </a:r>
          </a:p>
          <a:p>
            <a:pPr marL="342900" indent="-342900">
              <a:spcBef>
                <a:spcPts val="600"/>
              </a:spcBef>
              <a:spcAft>
                <a:spcPts val="3000"/>
              </a:spcAft>
            </a:pPr>
            <a:r>
              <a:rPr lang="en-US" sz="3200" cap="all" dirty="0"/>
              <a:t>Test</a:t>
            </a:r>
          </a:p>
          <a:p>
            <a:pPr marL="342900" indent="-342900">
              <a:spcBef>
                <a:spcPts val="600"/>
              </a:spcBef>
              <a:spcAft>
                <a:spcPts val="3000"/>
              </a:spcAft>
            </a:pPr>
            <a:r>
              <a:rPr lang="en-US" sz="3200" cap="all" dirty="0"/>
              <a:t>Deploy</a:t>
            </a:r>
          </a:p>
          <a:p>
            <a:pPr marL="342900" indent="-342900">
              <a:spcBef>
                <a:spcPts val="600"/>
              </a:spcBef>
              <a:spcAft>
                <a:spcPts val="3000"/>
              </a:spcAft>
            </a:pPr>
            <a:r>
              <a:rPr lang="en-US" sz="3200" cap="all" dirty="0"/>
              <a:t>Review &amp; adapt</a:t>
            </a:r>
            <a:endParaRPr lang="en-US" cap="all" dirty="0"/>
          </a:p>
        </p:txBody>
      </p:sp>
      <p:sp>
        <p:nvSpPr>
          <p:cNvPr id="12" name="Content Placeholder 10">
            <a:extLst>
              <a:ext uri="{FF2B5EF4-FFF2-40B4-BE49-F238E27FC236}">
                <a16:creationId xmlns:a16="http://schemas.microsoft.com/office/drawing/2014/main" id="{1B4D7C2F-2A31-76B1-828B-12D7C97F285B}"/>
              </a:ext>
            </a:extLst>
          </p:cNvPr>
          <p:cNvSpPr txBox="1">
            <a:spLocks/>
          </p:cNvSpPr>
          <p:nvPr/>
        </p:nvSpPr>
        <p:spPr>
          <a:xfrm>
            <a:off x="2265680" y="1826768"/>
            <a:ext cx="7517099" cy="49987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0"/>
              </a:spcAft>
            </a:pPr>
            <a:r>
              <a:rPr lang="en-US" sz="2300" cap="none" dirty="0">
                <a:latin typeface="+mj-lt"/>
              </a:rPr>
              <a:t>Gather initial requirements through user stories</a:t>
            </a:r>
          </a:p>
        </p:txBody>
      </p:sp>
      <p:sp>
        <p:nvSpPr>
          <p:cNvPr id="13" name="Content Placeholder 10">
            <a:extLst>
              <a:ext uri="{FF2B5EF4-FFF2-40B4-BE49-F238E27FC236}">
                <a16:creationId xmlns:a16="http://schemas.microsoft.com/office/drawing/2014/main" id="{7D753BEE-E178-AFD4-E097-40C6535A3CD9}"/>
              </a:ext>
            </a:extLst>
          </p:cNvPr>
          <p:cNvSpPr txBox="1">
            <a:spLocks/>
          </p:cNvSpPr>
          <p:nvPr/>
        </p:nvSpPr>
        <p:spPr>
          <a:xfrm>
            <a:off x="4674901" y="2707640"/>
            <a:ext cx="7517099" cy="49987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0"/>
              </a:spcAft>
            </a:pPr>
            <a:r>
              <a:rPr lang="en-US" sz="2300" cap="none" dirty="0">
                <a:latin typeface="+mj-lt"/>
              </a:rPr>
              <a:t>Build small, function increments</a:t>
            </a:r>
          </a:p>
        </p:txBody>
      </p:sp>
      <p:sp>
        <p:nvSpPr>
          <p:cNvPr id="15" name="Content Placeholder 10">
            <a:extLst>
              <a:ext uri="{FF2B5EF4-FFF2-40B4-BE49-F238E27FC236}">
                <a16:creationId xmlns:a16="http://schemas.microsoft.com/office/drawing/2014/main" id="{C37F6B80-F316-7566-6894-055A8903EC86}"/>
              </a:ext>
            </a:extLst>
          </p:cNvPr>
          <p:cNvSpPr txBox="1">
            <a:spLocks/>
          </p:cNvSpPr>
          <p:nvPr/>
        </p:nvSpPr>
        <p:spPr>
          <a:xfrm>
            <a:off x="2072640" y="3650489"/>
            <a:ext cx="7517099" cy="49987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0"/>
              </a:spcAft>
            </a:pPr>
            <a:r>
              <a:rPr lang="en-US" sz="2300" cap="none" dirty="0">
                <a:latin typeface="+mj-lt"/>
              </a:rPr>
              <a:t>Validate continuously within each sprint</a:t>
            </a:r>
          </a:p>
        </p:txBody>
      </p:sp>
      <p:sp>
        <p:nvSpPr>
          <p:cNvPr id="16" name="Content Placeholder 10">
            <a:extLst>
              <a:ext uri="{FF2B5EF4-FFF2-40B4-BE49-F238E27FC236}">
                <a16:creationId xmlns:a16="http://schemas.microsoft.com/office/drawing/2014/main" id="{3C40B1A5-C13D-FA7C-C7A6-9C37BB217A67}"/>
              </a:ext>
            </a:extLst>
          </p:cNvPr>
          <p:cNvSpPr txBox="1">
            <a:spLocks/>
          </p:cNvSpPr>
          <p:nvPr/>
        </p:nvSpPr>
        <p:spPr>
          <a:xfrm>
            <a:off x="2671269" y="4531361"/>
            <a:ext cx="7517099" cy="49987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0"/>
              </a:spcAft>
            </a:pPr>
            <a:r>
              <a:rPr lang="en-US" sz="2300" cap="none" dirty="0">
                <a:latin typeface="+mj-lt"/>
              </a:rPr>
              <a:t>Release working features early &amp; often</a:t>
            </a:r>
          </a:p>
        </p:txBody>
      </p:sp>
      <p:sp>
        <p:nvSpPr>
          <p:cNvPr id="18" name="Content Placeholder 10">
            <a:extLst>
              <a:ext uri="{FF2B5EF4-FFF2-40B4-BE49-F238E27FC236}">
                <a16:creationId xmlns:a16="http://schemas.microsoft.com/office/drawing/2014/main" id="{0A64C8C7-0DF7-13B7-68A6-976FD68AAAEC}"/>
              </a:ext>
            </a:extLst>
          </p:cNvPr>
          <p:cNvSpPr txBox="1">
            <a:spLocks/>
          </p:cNvSpPr>
          <p:nvPr/>
        </p:nvSpPr>
        <p:spPr>
          <a:xfrm>
            <a:off x="4308904" y="5412233"/>
            <a:ext cx="7517099" cy="499872"/>
          </a:xfrm>
          <a:prstGeom prst="rect">
            <a:avLst/>
          </a:prstGeom>
        </p:spPr>
        <p:txBody>
          <a:bodyPr vert="horz" lIns="91440" tIns="45720" rIns="91440" bIns="45720" rtlCol="0" anchor="ctr" anchorCtr="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0"/>
              </a:spcAft>
            </a:pPr>
            <a:r>
              <a:rPr lang="en-US" sz="2300" cap="none" dirty="0">
                <a:latin typeface="+mj-lt"/>
              </a:rPr>
              <a:t>Inspect outcomes, refine backlog</a:t>
            </a:r>
          </a:p>
        </p:txBody>
      </p:sp>
      <p:sp>
        <p:nvSpPr>
          <p:cNvPr id="19" name="Content Placeholder 10">
            <a:extLst>
              <a:ext uri="{FF2B5EF4-FFF2-40B4-BE49-F238E27FC236}">
                <a16:creationId xmlns:a16="http://schemas.microsoft.com/office/drawing/2014/main" id="{CC43B3E6-3309-DE0E-7179-7E2191599279}"/>
              </a:ext>
            </a:extLst>
          </p:cNvPr>
          <p:cNvSpPr txBox="1">
            <a:spLocks/>
          </p:cNvSpPr>
          <p:nvPr/>
        </p:nvSpPr>
        <p:spPr>
          <a:xfrm>
            <a:off x="2919983" y="6355082"/>
            <a:ext cx="3509836" cy="4302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4800"/>
              </a:spcAft>
            </a:pPr>
            <a:r>
              <a:rPr lang="en-US" sz="1800" cap="none" dirty="0">
                <a:solidFill>
                  <a:schemeClr val="accent2"/>
                </a:solidFill>
                <a:latin typeface="+mj-lt"/>
              </a:rPr>
              <a:t>Source: Legit Security (2025)</a:t>
            </a:r>
          </a:p>
        </p:txBody>
      </p:sp>
    </p:spTree>
    <p:extLst>
      <p:ext uri="{BB962C8B-B14F-4D97-AF65-F5344CB8AC3E}">
        <p14:creationId xmlns:p14="http://schemas.microsoft.com/office/powerpoint/2010/main" val="423010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717040" y="433793"/>
            <a:ext cx="7534656" cy="1422400"/>
          </a:xfrm>
        </p:spPr>
        <p:txBody>
          <a:bodyPr anchor="ctr" anchorCtr="0"/>
          <a:lstStyle/>
          <a:p>
            <a:pPr algn="ctr"/>
            <a:r>
              <a:rPr lang="en-US" sz="4800" dirty="0"/>
              <a:t>Waterfall vs. Agile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graphicFrame>
        <p:nvGraphicFramePr>
          <p:cNvPr id="9" name="Table 8">
            <a:extLst>
              <a:ext uri="{FF2B5EF4-FFF2-40B4-BE49-F238E27FC236}">
                <a16:creationId xmlns:a16="http://schemas.microsoft.com/office/drawing/2014/main" id="{87463821-6162-5851-AF28-296CC600BF99}"/>
              </a:ext>
            </a:extLst>
          </p:cNvPr>
          <p:cNvGraphicFramePr>
            <a:graphicFrameLocks noGrp="1"/>
          </p:cNvGraphicFramePr>
          <p:nvPr>
            <p:extLst>
              <p:ext uri="{D42A27DB-BD31-4B8C-83A1-F6EECF244321}">
                <p14:modId xmlns:p14="http://schemas.microsoft.com/office/powerpoint/2010/main" val="1708040910"/>
              </p:ext>
            </p:extLst>
          </p:nvPr>
        </p:nvGraphicFramePr>
        <p:xfrm>
          <a:off x="487680" y="1856193"/>
          <a:ext cx="9987280" cy="2661469"/>
        </p:xfrm>
        <a:graphic>
          <a:graphicData uri="http://schemas.openxmlformats.org/drawingml/2006/table">
            <a:tbl>
              <a:tblPr firstRow="1" bandRow="1">
                <a:effectLst/>
                <a:tableStyleId>{F5AB1C69-6EDB-4FF4-983F-18BD219EF322}</a:tableStyleId>
              </a:tblPr>
              <a:tblGrid>
                <a:gridCol w="2315030">
                  <a:extLst>
                    <a:ext uri="{9D8B030D-6E8A-4147-A177-3AD203B41FA5}">
                      <a16:colId xmlns:a16="http://schemas.microsoft.com/office/drawing/2014/main" val="256277282"/>
                    </a:ext>
                  </a:extLst>
                </a:gridCol>
                <a:gridCol w="3848492">
                  <a:extLst>
                    <a:ext uri="{9D8B030D-6E8A-4147-A177-3AD203B41FA5}">
                      <a16:colId xmlns:a16="http://schemas.microsoft.com/office/drawing/2014/main" val="1604647329"/>
                    </a:ext>
                  </a:extLst>
                </a:gridCol>
                <a:gridCol w="3823758">
                  <a:extLst>
                    <a:ext uri="{9D8B030D-6E8A-4147-A177-3AD203B41FA5}">
                      <a16:colId xmlns:a16="http://schemas.microsoft.com/office/drawing/2014/main" val="3591572185"/>
                    </a:ext>
                  </a:extLst>
                </a:gridCol>
              </a:tblGrid>
              <a:tr h="441152">
                <a:tc>
                  <a:txBody>
                    <a:bodyPr/>
                    <a:lstStyle/>
                    <a:p>
                      <a:pPr algn="ctr"/>
                      <a:r>
                        <a:rPr lang="en-US" sz="2000" dirty="0"/>
                        <a:t>Aspect</a:t>
                      </a:r>
                    </a:p>
                  </a:txBody>
                  <a:tcPr/>
                </a:tc>
                <a:tc>
                  <a:txBody>
                    <a:bodyPr/>
                    <a:lstStyle/>
                    <a:p>
                      <a:pPr algn="ctr"/>
                      <a:r>
                        <a:rPr lang="en-US" sz="2000" dirty="0"/>
                        <a:t>Waterfall</a:t>
                      </a:r>
                      <a:endParaRPr lang="en-US" dirty="0"/>
                    </a:p>
                  </a:txBody>
                  <a:tcPr/>
                </a:tc>
                <a:tc>
                  <a:txBody>
                    <a:bodyPr/>
                    <a:lstStyle/>
                    <a:p>
                      <a:pPr algn="ctr"/>
                      <a:r>
                        <a:rPr lang="en-US" sz="2000" dirty="0"/>
                        <a:t>Agile (Scrum)</a:t>
                      </a:r>
                    </a:p>
                  </a:txBody>
                  <a:tcPr/>
                </a:tc>
                <a:extLst>
                  <a:ext uri="{0D108BD9-81ED-4DB2-BD59-A6C34878D82A}">
                    <a16:rowId xmlns:a16="http://schemas.microsoft.com/office/drawing/2014/main" val="983730017"/>
                  </a:ext>
                </a:extLst>
              </a:tr>
              <a:tr h="455709">
                <a:tc>
                  <a:txBody>
                    <a:bodyPr/>
                    <a:lstStyle/>
                    <a:p>
                      <a:r>
                        <a:rPr lang="en-US" b="1" dirty="0"/>
                        <a:t>Planning</a:t>
                      </a:r>
                    </a:p>
                  </a:txBody>
                  <a:tcPr/>
                </a:tc>
                <a:tc>
                  <a:txBody>
                    <a:bodyPr/>
                    <a:lstStyle/>
                    <a:p>
                      <a:r>
                        <a:rPr lang="en-US" dirty="0"/>
                        <a:t>Upfront, complete plan</a:t>
                      </a:r>
                    </a:p>
                  </a:txBody>
                  <a:tcPr/>
                </a:tc>
                <a:tc>
                  <a:txBody>
                    <a:bodyPr/>
                    <a:lstStyle/>
                    <a:p>
                      <a:r>
                        <a:rPr lang="en-US" dirty="0"/>
                        <a:t>Adaptive, ongoing throughout sprint</a:t>
                      </a:r>
                    </a:p>
                  </a:txBody>
                  <a:tcPr/>
                </a:tc>
                <a:extLst>
                  <a:ext uri="{0D108BD9-81ED-4DB2-BD59-A6C34878D82A}">
                    <a16:rowId xmlns:a16="http://schemas.microsoft.com/office/drawing/2014/main" val="3707646439"/>
                  </a:ext>
                </a:extLst>
              </a:tr>
              <a:tr h="441152">
                <a:tc>
                  <a:txBody>
                    <a:bodyPr/>
                    <a:lstStyle/>
                    <a:p>
                      <a:r>
                        <a:rPr lang="en-US" b="1" dirty="0"/>
                        <a:t>Development</a:t>
                      </a:r>
                    </a:p>
                  </a:txBody>
                  <a:tcPr/>
                </a:tc>
                <a:tc>
                  <a:txBody>
                    <a:bodyPr/>
                    <a:lstStyle/>
                    <a:p>
                      <a:r>
                        <a:rPr lang="en-US" dirty="0"/>
                        <a:t>Sequential phases</a:t>
                      </a:r>
                    </a:p>
                  </a:txBody>
                  <a:tcPr/>
                </a:tc>
                <a:tc>
                  <a:txBody>
                    <a:bodyPr/>
                    <a:lstStyle/>
                    <a:p>
                      <a:r>
                        <a:rPr lang="en-US" dirty="0"/>
                        <a:t>Iterative, incremental builds</a:t>
                      </a:r>
                    </a:p>
                  </a:txBody>
                  <a:tcPr/>
                </a:tc>
                <a:extLst>
                  <a:ext uri="{0D108BD9-81ED-4DB2-BD59-A6C34878D82A}">
                    <a16:rowId xmlns:a16="http://schemas.microsoft.com/office/drawing/2014/main" val="3939724832"/>
                  </a:ext>
                </a:extLst>
              </a:tr>
              <a:tr h="441152">
                <a:tc>
                  <a:txBody>
                    <a:bodyPr/>
                    <a:lstStyle/>
                    <a:p>
                      <a:r>
                        <a:rPr lang="en-US" b="1" dirty="0"/>
                        <a:t>Flexibility</a:t>
                      </a:r>
                    </a:p>
                  </a:txBody>
                  <a:tcPr/>
                </a:tc>
                <a:tc>
                  <a:txBody>
                    <a:bodyPr/>
                    <a:lstStyle/>
                    <a:p>
                      <a:r>
                        <a:rPr lang="en-US" dirty="0"/>
                        <a:t>Low – hard to change later</a:t>
                      </a:r>
                    </a:p>
                  </a:txBody>
                  <a:tcPr/>
                </a:tc>
                <a:tc>
                  <a:txBody>
                    <a:bodyPr/>
                    <a:lstStyle/>
                    <a:p>
                      <a:r>
                        <a:rPr lang="en-US" dirty="0"/>
                        <a:t>High – can adapt mid-project</a:t>
                      </a:r>
                    </a:p>
                  </a:txBody>
                  <a:tcPr/>
                </a:tc>
                <a:extLst>
                  <a:ext uri="{0D108BD9-81ED-4DB2-BD59-A6C34878D82A}">
                    <a16:rowId xmlns:a16="http://schemas.microsoft.com/office/drawing/2014/main" val="168567848"/>
                  </a:ext>
                </a:extLst>
              </a:tr>
              <a:tr h="441152">
                <a:tc>
                  <a:txBody>
                    <a:bodyPr/>
                    <a:lstStyle/>
                    <a:p>
                      <a:r>
                        <a:rPr lang="en-US" b="1" dirty="0"/>
                        <a:t>Feedback</a:t>
                      </a:r>
                      <a:r>
                        <a:rPr lang="en-US" dirty="0"/>
                        <a:t> </a:t>
                      </a:r>
                      <a:r>
                        <a:rPr lang="en-US" b="1" dirty="0"/>
                        <a:t>Timing</a:t>
                      </a:r>
                    </a:p>
                  </a:txBody>
                  <a:tcPr/>
                </a:tc>
                <a:tc>
                  <a:txBody>
                    <a:bodyPr/>
                    <a:lstStyle/>
                    <a:p>
                      <a:r>
                        <a:rPr lang="en-US" dirty="0"/>
                        <a:t>Late in process</a:t>
                      </a:r>
                    </a:p>
                  </a:txBody>
                  <a:tcPr/>
                </a:tc>
                <a:tc>
                  <a:txBody>
                    <a:bodyPr/>
                    <a:lstStyle/>
                    <a:p>
                      <a:r>
                        <a:rPr lang="en-US" dirty="0"/>
                        <a:t>Early and continuous</a:t>
                      </a:r>
                    </a:p>
                  </a:txBody>
                  <a:tcPr/>
                </a:tc>
                <a:extLst>
                  <a:ext uri="{0D108BD9-81ED-4DB2-BD59-A6C34878D82A}">
                    <a16:rowId xmlns:a16="http://schemas.microsoft.com/office/drawing/2014/main" val="690930394"/>
                  </a:ext>
                </a:extLst>
              </a:tr>
              <a:tr h="441152">
                <a:tc>
                  <a:txBody>
                    <a:bodyPr/>
                    <a:lstStyle/>
                    <a:p>
                      <a:r>
                        <a:rPr lang="en-US" b="1" dirty="0"/>
                        <a:t>Client Involvement</a:t>
                      </a:r>
                    </a:p>
                  </a:txBody>
                  <a:tcPr/>
                </a:tc>
                <a:tc>
                  <a:txBody>
                    <a:bodyPr/>
                    <a:lstStyle/>
                    <a:p>
                      <a:r>
                        <a:rPr lang="en-US" dirty="0"/>
                        <a:t>At the beginning and end</a:t>
                      </a:r>
                    </a:p>
                  </a:txBody>
                  <a:tcPr/>
                </a:tc>
                <a:tc>
                  <a:txBody>
                    <a:bodyPr/>
                    <a:lstStyle/>
                    <a:p>
                      <a:r>
                        <a:rPr lang="en-US" dirty="0"/>
                        <a:t>Frequent input throughout</a:t>
                      </a:r>
                    </a:p>
                  </a:txBody>
                  <a:tcPr/>
                </a:tc>
                <a:extLst>
                  <a:ext uri="{0D108BD9-81ED-4DB2-BD59-A6C34878D82A}">
                    <a16:rowId xmlns:a16="http://schemas.microsoft.com/office/drawing/2014/main" val="3909044747"/>
                  </a:ext>
                </a:extLst>
              </a:tr>
            </a:tbl>
          </a:graphicData>
        </a:graphic>
      </p:graphicFrame>
      <p:sp>
        <p:nvSpPr>
          <p:cNvPr id="10" name="Content Placeholder 10">
            <a:extLst>
              <a:ext uri="{FF2B5EF4-FFF2-40B4-BE49-F238E27FC236}">
                <a16:creationId xmlns:a16="http://schemas.microsoft.com/office/drawing/2014/main" id="{D76EF2ED-4A9A-D3BB-9A93-69BE01D3CE2D}"/>
              </a:ext>
            </a:extLst>
          </p:cNvPr>
          <p:cNvSpPr txBox="1">
            <a:spLocks/>
          </p:cNvSpPr>
          <p:nvPr/>
        </p:nvSpPr>
        <p:spPr>
          <a:xfrm>
            <a:off x="5140960" y="6327753"/>
            <a:ext cx="4000278" cy="43027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Courier New" panose="02070309020205020404" pitchFamily="49" charset="0"/>
              <a:buNone/>
              <a:defRPr sz="2400" b="0" kern="1200" cap="all"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4800"/>
              </a:spcAft>
            </a:pPr>
            <a:r>
              <a:rPr lang="en-US" sz="1800" cap="none" dirty="0">
                <a:solidFill>
                  <a:schemeClr val="accent5">
                    <a:lumMod val="60000"/>
                    <a:lumOff val="40000"/>
                  </a:schemeClr>
                </a:solidFill>
                <a:latin typeface="+mj-lt"/>
              </a:rPr>
              <a:t>Source: Mokhtar &amp; Khayyat (2022</a:t>
            </a:r>
            <a:r>
              <a:rPr lang="en-US" sz="1400" dirty="0">
                <a:solidFill>
                  <a:schemeClr val="accent5">
                    <a:lumMod val="60000"/>
                    <a:lumOff val="40000"/>
                  </a:schemeClr>
                </a:solidFill>
              </a:rPr>
              <a:t>)</a:t>
            </a:r>
            <a:endParaRPr lang="en-US" sz="1800" cap="none" dirty="0">
              <a:solidFill>
                <a:schemeClr val="accent5">
                  <a:lumMod val="60000"/>
                  <a:lumOff val="40000"/>
                </a:schemeClr>
              </a:solidFill>
              <a:latin typeface="+mj-lt"/>
            </a:endParaRPr>
          </a:p>
        </p:txBody>
      </p:sp>
    </p:spTree>
    <p:extLst>
      <p:ext uri="{BB962C8B-B14F-4D97-AF65-F5344CB8AC3E}">
        <p14:creationId xmlns:p14="http://schemas.microsoft.com/office/powerpoint/2010/main" val="196691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E9CAC-7646-0DA4-1175-740AF233169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5A877A-EAAF-B3A8-B3A4-805A2209274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11" name="Title 18">
            <a:extLst>
              <a:ext uri="{FF2B5EF4-FFF2-40B4-BE49-F238E27FC236}">
                <a16:creationId xmlns:a16="http://schemas.microsoft.com/office/drawing/2014/main" id="{B9819230-1E0D-8A61-E2D9-5C6E9FAD35A1}"/>
              </a:ext>
            </a:extLst>
          </p:cNvPr>
          <p:cNvSpPr>
            <a:spLocks noGrp="1"/>
          </p:cNvSpPr>
          <p:nvPr>
            <p:ph type="title"/>
          </p:nvPr>
        </p:nvSpPr>
        <p:spPr>
          <a:xfrm>
            <a:off x="1016000" y="1165313"/>
            <a:ext cx="8737600" cy="1422400"/>
          </a:xfrm>
        </p:spPr>
        <p:txBody>
          <a:bodyPr anchor="ctr" anchorCtr="0"/>
          <a:lstStyle/>
          <a:p>
            <a:pPr algn="ctr"/>
            <a:r>
              <a:rPr lang="en-US" sz="4800" dirty="0"/>
              <a:t>Choosing the Right Approach</a:t>
            </a:r>
          </a:p>
        </p:txBody>
      </p:sp>
      <p:sp>
        <p:nvSpPr>
          <p:cNvPr id="16" name="TextBox 15">
            <a:extLst>
              <a:ext uri="{FF2B5EF4-FFF2-40B4-BE49-F238E27FC236}">
                <a16:creationId xmlns:a16="http://schemas.microsoft.com/office/drawing/2014/main" id="{5CE221CD-E99D-64FC-9A92-32DECF36908D}"/>
              </a:ext>
            </a:extLst>
          </p:cNvPr>
          <p:cNvSpPr txBox="1"/>
          <p:nvPr/>
        </p:nvSpPr>
        <p:spPr>
          <a:xfrm>
            <a:off x="1320800" y="4927589"/>
            <a:ext cx="8128000" cy="1200329"/>
          </a:xfrm>
          <a:prstGeom prst="rect">
            <a:avLst/>
          </a:prstGeom>
          <a:noFill/>
        </p:spPr>
        <p:txBody>
          <a:bodyPr wrap="square" rtlCol="0">
            <a:spAutoFit/>
          </a:bodyPr>
          <a:lstStyle/>
          <a:p>
            <a:r>
              <a:rPr lang="en-US" sz="2400" b="1" dirty="0"/>
              <a:t>My Recommendation:</a:t>
            </a:r>
          </a:p>
          <a:p>
            <a:r>
              <a:rPr lang="en-US" sz="2400" dirty="0"/>
              <a:t>Based on the SNHU Travel sprint, </a:t>
            </a:r>
            <a:r>
              <a:rPr lang="en-US" sz="2400" b="1" dirty="0"/>
              <a:t>Scrum is a strong fit </a:t>
            </a:r>
            <a:r>
              <a:rPr lang="en-US" sz="2400" dirty="0"/>
              <a:t>for future </a:t>
            </a:r>
            <a:r>
              <a:rPr lang="en-US" sz="2400" dirty="0" err="1"/>
              <a:t>ChadaTech</a:t>
            </a:r>
            <a:r>
              <a:rPr lang="en-US" sz="2400" dirty="0"/>
              <a:t> projects</a:t>
            </a:r>
          </a:p>
        </p:txBody>
      </p:sp>
      <p:graphicFrame>
        <p:nvGraphicFramePr>
          <p:cNvPr id="19" name="Table 18">
            <a:extLst>
              <a:ext uri="{FF2B5EF4-FFF2-40B4-BE49-F238E27FC236}">
                <a16:creationId xmlns:a16="http://schemas.microsoft.com/office/drawing/2014/main" id="{5B5C5FB1-AFAF-899A-27F0-B7ACE1CE2EC1}"/>
              </a:ext>
            </a:extLst>
          </p:cNvPr>
          <p:cNvGraphicFramePr>
            <a:graphicFrameLocks noGrp="1"/>
          </p:cNvGraphicFramePr>
          <p:nvPr>
            <p:extLst>
              <p:ext uri="{D42A27DB-BD31-4B8C-83A1-F6EECF244321}">
                <p14:modId xmlns:p14="http://schemas.microsoft.com/office/powerpoint/2010/main" val="3505873789"/>
              </p:ext>
            </p:extLst>
          </p:nvPr>
        </p:nvGraphicFramePr>
        <p:xfrm>
          <a:off x="1320800" y="2587713"/>
          <a:ext cx="8128000" cy="2072612"/>
        </p:xfrm>
        <a:graphic>
          <a:graphicData uri="http://schemas.openxmlformats.org/drawingml/2006/table">
            <a:tbl>
              <a:tblPr firstRow="1" bandRow="1">
                <a:tableStyleId>{BC89EF96-8CEA-46FF-86C4-4CE0E7609802}</a:tableStyleId>
              </a:tblPr>
              <a:tblGrid>
                <a:gridCol w="4064000">
                  <a:extLst>
                    <a:ext uri="{9D8B030D-6E8A-4147-A177-3AD203B41FA5}">
                      <a16:colId xmlns:a16="http://schemas.microsoft.com/office/drawing/2014/main" val="3831381358"/>
                    </a:ext>
                  </a:extLst>
                </a:gridCol>
                <a:gridCol w="4064000">
                  <a:extLst>
                    <a:ext uri="{9D8B030D-6E8A-4147-A177-3AD203B41FA5}">
                      <a16:colId xmlns:a16="http://schemas.microsoft.com/office/drawing/2014/main" val="721591510"/>
                    </a:ext>
                  </a:extLst>
                </a:gridCol>
              </a:tblGrid>
              <a:tr h="518153">
                <a:tc>
                  <a:txBody>
                    <a:bodyPr/>
                    <a:lstStyle/>
                    <a:p>
                      <a:r>
                        <a:rPr lang="en-US" b="1" dirty="0"/>
                        <a:t>Agile is Ideal For:</a:t>
                      </a:r>
                    </a:p>
                  </a:txBody>
                  <a:tcPr/>
                </a:tc>
                <a:tc>
                  <a:txBody>
                    <a:bodyPr/>
                    <a:lstStyle/>
                    <a:p>
                      <a:r>
                        <a:rPr lang="en-US" dirty="0"/>
                        <a:t>Waterfall May Fit:</a:t>
                      </a:r>
                    </a:p>
                  </a:txBody>
                  <a:tcPr/>
                </a:tc>
                <a:extLst>
                  <a:ext uri="{0D108BD9-81ED-4DB2-BD59-A6C34878D82A}">
                    <a16:rowId xmlns:a16="http://schemas.microsoft.com/office/drawing/2014/main" val="806169000"/>
                  </a:ext>
                </a:extLst>
              </a:tr>
              <a:tr h="518153">
                <a:tc>
                  <a:txBody>
                    <a:bodyPr/>
                    <a:lstStyle/>
                    <a:p>
                      <a:r>
                        <a:rPr lang="en-US" dirty="0"/>
                        <a:t>Evolving requirements</a:t>
                      </a:r>
                    </a:p>
                  </a:txBody>
                  <a:tcPr/>
                </a:tc>
                <a:tc>
                  <a:txBody>
                    <a:bodyPr/>
                    <a:lstStyle/>
                    <a:p>
                      <a:r>
                        <a:rPr lang="en-US" dirty="0"/>
                        <a:t>Fixed requirements</a:t>
                      </a:r>
                    </a:p>
                  </a:txBody>
                  <a:tcPr/>
                </a:tc>
                <a:extLst>
                  <a:ext uri="{0D108BD9-81ED-4DB2-BD59-A6C34878D82A}">
                    <a16:rowId xmlns:a16="http://schemas.microsoft.com/office/drawing/2014/main" val="2565493099"/>
                  </a:ext>
                </a:extLst>
              </a:tr>
              <a:tr h="518153">
                <a:tc>
                  <a:txBody>
                    <a:bodyPr/>
                    <a:lstStyle/>
                    <a:p>
                      <a:r>
                        <a:rPr lang="en-US" dirty="0"/>
                        <a:t>Close collaboration</a:t>
                      </a:r>
                    </a:p>
                  </a:txBody>
                  <a:tcPr/>
                </a:tc>
                <a:tc>
                  <a:txBody>
                    <a:bodyPr/>
                    <a:lstStyle/>
                    <a:p>
                      <a:r>
                        <a:rPr lang="en-US" dirty="0"/>
                        <a:t>Regulated projects</a:t>
                      </a:r>
                    </a:p>
                  </a:txBody>
                  <a:tcPr/>
                </a:tc>
                <a:extLst>
                  <a:ext uri="{0D108BD9-81ED-4DB2-BD59-A6C34878D82A}">
                    <a16:rowId xmlns:a16="http://schemas.microsoft.com/office/drawing/2014/main" val="2192885421"/>
                  </a:ext>
                </a:extLst>
              </a:tr>
              <a:tr h="518153">
                <a:tc>
                  <a:txBody>
                    <a:bodyPr/>
                    <a:lstStyle/>
                    <a:p>
                      <a:r>
                        <a:rPr lang="en-US" dirty="0"/>
                        <a:t>Iterative delivery</a:t>
                      </a:r>
                    </a:p>
                  </a:txBody>
                  <a:tcPr/>
                </a:tc>
                <a:tc>
                  <a:txBody>
                    <a:bodyPr/>
                    <a:lstStyle/>
                    <a:p>
                      <a:r>
                        <a:rPr lang="en-US" dirty="0"/>
                        <a:t>Documentation-heavy work</a:t>
                      </a:r>
                    </a:p>
                  </a:txBody>
                  <a:tcPr/>
                </a:tc>
                <a:extLst>
                  <a:ext uri="{0D108BD9-81ED-4DB2-BD59-A6C34878D82A}">
                    <a16:rowId xmlns:a16="http://schemas.microsoft.com/office/drawing/2014/main" val="1014649729"/>
                  </a:ext>
                </a:extLst>
              </a:tr>
            </a:tbl>
          </a:graphicData>
        </a:graphic>
      </p:graphicFrame>
    </p:spTree>
    <p:extLst>
      <p:ext uri="{BB962C8B-B14F-4D97-AF65-F5344CB8AC3E}">
        <p14:creationId xmlns:p14="http://schemas.microsoft.com/office/powerpoint/2010/main" val="407591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9" name="Title 18">
            <a:extLst>
              <a:ext uri="{FF2B5EF4-FFF2-40B4-BE49-F238E27FC236}">
                <a16:creationId xmlns:a16="http://schemas.microsoft.com/office/drawing/2014/main" id="{3A111773-311D-332E-CB09-110AFF944237}"/>
              </a:ext>
            </a:extLst>
          </p:cNvPr>
          <p:cNvSpPr>
            <a:spLocks noGrp="1"/>
          </p:cNvSpPr>
          <p:nvPr>
            <p:ph type="title"/>
          </p:nvPr>
        </p:nvSpPr>
        <p:spPr>
          <a:xfrm>
            <a:off x="1635347" y="1031832"/>
            <a:ext cx="8921306" cy="914400"/>
          </a:xfrm>
        </p:spPr>
        <p:txBody>
          <a:bodyPr anchor="ctr" anchorCtr="0"/>
          <a:lstStyle/>
          <a:p>
            <a:pPr algn="ctr"/>
            <a:r>
              <a:rPr lang="en-US" sz="4800" dirty="0"/>
              <a:t>References</a:t>
            </a:r>
          </a:p>
        </p:txBody>
      </p:sp>
      <p:sp>
        <p:nvSpPr>
          <p:cNvPr id="10" name="TextBox 9">
            <a:extLst>
              <a:ext uri="{FF2B5EF4-FFF2-40B4-BE49-F238E27FC236}">
                <a16:creationId xmlns:a16="http://schemas.microsoft.com/office/drawing/2014/main" id="{414BD91C-7739-0D36-39FD-17BF8961E41E}"/>
              </a:ext>
            </a:extLst>
          </p:cNvPr>
          <p:cNvSpPr txBox="1"/>
          <p:nvPr/>
        </p:nvSpPr>
        <p:spPr>
          <a:xfrm>
            <a:off x="1544320" y="2186485"/>
            <a:ext cx="9103360" cy="3693319"/>
          </a:xfrm>
          <a:prstGeom prst="rect">
            <a:avLst/>
          </a:prstGeom>
          <a:noFill/>
        </p:spPr>
        <p:txBody>
          <a:bodyPr wrap="square" rtlCol="0">
            <a:spAutoFit/>
          </a:bodyPr>
          <a:lstStyle/>
          <a:p>
            <a:pPr indent="-457200">
              <a:buNone/>
            </a:pPr>
            <a:r>
              <a:rPr lang="en-US" dirty="0"/>
              <a:t>Anifa, M., Ramakrishnan, S., </a:t>
            </a:r>
            <a:r>
              <a:rPr lang="en-US" dirty="0" err="1"/>
              <a:t>Kabiraj</a:t>
            </a:r>
            <a:r>
              <a:rPr lang="en-US" dirty="0"/>
              <a:t>, S., &amp; </a:t>
            </a:r>
            <a:r>
              <a:rPr lang="en-US" dirty="0" err="1"/>
              <a:t>Joghee</a:t>
            </a:r>
            <a:r>
              <a:rPr lang="en-US" dirty="0"/>
              <a:t>, S. (2024, October 17). </a:t>
            </a:r>
            <a:r>
              <a:rPr lang="en-US" i="1" dirty="0"/>
              <a:t>Systematic review of 	literature on Agile approach</a:t>
            </a:r>
            <a:r>
              <a:rPr lang="en-US" dirty="0"/>
              <a:t>. </a:t>
            </a:r>
            <a:r>
              <a:rPr lang="en-US" i="1" dirty="0"/>
              <a:t>Journal of Information Technology</a:t>
            </a:r>
            <a:r>
              <a:rPr lang="en-US" dirty="0"/>
              <a:t>, 40(2). 	https://journals.sagepub.com/doi/10.1177/09711023241272294</a:t>
            </a:r>
          </a:p>
          <a:p>
            <a:pPr indent="-457200">
              <a:buNone/>
            </a:pPr>
            <a:endParaRPr lang="en-US" dirty="0"/>
          </a:p>
          <a:p>
            <a:pPr indent="-457200">
              <a:buNone/>
            </a:pPr>
            <a:r>
              <a:rPr lang="en-US" dirty="0"/>
              <a:t>Legit Security. (2025, March 20). </a:t>
            </a:r>
            <a:r>
              <a:rPr lang="en-US" i="1" dirty="0"/>
              <a:t>What is the Agile SDLC? Benefits, stages, and implementation</a:t>
            </a:r>
            <a:r>
              <a:rPr lang="en-US" dirty="0"/>
              <a:t>. 	https://www.legitsecurity.com/blog/agile-sdlc-benefits-stages-implementation</a:t>
            </a:r>
          </a:p>
          <a:p>
            <a:pPr indent="-457200">
              <a:buNone/>
            </a:pPr>
            <a:endParaRPr lang="en-US" dirty="0"/>
          </a:p>
          <a:p>
            <a:pPr indent="-457200">
              <a:buNone/>
            </a:pPr>
            <a:r>
              <a:rPr lang="en-US" dirty="0"/>
              <a:t>Mokhtar, R., &amp; Khayyat, M. (2022, March). </a:t>
            </a:r>
            <a:r>
              <a:rPr lang="en-US" i="1" dirty="0"/>
              <a:t>A comparative case study of Waterfall and Agile 	management</a:t>
            </a:r>
            <a:r>
              <a:rPr lang="en-US" dirty="0"/>
              <a:t>. ResearchGate. https://www.researchgate.net/publication/359538977_A_</a:t>
            </a:r>
          </a:p>
          <a:p>
            <a:pPr indent="-457200">
              <a:buNone/>
            </a:pPr>
            <a:r>
              <a:rPr lang="en-US" dirty="0"/>
              <a:t>	Comparative_Case_Study_of_Waterfall_and_Agile_Management</a:t>
            </a:r>
          </a:p>
          <a:p>
            <a:pPr indent="-457200"/>
            <a:endParaRPr lang="en-US" dirty="0"/>
          </a:p>
          <a:p>
            <a:pPr indent="-457200"/>
            <a:r>
              <a:rPr lang="en-US" dirty="0"/>
              <a:t>West, D. (2025). </a:t>
            </a:r>
            <a:r>
              <a:rPr lang="en-US" i="1" dirty="0"/>
              <a:t>Scrum roles and responsibilities</a:t>
            </a:r>
            <a:r>
              <a:rPr lang="en-US" dirty="0"/>
              <a:t>. Atlassian. 	https://www.atlassian.com/agile/scrum/roles</a:t>
            </a:r>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{97CB51E4-6972-4DA6-BDD6-D64446855642}tf11964407_win32</Template>
  <TotalTime>471</TotalTime>
  <Words>1150</Words>
  <Application>Microsoft Office PowerPoint</Application>
  <PresentationFormat>Widescreen</PresentationFormat>
  <Paragraphs>127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Courier New</vt:lpstr>
      <vt:lpstr>Gill Sans Nova Light</vt:lpstr>
      <vt:lpstr>Sagona Book</vt:lpstr>
      <vt:lpstr>Custom</vt:lpstr>
      <vt:lpstr>Scrum in Action: Lessons from the SNHU Travel Project  Aaron Befus April 15, 2025</vt:lpstr>
      <vt:lpstr>agenda</vt:lpstr>
      <vt:lpstr>Introduction</vt:lpstr>
      <vt:lpstr>Scrum Roles &amp; Responsibilities</vt:lpstr>
      <vt:lpstr>Agile Phases of the SDLC</vt:lpstr>
      <vt:lpstr>Waterfall vs. Agile</vt:lpstr>
      <vt:lpstr>Choosing the Right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Befus</dc:creator>
  <cp:lastModifiedBy>Aaron Befus</cp:lastModifiedBy>
  <cp:revision>26</cp:revision>
  <dcterms:created xsi:type="dcterms:W3CDTF">2025-04-19T16:44:47Z</dcterms:created>
  <dcterms:modified xsi:type="dcterms:W3CDTF">2025-04-20T00:36:44Z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