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5"/>
  </p:notesMasterIdLst>
  <p:sldIdLst>
    <p:sldId id="256" r:id="rId2"/>
    <p:sldId id="281" r:id="rId3"/>
    <p:sldId id="295" r:id="rId4"/>
    <p:sldId id="296" r:id="rId5"/>
    <p:sldId id="297" r:id="rId6"/>
    <p:sldId id="298" r:id="rId7"/>
    <p:sldId id="274" r:id="rId8"/>
    <p:sldId id="299" r:id="rId9"/>
    <p:sldId id="265" r:id="rId10"/>
    <p:sldId id="300" r:id="rId11"/>
    <p:sldId id="301" r:id="rId12"/>
    <p:sldId id="310" r:id="rId13"/>
    <p:sldId id="304" r:id="rId14"/>
    <p:sldId id="305" r:id="rId15"/>
    <p:sldId id="306" r:id="rId16"/>
    <p:sldId id="307" r:id="rId17"/>
    <p:sldId id="308" r:id="rId18"/>
    <p:sldId id="309" r:id="rId19"/>
    <p:sldId id="260" r:id="rId20"/>
    <p:sldId id="263" r:id="rId21"/>
    <p:sldId id="268" r:id="rId22"/>
    <p:sldId id="262" r:id="rId23"/>
    <p:sldId id="264" r:id="rId24"/>
    <p:sldId id="271" r:id="rId25"/>
    <p:sldId id="273" r:id="rId26"/>
    <p:sldId id="275" r:id="rId27"/>
    <p:sldId id="276" r:id="rId28"/>
    <p:sldId id="277" r:id="rId29"/>
    <p:sldId id="278" r:id="rId30"/>
    <p:sldId id="279" r:id="rId31"/>
    <p:sldId id="261" r:id="rId32"/>
    <p:sldId id="280" r:id="rId33"/>
    <p:sldId id="269" r:id="rId34"/>
  </p:sldIdLst>
  <p:sldSz cx="9144000" cy="5143500" type="screen16x9"/>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 initials="R" lastIdx="18" clrIdx="0">
    <p:extLst>
      <p:ext uri="{19B8F6BF-5375-455C-9EA6-DF929625EA0E}">
        <p15:presenceInfo xmlns:p15="http://schemas.microsoft.com/office/powerpoint/2012/main" userId="a6c13f6df80367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D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096" autoAdjust="0"/>
  </p:normalViewPr>
  <p:slideViewPr>
    <p:cSldViewPr snapToGrid="0" snapToObjects="1">
      <p:cViewPr>
        <p:scale>
          <a:sx n="75" d="100"/>
          <a:sy n="75" d="100"/>
        </p:scale>
        <p:origin x="1651" y="6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4</c:v>
                </c:pt>
              </c:strCache>
            </c:strRef>
          </c:tx>
          <c:spPr>
            <a:solidFill>
              <a:schemeClr val="accent1"/>
            </a:solidFill>
            <a:ln>
              <a:noFill/>
            </a:ln>
            <a:effectLst/>
          </c:spPr>
          <c:invertIfNegative val="0"/>
          <c:cat>
            <c:strRef>
              <c:f>Hoja1!$A$2:$A$5</c:f>
              <c:strCache>
                <c:ptCount val="4"/>
                <c:pt idx="0">
                  <c:v>BS</c:v>
                </c:pt>
                <c:pt idx="1">
                  <c:v>SS</c:v>
                </c:pt>
                <c:pt idx="2">
                  <c:v>IS</c:v>
                </c:pt>
                <c:pt idx="3">
                  <c:v>HS</c:v>
                </c:pt>
              </c:strCache>
            </c:strRef>
          </c:cat>
          <c:val>
            <c:numRef>
              <c:f>Hoja1!$B$2:$B$5</c:f>
              <c:numCache>
                <c:formatCode>General</c:formatCode>
                <c:ptCount val="4"/>
                <c:pt idx="0">
                  <c:v>33</c:v>
                </c:pt>
                <c:pt idx="1">
                  <c:v>115</c:v>
                </c:pt>
                <c:pt idx="2">
                  <c:v>35</c:v>
                </c:pt>
                <c:pt idx="3">
                  <c:v>193</c:v>
                </c:pt>
              </c:numCache>
            </c:numRef>
          </c:val>
          <c:extLst>
            <c:ext xmlns:c16="http://schemas.microsoft.com/office/drawing/2014/chart" uri="{C3380CC4-5D6E-409C-BE32-E72D297353CC}">
              <c16:uniqueId val="{00000000-3FD5-4E83-964E-A788849EC23A}"/>
            </c:ext>
          </c:extLst>
        </c:ser>
        <c:ser>
          <c:idx val="1"/>
          <c:order val="1"/>
          <c:tx>
            <c:strRef>
              <c:f>Hoja1!$C$1</c:f>
              <c:strCache>
                <c:ptCount val="1"/>
                <c:pt idx="0">
                  <c:v>16</c:v>
                </c:pt>
              </c:strCache>
            </c:strRef>
          </c:tx>
          <c:spPr>
            <a:solidFill>
              <a:schemeClr val="accent2"/>
            </a:solidFill>
            <a:ln>
              <a:noFill/>
            </a:ln>
            <a:effectLst/>
          </c:spPr>
          <c:invertIfNegative val="0"/>
          <c:cat>
            <c:strRef>
              <c:f>Hoja1!$A$2:$A$5</c:f>
              <c:strCache>
                <c:ptCount val="4"/>
                <c:pt idx="0">
                  <c:v>BS</c:v>
                </c:pt>
                <c:pt idx="1">
                  <c:v>SS</c:v>
                </c:pt>
                <c:pt idx="2">
                  <c:v>IS</c:v>
                </c:pt>
                <c:pt idx="3">
                  <c:v>HS</c:v>
                </c:pt>
              </c:strCache>
            </c:strRef>
          </c:cat>
          <c:val>
            <c:numRef>
              <c:f>Hoja1!$C$2:$C$5</c:f>
              <c:numCache>
                <c:formatCode>General</c:formatCode>
                <c:ptCount val="4"/>
                <c:pt idx="0">
                  <c:v>43</c:v>
                </c:pt>
                <c:pt idx="1">
                  <c:v>125</c:v>
                </c:pt>
                <c:pt idx="2">
                  <c:v>45</c:v>
                </c:pt>
                <c:pt idx="3">
                  <c:v>215</c:v>
                </c:pt>
              </c:numCache>
            </c:numRef>
          </c:val>
          <c:extLst>
            <c:ext xmlns:c16="http://schemas.microsoft.com/office/drawing/2014/chart" uri="{C3380CC4-5D6E-409C-BE32-E72D297353CC}">
              <c16:uniqueId val="{00000001-3FD5-4E83-964E-A788849EC23A}"/>
            </c:ext>
          </c:extLst>
        </c:ser>
        <c:ser>
          <c:idx val="2"/>
          <c:order val="2"/>
          <c:tx>
            <c:strRef>
              <c:f>Hoja1!$D$1</c:f>
              <c:strCache>
                <c:ptCount val="1"/>
                <c:pt idx="0">
                  <c:v>64</c:v>
                </c:pt>
              </c:strCache>
            </c:strRef>
          </c:tx>
          <c:spPr>
            <a:solidFill>
              <a:schemeClr val="accent3"/>
            </a:solidFill>
            <a:ln>
              <a:noFill/>
            </a:ln>
            <a:effectLst/>
          </c:spPr>
          <c:invertIfNegative val="0"/>
          <c:cat>
            <c:strRef>
              <c:f>Hoja1!$A$2:$A$5</c:f>
              <c:strCache>
                <c:ptCount val="4"/>
                <c:pt idx="0">
                  <c:v>BS</c:v>
                </c:pt>
                <c:pt idx="1">
                  <c:v>SS</c:v>
                </c:pt>
                <c:pt idx="2">
                  <c:v>IS</c:v>
                </c:pt>
                <c:pt idx="3">
                  <c:v>HS</c:v>
                </c:pt>
              </c:strCache>
            </c:strRef>
          </c:cat>
          <c:val>
            <c:numRef>
              <c:f>Hoja1!$D$2:$D$5</c:f>
              <c:numCache>
                <c:formatCode>General</c:formatCode>
                <c:ptCount val="4"/>
                <c:pt idx="0">
                  <c:v>53</c:v>
                </c:pt>
                <c:pt idx="1">
                  <c:v>135</c:v>
                </c:pt>
                <c:pt idx="2">
                  <c:v>55</c:v>
                </c:pt>
                <c:pt idx="3">
                  <c:v>237</c:v>
                </c:pt>
              </c:numCache>
            </c:numRef>
          </c:val>
          <c:extLst>
            <c:ext xmlns:c16="http://schemas.microsoft.com/office/drawing/2014/chart" uri="{C3380CC4-5D6E-409C-BE32-E72D297353CC}">
              <c16:uniqueId val="{00000002-3FD5-4E83-964E-A788849EC23A}"/>
            </c:ext>
          </c:extLst>
        </c:ser>
        <c:ser>
          <c:idx val="3"/>
          <c:order val="3"/>
          <c:tx>
            <c:strRef>
              <c:f>Hoja1!$E$1</c:f>
              <c:strCache>
                <c:ptCount val="1"/>
                <c:pt idx="0">
                  <c:v>256</c:v>
                </c:pt>
              </c:strCache>
            </c:strRef>
          </c:tx>
          <c:spPr>
            <a:solidFill>
              <a:schemeClr val="accent4"/>
            </a:solidFill>
            <a:ln>
              <a:noFill/>
            </a:ln>
            <a:effectLst/>
          </c:spPr>
          <c:invertIfNegative val="0"/>
          <c:cat>
            <c:strRef>
              <c:f>Hoja1!$A$2:$A$5</c:f>
              <c:strCache>
                <c:ptCount val="4"/>
                <c:pt idx="0">
                  <c:v>BS</c:v>
                </c:pt>
                <c:pt idx="1">
                  <c:v>SS</c:v>
                </c:pt>
                <c:pt idx="2">
                  <c:v>IS</c:v>
                </c:pt>
                <c:pt idx="3">
                  <c:v>HS</c:v>
                </c:pt>
              </c:strCache>
            </c:strRef>
          </c:cat>
          <c:val>
            <c:numRef>
              <c:f>Hoja1!$E$2:$E$5</c:f>
              <c:numCache>
                <c:formatCode>General</c:formatCode>
                <c:ptCount val="4"/>
                <c:pt idx="0">
                  <c:v>63</c:v>
                </c:pt>
                <c:pt idx="1">
                  <c:v>145</c:v>
                </c:pt>
                <c:pt idx="2">
                  <c:v>65</c:v>
                </c:pt>
                <c:pt idx="3">
                  <c:v>259</c:v>
                </c:pt>
              </c:numCache>
            </c:numRef>
          </c:val>
          <c:extLst>
            <c:ext xmlns:c16="http://schemas.microsoft.com/office/drawing/2014/chart" uri="{C3380CC4-5D6E-409C-BE32-E72D297353CC}">
              <c16:uniqueId val="{00000003-3FD5-4E83-964E-A788849EC23A}"/>
            </c:ext>
          </c:extLst>
        </c:ser>
        <c:dLbls>
          <c:showLegendKey val="0"/>
          <c:showVal val="0"/>
          <c:showCatName val="0"/>
          <c:showSerName val="0"/>
          <c:showPercent val="0"/>
          <c:showBubbleSize val="0"/>
        </c:dLbls>
        <c:gapWidth val="219"/>
        <c:overlap val="-27"/>
        <c:axId val="965747343"/>
        <c:axId val="965750255"/>
      </c:barChart>
      <c:catAx>
        <c:axId val="965747343"/>
        <c:scaling>
          <c:orientation val="minMax"/>
        </c:scaling>
        <c:delete val="0"/>
        <c:axPos val="b"/>
        <c:numFmt formatCode="@" sourceLinked="0"/>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5750255"/>
        <c:crosses val="autoZero"/>
        <c:auto val="1"/>
        <c:lblAlgn val="ctr"/>
        <c:lblOffset val="100"/>
        <c:tickLblSkip val="1"/>
        <c:noMultiLvlLbl val="0"/>
      </c:catAx>
      <c:valAx>
        <c:axId val="9657502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419"/>
                  <a:t>Flip-Flops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in"/>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57473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N=4</c:v>
                </c:pt>
              </c:strCache>
            </c:strRef>
          </c:tx>
          <c:spPr>
            <a:solidFill>
              <a:schemeClr val="accent1"/>
            </a:solidFill>
            <a:ln>
              <a:noFill/>
            </a:ln>
            <a:effectLst/>
          </c:spPr>
          <c:invertIfNegative val="0"/>
          <c:cat>
            <c:strRef>
              <c:f>Hoja1!$A$2:$A$5</c:f>
              <c:strCache>
                <c:ptCount val="4"/>
                <c:pt idx="0">
                  <c:v>BS</c:v>
                </c:pt>
                <c:pt idx="1">
                  <c:v>SS</c:v>
                </c:pt>
                <c:pt idx="2">
                  <c:v>IS</c:v>
                </c:pt>
                <c:pt idx="3">
                  <c:v>HS</c:v>
                </c:pt>
              </c:strCache>
            </c:strRef>
          </c:cat>
          <c:val>
            <c:numRef>
              <c:f>Hoja1!$B$2:$B$5</c:f>
              <c:numCache>
                <c:formatCode>General</c:formatCode>
                <c:ptCount val="4"/>
                <c:pt idx="0">
                  <c:v>39</c:v>
                </c:pt>
                <c:pt idx="1">
                  <c:v>151</c:v>
                </c:pt>
                <c:pt idx="2">
                  <c:v>41</c:v>
                </c:pt>
                <c:pt idx="3">
                  <c:v>247</c:v>
                </c:pt>
              </c:numCache>
            </c:numRef>
          </c:val>
          <c:extLst>
            <c:ext xmlns:c16="http://schemas.microsoft.com/office/drawing/2014/chart" uri="{C3380CC4-5D6E-409C-BE32-E72D297353CC}">
              <c16:uniqueId val="{00000000-A32B-4506-9171-B586229DDA16}"/>
            </c:ext>
          </c:extLst>
        </c:ser>
        <c:ser>
          <c:idx val="1"/>
          <c:order val="1"/>
          <c:tx>
            <c:strRef>
              <c:f>Hoja1!$C$1</c:f>
              <c:strCache>
                <c:ptCount val="1"/>
                <c:pt idx="0">
                  <c:v>16</c:v>
                </c:pt>
              </c:strCache>
            </c:strRef>
          </c:tx>
          <c:spPr>
            <a:solidFill>
              <a:schemeClr val="accent2"/>
            </a:solidFill>
            <a:ln>
              <a:noFill/>
            </a:ln>
            <a:effectLst/>
          </c:spPr>
          <c:invertIfNegative val="0"/>
          <c:cat>
            <c:strRef>
              <c:f>Hoja1!$A$2:$A$5</c:f>
              <c:strCache>
                <c:ptCount val="4"/>
                <c:pt idx="0">
                  <c:v>BS</c:v>
                </c:pt>
                <c:pt idx="1">
                  <c:v>SS</c:v>
                </c:pt>
                <c:pt idx="2">
                  <c:v>IS</c:v>
                </c:pt>
                <c:pt idx="3">
                  <c:v>HS</c:v>
                </c:pt>
              </c:strCache>
            </c:strRef>
          </c:cat>
          <c:val>
            <c:numRef>
              <c:f>Hoja1!$C$2:$C$5</c:f>
              <c:numCache>
                <c:formatCode>General</c:formatCode>
                <c:ptCount val="4"/>
                <c:pt idx="0">
                  <c:v>51</c:v>
                </c:pt>
                <c:pt idx="1">
                  <c:v>158</c:v>
                </c:pt>
                <c:pt idx="2">
                  <c:v>54</c:v>
                </c:pt>
                <c:pt idx="3">
                  <c:v>272</c:v>
                </c:pt>
              </c:numCache>
            </c:numRef>
          </c:val>
          <c:extLst>
            <c:ext xmlns:c16="http://schemas.microsoft.com/office/drawing/2014/chart" uri="{C3380CC4-5D6E-409C-BE32-E72D297353CC}">
              <c16:uniqueId val="{00000001-A32B-4506-9171-B586229DDA16}"/>
            </c:ext>
          </c:extLst>
        </c:ser>
        <c:ser>
          <c:idx val="2"/>
          <c:order val="2"/>
          <c:tx>
            <c:strRef>
              <c:f>Hoja1!$D$1</c:f>
              <c:strCache>
                <c:ptCount val="1"/>
                <c:pt idx="0">
                  <c:v>64</c:v>
                </c:pt>
              </c:strCache>
            </c:strRef>
          </c:tx>
          <c:spPr>
            <a:solidFill>
              <a:schemeClr val="accent3"/>
            </a:solidFill>
            <a:ln>
              <a:noFill/>
            </a:ln>
            <a:effectLst/>
          </c:spPr>
          <c:invertIfNegative val="0"/>
          <c:cat>
            <c:strRef>
              <c:f>Hoja1!$A$2:$A$5</c:f>
              <c:strCache>
                <c:ptCount val="4"/>
                <c:pt idx="0">
                  <c:v>BS</c:v>
                </c:pt>
                <c:pt idx="1">
                  <c:v>SS</c:v>
                </c:pt>
                <c:pt idx="2">
                  <c:v>IS</c:v>
                </c:pt>
                <c:pt idx="3">
                  <c:v>HS</c:v>
                </c:pt>
              </c:strCache>
            </c:strRef>
          </c:cat>
          <c:val>
            <c:numRef>
              <c:f>Hoja1!$D$2:$D$5</c:f>
              <c:numCache>
                <c:formatCode>General</c:formatCode>
                <c:ptCount val="4"/>
                <c:pt idx="0">
                  <c:v>64</c:v>
                </c:pt>
                <c:pt idx="1">
                  <c:v>165</c:v>
                </c:pt>
                <c:pt idx="2">
                  <c:v>66</c:v>
                </c:pt>
                <c:pt idx="3">
                  <c:v>296</c:v>
                </c:pt>
              </c:numCache>
            </c:numRef>
          </c:val>
          <c:extLst>
            <c:ext xmlns:c16="http://schemas.microsoft.com/office/drawing/2014/chart" uri="{C3380CC4-5D6E-409C-BE32-E72D297353CC}">
              <c16:uniqueId val="{00000002-A32B-4506-9171-B586229DDA16}"/>
            </c:ext>
          </c:extLst>
        </c:ser>
        <c:ser>
          <c:idx val="3"/>
          <c:order val="3"/>
          <c:tx>
            <c:strRef>
              <c:f>Hoja1!$E$1</c:f>
              <c:strCache>
                <c:ptCount val="1"/>
                <c:pt idx="0">
                  <c:v>256</c:v>
                </c:pt>
              </c:strCache>
            </c:strRef>
          </c:tx>
          <c:spPr>
            <a:solidFill>
              <a:schemeClr val="accent4"/>
            </a:solidFill>
            <a:ln>
              <a:noFill/>
            </a:ln>
            <a:effectLst/>
          </c:spPr>
          <c:invertIfNegative val="0"/>
          <c:cat>
            <c:strRef>
              <c:f>Hoja1!$A$2:$A$5</c:f>
              <c:strCache>
                <c:ptCount val="4"/>
                <c:pt idx="0">
                  <c:v>BS</c:v>
                </c:pt>
                <c:pt idx="1">
                  <c:v>SS</c:v>
                </c:pt>
                <c:pt idx="2">
                  <c:v>IS</c:v>
                </c:pt>
                <c:pt idx="3">
                  <c:v>HS</c:v>
                </c:pt>
              </c:strCache>
            </c:strRef>
          </c:cat>
          <c:val>
            <c:numRef>
              <c:f>Hoja1!$E$2:$E$5</c:f>
              <c:numCache>
                <c:formatCode>General</c:formatCode>
                <c:ptCount val="4"/>
                <c:pt idx="0">
                  <c:v>76</c:v>
                </c:pt>
                <c:pt idx="1">
                  <c:v>171</c:v>
                </c:pt>
                <c:pt idx="2">
                  <c:v>79</c:v>
                </c:pt>
                <c:pt idx="3">
                  <c:v>321</c:v>
                </c:pt>
              </c:numCache>
            </c:numRef>
          </c:val>
          <c:extLst>
            <c:ext xmlns:c16="http://schemas.microsoft.com/office/drawing/2014/chart" uri="{C3380CC4-5D6E-409C-BE32-E72D297353CC}">
              <c16:uniqueId val="{00000003-A32B-4506-9171-B586229DDA16}"/>
            </c:ext>
          </c:extLst>
        </c:ser>
        <c:dLbls>
          <c:showLegendKey val="0"/>
          <c:showVal val="0"/>
          <c:showCatName val="0"/>
          <c:showSerName val="0"/>
          <c:showPercent val="0"/>
          <c:showBubbleSize val="0"/>
        </c:dLbls>
        <c:gapWidth val="219"/>
        <c:overlap val="-27"/>
        <c:axId val="965747343"/>
        <c:axId val="965750255"/>
      </c:barChart>
      <c:catAx>
        <c:axId val="965747343"/>
        <c:scaling>
          <c:orientation val="minMax"/>
        </c:scaling>
        <c:delete val="0"/>
        <c:axPos val="b"/>
        <c:numFmt formatCode="@" sourceLinked="0"/>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5750255"/>
        <c:crosses val="autoZero"/>
        <c:auto val="1"/>
        <c:lblAlgn val="ctr"/>
        <c:lblOffset val="100"/>
        <c:tickLblSkip val="1"/>
        <c:noMultiLvlLbl val="0"/>
      </c:catAx>
      <c:valAx>
        <c:axId val="9657502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419" dirty="0"/>
                  <a:t>LUTs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in"/>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57473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N=4</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Hoja1!$A$2:$A$5</c:f>
              <c:strCache>
                <c:ptCount val="4"/>
                <c:pt idx="0">
                  <c:v>BS</c:v>
                </c:pt>
                <c:pt idx="1">
                  <c:v>SS</c:v>
                </c:pt>
                <c:pt idx="2">
                  <c:v>IS</c:v>
                </c:pt>
                <c:pt idx="3">
                  <c:v>HS</c:v>
                </c:pt>
              </c:strCache>
            </c:strRef>
          </c:cat>
          <c:val>
            <c:numRef>
              <c:f>Hoja1!$B$2:$B$5</c:f>
              <c:numCache>
                <c:formatCode>General</c:formatCode>
                <c:ptCount val="4"/>
                <c:pt idx="0">
                  <c:v>34</c:v>
                </c:pt>
                <c:pt idx="1">
                  <c:v>35</c:v>
                </c:pt>
                <c:pt idx="2">
                  <c:v>26</c:v>
                </c:pt>
                <c:pt idx="3">
                  <c:v>201</c:v>
                </c:pt>
              </c:numCache>
            </c:numRef>
          </c:val>
          <c:extLst>
            <c:ext xmlns:c16="http://schemas.microsoft.com/office/drawing/2014/chart" uri="{C3380CC4-5D6E-409C-BE32-E72D297353CC}">
              <c16:uniqueId val="{00000000-8E15-467B-A84A-10168D494C2F}"/>
            </c:ext>
          </c:extLst>
        </c:ser>
        <c:ser>
          <c:idx val="1"/>
          <c:order val="1"/>
          <c:tx>
            <c:strRef>
              <c:f>Hoja1!$C$1</c:f>
              <c:strCache>
                <c:ptCount val="1"/>
                <c:pt idx="0">
                  <c:v>16</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Hoja1!$A$2:$A$5</c:f>
              <c:strCache>
                <c:ptCount val="4"/>
                <c:pt idx="0">
                  <c:v>BS</c:v>
                </c:pt>
                <c:pt idx="1">
                  <c:v>SS</c:v>
                </c:pt>
                <c:pt idx="2">
                  <c:v>IS</c:v>
                </c:pt>
                <c:pt idx="3">
                  <c:v>HS</c:v>
                </c:pt>
              </c:strCache>
            </c:strRef>
          </c:cat>
          <c:val>
            <c:numRef>
              <c:f>Hoja1!$C$2:$C$5</c:f>
              <c:numCache>
                <c:formatCode>General</c:formatCode>
                <c:ptCount val="4"/>
                <c:pt idx="0">
                  <c:v>514</c:v>
                </c:pt>
                <c:pt idx="1">
                  <c:v>527</c:v>
                </c:pt>
                <c:pt idx="2">
                  <c:v>482</c:v>
                </c:pt>
                <c:pt idx="3">
                  <c:v>2811</c:v>
                </c:pt>
              </c:numCache>
            </c:numRef>
          </c:val>
          <c:extLst>
            <c:ext xmlns:c16="http://schemas.microsoft.com/office/drawing/2014/chart" uri="{C3380CC4-5D6E-409C-BE32-E72D297353CC}">
              <c16:uniqueId val="{00000001-8E15-467B-A84A-10168D494C2F}"/>
            </c:ext>
          </c:extLst>
        </c:ser>
        <c:ser>
          <c:idx val="2"/>
          <c:order val="2"/>
          <c:tx>
            <c:strRef>
              <c:f>Hoja1!$D$1</c:f>
              <c:strCache>
                <c:ptCount val="1"/>
                <c:pt idx="0">
                  <c:v>64</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Hoja1!$A$2:$A$5</c:f>
              <c:strCache>
                <c:ptCount val="4"/>
                <c:pt idx="0">
                  <c:v>BS</c:v>
                </c:pt>
                <c:pt idx="1">
                  <c:v>SS</c:v>
                </c:pt>
                <c:pt idx="2">
                  <c:v>IS</c:v>
                </c:pt>
                <c:pt idx="3">
                  <c:v>HS</c:v>
                </c:pt>
              </c:strCache>
            </c:strRef>
          </c:cat>
          <c:val>
            <c:numRef>
              <c:f>Hoja1!$D$2:$D$5</c:f>
              <c:numCache>
                <c:formatCode>General</c:formatCode>
                <c:ptCount val="4"/>
                <c:pt idx="0">
                  <c:v>8194</c:v>
                </c:pt>
                <c:pt idx="1">
                  <c:v>8255</c:v>
                </c:pt>
                <c:pt idx="2">
                  <c:v>8066</c:v>
                </c:pt>
                <c:pt idx="3">
                  <c:v>43491</c:v>
                </c:pt>
              </c:numCache>
            </c:numRef>
          </c:val>
          <c:extLst>
            <c:ext xmlns:c16="http://schemas.microsoft.com/office/drawing/2014/chart" uri="{C3380CC4-5D6E-409C-BE32-E72D297353CC}">
              <c16:uniqueId val="{00000002-8E15-467B-A84A-10168D494C2F}"/>
            </c:ext>
          </c:extLst>
        </c:ser>
        <c:ser>
          <c:idx val="3"/>
          <c:order val="3"/>
          <c:tx>
            <c:strRef>
              <c:f>Hoja1!$E$1</c:f>
              <c:strCache>
                <c:ptCount val="1"/>
                <c:pt idx="0">
                  <c:v>256</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Hoja1!$A$2:$A$5</c:f>
              <c:strCache>
                <c:ptCount val="4"/>
                <c:pt idx="0">
                  <c:v>BS</c:v>
                </c:pt>
                <c:pt idx="1">
                  <c:v>SS</c:v>
                </c:pt>
                <c:pt idx="2">
                  <c:v>IS</c:v>
                </c:pt>
                <c:pt idx="3">
                  <c:v>HS</c:v>
                </c:pt>
              </c:strCache>
            </c:strRef>
          </c:cat>
          <c:val>
            <c:numRef>
              <c:f>Hoja1!$E$2:$E$5</c:f>
              <c:numCache>
                <c:formatCode>General</c:formatCode>
                <c:ptCount val="4"/>
                <c:pt idx="0">
                  <c:v>131074</c:v>
                </c:pt>
                <c:pt idx="1">
                  <c:v>131327</c:v>
                </c:pt>
                <c:pt idx="2">
                  <c:v>130563</c:v>
                </c:pt>
                <c:pt idx="3">
                  <c:v>690051</c:v>
                </c:pt>
              </c:numCache>
            </c:numRef>
          </c:val>
          <c:extLst>
            <c:ext xmlns:c16="http://schemas.microsoft.com/office/drawing/2014/chart" uri="{C3380CC4-5D6E-409C-BE32-E72D297353CC}">
              <c16:uniqueId val="{00000003-8E15-467B-A84A-10168D494C2F}"/>
            </c:ext>
          </c:extLst>
        </c:ser>
        <c:dLbls>
          <c:dLblPos val="outEnd"/>
          <c:showLegendKey val="0"/>
          <c:showVal val="1"/>
          <c:showCatName val="0"/>
          <c:showSerName val="0"/>
          <c:showPercent val="0"/>
          <c:showBubbleSize val="0"/>
        </c:dLbls>
        <c:gapWidth val="444"/>
        <c:overlap val="-90"/>
        <c:axId val="2022821312"/>
        <c:axId val="2022821728"/>
      </c:barChart>
      <c:catAx>
        <c:axId val="20228213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2022821728"/>
        <c:crossesAt val="10"/>
        <c:auto val="1"/>
        <c:lblAlgn val="ctr"/>
        <c:lblOffset val="100"/>
        <c:noMultiLvlLbl val="0"/>
      </c:catAx>
      <c:valAx>
        <c:axId val="2022821728"/>
        <c:scaling>
          <c:logBase val="10"/>
          <c:orientation val="minMax"/>
          <c:min val="10"/>
        </c:scaling>
        <c:delete val="1"/>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s-419"/>
                  <a:t>Latencia (ciclos)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0\ E+00" sourceLinked="0"/>
        <c:majorTickMark val="none"/>
        <c:minorTickMark val="none"/>
        <c:tickLblPos val="nextTo"/>
        <c:crossAx val="202282131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819347447326749E-2"/>
          <c:y val="0.18502990488675722"/>
          <c:w val="0.87639752930288106"/>
          <c:h val="0.73719003122970383"/>
        </c:manualLayout>
      </c:layout>
      <c:barChart>
        <c:barDir val="col"/>
        <c:grouping val="clustered"/>
        <c:varyColors val="0"/>
        <c:ser>
          <c:idx val="0"/>
          <c:order val="0"/>
          <c:tx>
            <c:strRef>
              <c:f>Hoja1!$B$1</c:f>
              <c:strCache>
                <c:ptCount val="1"/>
                <c:pt idx="0">
                  <c:v>4</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Hoja1!$A$2:$A$5</c:f>
              <c:strCache>
                <c:ptCount val="4"/>
                <c:pt idx="0">
                  <c:v>BS</c:v>
                </c:pt>
                <c:pt idx="1">
                  <c:v>SS</c:v>
                </c:pt>
                <c:pt idx="2">
                  <c:v>IS</c:v>
                </c:pt>
                <c:pt idx="3">
                  <c:v>HS</c:v>
                </c:pt>
              </c:strCache>
            </c:strRef>
          </c:cat>
          <c:val>
            <c:numRef>
              <c:f>Hoja1!$B$2:$B$5</c:f>
              <c:numCache>
                <c:formatCode>General</c:formatCode>
                <c:ptCount val="4"/>
                <c:pt idx="0">
                  <c:v>193.79</c:v>
                </c:pt>
                <c:pt idx="1">
                  <c:v>153.13</c:v>
                </c:pt>
                <c:pt idx="2">
                  <c:v>193.79</c:v>
                </c:pt>
                <c:pt idx="3">
                  <c:v>153.13</c:v>
                </c:pt>
              </c:numCache>
            </c:numRef>
          </c:val>
          <c:extLst>
            <c:ext xmlns:c16="http://schemas.microsoft.com/office/drawing/2014/chart" uri="{C3380CC4-5D6E-409C-BE32-E72D297353CC}">
              <c16:uniqueId val="{00000000-BA9B-46DD-AFEE-381B4173181E}"/>
            </c:ext>
          </c:extLst>
        </c:ser>
        <c:ser>
          <c:idx val="1"/>
          <c:order val="1"/>
          <c:tx>
            <c:strRef>
              <c:f>Hoja1!$C$1</c:f>
              <c:strCache>
                <c:ptCount val="1"/>
                <c:pt idx="0">
                  <c:v>16</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Hoja1!$A$2:$A$5</c:f>
              <c:strCache>
                <c:ptCount val="4"/>
                <c:pt idx="0">
                  <c:v>BS</c:v>
                </c:pt>
                <c:pt idx="1">
                  <c:v>SS</c:v>
                </c:pt>
                <c:pt idx="2">
                  <c:v>IS</c:v>
                </c:pt>
                <c:pt idx="3">
                  <c:v>HS</c:v>
                </c:pt>
              </c:strCache>
            </c:strRef>
          </c:cat>
          <c:val>
            <c:numRef>
              <c:f>Hoja1!$C$2:$C$5</c:f>
              <c:numCache>
                <c:formatCode>General</c:formatCode>
                <c:ptCount val="4"/>
                <c:pt idx="0">
                  <c:v>193.79</c:v>
                </c:pt>
                <c:pt idx="1">
                  <c:v>153.13</c:v>
                </c:pt>
                <c:pt idx="2">
                  <c:v>193.79</c:v>
                </c:pt>
                <c:pt idx="3">
                  <c:v>153.13</c:v>
                </c:pt>
              </c:numCache>
            </c:numRef>
          </c:val>
          <c:extLst>
            <c:ext xmlns:c16="http://schemas.microsoft.com/office/drawing/2014/chart" uri="{C3380CC4-5D6E-409C-BE32-E72D297353CC}">
              <c16:uniqueId val="{00000001-BA9B-46DD-AFEE-381B4173181E}"/>
            </c:ext>
          </c:extLst>
        </c:ser>
        <c:ser>
          <c:idx val="2"/>
          <c:order val="2"/>
          <c:tx>
            <c:strRef>
              <c:f>Hoja1!$D$1</c:f>
              <c:strCache>
                <c:ptCount val="1"/>
                <c:pt idx="0">
                  <c:v>64</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Hoja1!$A$2:$A$5</c:f>
              <c:strCache>
                <c:ptCount val="4"/>
                <c:pt idx="0">
                  <c:v>BS</c:v>
                </c:pt>
                <c:pt idx="1">
                  <c:v>SS</c:v>
                </c:pt>
                <c:pt idx="2">
                  <c:v>IS</c:v>
                </c:pt>
                <c:pt idx="3">
                  <c:v>HS</c:v>
                </c:pt>
              </c:strCache>
            </c:strRef>
          </c:cat>
          <c:val>
            <c:numRef>
              <c:f>Hoja1!$D$2:$D$5</c:f>
              <c:numCache>
                <c:formatCode>General</c:formatCode>
                <c:ptCount val="4"/>
                <c:pt idx="0">
                  <c:v>182.48</c:v>
                </c:pt>
                <c:pt idx="1">
                  <c:v>145.97999999999999</c:v>
                </c:pt>
                <c:pt idx="2">
                  <c:v>182.48</c:v>
                </c:pt>
                <c:pt idx="3">
                  <c:v>145.97999999999999</c:v>
                </c:pt>
              </c:numCache>
            </c:numRef>
          </c:val>
          <c:extLst>
            <c:ext xmlns:c16="http://schemas.microsoft.com/office/drawing/2014/chart" uri="{C3380CC4-5D6E-409C-BE32-E72D297353CC}">
              <c16:uniqueId val="{00000002-BA9B-46DD-AFEE-381B4173181E}"/>
            </c:ext>
          </c:extLst>
        </c:ser>
        <c:ser>
          <c:idx val="3"/>
          <c:order val="3"/>
          <c:tx>
            <c:strRef>
              <c:f>Hoja1!$E$1</c:f>
              <c:strCache>
                <c:ptCount val="1"/>
                <c:pt idx="0">
                  <c:v>256</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Hoja1!$A$2:$A$5</c:f>
              <c:strCache>
                <c:ptCount val="4"/>
                <c:pt idx="0">
                  <c:v>BS</c:v>
                </c:pt>
                <c:pt idx="1">
                  <c:v>SS</c:v>
                </c:pt>
                <c:pt idx="2">
                  <c:v>IS</c:v>
                </c:pt>
                <c:pt idx="3">
                  <c:v>HS</c:v>
                </c:pt>
              </c:strCache>
            </c:strRef>
          </c:cat>
          <c:val>
            <c:numRef>
              <c:f>Hoja1!$E$2:$E$5</c:f>
              <c:numCache>
                <c:formatCode>General</c:formatCode>
                <c:ptCount val="4"/>
                <c:pt idx="0">
                  <c:v>182.48</c:v>
                </c:pt>
                <c:pt idx="1">
                  <c:v>145.97999999999999</c:v>
                </c:pt>
                <c:pt idx="2">
                  <c:v>182.48</c:v>
                </c:pt>
                <c:pt idx="3">
                  <c:v>145.97999999999999</c:v>
                </c:pt>
              </c:numCache>
            </c:numRef>
          </c:val>
          <c:extLst>
            <c:ext xmlns:c16="http://schemas.microsoft.com/office/drawing/2014/chart" uri="{C3380CC4-5D6E-409C-BE32-E72D297353CC}">
              <c16:uniqueId val="{00000003-BA9B-46DD-AFEE-381B4173181E}"/>
            </c:ext>
          </c:extLst>
        </c:ser>
        <c:dLbls>
          <c:dLblPos val="outEnd"/>
          <c:showLegendKey val="0"/>
          <c:showVal val="1"/>
          <c:showCatName val="0"/>
          <c:showSerName val="0"/>
          <c:showPercent val="0"/>
          <c:showBubbleSize val="0"/>
        </c:dLbls>
        <c:gapWidth val="444"/>
        <c:overlap val="-90"/>
        <c:axId val="660582943"/>
        <c:axId val="660584191"/>
      </c:barChart>
      <c:catAx>
        <c:axId val="66058294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660584191"/>
        <c:crosses val="autoZero"/>
        <c:auto val="1"/>
        <c:lblAlgn val="ctr"/>
        <c:lblOffset val="100"/>
        <c:noMultiLvlLbl val="0"/>
      </c:catAx>
      <c:valAx>
        <c:axId val="660584191"/>
        <c:scaling>
          <c:orientation val="minMax"/>
        </c:scaling>
        <c:delete val="1"/>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s-419"/>
                  <a:t>Frecuencia (MHz)</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crossAx val="66058294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94C6B-957B-4187-B283-72BC5DAF8103}" type="datetimeFigureOut">
              <a:rPr lang="en-US" smtClean="0"/>
              <a:t>12/1/2021</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66441-0AD4-4FE5-AA39-291649F870B8}" type="slidenum">
              <a:rPr lang="en-US" smtClean="0"/>
              <a:t>‹Nº›</a:t>
            </a:fld>
            <a:endParaRPr lang="en-US"/>
          </a:p>
        </p:txBody>
      </p:sp>
    </p:spTree>
    <p:extLst>
      <p:ext uri="{BB962C8B-B14F-4D97-AF65-F5344CB8AC3E}">
        <p14:creationId xmlns:p14="http://schemas.microsoft.com/office/powerpoint/2010/main" val="3999750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DDA66441-0AD4-4FE5-AA39-291649F870B8}" type="slidenum">
              <a:rPr lang="en-US" smtClean="0"/>
              <a:t>22</a:t>
            </a:fld>
            <a:endParaRPr lang="en-US"/>
          </a:p>
        </p:txBody>
      </p:sp>
    </p:spTree>
    <p:extLst>
      <p:ext uri="{BB962C8B-B14F-4D97-AF65-F5344CB8AC3E}">
        <p14:creationId xmlns:p14="http://schemas.microsoft.com/office/powerpoint/2010/main" val="413352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DDA66441-0AD4-4FE5-AA39-291649F870B8}" type="slidenum">
              <a:rPr lang="en-US" smtClean="0"/>
              <a:t>31</a:t>
            </a:fld>
            <a:endParaRPr lang="en-US"/>
          </a:p>
        </p:txBody>
      </p:sp>
    </p:spTree>
    <p:extLst>
      <p:ext uri="{BB962C8B-B14F-4D97-AF65-F5344CB8AC3E}">
        <p14:creationId xmlns:p14="http://schemas.microsoft.com/office/powerpoint/2010/main" val="3683286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DDA66441-0AD4-4FE5-AA39-291649F870B8}" type="slidenum">
              <a:rPr lang="en-US" smtClean="0"/>
              <a:t>32</a:t>
            </a:fld>
            <a:endParaRPr lang="en-US"/>
          </a:p>
        </p:txBody>
      </p:sp>
    </p:spTree>
    <p:extLst>
      <p:ext uri="{BB962C8B-B14F-4D97-AF65-F5344CB8AC3E}">
        <p14:creationId xmlns:p14="http://schemas.microsoft.com/office/powerpoint/2010/main" val="15901676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04616" y="2108911"/>
            <a:ext cx="7002065" cy="1324408"/>
          </a:xfrm>
          <a:noFill/>
        </p:spPr>
        <p:txBody>
          <a:bodyPr anchor="b">
            <a:noAutofit/>
          </a:bodyPr>
          <a:lstStyle>
            <a:lvl1pPr algn="ctr">
              <a:defRPr sz="3600">
                <a:solidFill>
                  <a:schemeClr val="bg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74024" y="3784024"/>
            <a:ext cx="8373597" cy="719291"/>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9EFC066-2A43-C246-9377-DFC938942735}" type="datetimeFigureOut">
              <a:rPr lang="es-MX" smtClean="0"/>
              <a:t>01/12/2021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8FCDAA9-D5FC-9947-8D6C-8CAC721D3B9F}" type="slidenum">
              <a:rPr lang="es-MX" smtClean="0"/>
              <a:t>‹Nº›</a:t>
            </a:fld>
            <a:endParaRPr lang="es-MX"/>
          </a:p>
        </p:txBody>
      </p:sp>
    </p:spTree>
    <p:extLst>
      <p:ext uri="{BB962C8B-B14F-4D97-AF65-F5344CB8AC3E}">
        <p14:creationId xmlns:p14="http://schemas.microsoft.com/office/powerpoint/2010/main" val="173897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4368" y="438229"/>
            <a:ext cx="7080833" cy="430595"/>
          </a:xfrm>
        </p:spPr>
        <p:txBody>
          <a:bodyPr>
            <a:normAutofit/>
          </a:bodyPr>
          <a:lstStyle>
            <a:lvl1pPr>
              <a:defRPr sz="2800">
                <a:solidFill>
                  <a:schemeClr val="bg1"/>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234367" y="1410962"/>
            <a:ext cx="8599240" cy="32024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EFC066-2A43-C246-9377-DFC938942735}" type="datetimeFigureOut">
              <a:rPr lang="es-MX" smtClean="0"/>
              <a:t>01/12/2021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8FCDAA9-D5FC-9947-8D6C-8CAC721D3B9F}" type="slidenum">
              <a:rPr lang="es-MX" smtClean="0"/>
              <a:t>‹Nº›</a:t>
            </a:fld>
            <a:endParaRPr lang="es-MX"/>
          </a:p>
        </p:txBody>
      </p:sp>
    </p:spTree>
    <p:extLst>
      <p:ext uri="{BB962C8B-B14F-4D97-AF65-F5344CB8AC3E}">
        <p14:creationId xmlns:p14="http://schemas.microsoft.com/office/powerpoint/2010/main" val="853075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2" name="Title 1"/>
          <p:cNvSpPr>
            <a:spLocks noGrp="1"/>
          </p:cNvSpPr>
          <p:nvPr>
            <p:ph type="title"/>
          </p:nvPr>
        </p:nvSpPr>
        <p:spPr>
          <a:xfrm>
            <a:off x="234368" y="433509"/>
            <a:ext cx="7019945" cy="456693"/>
          </a:xfrm>
        </p:spPr>
        <p:txBody>
          <a:bodyPr>
            <a:normAutofit/>
          </a:bodyPr>
          <a:lstStyle>
            <a:lvl1pPr>
              <a:defRPr sz="3200"/>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234367" y="1147528"/>
            <a:ext cx="4153075" cy="326350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714613" y="1145147"/>
            <a:ext cx="4118994" cy="326350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9EFC066-2A43-C246-9377-DFC938942735}" type="datetimeFigureOut">
              <a:rPr lang="es-MX" smtClean="0"/>
              <a:t>01/12/2021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8FCDAA9-D5FC-9947-8D6C-8CAC721D3B9F}" type="slidenum">
              <a:rPr lang="es-MX" smtClean="0"/>
              <a:t>‹Nº›</a:t>
            </a:fld>
            <a:endParaRPr lang="es-MX"/>
          </a:p>
        </p:txBody>
      </p:sp>
    </p:spTree>
    <p:extLst>
      <p:ext uri="{BB962C8B-B14F-4D97-AF65-F5344CB8AC3E}">
        <p14:creationId xmlns:p14="http://schemas.microsoft.com/office/powerpoint/2010/main" val="3016909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68446" y="410326"/>
            <a:ext cx="7207643" cy="456693"/>
          </a:xfrm>
        </p:spPr>
        <p:txBody>
          <a:bodyPr/>
          <a:lstStyle>
            <a:lvl1pPr>
              <a:defRPr sz="2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68444" y="1181920"/>
            <a:ext cx="4252553" cy="617934"/>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68444" y="1924348"/>
            <a:ext cx="4252553" cy="2650953"/>
          </a:xfrm>
        </p:spPr>
        <p:txBody>
          <a:bodyPr>
            <a:normAutofit/>
          </a:bodyPr>
          <a:lstStyle>
            <a:lvl1pPr>
              <a:defRPr sz="2000"/>
            </a:lvl1pPr>
            <a:lvl2pPr>
              <a:defRPr sz="1800"/>
            </a:lvl2pPr>
            <a:lvl3pPr>
              <a:defRPr sz="1600"/>
            </a:lvl3pPr>
            <a:lvl4pPr>
              <a:defRPr sz="1400"/>
            </a:lvl4pPr>
            <a:lvl5pPr>
              <a:defRPr sz="14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166813"/>
            <a:ext cx="4187678" cy="617934"/>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2" y="1924348"/>
            <a:ext cx="4187677" cy="2650953"/>
          </a:xfrm>
        </p:spPr>
        <p:txBody>
          <a:bodyPr>
            <a:normAutofit/>
          </a:bodyPr>
          <a:lstStyle>
            <a:lvl1pPr>
              <a:defRPr sz="2000"/>
            </a:lvl1pPr>
            <a:lvl2pPr>
              <a:defRPr sz="1800"/>
            </a:lvl2pPr>
            <a:lvl3pPr>
              <a:defRPr sz="1600"/>
            </a:lvl3pPr>
            <a:lvl4pPr>
              <a:defRPr sz="1400"/>
            </a:lvl4pPr>
            <a:lvl5pPr>
              <a:defRPr sz="14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9EFC066-2A43-C246-9377-DFC938942735}" type="datetimeFigureOut">
              <a:rPr lang="es-MX" smtClean="0"/>
              <a:t>01/12/2021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8FCDAA9-D5FC-9947-8D6C-8CAC721D3B9F}" type="slidenum">
              <a:rPr lang="es-MX" smtClean="0"/>
              <a:t>‹Nº›</a:t>
            </a:fld>
            <a:endParaRPr lang="es-MX"/>
          </a:p>
        </p:txBody>
      </p:sp>
    </p:spTree>
    <p:extLst>
      <p:ext uri="{BB962C8B-B14F-4D97-AF65-F5344CB8AC3E}">
        <p14:creationId xmlns:p14="http://schemas.microsoft.com/office/powerpoint/2010/main" val="393198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234368" y="433509"/>
            <a:ext cx="7019945" cy="456693"/>
          </a:xfrm>
        </p:spPr>
        <p:txBody>
          <a:bodyPr/>
          <a:lstStyle>
            <a:lvl1pPr>
              <a:defRPr sz="2600"/>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9EFC066-2A43-C246-9377-DFC938942735}" type="datetimeFigureOut">
              <a:rPr lang="es-MX" smtClean="0"/>
              <a:t>01/12/2021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8FCDAA9-D5FC-9947-8D6C-8CAC721D3B9F}" type="slidenum">
              <a:rPr lang="es-MX" smtClean="0"/>
              <a:t>‹Nº›</a:t>
            </a:fld>
            <a:endParaRPr lang="es-MX"/>
          </a:p>
        </p:txBody>
      </p:sp>
    </p:spTree>
    <p:extLst>
      <p:ext uri="{BB962C8B-B14F-4D97-AF65-F5344CB8AC3E}">
        <p14:creationId xmlns:p14="http://schemas.microsoft.com/office/powerpoint/2010/main" val="13539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n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42862" y="411024"/>
            <a:ext cx="6702753" cy="443644"/>
          </a:xfrm>
        </p:spPr>
        <p:txBody>
          <a:bodyPr anchor="b">
            <a:noAutofit/>
          </a:bodyPr>
          <a:lstStyle>
            <a:lvl1pPr>
              <a:defRPr sz="2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1115633"/>
            <a:ext cx="4629150" cy="348937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1115635"/>
            <a:ext cx="2949178" cy="34893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9EFC066-2A43-C246-9377-DFC938942735}" type="datetimeFigureOut">
              <a:rPr lang="es-MX" smtClean="0"/>
              <a:t>01/12/2021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8FCDAA9-D5FC-9947-8D6C-8CAC721D3B9F}" type="slidenum">
              <a:rPr lang="es-MX" smtClean="0"/>
              <a:t>‹Nº›</a:t>
            </a:fld>
            <a:endParaRPr lang="es-MX"/>
          </a:p>
        </p:txBody>
      </p:sp>
    </p:spTree>
    <p:extLst>
      <p:ext uri="{BB962C8B-B14F-4D97-AF65-F5344CB8AC3E}">
        <p14:creationId xmlns:p14="http://schemas.microsoft.com/office/powerpoint/2010/main" val="337444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34367" y="1189139"/>
            <a:ext cx="8599240" cy="3393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EFC066-2A43-C246-9377-DFC938942735}" type="datetimeFigureOut">
              <a:rPr lang="es-MX" smtClean="0"/>
              <a:t>01/12/2021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8FCDAA9-D5FC-9947-8D6C-8CAC721D3B9F}" type="slidenum">
              <a:rPr lang="es-MX" smtClean="0"/>
              <a:t>‹Nº›</a:t>
            </a:fld>
            <a:endParaRPr lang="es-MX"/>
          </a:p>
        </p:txBody>
      </p:sp>
    </p:spTree>
    <p:extLst>
      <p:ext uri="{BB962C8B-B14F-4D97-AF65-F5344CB8AC3E}">
        <p14:creationId xmlns:p14="http://schemas.microsoft.com/office/powerpoint/2010/main" val="419815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4368" y="463217"/>
            <a:ext cx="7019945" cy="456693"/>
          </a:xfrm>
          <a:prstGeom prst="rect">
            <a:avLst/>
          </a:prstGeom>
        </p:spPr>
        <p:txBody>
          <a:bodyPr vert="horz" lIns="91440" tIns="45720" rIns="91440" bIns="45720" rtlCol="0" anchor="ctr">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234367" y="1189140"/>
            <a:ext cx="8599240" cy="320249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9EFC066-2A43-C246-9377-DFC938942735}" type="datetimeFigureOut">
              <a:rPr lang="es-MX" smtClean="0"/>
              <a:t>01/12/2021</a:t>
            </a:fld>
            <a:endParaRPr lang="es-MX"/>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FCDAA9-D5FC-9947-8D6C-8CAC721D3B9F}" type="slidenum">
              <a:rPr lang="es-MX" smtClean="0"/>
              <a:t>‹Nº›</a:t>
            </a:fld>
            <a:endParaRPr lang="es-MX"/>
          </a:p>
        </p:txBody>
      </p:sp>
    </p:spTree>
    <p:extLst>
      <p:ext uri="{BB962C8B-B14F-4D97-AF65-F5344CB8AC3E}">
        <p14:creationId xmlns:p14="http://schemas.microsoft.com/office/powerpoint/2010/main" val="2294073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9" r:id="rId6"/>
    <p:sldLayoutId id="2147483670" r:id="rId7"/>
  </p:sldLayoutIdLst>
  <p:txStyles>
    <p:titleStyle>
      <a:lvl1pPr algn="l" defTabSz="914400" rtl="0" eaLnBrk="1" latinLnBrk="0" hangingPunct="1">
        <a:lnSpc>
          <a:spcPct val="90000"/>
        </a:lnSpc>
        <a:spcBef>
          <a:spcPct val="0"/>
        </a:spcBef>
        <a:buNone/>
        <a:defRPr sz="2200" b="1" i="0" kern="1200">
          <a:solidFill>
            <a:srgbClr val="FFFFFF"/>
          </a:solidFill>
          <a:latin typeface="Avenir Black" panose="02000503020000020003" pitchFamily="2" charset="0"/>
          <a:ea typeface="+mj-ea"/>
          <a:cs typeface="+mj-cs"/>
        </a:defRPr>
      </a:lvl1pPr>
    </p:titleStyle>
    <p:bodyStyle>
      <a:lvl1pPr marL="228600" indent="-228600" algn="l" defTabSz="914400" rtl="0" eaLnBrk="1" latinLnBrk="0" hangingPunct="1">
        <a:lnSpc>
          <a:spcPct val="120000"/>
        </a:lnSpc>
        <a:spcBef>
          <a:spcPts val="0"/>
        </a:spcBef>
        <a:spcAft>
          <a:spcPts val="600"/>
        </a:spcAft>
        <a:buFont typeface="Arial" panose="020B0604020202020204" pitchFamily="34" charset="0"/>
        <a:buChar char="•"/>
        <a:defRPr sz="2400" b="0" i="0" kern="1200">
          <a:solidFill>
            <a:schemeClr val="tx1"/>
          </a:solidFill>
          <a:latin typeface="Avenir Roman" panose="02000503020000020003" pitchFamily="2" charset="0"/>
          <a:ea typeface="+mn-ea"/>
          <a:cs typeface="+mn-cs"/>
        </a:defRPr>
      </a:lvl1pPr>
      <a:lvl2pPr marL="685800" indent="-228600" algn="l" defTabSz="914400" rtl="0" eaLnBrk="1" latinLnBrk="0" hangingPunct="1">
        <a:lnSpc>
          <a:spcPct val="120000"/>
        </a:lnSpc>
        <a:spcBef>
          <a:spcPts val="0"/>
        </a:spcBef>
        <a:spcAft>
          <a:spcPts val="600"/>
        </a:spcAft>
        <a:buFont typeface="Arial" panose="020B0604020202020204" pitchFamily="34" charset="0"/>
        <a:buChar char="•"/>
        <a:defRPr sz="2000" b="0" i="0" kern="1200">
          <a:solidFill>
            <a:schemeClr val="tx1"/>
          </a:solidFill>
          <a:latin typeface="Avenir Roman" panose="02000503020000020003" pitchFamily="2" charset="0"/>
          <a:ea typeface="+mn-ea"/>
          <a:cs typeface="+mn-cs"/>
        </a:defRPr>
      </a:lvl2pPr>
      <a:lvl3pPr marL="1143000" indent="-228600" algn="l" defTabSz="914400" rtl="0" eaLnBrk="1" latinLnBrk="0" hangingPunct="1">
        <a:lnSpc>
          <a:spcPct val="120000"/>
        </a:lnSpc>
        <a:spcBef>
          <a:spcPts val="0"/>
        </a:spcBef>
        <a:spcAft>
          <a:spcPts val="600"/>
        </a:spcAft>
        <a:buFont typeface="Arial" panose="020B0604020202020204" pitchFamily="34" charset="0"/>
        <a:buChar char="•"/>
        <a:defRPr sz="1800" b="0" i="0" kern="1200">
          <a:solidFill>
            <a:schemeClr val="tx1"/>
          </a:solidFill>
          <a:latin typeface="Avenir Roman" panose="02000503020000020003" pitchFamily="2" charset="0"/>
          <a:ea typeface="+mn-ea"/>
          <a:cs typeface="+mn-cs"/>
        </a:defRPr>
      </a:lvl3pPr>
      <a:lvl4pPr marL="1600200" indent="-228600" algn="l" defTabSz="914400" rtl="0" eaLnBrk="1" latinLnBrk="0" hangingPunct="1">
        <a:lnSpc>
          <a:spcPct val="120000"/>
        </a:lnSpc>
        <a:spcBef>
          <a:spcPts val="0"/>
        </a:spcBef>
        <a:spcAft>
          <a:spcPts val="600"/>
        </a:spcAft>
        <a:buFont typeface="Arial" panose="020B0604020202020204" pitchFamily="34" charset="0"/>
        <a:buChar char="•"/>
        <a:defRPr sz="1600" b="0" i="0" kern="1200">
          <a:solidFill>
            <a:schemeClr val="tx1"/>
          </a:solidFill>
          <a:latin typeface="Avenir Roman" panose="02000503020000020003" pitchFamily="2" charset="0"/>
          <a:ea typeface="+mn-ea"/>
          <a:cs typeface="+mn-cs"/>
        </a:defRPr>
      </a:lvl4pPr>
      <a:lvl5pPr marL="2057400" indent="-228600" algn="l" defTabSz="914400" rtl="0" eaLnBrk="1" latinLnBrk="0" hangingPunct="1">
        <a:lnSpc>
          <a:spcPct val="120000"/>
        </a:lnSpc>
        <a:spcBef>
          <a:spcPts val="0"/>
        </a:spcBef>
        <a:spcAft>
          <a:spcPts val="600"/>
        </a:spcAft>
        <a:buFont typeface="Arial" panose="020B0604020202020204" pitchFamily="34" charset="0"/>
        <a:buChar char="•"/>
        <a:defRPr sz="1600" b="0" i="0" kern="1200">
          <a:solidFill>
            <a:schemeClr val="tx1"/>
          </a:solidFill>
          <a:latin typeface="Avenir Roman"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04616" y="1569481"/>
            <a:ext cx="7219729" cy="1324408"/>
          </a:xfrm>
        </p:spPr>
        <p:txBody>
          <a:bodyPr/>
          <a:lstStyle/>
          <a:p>
            <a:r>
              <a:rPr lang="es-ES" sz="2200" dirty="0">
                <a:effectLst/>
                <a:latin typeface="Arial" panose="020B0604020202020204" pitchFamily="34" charset="0"/>
                <a:ea typeface="Times New Roman" panose="02020603050405020304" pitchFamily="18" charset="0"/>
                <a:cs typeface="Arial" panose="020B0604020202020204" pitchFamily="34" charset="0"/>
              </a:rPr>
              <a:t>Propuesta de arquitectura en FPGA de un detector de símbolos </a:t>
            </a:r>
            <a:r>
              <a:rPr lang="es-ES" sz="2200" dirty="0" err="1">
                <a:effectLst/>
                <a:latin typeface="Arial" panose="020B0604020202020204" pitchFamily="34" charset="0"/>
                <a:ea typeface="Times New Roman" panose="02020603050405020304" pitchFamily="18" charset="0"/>
                <a:cs typeface="Arial" panose="020B0604020202020204" pitchFamily="34" charset="0"/>
              </a:rPr>
              <a:t>Near</a:t>
            </a:r>
            <a:r>
              <a:rPr lang="es-ES" sz="2200" dirty="0">
                <a:effectLst/>
                <a:latin typeface="Arial" panose="020B0604020202020204" pitchFamily="34" charset="0"/>
                <a:ea typeface="Times New Roman" panose="02020603050405020304" pitchFamily="18" charset="0"/>
                <a:cs typeface="Arial" panose="020B0604020202020204" pitchFamily="34" charset="0"/>
              </a:rPr>
              <a:t>-ML para un receptor OFDM-V2V</a:t>
            </a:r>
            <a:endParaRPr lang="es-ES" sz="2200"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385201" y="3121819"/>
            <a:ext cx="8373597" cy="2021681"/>
          </a:xfrm>
        </p:spPr>
        <p:txBody>
          <a:bodyPr>
            <a:normAutofit/>
          </a:bodyPr>
          <a:lstStyle/>
          <a:p>
            <a:r>
              <a:rPr lang="es-ES" sz="2200" dirty="0">
                <a:latin typeface="Arial" panose="020B0604020202020204" pitchFamily="34" charset="0"/>
                <a:cs typeface="Arial" panose="020B0604020202020204" pitchFamily="34" charset="0"/>
              </a:rPr>
              <a:t>Presenta</a:t>
            </a:r>
            <a:r>
              <a:rPr lang="en-US" sz="2200" dirty="0">
                <a:latin typeface="Arial" panose="020B0604020202020204" pitchFamily="34" charset="0"/>
                <a:cs typeface="Arial" panose="020B0604020202020204" pitchFamily="34" charset="0"/>
              </a:rPr>
              <a:t>:</a:t>
            </a:r>
          </a:p>
          <a:p>
            <a:r>
              <a:rPr lang="en-US" sz="2200" dirty="0">
                <a:latin typeface="Arial" panose="020B0604020202020204" pitchFamily="34" charset="0"/>
                <a:cs typeface="Arial" panose="020B0604020202020204" pitchFamily="34" charset="0"/>
              </a:rPr>
              <a:t>Aarón Escoboza Villegas</a:t>
            </a:r>
          </a:p>
          <a:p>
            <a:endParaRPr lang="es-ES" dirty="0"/>
          </a:p>
        </p:txBody>
      </p:sp>
    </p:spTree>
    <p:extLst>
      <p:ext uri="{BB962C8B-B14F-4D97-AF65-F5344CB8AC3E}">
        <p14:creationId xmlns:p14="http://schemas.microsoft.com/office/powerpoint/2010/main" val="1996928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446E5A-A109-4143-B9DD-80EEDC942EF8}"/>
              </a:ext>
            </a:extLst>
          </p:cNvPr>
          <p:cNvSpPr>
            <a:spLocks noGrp="1"/>
          </p:cNvSpPr>
          <p:nvPr>
            <p:ph type="title"/>
          </p:nvPr>
        </p:nvSpPr>
        <p:spPr/>
        <p:txBody>
          <a:bodyPr>
            <a:normAutofit fontScale="90000"/>
          </a:bodyPr>
          <a:lstStyle/>
          <a:p>
            <a:r>
              <a:rPr lang="es-419" dirty="0"/>
              <a:t>Delimitaciones y </a:t>
            </a:r>
            <a:r>
              <a:rPr lang="en-US" dirty="0"/>
              <a:t>Limitaciones</a:t>
            </a:r>
          </a:p>
        </p:txBody>
      </p:sp>
      <p:sp>
        <p:nvSpPr>
          <p:cNvPr id="3" name="Marcador de contenido 2">
            <a:extLst>
              <a:ext uri="{FF2B5EF4-FFF2-40B4-BE49-F238E27FC236}">
                <a16:creationId xmlns:a16="http://schemas.microsoft.com/office/drawing/2014/main" id="{7AF010EF-22E6-4F94-B516-28E3F5DD2982}"/>
              </a:ext>
            </a:extLst>
          </p:cNvPr>
          <p:cNvSpPr>
            <a:spLocks noGrp="1"/>
          </p:cNvSpPr>
          <p:nvPr>
            <p:ph idx="1"/>
          </p:nvPr>
        </p:nvSpPr>
        <p:spPr>
          <a:xfrm>
            <a:off x="140970" y="1138000"/>
            <a:ext cx="8728710" cy="3799760"/>
          </a:xfrm>
        </p:spPr>
        <p:txBody>
          <a:bodyPr>
            <a:normAutofit/>
          </a:bodyPr>
          <a:lstStyle/>
          <a:p>
            <a:pPr marL="0" indent="0">
              <a:buNone/>
            </a:pPr>
            <a:r>
              <a:rPr lang="en-US" sz="2200" b="1" dirty="0"/>
              <a:t>Delimitaciones </a:t>
            </a:r>
          </a:p>
          <a:p>
            <a:r>
              <a:rPr lang="en-US" sz="2200" dirty="0"/>
              <a:t>Se realizará la implementación del algoritmo y validación.</a:t>
            </a:r>
          </a:p>
          <a:p>
            <a:r>
              <a:rPr lang="en-US" sz="2200" dirty="0"/>
              <a:t>No se diseñará el algoritmo</a:t>
            </a:r>
          </a:p>
          <a:p>
            <a:pPr marL="0" indent="0">
              <a:buNone/>
            </a:pPr>
            <a:r>
              <a:rPr lang="es-ES" sz="2200" b="1" dirty="0"/>
              <a:t>Limitaciones </a:t>
            </a:r>
          </a:p>
          <a:p>
            <a:r>
              <a:rPr lang="es-ES" sz="2200" dirty="0"/>
              <a:t>Recursos institucionales como laboratorio</a:t>
            </a:r>
          </a:p>
          <a:p>
            <a:r>
              <a:rPr lang="es-ES" sz="2200" dirty="0"/>
              <a:t>Tiempo</a:t>
            </a:r>
          </a:p>
          <a:p>
            <a:pPr marL="0" indent="0">
              <a:buNone/>
            </a:pPr>
            <a:r>
              <a:rPr lang="es-ES" dirty="0"/>
              <a:t> </a:t>
            </a:r>
            <a:endParaRPr lang="en-US" dirty="0"/>
          </a:p>
        </p:txBody>
      </p:sp>
      <p:sp>
        <p:nvSpPr>
          <p:cNvPr id="4" name="Marcador de número de diapositiva 3">
            <a:extLst>
              <a:ext uri="{FF2B5EF4-FFF2-40B4-BE49-F238E27FC236}">
                <a16:creationId xmlns:a16="http://schemas.microsoft.com/office/drawing/2014/main" id="{BBE5E0E0-670D-4B9D-AC7B-80DDDB623BC3}"/>
              </a:ext>
            </a:extLst>
          </p:cNvPr>
          <p:cNvSpPr>
            <a:spLocks noGrp="1"/>
          </p:cNvSpPr>
          <p:nvPr>
            <p:ph type="sldNum" sz="quarter" idx="12"/>
          </p:nvPr>
        </p:nvSpPr>
        <p:spPr/>
        <p:txBody>
          <a:bodyPr/>
          <a:lstStyle/>
          <a:p>
            <a:pPr>
              <a:defRPr/>
            </a:pPr>
            <a:fld id="{70B9BB5B-83A2-3C41-B4E1-89829069F83C}" type="slidenum">
              <a:rPr lang="es-MX" smtClean="0"/>
              <a:pPr>
                <a:defRPr/>
              </a:pPr>
              <a:t>10</a:t>
            </a:fld>
            <a:endParaRPr lang="es-MX" dirty="0"/>
          </a:p>
        </p:txBody>
      </p:sp>
    </p:spTree>
    <p:extLst>
      <p:ext uri="{BB962C8B-B14F-4D97-AF65-F5344CB8AC3E}">
        <p14:creationId xmlns:p14="http://schemas.microsoft.com/office/powerpoint/2010/main" val="165761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4849D4-9B88-4C7E-B310-1E0893B38209}"/>
              </a:ext>
            </a:extLst>
          </p:cNvPr>
          <p:cNvSpPr>
            <a:spLocks noGrp="1"/>
          </p:cNvSpPr>
          <p:nvPr>
            <p:ph type="title"/>
          </p:nvPr>
        </p:nvSpPr>
        <p:spPr/>
        <p:txBody>
          <a:bodyPr>
            <a:normAutofit fontScale="90000"/>
          </a:bodyPr>
          <a:lstStyle/>
          <a:p>
            <a:r>
              <a:rPr lang="en-US" sz="2800" dirty="0" err="1"/>
              <a:t>Método</a:t>
            </a:r>
            <a:endParaRPr lang="en-US"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3257B4DE-8706-4184-BD02-C2DEDF96EF1E}"/>
              </a:ext>
            </a:extLst>
          </p:cNvPr>
          <p:cNvSpPr txBox="1"/>
          <p:nvPr/>
        </p:nvSpPr>
        <p:spPr>
          <a:xfrm>
            <a:off x="2770242" y="4866501"/>
            <a:ext cx="3603515" cy="276999"/>
          </a:xfrm>
          <a:prstGeom prst="rect">
            <a:avLst/>
          </a:prstGeom>
          <a:noFill/>
        </p:spPr>
        <p:txBody>
          <a:bodyPr wrap="square" rtlCol="0">
            <a:spAutoFit/>
          </a:bodyPr>
          <a:lstStyle/>
          <a:p>
            <a:r>
              <a:rPr lang="es-419" sz="1200" dirty="0">
                <a:latin typeface="Arial" panose="020B0604020202020204" pitchFamily="34" charset="0"/>
                <a:cs typeface="Arial" panose="020B0604020202020204" pitchFamily="34" charset="0"/>
              </a:rPr>
              <a:t>Figura 6. Flujograma de la metodología empleada.</a:t>
            </a:r>
            <a:endParaRPr lang="en-US" sz="1200" dirty="0">
              <a:latin typeface="Arial" panose="020B0604020202020204" pitchFamily="34" charset="0"/>
              <a:cs typeface="Arial" panose="020B0604020202020204" pitchFamily="34" charset="0"/>
            </a:endParaRPr>
          </a:p>
        </p:txBody>
      </p:sp>
      <p:pic>
        <p:nvPicPr>
          <p:cNvPr id="6" name="Imagen 5">
            <a:extLst>
              <a:ext uri="{FF2B5EF4-FFF2-40B4-BE49-F238E27FC236}">
                <a16:creationId xmlns:a16="http://schemas.microsoft.com/office/drawing/2014/main" id="{5FEED0E7-E32C-434A-8847-736867BE3214}"/>
              </a:ext>
            </a:extLst>
          </p:cNvPr>
          <p:cNvPicPr>
            <a:picLocks noChangeAspect="1"/>
          </p:cNvPicPr>
          <p:nvPr/>
        </p:nvPicPr>
        <p:blipFill>
          <a:blip r:embed="rId2"/>
          <a:stretch>
            <a:fillRect/>
          </a:stretch>
        </p:blipFill>
        <p:spPr>
          <a:xfrm>
            <a:off x="3053238" y="1144432"/>
            <a:ext cx="3420714" cy="3727706"/>
          </a:xfrm>
          <a:prstGeom prst="rect">
            <a:avLst/>
          </a:prstGeom>
        </p:spPr>
      </p:pic>
    </p:spTree>
    <p:extLst>
      <p:ext uri="{BB962C8B-B14F-4D97-AF65-F5344CB8AC3E}">
        <p14:creationId xmlns:p14="http://schemas.microsoft.com/office/powerpoint/2010/main" val="1673450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2CB89B-DE6E-4B7C-A84A-A46408081EB1}"/>
              </a:ext>
            </a:extLst>
          </p:cNvPr>
          <p:cNvSpPr>
            <a:spLocks noGrp="1"/>
          </p:cNvSpPr>
          <p:nvPr>
            <p:ph type="title"/>
          </p:nvPr>
        </p:nvSpPr>
        <p:spPr/>
        <p:txBody>
          <a:bodyPr>
            <a:normAutofit fontScale="90000"/>
          </a:bodyPr>
          <a:lstStyle/>
          <a:p>
            <a:endParaRPr lang="en-US"/>
          </a:p>
        </p:txBody>
      </p:sp>
      <p:pic>
        <p:nvPicPr>
          <p:cNvPr id="4" name="Marcador de contenido 3">
            <a:extLst>
              <a:ext uri="{FF2B5EF4-FFF2-40B4-BE49-F238E27FC236}">
                <a16:creationId xmlns:a16="http://schemas.microsoft.com/office/drawing/2014/main" id="{5C0EB11A-2EA9-4622-B2C9-ED30631F0381}"/>
              </a:ext>
            </a:extLst>
          </p:cNvPr>
          <p:cNvPicPr>
            <a:picLocks noGrp="1" noChangeAspect="1"/>
          </p:cNvPicPr>
          <p:nvPr>
            <p:ph idx="1"/>
          </p:nvPr>
        </p:nvPicPr>
        <p:blipFill>
          <a:blip r:embed="rId2"/>
          <a:stretch>
            <a:fillRect/>
          </a:stretch>
        </p:blipFill>
        <p:spPr>
          <a:xfrm>
            <a:off x="1484363" y="1177881"/>
            <a:ext cx="6389637" cy="3543419"/>
          </a:xfrm>
          <a:prstGeom prst="rect">
            <a:avLst/>
          </a:prstGeom>
        </p:spPr>
      </p:pic>
      <p:sp>
        <p:nvSpPr>
          <p:cNvPr id="5" name="CuadroTexto 4">
            <a:extLst>
              <a:ext uri="{FF2B5EF4-FFF2-40B4-BE49-F238E27FC236}">
                <a16:creationId xmlns:a16="http://schemas.microsoft.com/office/drawing/2014/main" id="{5D9A875B-43E2-4766-A5B0-AE6CFFAF00F3}"/>
              </a:ext>
            </a:extLst>
          </p:cNvPr>
          <p:cNvSpPr txBox="1"/>
          <p:nvPr/>
        </p:nvSpPr>
        <p:spPr>
          <a:xfrm>
            <a:off x="2968863" y="4721300"/>
            <a:ext cx="3603515" cy="276999"/>
          </a:xfrm>
          <a:prstGeom prst="rect">
            <a:avLst/>
          </a:prstGeom>
          <a:noFill/>
        </p:spPr>
        <p:txBody>
          <a:bodyPr wrap="square" rtlCol="0">
            <a:spAutoFit/>
          </a:bodyPr>
          <a:lstStyle/>
          <a:p>
            <a:r>
              <a:rPr lang="es-419" sz="1200" dirty="0">
                <a:latin typeface="Arial" panose="020B0604020202020204" pitchFamily="34" charset="0"/>
                <a:cs typeface="Arial" panose="020B0604020202020204" pitchFamily="34" charset="0"/>
              </a:rPr>
              <a:t>Figura 7. Flujograma de la metodología empleada.</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432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E3BE1-DAB4-47A8-8A6A-0B57A4C9F30A}"/>
              </a:ext>
            </a:extLst>
          </p:cNvPr>
          <p:cNvSpPr>
            <a:spLocks noGrp="1"/>
          </p:cNvSpPr>
          <p:nvPr>
            <p:ph type="title"/>
          </p:nvPr>
        </p:nvSpPr>
        <p:spPr/>
        <p:txBody>
          <a:bodyPr>
            <a:normAutofit fontScale="90000"/>
          </a:bodyPr>
          <a:lstStyle/>
          <a:p>
            <a:r>
              <a:rPr lang="es-419" dirty="0">
                <a:latin typeface="Arial" panose="020B0604020202020204" pitchFamily="34" charset="0"/>
                <a:cs typeface="Arial" panose="020B0604020202020204" pitchFamily="34" charset="0"/>
              </a:rPr>
              <a:t>Desarrollo</a:t>
            </a:r>
            <a:endParaRPr lang="en-US" dirty="0"/>
          </a:p>
        </p:txBody>
      </p:sp>
      <p:graphicFrame>
        <p:nvGraphicFramePr>
          <p:cNvPr id="4" name="Tabla 4">
            <a:extLst>
              <a:ext uri="{FF2B5EF4-FFF2-40B4-BE49-F238E27FC236}">
                <a16:creationId xmlns:a16="http://schemas.microsoft.com/office/drawing/2014/main" id="{87A2E31A-154D-4092-B2E2-D53BC3C88623}"/>
              </a:ext>
            </a:extLst>
          </p:cNvPr>
          <p:cNvGraphicFramePr>
            <a:graphicFrameLocks noGrp="1"/>
          </p:cNvGraphicFramePr>
          <p:nvPr/>
        </p:nvGraphicFramePr>
        <p:xfrm>
          <a:off x="234368" y="1298354"/>
          <a:ext cx="8623119" cy="3413760"/>
        </p:xfrm>
        <a:graphic>
          <a:graphicData uri="http://schemas.openxmlformats.org/drawingml/2006/table">
            <a:tbl>
              <a:tblPr firstRow="1" bandRow="1">
                <a:tableStyleId>{5C22544A-7EE6-4342-B048-85BDC9FD1C3A}</a:tableStyleId>
              </a:tblPr>
              <a:tblGrid>
                <a:gridCol w="2874373">
                  <a:extLst>
                    <a:ext uri="{9D8B030D-6E8A-4147-A177-3AD203B41FA5}">
                      <a16:colId xmlns:a16="http://schemas.microsoft.com/office/drawing/2014/main" val="3221872062"/>
                    </a:ext>
                  </a:extLst>
                </a:gridCol>
                <a:gridCol w="2874373">
                  <a:extLst>
                    <a:ext uri="{9D8B030D-6E8A-4147-A177-3AD203B41FA5}">
                      <a16:colId xmlns:a16="http://schemas.microsoft.com/office/drawing/2014/main" val="3485723720"/>
                    </a:ext>
                  </a:extLst>
                </a:gridCol>
                <a:gridCol w="2874373">
                  <a:extLst>
                    <a:ext uri="{9D8B030D-6E8A-4147-A177-3AD203B41FA5}">
                      <a16:colId xmlns:a16="http://schemas.microsoft.com/office/drawing/2014/main" val="3602665993"/>
                    </a:ext>
                  </a:extLst>
                </a:gridCol>
              </a:tblGrid>
              <a:tr h="195953">
                <a:tc>
                  <a:txBody>
                    <a:bodyPr/>
                    <a:lstStyle/>
                    <a:p>
                      <a:pPr algn="ctr"/>
                      <a:r>
                        <a:rPr lang="es-419" sz="1400" dirty="0"/>
                        <a:t>Algoritmo</a:t>
                      </a:r>
                      <a:endParaRPr lang="en-US" sz="1400" dirty="0"/>
                    </a:p>
                  </a:txBody>
                  <a:tcPr/>
                </a:tc>
                <a:tc>
                  <a:txBody>
                    <a:bodyPr/>
                    <a:lstStyle/>
                    <a:p>
                      <a:pPr algn="ctr"/>
                      <a:r>
                        <a:rPr lang="es-419" sz="1400" dirty="0"/>
                        <a:t>Ventajas </a:t>
                      </a:r>
                      <a:endParaRPr lang="en-US" sz="1400" dirty="0"/>
                    </a:p>
                  </a:txBody>
                  <a:tcPr/>
                </a:tc>
                <a:tc>
                  <a:txBody>
                    <a:bodyPr/>
                    <a:lstStyle/>
                    <a:p>
                      <a:pPr algn="ctr"/>
                      <a:r>
                        <a:rPr lang="es-419" sz="1400" dirty="0"/>
                        <a:t>Desventajas</a:t>
                      </a:r>
                      <a:endParaRPr lang="en-US" sz="1400" dirty="0"/>
                    </a:p>
                  </a:txBody>
                  <a:tcPr/>
                </a:tc>
                <a:extLst>
                  <a:ext uri="{0D108BD9-81ED-4DB2-BD59-A6C34878D82A}">
                    <a16:rowId xmlns:a16="http://schemas.microsoft.com/office/drawing/2014/main" val="3910475422"/>
                  </a:ext>
                </a:extLst>
              </a:tr>
              <a:tr h="563702">
                <a:tc>
                  <a:txBody>
                    <a:bodyPr/>
                    <a:lstStyle/>
                    <a:p>
                      <a:pPr algn="ctr"/>
                      <a:r>
                        <a:rPr lang="es-419" sz="1200" i="1" dirty="0" err="1">
                          <a:latin typeface="Arial" panose="020B0604020202020204" pitchFamily="34" charset="0"/>
                          <a:cs typeface="Arial" panose="020B0604020202020204" pitchFamily="34" charset="0"/>
                        </a:rPr>
                        <a:t>Insertion</a:t>
                      </a:r>
                      <a:r>
                        <a:rPr lang="es-419" sz="1200" i="1" dirty="0">
                          <a:latin typeface="Arial" panose="020B0604020202020204" pitchFamily="34" charset="0"/>
                          <a:cs typeface="Arial" panose="020B0604020202020204" pitchFamily="34" charset="0"/>
                        </a:rPr>
                        <a:t> </a:t>
                      </a:r>
                      <a:r>
                        <a:rPr lang="es-419" sz="1200" i="1" dirty="0" err="1">
                          <a:latin typeface="Arial" panose="020B0604020202020204" pitchFamily="34" charset="0"/>
                          <a:cs typeface="Arial" panose="020B0604020202020204" pitchFamily="34" charset="0"/>
                        </a:rPr>
                        <a:t>Sort</a:t>
                      </a:r>
                      <a:endParaRPr lang="en-US" sz="1200" i="1" dirty="0">
                        <a:latin typeface="Arial" panose="020B0604020202020204" pitchFamily="34" charset="0"/>
                        <a:cs typeface="Arial" panose="020B0604020202020204" pitchFamily="34" charset="0"/>
                      </a:endParaRPr>
                    </a:p>
                  </a:txBody>
                  <a:tcPr anchor="ctr"/>
                </a:tc>
                <a:tc>
                  <a:txBody>
                    <a:bodyPr/>
                    <a:lstStyle/>
                    <a:p>
                      <a:pPr marL="285750" indent="-285750" algn="l">
                        <a:buFont typeface="Arial" panose="020B0604020202020204" pitchFamily="34" charset="0"/>
                        <a:buChar char="•"/>
                      </a:pPr>
                      <a:r>
                        <a:rPr lang="es-419" sz="1200" dirty="0">
                          <a:latin typeface="Arial" panose="020B0604020202020204" pitchFamily="34" charset="0"/>
                          <a:cs typeface="Arial" panose="020B0604020202020204" pitchFamily="34" charset="0"/>
                        </a:rPr>
                        <a:t>Simple </a:t>
                      </a:r>
                    </a:p>
                    <a:p>
                      <a:pPr marL="285750" indent="-285750" algn="l">
                        <a:buFont typeface="Arial" panose="020B0604020202020204" pitchFamily="34" charset="0"/>
                        <a:buChar char="•"/>
                      </a:pPr>
                      <a:r>
                        <a:rPr lang="es-419" sz="1200" dirty="0">
                          <a:latin typeface="Arial" panose="020B0604020202020204" pitchFamily="34" charset="0"/>
                          <a:cs typeface="Arial" panose="020B0604020202020204" pitchFamily="34" charset="0"/>
                        </a:rPr>
                        <a:t>Fácil de usar</a:t>
                      </a:r>
                    </a:p>
                    <a:p>
                      <a:pPr marL="285750" indent="-285750" algn="l">
                        <a:buFont typeface="Arial" panose="020B0604020202020204" pitchFamily="34" charset="0"/>
                        <a:buChar char="•"/>
                      </a:pPr>
                      <a:r>
                        <a:rPr lang="es-419" sz="1200" dirty="0">
                          <a:latin typeface="Arial" panose="020B0604020202020204" pitchFamily="34" charset="0"/>
                          <a:cs typeface="Arial" panose="020B0604020202020204" pitchFamily="34" charset="0"/>
                        </a:rPr>
                        <a:t>Eficiente en listas pequeñas</a:t>
                      </a:r>
                    </a:p>
                  </a:txBody>
                  <a:tcPr/>
                </a:tc>
                <a:tc>
                  <a:txBody>
                    <a:bodyPr/>
                    <a:lstStyle/>
                    <a:p>
                      <a:pPr marL="285750" indent="-285750" algn="l">
                        <a:buFont typeface="Arial" panose="020B0604020202020204" pitchFamily="34" charset="0"/>
                        <a:buChar char="•"/>
                      </a:pPr>
                      <a:r>
                        <a:rPr lang="es-419" sz="1200" dirty="0">
                          <a:latin typeface="Arial" panose="020B0604020202020204" pitchFamily="34" charset="0"/>
                          <a:cs typeface="Arial" panose="020B0604020202020204" pitchFamily="34" charset="0"/>
                        </a:rPr>
                        <a:t>Deficiente en grandes listas</a:t>
                      </a:r>
                    </a:p>
                    <a:p>
                      <a:pPr marL="285750" indent="-285750" algn="l">
                        <a:buFont typeface="Arial" panose="020B0604020202020204" pitchFamily="34" charset="0"/>
                        <a:buChar char="•"/>
                      </a:pPr>
                      <a:r>
                        <a:rPr lang="es-419" sz="1200" dirty="0">
                          <a:latin typeface="Arial" panose="020B0604020202020204" pitchFamily="34" charset="0"/>
                          <a:cs typeface="Arial" panose="020B0604020202020204" pitchFamily="34" charset="0"/>
                        </a:rPr>
                        <a:t>Realiza numerosas comparaciones</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52251475"/>
                  </a:ext>
                </a:extLst>
              </a:tr>
              <a:tr h="821394">
                <a:tc>
                  <a:txBody>
                    <a:bodyPr/>
                    <a:lstStyle/>
                    <a:p>
                      <a:pPr algn="ctr"/>
                      <a:r>
                        <a:rPr lang="es-419" sz="1200" i="1" dirty="0" err="1">
                          <a:latin typeface="Arial" panose="020B0604020202020204" pitchFamily="34" charset="0"/>
                          <a:cs typeface="Arial" panose="020B0604020202020204" pitchFamily="34" charset="0"/>
                        </a:rPr>
                        <a:t>Selection</a:t>
                      </a:r>
                      <a:r>
                        <a:rPr lang="es-419" sz="1200" i="1" dirty="0">
                          <a:latin typeface="Arial" panose="020B0604020202020204" pitchFamily="34" charset="0"/>
                          <a:cs typeface="Arial" panose="020B0604020202020204" pitchFamily="34" charset="0"/>
                        </a:rPr>
                        <a:t> </a:t>
                      </a:r>
                      <a:r>
                        <a:rPr lang="es-419" sz="1200" i="1" dirty="0" err="1">
                          <a:latin typeface="Arial" panose="020B0604020202020204" pitchFamily="34" charset="0"/>
                          <a:cs typeface="Arial" panose="020B0604020202020204" pitchFamily="34" charset="0"/>
                        </a:rPr>
                        <a:t>Sort</a:t>
                      </a:r>
                      <a:endParaRPr lang="en-US" sz="1200" i="1" dirty="0">
                        <a:latin typeface="Arial" panose="020B0604020202020204" pitchFamily="34" charset="0"/>
                        <a:cs typeface="Arial" panose="020B0604020202020204" pitchFamily="34" charset="0"/>
                      </a:endParaRPr>
                    </a:p>
                  </a:txBody>
                  <a:tcPr anchor="ctr"/>
                </a:tc>
                <a:tc>
                  <a:txBody>
                    <a:bodyPr/>
                    <a:lstStyle/>
                    <a:p>
                      <a:pPr marL="285750" indent="-285750" algn="l">
                        <a:buFont typeface="Arial" panose="020B0604020202020204" pitchFamily="34" charset="0"/>
                        <a:buChar char="•"/>
                      </a:pPr>
                      <a:r>
                        <a:rPr lang="es-419" sz="1200" dirty="0">
                          <a:latin typeface="Arial" panose="020B0604020202020204" pitchFamily="34" charset="0"/>
                          <a:cs typeface="Arial" panose="020B0604020202020204" pitchFamily="34" charset="0"/>
                        </a:rPr>
                        <a:t>Rendimiento constante</a:t>
                      </a:r>
                    </a:p>
                    <a:p>
                      <a:pPr marL="285750" indent="-285750" algn="l">
                        <a:buFont typeface="Arial" panose="020B0604020202020204" pitchFamily="34" charset="0"/>
                        <a:buChar char="•"/>
                      </a:pPr>
                      <a:r>
                        <a:rPr lang="es-419" sz="1200" dirty="0">
                          <a:latin typeface="Arial" panose="020B0604020202020204" pitchFamily="34" charset="0"/>
                          <a:cs typeface="Arial" panose="020B0604020202020204" pitchFamily="34" charset="0"/>
                        </a:rPr>
                        <a:t>Realiza pocos intercambios</a:t>
                      </a:r>
                      <a:endParaRPr lang="en-US" sz="1200" dirty="0">
                        <a:latin typeface="Arial" panose="020B0604020202020204" pitchFamily="34" charset="0"/>
                        <a:cs typeface="Arial" panose="020B0604020202020204" pitchFamily="34" charset="0"/>
                      </a:endParaRPr>
                    </a:p>
                  </a:txBody>
                  <a:tcPr/>
                </a:tc>
                <a:tc>
                  <a:txBody>
                    <a:bodyPr/>
                    <a:lstStyle/>
                    <a:p>
                      <a:pPr marL="285750" indent="-285750" algn="l">
                        <a:buFont typeface="Arial" panose="020B0604020202020204" pitchFamily="34" charset="0"/>
                        <a:buChar char="•"/>
                      </a:pPr>
                      <a:r>
                        <a:rPr lang="en-US" sz="1200" dirty="0" err="1">
                          <a:latin typeface="Arial" panose="020B0604020202020204" pitchFamily="34" charset="0"/>
                          <a:cs typeface="Arial" panose="020B0604020202020204" pitchFamily="34" charset="0"/>
                        </a:rPr>
                        <a:t>Su</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rendimiento</a:t>
                      </a:r>
                      <a:r>
                        <a:rPr lang="en-US" sz="1200" dirty="0">
                          <a:latin typeface="Arial" panose="020B0604020202020204" pitchFamily="34" charset="0"/>
                          <a:cs typeface="Arial" panose="020B0604020202020204" pitchFamily="34" charset="0"/>
                        </a:rPr>
                        <a:t> es </a:t>
                      </a:r>
                      <a:r>
                        <a:rPr lang="en-US" sz="1200" dirty="0" err="1">
                          <a:latin typeface="Arial" panose="020B0604020202020204" pitchFamily="34" charset="0"/>
                          <a:cs typeface="Arial" panose="020B0604020202020204" pitchFamily="34" charset="0"/>
                        </a:rPr>
                        <a:t>fácilmente</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influenciado</a:t>
                      </a:r>
                      <a:r>
                        <a:rPr lang="en-US" sz="1200" dirty="0">
                          <a:latin typeface="Arial" panose="020B0604020202020204" pitchFamily="34" charset="0"/>
                          <a:cs typeface="Arial" panose="020B0604020202020204" pitchFamily="34" charset="0"/>
                        </a:rPr>
                        <a:t> por el </a:t>
                      </a:r>
                      <a:r>
                        <a:rPr lang="en-US" sz="1200" dirty="0" err="1">
                          <a:latin typeface="Arial" panose="020B0604020202020204" pitchFamily="34" charset="0"/>
                          <a:cs typeface="Arial" panose="020B0604020202020204" pitchFamily="34" charset="0"/>
                        </a:rPr>
                        <a:t>orden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inicial</a:t>
                      </a:r>
                      <a:r>
                        <a:rPr lang="en-US" sz="1200" dirty="0">
                          <a:latin typeface="Arial" panose="020B0604020202020204" pitchFamily="34" charset="0"/>
                          <a:cs typeface="Arial" panose="020B0604020202020204" pitchFamily="34" charset="0"/>
                        </a:rPr>
                        <a:t> de los </a:t>
                      </a:r>
                      <a:r>
                        <a:rPr lang="en-US" sz="1200" dirty="0" err="1">
                          <a:latin typeface="Arial" panose="020B0604020202020204" pitchFamily="34" charset="0"/>
                          <a:cs typeface="Arial" panose="020B0604020202020204" pitchFamily="34" charset="0"/>
                        </a:rPr>
                        <a:t>elementos</a:t>
                      </a:r>
                      <a:endParaRPr lang="en-US" sz="12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200" dirty="0" err="1">
                          <a:latin typeface="Arial" panose="020B0604020202020204" pitchFamily="34" charset="0"/>
                          <a:cs typeface="Arial" panose="020B0604020202020204" pitchFamily="34" charset="0"/>
                        </a:rPr>
                        <a:t>Realiza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numerosas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comparaciones</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2473409"/>
                  </a:ext>
                </a:extLst>
              </a:tr>
              <a:tr h="821394">
                <a:tc>
                  <a:txBody>
                    <a:bodyPr/>
                    <a:lstStyle/>
                    <a:p>
                      <a:pPr algn="ctr"/>
                      <a:r>
                        <a:rPr lang="es-419" sz="1200" i="1" dirty="0" err="1">
                          <a:latin typeface="Arial" panose="020B0604020202020204" pitchFamily="34" charset="0"/>
                          <a:cs typeface="Arial" panose="020B0604020202020204" pitchFamily="34" charset="0"/>
                        </a:rPr>
                        <a:t>Bubble</a:t>
                      </a:r>
                      <a:r>
                        <a:rPr lang="es-419" sz="1200" i="1" dirty="0">
                          <a:latin typeface="Arial" panose="020B0604020202020204" pitchFamily="34" charset="0"/>
                          <a:cs typeface="Arial" panose="020B0604020202020204" pitchFamily="34" charset="0"/>
                        </a:rPr>
                        <a:t> </a:t>
                      </a:r>
                      <a:r>
                        <a:rPr lang="es-419" sz="1200" i="1" dirty="0" err="1">
                          <a:latin typeface="Arial" panose="020B0604020202020204" pitchFamily="34" charset="0"/>
                          <a:cs typeface="Arial" panose="020B0604020202020204" pitchFamily="34" charset="0"/>
                        </a:rPr>
                        <a:t>Sort</a:t>
                      </a:r>
                      <a:endParaRPr lang="en-US" sz="1200" i="1" dirty="0">
                        <a:latin typeface="Arial" panose="020B0604020202020204" pitchFamily="34" charset="0"/>
                        <a:cs typeface="Arial" panose="020B0604020202020204" pitchFamily="34" charset="0"/>
                      </a:endParaRPr>
                    </a:p>
                  </a:txBody>
                  <a:tcPr anchor="ctr"/>
                </a:tc>
                <a:tc>
                  <a:txBody>
                    <a:bodyPr/>
                    <a:lstStyle/>
                    <a:p>
                      <a:pPr marL="285750" indent="-285750" algn="l">
                        <a:buFont typeface="Arial" panose="020B0604020202020204" pitchFamily="34" charset="0"/>
                        <a:buChar char="•"/>
                      </a:pPr>
                      <a:r>
                        <a:rPr lang="en-US" sz="1200" dirty="0" err="1">
                          <a:latin typeface="Arial" panose="020B0604020202020204" pitchFamily="34" charset="0"/>
                          <a:cs typeface="Arial" panose="020B0604020202020204" pitchFamily="34" charset="0"/>
                        </a:rPr>
                        <a:t>Fácil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implementación</a:t>
                      </a:r>
                      <a:endParaRPr lang="en-US" sz="12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200" dirty="0" err="1">
                          <a:latin typeface="Arial" panose="020B0604020202020204" pitchFamily="34" charset="0"/>
                          <a:cs typeface="Arial" panose="020B0604020202020204" pitchFamily="34" charset="0"/>
                        </a:rPr>
                        <a:t>Fácil</a:t>
                      </a:r>
                      <a:r>
                        <a:rPr lang="en-US" sz="1200" dirty="0">
                          <a:latin typeface="Arial" panose="020B0604020202020204" pitchFamily="34" charset="0"/>
                          <a:cs typeface="Arial" panose="020B0604020202020204" pitchFamily="34" charset="0"/>
                        </a:rPr>
                        <a:t> de </a:t>
                      </a:r>
                      <a:r>
                        <a:rPr lang="en-US" sz="1200" dirty="0" err="1">
                          <a:latin typeface="Arial" panose="020B0604020202020204" pitchFamily="34" charset="0"/>
                          <a:cs typeface="Arial" panose="020B0604020202020204" pitchFamily="34" charset="0"/>
                        </a:rPr>
                        <a:t>comprender</a:t>
                      </a:r>
                      <a:endParaRPr lang="en-US" sz="1200" dirty="0">
                        <a:latin typeface="Arial" panose="020B0604020202020204" pitchFamily="34" charset="0"/>
                        <a:cs typeface="Arial" panose="020B0604020202020204" pitchFamily="34" charset="0"/>
                      </a:endParaRPr>
                    </a:p>
                    <a:p>
                      <a:pPr marL="0" indent="0" algn="l">
                        <a:buFont typeface="Arial" panose="020B0604020202020204" pitchFamily="34" charset="0"/>
                        <a:buNone/>
                      </a:pPr>
                      <a:endParaRPr lang="en-US" sz="1200" dirty="0">
                        <a:latin typeface="Arial" panose="020B0604020202020204" pitchFamily="34" charset="0"/>
                        <a:cs typeface="Arial" panose="020B0604020202020204" pitchFamily="34"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200" dirty="0">
                          <a:latin typeface="Arial" panose="020B0604020202020204" pitchFamily="34" charset="0"/>
                          <a:cs typeface="Arial" panose="020B0604020202020204" pitchFamily="34" charset="0"/>
                        </a:rPr>
                        <a:t>Deficiente en grandes listas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200" dirty="0">
                          <a:latin typeface="Arial" panose="020B0604020202020204" pitchFamily="34" charset="0"/>
                          <a:cs typeface="Arial" panose="020B0604020202020204" pitchFamily="34" charset="0"/>
                        </a:rPr>
                        <a:t>Requiere muchas lecturas y escrituras en memoria</a:t>
                      </a:r>
                    </a:p>
                    <a:p>
                      <a:pPr marL="285750" indent="-285750" algn="l">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39540920"/>
                  </a:ext>
                </a:extLst>
              </a:tr>
              <a:tr h="692548">
                <a:tc>
                  <a:txBody>
                    <a:bodyPr/>
                    <a:lstStyle/>
                    <a:p>
                      <a:pPr algn="ctr"/>
                      <a:r>
                        <a:rPr lang="es-419" sz="1200" i="1" dirty="0" err="1">
                          <a:latin typeface="Arial" panose="020B0604020202020204" pitchFamily="34" charset="0"/>
                          <a:cs typeface="Arial" panose="020B0604020202020204" pitchFamily="34" charset="0"/>
                        </a:rPr>
                        <a:t>Heap</a:t>
                      </a:r>
                      <a:r>
                        <a:rPr lang="es-419" sz="1200" i="1" dirty="0">
                          <a:latin typeface="Arial" panose="020B0604020202020204" pitchFamily="34" charset="0"/>
                          <a:cs typeface="Arial" panose="020B0604020202020204" pitchFamily="34" charset="0"/>
                        </a:rPr>
                        <a:t> </a:t>
                      </a:r>
                      <a:r>
                        <a:rPr lang="es-419" sz="1200" i="1" dirty="0" err="1">
                          <a:latin typeface="Arial" panose="020B0604020202020204" pitchFamily="34" charset="0"/>
                          <a:cs typeface="Arial" panose="020B0604020202020204" pitchFamily="34" charset="0"/>
                        </a:rPr>
                        <a:t>Sort</a:t>
                      </a:r>
                      <a:endParaRPr lang="en-US" sz="1200" i="1" dirty="0">
                        <a:latin typeface="Arial" panose="020B0604020202020204" pitchFamily="34" charset="0"/>
                        <a:cs typeface="Arial" panose="020B0604020202020204" pitchFamily="34" charset="0"/>
                      </a:endParaRPr>
                    </a:p>
                  </a:txBody>
                  <a:tcPr anchor="ctr"/>
                </a:tc>
                <a:tc>
                  <a:txBody>
                    <a:bodyPr/>
                    <a:lstStyle/>
                    <a:p>
                      <a:pPr marL="285750" indent="-285750" algn="l">
                        <a:buFont typeface="Arial" panose="020B0604020202020204" pitchFamily="34" charset="0"/>
                        <a:buChar char="•"/>
                      </a:pPr>
                      <a:r>
                        <a:rPr lang="es-419" sz="1200" dirty="0">
                          <a:latin typeface="Arial" panose="020B0604020202020204" pitchFamily="34" charset="0"/>
                          <a:cs typeface="Arial" panose="020B0604020202020204" pitchFamily="34" charset="0"/>
                        </a:rPr>
                        <a:t>Es efectivo con datos desordenados</a:t>
                      </a:r>
                    </a:p>
                    <a:p>
                      <a:pPr marL="285750" indent="-285750" algn="l">
                        <a:buFont typeface="Arial" panose="020B0604020202020204" pitchFamily="34" charset="0"/>
                        <a:buChar char="•"/>
                      </a:pPr>
                      <a:r>
                        <a:rPr lang="es-419" sz="1200" dirty="0">
                          <a:latin typeface="Arial" panose="020B0604020202020204" pitchFamily="34" charset="0"/>
                          <a:cs typeface="Arial" panose="020B0604020202020204" pitchFamily="34" charset="0"/>
                        </a:rPr>
                        <a:t>Tiene un buen desempeño promedio</a:t>
                      </a:r>
                    </a:p>
                  </a:txBody>
                  <a:tcPr/>
                </a:tc>
                <a:tc>
                  <a:txBody>
                    <a:bodyPr/>
                    <a:lstStyle/>
                    <a:p>
                      <a:pPr marL="285750" indent="-285750" algn="l">
                        <a:buFont typeface="Arial" panose="020B0604020202020204" pitchFamily="34" charset="0"/>
                        <a:buChar char="•"/>
                      </a:pPr>
                      <a:r>
                        <a:rPr lang="es-419" sz="1200" dirty="0">
                          <a:latin typeface="Arial" panose="020B0604020202020204" pitchFamily="34" charset="0"/>
                          <a:cs typeface="Arial" panose="020B0604020202020204" pitchFamily="34" charset="0"/>
                        </a:rPr>
                        <a:t>Es complejo</a:t>
                      </a:r>
                    </a:p>
                    <a:p>
                      <a:pPr marL="285750" indent="-285750" algn="l">
                        <a:buFont typeface="Arial" panose="020B0604020202020204" pitchFamily="34" charset="0"/>
                        <a:buChar char="•"/>
                      </a:pPr>
                      <a:r>
                        <a:rPr lang="es-419" sz="1200" dirty="0">
                          <a:latin typeface="Arial" panose="020B0604020202020204" pitchFamily="34" charset="0"/>
                          <a:cs typeface="Arial" panose="020B0604020202020204" pitchFamily="34" charset="0"/>
                        </a:rPr>
                        <a:t>No es estable</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39438036"/>
                  </a:ext>
                </a:extLst>
              </a:tr>
            </a:tbl>
          </a:graphicData>
        </a:graphic>
      </p:graphicFrame>
    </p:spTree>
    <p:extLst>
      <p:ext uri="{BB962C8B-B14F-4D97-AF65-F5344CB8AC3E}">
        <p14:creationId xmlns:p14="http://schemas.microsoft.com/office/powerpoint/2010/main" val="745995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48B36D-D0F4-4A2E-9FE1-9944A9D54BFB}"/>
              </a:ext>
            </a:extLst>
          </p:cNvPr>
          <p:cNvSpPr>
            <a:spLocks noGrp="1"/>
          </p:cNvSpPr>
          <p:nvPr>
            <p:ph type="title"/>
          </p:nvPr>
        </p:nvSpPr>
        <p:spPr/>
        <p:txBody>
          <a:bodyPr>
            <a:normAutofit fontScale="90000"/>
          </a:bodyPr>
          <a:lstStyle/>
          <a:p>
            <a:endParaRPr lang="en-US"/>
          </a:p>
        </p:txBody>
      </p:sp>
      <p:pic>
        <p:nvPicPr>
          <p:cNvPr id="9" name="Imagen 8">
            <a:extLst>
              <a:ext uri="{FF2B5EF4-FFF2-40B4-BE49-F238E27FC236}">
                <a16:creationId xmlns:a16="http://schemas.microsoft.com/office/drawing/2014/main" id="{E6C9F826-C52A-41B7-B74E-7EA05032A3E7}"/>
              </a:ext>
            </a:extLst>
          </p:cNvPr>
          <p:cNvPicPr>
            <a:picLocks noChangeAspect="1"/>
          </p:cNvPicPr>
          <p:nvPr/>
        </p:nvPicPr>
        <p:blipFill>
          <a:blip r:embed="rId2"/>
          <a:stretch>
            <a:fillRect/>
          </a:stretch>
        </p:blipFill>
        <p:spPr>
          <a:xfrm>
            <a:off x="665212" y="1816251"/>
            <a:ext cx="8549127" cy="2451706"/>
          </a:xfrm>
          <a:prstGeom prst="rect">
            <a:avLst/>
          </a:prstGeom>
        </p:spPr>
      </p:pic>
      <p:sp>
        <p:nvSpPr>
          <p:cNvPr id="10" name="CuadroTexto 9">
            <a:extLst>
              <a:ext uri="{FF2B5EF4-FFF2-40B4-BE49-F238E27FC236}">
                <a16:creationId xmlns:a16="http://schemas.microsoft.com/office/drawing/2014/main" id="{66CF8D56-E45E-43BF-8F6B-322365C50A8F}"/>
              </a:ext>
            </a:extLst>
          </p:cNvPr>
          <p:cNvSpPr txBox="1"/>
          <p:nvPr/>
        </p:nvSpPr>
        <p:spPr>
          <a:xfrm>
            <a:off x="2770242" y="4267957"/>
            <a:ext cx="3603515" cy="276999"/>
          </a:xfrm>
          <a:prstGeom prst="rect">
            <a:avLst/>
          </a:prstGeom>
          <a:noFill/>
        </p:spPr>
        <p:txBody>
          <a:bodyPr wrap="square" rtlCol="0">
            <a:spAutoFit/>
          </a:bodyPr>
          <a:lstStyle/>
          <a:p>
            <a:r>
              <a:rPr lang="es-419" sz="1200" dirty="0">
                <a:latin typeface="Arial" panose="020B0604020202020204" pitchFamily="34" charset="0"/>
                <a:cs typeface="Arial" panose="020B0604020202020204" pitchFamily="34" charset="0"/>
              </a:rPr>
              <a:t>Figura 8. Flujograma de la metodología empleada.</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090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AEBB6F-4E34-4C27-8D5C-B0E4D7642B82}"/>
              </a:ext>
            </a:extLst>
          </p:cNvPr>
          <p:cNvSpPr>
            <a:spLocks noGrp="1"/>
          </p:cNvSpPr>
          <p:nvPr>
            <p:ph type="title"/>
          </p:nvPr>
        </p:nvSpPr>
        <p:spPr/>
        <p:txBody>
          <a:bodyPr>
            <a:normAutofit fontScale="90000"/>
          </a:bodyPr>
          <a:lstStyle/>
          <a:p>
            <a:endParaRPr lang="en-US"/>
          </a:p>
        </p:txBody>
      </p:sp>
      <p:pic>
        <p:nvPicPr>
          <p:cNvPr id="5" name="Marcador de contenido 4">
            <a:extLst>
              <a:ext uri="{FF2B5EF4-FFF2-40B4-BE49-F238E27FC236}">
                <a16:creationId xmlns:a16="http://schemas.microsoft.com/office/drawing/2014/main" id="{98D478D9-C45E-48C3-A630-1C87199DE771}"/>
              </a:ext>
            </a:extLst>
          </p:cNvPr>
          <p:cNvPicPr>
            <a:picLocks noGrp="1" noChangeAspect="1"/>
          </p:cNvPicPr>
          <p:nvPr>
            <p:ph idx="1"/>
          </p:nvPr>
        </p:nvPicPr>
        <p:blipFill>
          <a:blip r:embed="rId2"/>
          <a:stretch>
            <a:fillRect/>
          </a:stretch>
        </p:blipFill>
        <p:spPr>
          <a:xfrm>
            <a:off x="858520" y="1390968"/>
            <a:ext cx="7426960" cy="3542485"/>
          </a:xfrm>
        </p:spPr>
      </p:pic>
      <p:sp>
        <p:nvSpPr>
          <p:cNvPr id="6" name="CuadroTexto 5">
            <a:extLst>
              <a:ext uri="{FF2B5EF4-FFF2-40B4-BE49-F238E27FC236}">
                <a16:creationId xmlns:a16="http://schemas.microsoft.com/office/drawing/2014/main" id="{2F111A21-B14D-4752-893E-34E8DF59BD9B}"/>
              </a:ext>
            </a:extLst>
          </p:cNvPr>
          <p:cNvSpPr txBox="1"/>
          <p:nvPr/>
        </p:nvSpPr>
        <p:spPr>
          <a:xfrm>
            <a:off x="2891491" y="4794953"/>
            <a:ext cx="3603515" cy="276999"/>
          </a:xfrm>
          <a:prstGeom prst="rect">
            <a:avLst/>
          </a:prstGeom>
          <a:noFill/>
        </p:spPr>
        <p:txBody>
          <a:bodyPr wrap="square" rtlCol="0">
            <a:spAutoFit/>
          </a:bodyPr>
          <a:lstStyle/>
          <a:p>
            <a:r>
              <a:rPr lang="es-419" sz="1200" dirty="0">
                <a:latin typeface="Arial" panose="020B0604020202020204" pitchFamily="34" charset="0"/>
                <a:cs typeface="Arial" panose="020B0604020202020204" pitchFamily="34" charset="0"/>
              </a:rPr>
              <a:t>Figura 9. Flujograma de la metodología empleada.</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267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0DF2B9-8524-4FCA-A483-3B7F737C069F}"/>
              </a:ext>
            </a:extLst>
          </p:cNvPr>
          <p:cNvSpPr>
            <a:spLocks noGrp="1"/>
          </p:cNvSpPr>
          <p:nvPr>
            <p:ph type="title"/>
          </p:nvPr>
        </p:nvSpPr>
        <p:spPr/>
        <p:txBody>
          <a:bodyPr>
            <a:normAutofit fontScale="90000"/>
          </a:bodyPr>
          <a:lstStyle/>
          <a:p>
            <a:endParaRPr lang="en-US"/>
          </a:p>
        </p:txBody>
      </p:sp>
      <p:pic>
        <p:nvPicPr>
          <p:cNvPr id="4" name="Marcador de contenido 3">
            <a:extLst>
              <a:ext uri="{FF2B5EF4-FFF2-40B4-BE49-F238E27FC236}">
                <a16:creationId xmlns:a16="http://schemas.microsoft.com/office/drawing/2014/main" id="{27D1FE0C-F419-4F51-AE3A-319A322C25E5}"/>
              </a:ext>
            </a:extLst>
          </p:cNvPr>
          <p:cNvPicPr>
            <a:picLocks noGrp="1" noChangeAspect="1"/>
          </p:cNvPicPr>
          <p:nvPr>
            <p:ph idx="1"/>
          </p:nvPr>
        </p:nvPicPr>
        <p:blipFill rotWithShape="1">
          <a:blip r:embed="rId2"/>
          <a:srcRect l="1289"/>
          <a:stretch/>
        </p:blipFill>
        <p:spPr bwMode="auto">
          <a:xfrm>
            <a:off x="2592341" y="1774031"/>
            <a:ext cx="3883118" cy="2476500"/>
          </a:xfrm>
          <a:prstGeom prst="rect">
            <a:avLst/>
          </a:prstGeom>
          <a:ln>
            <a:noFill/>
          </a:ln>
          <a:extLst>
            <a:ext uri="{53640926-AAD7-44D8-BBD7-CCE9431645EC}">
              <a14:shadowObscured xmlns:a14="http://schemas.microsoft.com/office/drawing/2010/main"/>
            </a:ext>
          </a:extLst>
        </p:spPr>
      </p:pic>
      <p:sp>
        <p:nvSpPr>
          <p:cNvPr id="5" name="CuadroTexto 4">
            <a:extLst>
              <a:ext uri="{FF2B5EF4-FFF2-40B4-BE49-F238E27FC236}">
                <a16:creationId xmlns:a16="http://schemas.microsoft.com/office/drawing/2014/main" id="{D31ABA4E-FEAA-4DBD-B74E-8428818F78E8}"/>
              </a:ext>
            </a:extLst>
          </p:cNvPr>
          <p:cNvSpPr txBox="1"/>
          <p:nvPr/>
        </p:nvSpPr>
        <p:spPr>
          <a:xfrm>
            <a:off x="2871944" y="4330719"/>
            <a:ext cx="3603515" cy="276999"/>
          </a:xfrm>
          <a:prstGeom prst="rect">
            <a:avLst/>
          </a:prstGeom>
          <a:noFill/>
        </p:spPr>
        <p:txBody>
          <a:bodyPr wrap="square" rtlCol="0">
            <a:spAutoFit/>
          </a:bodyPr>
          <a:lstStyle/>
          <a:p>
            <a:r>
              <a:rPr lang="es-419" sz="1200" dirty="0">
                <a:latin typeface="Arial" panose="020B0604020202020204" pitchFamily="34" charset="0"/>
                <a:cs typeface="Arial" panose="020B0604020202020204" pitchFamily="34" charset="0"/>
              </a:rPr>
              <a:t>Figura 9. Flujograma de la metodología empleada.</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7236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C86BC3-DC73-4639-9CBF-4A2B5EFD7160}"/>
              </a:ext>
            </a:extLst>
          </p:cNvPr>
          <p:cNvSpPr>
            <a:spLocks noGrp="1"/>
          </p:cNvSpPr>
          <p:nvPr>
            <p:ph type="title"/>
          </p:nvPr>
        </p:nvSpPr>
        <p:spPr/>
        <p:txBody>
          <a:bodyPr>
            <a:normAutofit fontScale="90000"/>
          </a:bodyPr>
          <a:lstStyle/>
          <a:p>
            <a:endParaRPr lang="en-US"/>
          </a:p>
        </p:txBody>
      </p:sp>
      <p:sp>
        <p:nvSpPr>
          <p:cNvPr id="3" name="Marcador de contenido 2">
            <a:extLst>
              <a:ext uri="{FF2B5EF4-FFF2-40B4-BE49-F238E27FC236}">
                <a16:creationId xmlns:a16="http://schemas.microsoft.com/office/drawing/2014/main" id="{8CF63E70-D3B1-4DBE-A9EC-413E576D01F4}"/>
              </a:ext>
            </a:extLst>
          </p:cNvPr>
          <p:cNvSpPr>
            <a:spLocks noGrp="1"/>
          </p:cNvSpPr>
          <p:nvPr>
            <p:ph idx="1"/>
          </p:nvPr>
        </p:nvSpPr>
        <p:spPr/>
        <p:txBody>
          <a:bodyPr/>
          <a:lstStyle/>
          <a:p>
            <a:endParaRPr lang="en-US"/>
          </a:p>
        </p:txBody>
      </p:sp>
      <p:pic>
        <p:nvPicPr>
          <p:cNvPr id="4" name="Imagen 3">
            <a:extLst>
              <a:ext uri="{FF2B5EF4-FFF2-40B4-BE49-F238E27FC236}">
                <a16:creationId xmlns:a16="http://schemas.microsoft.com/office/drawing/2014/main" id="{DD989CE6-6B85-4ACF-96DD-DC7ADD8E7354}"/>
              </a:ext>
            </a:extLst>
          </p:cNvPr>
          <p:cNvPicPr>
            <a:picLocks noChangeAspect="1"/>
          </p:cNvPicPr>
          <p:nvPr/>
        </p:nvPicPr>
        <p:blipFill>
          <a:blip r:embed="rId2"/>
          <a:stretch>
            <a:fillRect/>
          </a:stretch>
        </p:blipFill>
        <p:spPr>
          <a:xfrm>
            <a:off x="1562187" y="1586953"/>
            <a:ext cx="5943600" cy="2850515"/>
          </a:xfrm>
          <a:prstGeom prst="rect">
            <a:avLst/>
          </a:prstGeom>
        </p:spPr>
      </p:pic>
      <p:sp>
        <p:nvSpPr>
          <p:cNvPr id="5" name="CuadroTexto 4">
            <a:extLst>
              <a:ext uri="{FF2B5EF4-FFF2-40B4-BE49-F238E27FC236}">
                <a16:creationId xmlns:a16="http://schemas.microsoft.com/office/drawing/2014/main" id="{BAD23E1F-C7DF-46F8-9A3F-7F82AEFCB89F}"/>
              </a:ext>
            </a:extLst>
          </p:cNvPr>
          <p:cNvSpPr txBox="1"/>
          <p:nvPr/>
        </p:nvSpPr>
        <p:spPr>
          <a:xfrm>
            <a:off x="2891491" y="4613459"/>
            <a:ext cx="3603515" cy="276999"/>
          </a:xfrm>
          <a:prstGeom prst="rect">
            <a:avLst/>
          </a:prstGeom>
          <a:noFill/>
        </p:spPr>
        <p:txBody>
          <a:bodyPr wrap="square" rtlCol="0">
            <a:spAutoFit/>
          </a:bodyPr>
          <a:lstStyle/>
          <a:p>
            <a:r>
              <a:rPr lang="es-419" sz="1200" dirty="0">
                <a:latin typeface="Arial" panose="020B0604020202020204" pitchFamily="34" charset="0"/>
                <a:cs typeface="Arial" panose="020B0604020202020204" pitchFamily="34" charset="0"/>
              </a:rPr>
              <a:t>Figura 9. Flujograma de la metodología empleada.</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376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B3CB7F-418A-40F0-8FBD-0EE0500C5F05}"/>
              </a:ext>
            </a:extLst>
          </p:cNvPr>
          <p:cNvSpPr>
            <a:spLocks noGrp="1"/>
          </p:cNvSpPr>
          <p:nvPr>
            <p:ph type="title"/>
          </p:nvPr>
        </p:nvSpPr>
        <p:spPr/>
        <p:txBody>
          <a:bodyPr>
            <a:normAutofit fontScale="90000"/>
          </a:bodyPr>
          <a:lstStyle/>
          <a:p>
            <a:endParaRPr lang="en-US"/>
          </a:p>
        </p:txBody>
      </p:sp>
      <p:sp>
        <p:nvSpPr>
          <p:cNvPr id="3" name="Marcador de contenido 2">
            <a:extLst>
              <a:ext uri="{FF2B5EF4-FFF2-40B4-BE49-F238E27FC236}">
                <a16:creationId xmlns:a16="http://schemas.microsoft.com/office/drawing/2014/main" id="{9CACD0C2-8724-4CAF-9C3F-41E44EB9ED95}"/>
              </a:ext>
            </a:extLst>
          </p:cNvPr>
          <p:cNvSpPr>
            <a:spLocks noGrp="1"/>
          </p:cNvSpPr>
          <p:nvPr>
            <p:ph idx="1"/>
          </p:nvPr>
        </p:nvSpPr>
        <p:spPr/>
        <p:txBody>
          <a:bodyPr/>
          <a:lstStyle/>
          <a:p>
            <a:endParaRPr lang="en-US" dirty="0"/>
          </a:p>
        </p:txBody>
      </p:sp>
      <p:pic>
        <p:nvPicPr>
          <p:cNvPr id="4" name="Imagen 3">
            <a:extLst>
              <a:ext uri="{FF2B5EF4-FFF2-40B4-BE49-F238E27FC236}">
                <a16:creationId xmlns:a16="http://schemas.microsoft.com/office/drawing/2014/main" id="{A990D086-2DC6-4016-9338-32601486E302}"/>
              </a:ext>
            </a:extLst>
          </p:cNvPr>
          <p:cNvPicPr>
            <a:picLocks noChangeAspect="1"/>
          </p:cNvPicPr>
          <p:nvPr/>
        </p:nvPicPr>
        <p:blipFill>
          <a:blip r:embed="rId2"/>
          <a:stretch>
            <a:fillRect/>
          </a:stretch>
        </p:blipFill>
        <p:spPr>
          <a:xfrm>
            <a:off x="581719" y="1257059"/>
            <a:ext cx="7980562" cy="3214161"/>
          </a:xfrm>
          <a:prstGeom prst="rect">
            <a:avLst/>
          </a:prstGeom>
        </p:spPr>
      </p:pic>
      <p:sp>
        <p:nvSpPr>
          <p:cNvPr id="5" name="CuadroTexto 4">
            <a:extLst>
              <a:ext uri="{FF2B5EF4-FFF2-40B4-BE49-F238E27FC236}">
                <a16:creationId xmlns:a16="http://schemas.microsoft.com/office/drawing/2014/main" id="{BAAF7BDD-FE0B-4379-8982-342E536024E6}"/>
              </a:ext>
            </a:extLst>
          </p:cNvPr>
          <p:cNvSpPr txBox="1"/>
          <p:nvPr/>
        </p:nvSpPr>
        <p:spPr>
          <a:xfrm>
            <a:off x="2770242" y="4625123"/>
            <a:ext cx="3603515" cy="276999"/>
          </a:xfrm>
          <a:prstGeom prst="rect">
            <a:avLst/>
          </a:prstGeom>
          <a:noFill/>
        </p:spPr>
        <p:txBody>
          <a:bodyPr wrap="square" rtlCol="0">
            <a:spAutoFit/>
          </a:bodyPr>
          <a:lstStyle/>
          <a:p>
            <a:r>
              <a:rPr lang="es-419" sz="1200" dirty="0">
                <a:latin typeface="Arial" panose="020B0604020202020204" pitchFamily="34" charset="0"/>
                <a:cs typeface="Arial" panose="020B0604020202020204" pitchFamily="34" charset="0"/>
              </a:rPr>
              <a:t>Figura 9. Flujograma de la metodología empleada.</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3958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FCF507-D75F-46E5-8705-112D40BB1538}"/>
              </a:ext>
            </a:extLst>
          </p:cNvPr>
          <p:cNvSpPr>
            <a:spLocks noGrp="1"/>
          </p:cNvSpPr>
          <p:nvPr>
            <p:ph type="title"/>
          </p:nvPr>
        </p:nvSpPr>
        <p:spPr/>
        <p:txBody>
          <a:bodyPr>
            <a:normAutofit fontScale="90000"/>
          </a:bodyPr>
          <a:lstStyle/>
          <a:p>
            <a:r>
              <a:rPr lang="es-419" dirty="0"/>
              <a:t>Resultados y discusión </a:t>
            </a:r>
            <a:endParaRPr lang="en-US" dirty="0"/>
          </a:p>
        </p:txBody>
      </p:sp>
      <p:sp>
        <p:nvSpPr>
          <p:cNvPr id="4" name="Rectangle 4">
            <a:extLst>
              <a:ext uri="{FF2B5EF4-FFF2-40B4-BE49-F238E27FC236}">
                <a16:creationId xmlns:a16="http://schemas.microsoft.com/office/drawing/2014/main" id="{3F599F07-B1F8-4586-B5F2-416BE9A81B28}"/>
              </a:ext>
            </a:extLst>
          </p:cNvPr>
          <p:cNvSpPr>
            <a:spLocks noChangeArrowheads="1"/>
          </p:cNvSpPr>
          <p:nvPr/>
        </p:nvSpPr>
        <p:spPr bwMode="auto">
          <a:xfrm>
            <a:off x="572323" y="10393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Grupo 6">
            <a:extLst>
              <a:ext uri="{FF2B5EF4-FFF2-40B4-BE49-F238E27FC236}">
                <a16:creationId xmlns:a16="http://schemas.microsoft.com/office/drawing/2014/main" id="{78B083D7-01EE-491A-97F3-3D52A84597D4}"/>
              </a:ext>
            </a:extLst>
          </p:cNvPr>
          <p:cNvGrpSpPr>
            <a:grpSpLocks/>
          </p:cNvGrpSpPr>
          <p:nvPr/>
        </p:nvGrpSpPr>
        <p:grpSpPr bwMode="auto">
          <a:xfrm>
            <a:off x="996857" y="2097213"/>
            <a:ext cx="7028811" cy="2179062"/>
            <a:chOff x="0" y="0"/>
            <a:chExt cx="59145" cy="17272"/>
          </a:xfrm>
        </p:grpSpPr>
        <p:pic>
          <p:nvPicPr>
            <p:cNvPr id="6" name="Imagen 3">
              <a:extLst>
                <a:ext uri="{FF2B5EF4-FFF2-40B4-BE49-F238E27FC236}">
                  <a16:creationId xmlns:a16="http://schemas.microsoft.com/office/drawing/2014/main" id="{C8EA010D-EB0B-480F-8B28-841ABE3AB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0408" cy="17272"/>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4">
              <a:extLst>
                <a:ext uri="{FF2B5EF4-FFF2-40B4-BE49-F238E27FC236}">
                  <a16:creationId xmlns:a16="http://schemas.microsoft.com/office/drawing/2014/main" id="{95192A76-95BF-4E31-94EA-769A620E65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61" y="4041"/>
              <a:ext cx="37884" cy="8426"/>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CuadroTexto 13">
            <a:extLst>
              <a:ext uri="{FF2B5EF4-FFF2-40B4-BE49-F238E27FC236}">
                <a16:creationId xmlns:a16="http://schemas.microsoft.com/office/drawing/2014/main" id="{0BD4AFCC-7D28-4C2F-876E-D36C0F1F0F2A}"/>
              </a:ext>
            </a:extLst>
          </p:cNvPr>
          <p:cNvSpPr txBox="1"/>
          <p:nvPr/>
        </p:nvSpPr>
        <p:spPr>
          <a:xfrm>
            <a:off x="2905830" y="4428272"/>
            <a:ext cx="3603515" cy="276999"/>
          </a:xfrm>
          <a:prstGeom prst="rect">
            <a:avLst/>
          </a:prstGeom>
          <a:noFill/>
        </p:spPr>
        <p:txBody>
          <a:bodyPr wrap="square" rtlCol="0">
            <a:spAutoFit/>
          </a:bodyPr>
          <a:lstStyle/>
          <a:p>
            <a:r>
              <a:rPr lang="es-419" sz="1200" dirty="0">
                <a:latin typeface="Arial" panose="020B0604020202020204" pitchFamily="34" charset="0"/>
                <a:cs typeface="Arial" panose="020B0604020202020204" pitchFamily="34" charset="0"/>
              </a:rPr>
              <a:t>Figura 2. </a:t>
            </a:r>
            <a:r>
              <a:rPr lang="es-ES" sz="1200" dirty="0">
                <a:latin typeface="Arial" panose="020B0604020202020204" pitchFamily="34" charset="0"/>
                <a:cs typeface="Arial" panose="020B0604020202020204" pitchFamily="34" charset="0"/>
              </a:rPr>
              <a:t>Bloque y RTL del algoritmo de inserción</a:t>
            </a:r>
            <a:r>
              <a:rPr lang="es-419" sz="1200"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0422C1EF-C53F-47DB-86A4-C12EAA002EF0}"/>
              </a:ext>
            </a:extLst>
          </p:cNvPr>
          <p:cNvSpPr txBox="1"/>
          <p:nvPr/>
        </p:nvSpPr>
        <p:spPr>
          <a:xfrm>
            <a:off x="234368" y="1314540"/>
            <a:ext cx="3603515" cy="338554"/>
          </a:xfrm>
          <a:prstGeom prst="rect">
            <a:avLst/>
          </a:prstGeom>
          <a:noFill/>
        </p:spPr>
        <p:txBody>
          <a:bodyPr wrap="square" rtlCol="0">
            <a:spAutoFit/>
          </a:bodyPr>
          <a:lstStyle/>
          <a:p>
            <a:r>
              <a:rPr lang="es-419" sz="1600" i="1" dirty="0">
                <a:latin typeface="Arial" panose="020B0604020202020204" pitchFamily="34" charset="0"/>
                <a:cs typeface="Arial" panose="020B0604020202020204" pitchFamily="34" charset="0"/>
              </a:rPr>
              <a:t>Resultados de síntesis</a:t>
            </a: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5578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FC8832-843D-44D4-B8F3-1983E16FC219}"/>
              </a:ext>
            </a:extLst>
          </p:cNvPr>
          <p:cNvSpPr>
            <a:spLocks noGrp="1"/>
          </p:cNvSpPr>
          <p:nvPr>
            <p:ph type="title"/>
          </p:nvPr>
        </p:nvSpPr>
        <p:spPr/>
        <p:txBody>
          <a:bodyPr>
            <a:normAutofit fontScale="90000"/>
          </a:bodyPr>
          <a:lstStyle/>
          <a:p>
            <a:r>
              <a:rPr lang="en-US" dirty="0"/>
              <a:t>Contenido</a:t>
            </a:r>
          </a:p>
        </p:txBody>
      </p:sp>
      <p:sp>
        <p:nvSpPr>
          <p:cNvPr id="3" name="Marcador de contenido 2">
            <a:extLst>
              <a:ext uri="{FF2B5EF4-FFF2-40B4-BE49-F238E27FC236}">
                <a16:creationId xmlns:a16="http://schemas.microsoft.com/office/drawing/2014/main" id="{6805936F-2961-4FD0-AAC5-CA192CB32471}"/>
              </a:ext>
            </a:extLst>
          </p:cNvPr>
          <p:cNvSpPr>
            <a:spLocks noGrp="1"/>
          </p:cNvSpPr>
          <p:nvPr>
            <p:ph idx="1"/>
          </p:nvPr>
        </p:nvSpPr>
        <p:spPr>
          <a:xfrm>
            <a:off x="255376" y="1042916"/>
            <a:ext cx="9246764" cy="4100584"/>
          </a:xfrm>
        </p:spPr>
        <p:txBody>
          <a:bodyPr>
            <a:normAutofit/>
          </a:bodyPr>
          <a:lstStyle/>
          <a:p>
            <a:r>
              <a:rPr lang="es-419" sz="1800" dirty="0"/>
              <a:t>Antecedentes</a:t>
            </a:r>
          </a:p>
          <a:p>
            <a:r>
              <a:rPr lang="es-419" sz="1800" dirty="0"/>
              <a:t>Estado del arte</a:t>
            </a:r>
          </a:p>
          <a:p>
            <a:r>
              <a:rPr lang="es-419" sz="1800" dirty="0"/>
              <a:t>Planteamiento del problema</a:t>
            </a:r>
          </a:p>
          <a:p>
            <a:r>
              <a:rPr lang="en-US" sz="1800" dirty="0"/>
              <a:t>Objetivo</a:t>
            </a:r>
          </a:p>
          <a:p>
            <a:r>
              <a:rPr lang="en-US" sz="1800" dirty="0"/>
              <a:t>Justificación</a:t>
            </a:r>
          </a:p>
          <a:p>
            <a:r>
              <a:rPr lang="en-US" sz="1800" dirty="0"/>
              <a:t>limitaciones  y delimitaciones </a:t>
            </a:r>
          </a:p>
          <a:p>
            <a:r>
              <a:rPr lang="en-US" sz="1800" dirty="0" err="1"/>
              <a:t>Método</a:t>
            </a:r>
            <a:endParaRPr lang="en-US" sz="1800" dirty="0"/>
          </a:p>
          <a:p>
            <a:r>
              <a:rPr lang="en-US" sz="1800" dirty="0"/>
              <a:t>Desarrollo</a:t>
            </a:r>
          </a:p>
          <a:p>
            <a:r>
              <a:rPr lang="en-US" sz="1800" dirty="0"/>
              <a:t>Resultados</a:t>
            </a:r>
          </a:p>
          <a:p>
            <a:r>
              <a:rPr lang="en-US" sz="1800" dirty="0"/>
              <a:t>Referencias</a:t>
            </a:r>
          </a:p>
        </p:txBody>
      </p:sp>
      <p:sp>
        <p:nvSpPr>
          <p:cNvPr id="4" name="Marcador de número de diapositiva 3">
            <a:extLst>
              <a:ext uri="{FF2B5EF4-FFF2-40B4-BE49-F238E27FC236}">
                <a16:creationId xmlns:a16="http://schemas.microsoft.com/office/drawing/2014/main" id="{D333749F-F373-457D-B1D8-8680C280F952}"/>
              </a:ext>
            </a:extLst>
          </p:cNvPr>
          <p:cNvSpPr>
            <a:spLocks noGrp="1"/>
          </p:cNvSpPr>
          <p:nvPr>
            <p:ph type="sldNum" sz="quarter" idx="12"/>
          </p:nvPr>
        </p:nvSpPr>
        <p:spPr/>
        <p:txBody>
          <a:bodyPr/>
          <a:lstStyle/>
          <a:p>
            <a:pPr>
              <a:defRPr/>
            </a:pPr>
            <a:fld id="{70B9BB5B-83A2-3C41-B4E1-89829069F83C}" type="slidenum">
              <a:rPr lang="es-MX" smtClean="0"/>
              <a:pPr>
                <a:defRPr/>
              </a:pPr>
              <a:t>2</a:t>
            </a:fld>
            <a:endParaRPr lang="es-MX" dirty="0"/>
          </a:p>
        </p:txBody>
      </p:sp>
    </p:spTree>
    <p:extLst>
      <p:ext uri="{BB962C8B-B14F-4D97-AF65-F5344CB8AC3E}">
        <p14:creationId xmlns:p14="http://schemas.microsoft.com/office/powerpoint/2010/main" val="1947997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FCF507-D75F-46E5-8705-112D40BB1538}"/>
              </a:ext>
            </a:extLst>
          </p:cNvPr>
          <p:cNvSpPr>
            <a:spLocks noGrp="1"/>
          </p:cNvSpPr>
          <p:nvPr>
            <p:ph type="title"/>
          </p:nvPr>
        </p:nvSpPr>
        <p:spPr/>
        <p:txBody>
          <a:bodyPr>
            <a:normAutofit fontScale="90000"/>
          </a:bodyPr>
          <a:lstStyle/>
          <a:p>
            <a:r>
              <a:rPr lang="es-419" dirty="0"/>
              <a:t>Resultados y discusión </a:t>
            </a:r>
            <a:endParaRPr lang="en-US" dirty="0"/>
          </a:p>
        </p:txBody>
      </p:sp>
      <p:sp>
        <p:nvSpPr>
          <p:cNvPr id="4" name="Rectangle 4">
            <a:extLst>
              <a:ext uri="{FF2B5EF4-FFF2-40B4-BE49-F238E27FC236}">
                <a16:creationId xmlns:a16="http://schemas.microsoft.com/office/drawing/2014/main" id="{3F599F07-B1F8-4586-B5F2-416BE9A81B28}"/>
              </a:ext>
            </a:extLst>
          </p:cNvPr>
          <p:cNvSpPr>
            <a:spLocks noChangeArrowheads="1"/>
          </p:cNvSpPr>
          <p:nvPr/>
        </p:nvSpPr>
        <p:spPr bwMode="auto">
          <a:xfrm>
            <a:off x="572323" y="10393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3" name="Grupo 12">
            <a:extLst>
              <a:ext uri="{FF2B5EF4-FFF2-40B4-BE49-F238E27FC236}">
                <a16:creationId xmlns:a16="http://schemas.microsoft.com/office/drawing/2014/main" id="{E5312337-5AF3-44B1-BFD7-2441AAFD66A3}"/>
              </a:ext>
            </a:extLst>
          </p:cNvPr>
          <p:cNvGrpSpPr/>
          <p:nvPr/>
        </p:nvGrpSpPr>
        <p:grpSpPr>
          <a:xfrm>
            <a:off x="1394573" y="1829850"/>
            <a:ext cx="6964567" cy="2875415"/>
            <a:chOff x="1092017" y="2976295"/>
            <a:chExt cx="5956099" cy="2047876"/>
          </a:xfrm>
        </p:grpSpPr>
        <p:graphicFrame>
          <p:nvGraphicFramePr>
            <p:cNvPr id="11" name="Gráfico 10">
              <a:extLst>
                <a:ext uri="{FF2B5EF4-FFF2-40B4-BE49-F238E27FC236}">
                  <a16:creationId xmlns:a16="http://schemas.microsoft.com/office/drawing/2014/main" id="{73AFBFA1-AF87-4545-AAA0-039FB8D1556C}"/>
                </a:ext>
              </a:extLst>
            </p:cNvPr>
            <p:cNvGraphicFramePr/>
            <p:nvPr>
              <p:extLst>
                <p:ext uri="{D42A27DB-BD31-4B8C-83A1-F6EECF244321}">
                  <p14:modId xmlns:p14="http://schemas.microsoft.com/office/powerpoint/2010/main" val="3273296010"/>
                </p:ext>
              </p:extLst>
            </p:nvPr>
          </p:nvGraphicFramePr>
          <p:xfrm>
            <a:off x="1092017" y="2976296"/>
            <a:ext cx="2926080" cy="20478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Gráfico 11">
              <a:extLst>
                <a:ext uri="{FF2B5EF4-FFF2-40B4-BE49-F238E27FC236}">
                  <a16:creationId xmlns:a16="http://schemas.microsoft.com/office/drawing/2014/main" id="{8E2BD832-0D1A-49FD-8EF6-FACB06755603}"/>
                </a:ext>
              </a:extLst>
            </p:cNvPr>
            <p:cNvGraphicFramePr/>
            <p:nvPr>
              <p:extLst>
                <p:ext uri="{D42A27DB-BD31-4B8C-83A1-F6EECF244321}">
                  <p14:modId xmlns:p14="http://schemas.microsoft.com/office/powerpoint/2010/main" val="4272108418"/>
                </p:ext>
              </p:extLst>
            </p:nvPr>
          </p:nvGraphicFramePr>
          <p:xfrm>
            <a:off x="4122036" y="2976295"/>
            <a:ext cx="2926080" cy="2040890"/>
          </p:xfrm>
          <a:graphic>
            <a:graphicData uri="http://schemas.openxmlformats.org/drawingml/2006/chart">
              <c:chart xmlns:c="http://schemas.openxmlformats.org/drawingml/2006/chart" xmlns:r="http://schemas.openxmlformats.org/officeDocument/2006/relationships" r:id="rId3"/>
            </a:graphicData>
          </a:graphic>
        </p:graphicFrame>
      </p:grpSp>
      <p:sp>
        <p:nvSpPr>
          <p:cNvPr id="10" name="CuadroTexto 9">
            <a:extLst>
              <a:ext uri="{FF2B5EF4-FFF2-40B4-BE49-F238E27FC236}">
                <a16:creationId xmlns:a16="http://schemas.microsoft.com/office/drawing/2014/main" id="{A9A053F1-A0FB-481C-9ACD-C537704E9611}"/>
              </a:ext>
            </a:extLst>
          </p:cNvPr>
          <p:cNvSpPr txBox="1"/>
          <p:nvPr/>
        </p:nvSpPr>
        <p:spPr>
          <a:xfrm>
            <a:off x="1955600" y="4749765"/>
            <a:ext cx="6663936" cy="276999"/>
          </a:xfrm>
          <a:prstGeom prst="rect">
            <a:avLst/>
          </a:prstGeom>
          <a:noFill/>
        </p:spPr>
        <p:txBody>
          <a:bodyPr wrap="square" rtlCol="0">
            <a:spAutoFit/>
          </a:bodyPr>
          <a:lstStyle/>
          <a:p>
            <a:r>
              <a:rPr lang="es-ES" sz="1200" dirty="0">
                <a:latin typeface="Arial" panose="020B0604020202020204" pitchFamily="34" charset="0"/>
                <a:cs typeface="Arial" panose="020B0604020202020204" pitchFamily="34" charset="0"/>
              </a:rPr>
              <a:t>Figura 3. Resultados de síntesis; consumo de </a:t>
            </a:r>
            <a:r>
              <a:rPr lang="es-ES" sz="1200" dirty="0" err="1">
                <a:latin typeface="Arial" panose="020B0604020202020204" pitchFamily="34" charset="0"/>
                <a:cs typeface="Arial" panose="020B0604020202020204" pitchFamily="34" charset="0"/>
              </a:rPr>
              <a:t>FFs</a:t>
            </a:r>
            <a:r>
              <a:rPr lang="es-ES" sz="1200" dirty="0">
                <a:latin typeface="Arial" panose="020B0604020202020204" pitchFamily="34" charset="0"/>
                <a:cs typeface="Arial" panose="020B0604020202020204" pitchFamily="34" charset="0"/>
              </a:rPr>
              <a:t> (izquierda) y </a:t>
            </a:r>
            <a:r>
              <a:rPr lang="es-ES" sz="1200" dirty="0" err="1">
                <a:latin typeface="Arial" panose="020B0604020202020204" pitchFamily="34" charset="0"/>
                <a:cs typeface="Arial" panose="020B0604020202020204" pitchFamily="34" charset="0"/>
              </a:rPr>
              <a:t>LUTs</a:t>
            </a:r>
            <a:r>
              <a:rPr lang="es-ES" sz="1200" dirty="0">
                <a:latin typeface="Arial" panose="020B0604020202020204" pitchFamily="34" charset="0"/>
                <a:cs typeface="Arial" panose="020B0604020202020204" pitchFamily="34" charset="0"/>
              </a:rPr>
              <a:t> (derecha).</a:t>
            </a:r>
            <a:endParaRPr lang="en-US" sz="1200" dirty="0">
              <a:latin typeface="Arial" panose="020B0604020202020204" pitchFamily="34" charset="0"/>
              <a:cs typeface="Arial" panose="020B0604020202020204" pitchFamily="34" charset="0"/>
            </a:endParaRPr>
          </a:p>
        </p:txBody>
      </p:sp>
      <p:sp>
        <p:nvSpPr>
          <p:cNvPr id="16" name="CuadroTexto 15">
            <a:extLst>
              <a:ext uri="{FF2B5EF4-FFF2-40B4-BE49-F238E27FC236}">
                <a16:creationId xmlns:a16="http://schemas.microsoft.com/office/drawing/2014/main" id="{5ED421FE-D382-44DC-A111-C0EC17100DC9}"/>
              </a:ext>
            </a:extLst>
          </p:cNvPr>
          <p:cNvSpPr txBox="1"/>
          <p:nvPr/>
        </p:nvSpPr>
        <p:spPr>
          <a:xfrm>
            <a:off x="234368" y="1308297"/>
            <a:ext cx="3603515" cy="338554"/>
          </a:xfrm>
          <a:prstGeom prst="rect">
            <a:avLst/>
          </a:prstGeom>
          <a:noFill/>
        </p:spPr>
        <p:txBody>
          <a:bodyPr wrap="square" rtlCol="0">
            <a:spAutoFit/>
          </a:bodyPr>
          <a:lstStyle/>
          <a:p>
            <a:r>
              <a:rPr lang="es-419" sz="1600" i="1" dirty="0">
                <a:latin typeface="Arial" panose="020B0604020202020204" pitchFamily="34" charset="0"/>
                <a:cs typeface="Arial" panose="020B0604020202020204" pitchFamily="34" charset="0"/>
              </a:rPr>
              <a:t>Resultados de síntesis</a:t>
            </a: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7333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4B672B-3589-492B-B336-5B79BFD66849}"/>
              </a:ext>
            </a:extLst>
          </p:cNvPr>
          <p:cNvSpPr>
            <a:spLocks noGrp="1"/>
          </p:cNvSpPr>
          <p:nvPr>
            <p:ph type="title"/>
          </p:nvPr>
        </p:nvSpPr>
        <p:spPr/>
        <p:txBody>
          <a:bodyPr>
            <a:normAutofit fontScale="90000"/>
          </a:bodyPr>
          <a:lstStyle/>
          <a:p>
            <a:r>
              <a:rPr lang="es-419" dirty="0"/>
              <a:t>Resultados y discusión </a:t>
            </a:r>
            <a:endParaRPr lang="en-US" dirty="0"/>
          </a:p>
        </p:txBody>
      </p:sp>
      <p:grpSp>
        <p:nvGrpSpPr>
          <p:cNvPr id="8" name="Grupo 7">
            <a:extLst>
              <a:ext uri="{FF2B5EF4-FFF2-40B4-BE49-F238E27FC236}">
                <a16:creationId xmlns:a16="http://schemas.microsoft.com/office/drawing/2014/main" id="{7EDBE2F1-BB89-4B5F-8538-F356E11590FA}"/>
              </a:ext>
            </a:extLst>
          </p:cNvPr>
          <p:cNvGrpSpPr/>
          <p:nvPr/>
        </p:nvGrpSpPr>
        <p:grpSpPr>
          <a:xfrm>
            <a:off x="1107591" y="1965740"/>
            <a:ext cx="7355855" cy="2725364"/>
            <a:chOff x="1658438" y="3043074"/>
            <a:chExt cx="5922376" cy="2016441"/>
          </a:xfrm>
        </p:grpSpPr>
        <p:graphicFrame>
          <p:nvGraphicFramePr>
            <p:cNvPr id="9" name="Gráfico 8">
              <a:extLst>
                <a:ext uri="{FF2B5EF4-FFF2-40B4-BE49-F238E27FC236}">
                  <a16:creationId xmlns:a16="http://schemas.microsoft.com/office/drawing/2014/main" id="{9A49A1EF-1906-47F8-BCC1-71C4DFE20C07}"/>
                </a:ext>
              </a:extLst>
            </p:cNvPr>
            <p:cNvGraphicFramePr/>
            <p:nvPr>
              <p:extLst>
                <p:ext uri="{D42A27DB-BD31-4B8C-83A1-F6EECF244321}">
                  <p14:modId xmlns:p14="http://schemas.microsoft.com/office/powerpoint/2010/main" val="3588587929"/>
                </p:ext>
              </p:extLst>
            </p:nvPr>
          </p:nvGraphicFramePr>
          <p:xfrm>
            <a:off x="1658438" y="3070060"/>
            <a:ext cx="2881630" cy="19894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áfico 9">
              <a:extLst>
                <a:ext uri="{FF2B5EF4-FFF2-40B4-BE49-F238E27FC236}">
                  <a16:creationId xmlns:a16="http://schemas.microsoft.com/office/drawing/2014/main" id="{62013E29-45D4-4DF4-91EB-552AE1614C2B}"/>
                </a:ext>
              </a:extLst>
            </p:cNvPr>
            <p:cNvGraphicFramePr/>
            <p:nvPr>
              <p:extLst>
                <p:ext uri="{D42A27DB-BD31-4B8C-83A1-F6EECF244321}">
                  <p14:modId xmlns:p14="http://schemas.microsoft.com/office/powerpoint/2010/main" val="1821202242"/>
                </p:ext>
              </p:extLst>
            </p:nvPr>
          </p:nvGraphicFramePr>
          <p:xfrm>
            <a:off x="4603934" y="3043074"/>
            <a:ext cx="2976880" cy="1974215"/>
          </p:xfrm>
          <a:graphic>
            <a:graphicData uri="http://schemas.openxmlformats.org/drawingml/2006/chart">
              <c:chart xmlns:c="http://schemas.openxmlformats.org/drawingml/2006/chart" xmlns:r="http://schemas.openxmlformats.org/officeDocument/2006/relationships" r:id="rId3"/>
            </a:graphicData>
          </a:graphic>
        </p:graphicFrame>
      </p:grpSp>
      <p:sp>
        <p:nvSpPr>
          <p:cNvPr id="11" name="CuadroTexto 10">
            <a:extLst>
              <a:ext uri="{FF2B5EF4-FFF2-40B4-BE49-F238E27FC236}">
                <a16:creationId xmlns:a16="http://schemas.microsoft.com/office/drawing/2014/main" id="{F5A913F7-95C5-4779-ABD8-5303DBC79FE1}"/>
              </a:ext>
            </a:extLst>
          </p:cNvPr>
          <p:cNvSpPr txBox="1"/>
          <p:nvPr/>
        </p:nvSpPr>
        <p:spPr>
          <a:xfrm>
            <a:off x="1246678" y="4702613"/>
            <a:ext cx="7236259" cy="276999"/>
          </a:xfrm>
          <a:prstGeom prst="rect">
            <a:avLst/>
          </a:prstGeom>
          <a:noFill/>
        </p:spPr>
        <p:txBody>
          <a:bodyPr wrap="square" rtlCol="0">
            <a:spAutoFit/>
          </a:bodyPr>
          <a:lstStyle/>
          <a:p>
            <a:r>
              <a:rPr lang="es-ES" sz="1200" dirty="0">
                <a:latin typeface="Arial" panose="020B0604020202020204" pitchFamily="34" charset="0"/>
                <a:cs typeface="Arial" panose="020B0604020202020204" pitchFamily="34" charset="0"/>
              </a:rPr>
              <a:t>Figura 4. Resultados de rendimiento; latencia (izquierda) y frecuencia máxima de operación (derecha).</a:t>
            </a:r>
            <a:endParaRPr lang="en-US" sz="1200" dirty="0">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C95554DC-F96B-4D91-AA54-82E68B836680}"/>
              </a:ext>
            </a:extLst>
          </p:cNvPr>
          <p:cNvSpPr txBox="1"/>
          <p:nvPr/>
        </p:nvSpPr>
        <p:spPr>
          <a:xfrm>
            <a:off x="234368" y="1308297"/>
            <a:ext cx="3603515" cy="338554"/>
          </a:xfrm>
          <a:prstGeom prst="rect">
            <a:avLst/>
          </a:prstGeom>
          <a:noFill/>
        </p:spPr>
        <p:txBody>
          <a:bodyPr wrap="square" rtlCol="0">
            <a:spAutoFit/>
          </a:bodyPr>
          <a:lstStyle/>
          <a:p>
            <a:r>
              <a:rPr lang="es-419" sz="1600" i="1" dirty="0">
                <a:latin typeface="Arial" panose="020B0604020202020204" pitchFamily="34" charset="0"/>
                <a:cs typeface="Arial" panose="020B0604020202020204" pitchFamily="34" charset="0"/>
              </a:rPr>
              <a:t>Resultados de rendimiento</a:t>
            </a: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3845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3C964-31D5-4806-B8BA-01CDFBD5107C}"/>
              </a:ext>
            </a:extLst>
          </p:cNvPr>
          <p:cNvSpPr>
            <a:spLocks noGrp="1"/>
          </p:cNvSpPr>
          <p:nvPr>
            <p:ph type="title"/>
          </p:nvPr>
        </p:nvSpPr>
        <p:spPr/>
        <p:txBody>
          <a:bodyPr>
            <a:normAutofit fontScale="90000"/>
          </a:bodyPr>
          <a:lstStyle/>
          <a:p>
            <a:r>
              <a:rPr lang="es-419" dirty="0"/>
              <a:t>Resultados y discusión </a:t>
            </a:r>
            <a:endParaRPr lang="en-US" dirty="0"/>
          </a:p>
        </p:txBody>
      </p:sp>
      <p:pic>
        <p:nvPicPr>
          <p:cNvPr id="7" name="Marcador de contenido 6">
            <a:extLst>
              <a:ext uri="{FF2B5EF4-FFF2-40B4-BE49-F238E27FC236}">
                <a16:creationId xmlns:a16="http://schemas.microsoft.com/office/drawing/2014/main" id="{4AC541E1-6963-4416-BD96-2FD780473795}"/>
              </a:ext>
            </a:extLst>
          </p:cNvPr>
          <p:cNvPicPr>
            <a:picLocks noGrp="1" noChangeAspect="1"/>
          </p:cNvPicPr>
          <p:nvPr>
            <p:ph idx="1"/>
          </p:nvPr>
        </p:nvPicPr>
        <p:blipFill>
          <a:blip r:embed="rId3"/>
          <a:stretch>
            <a:fillRect/>
          </a:stretch>
        </p:blipFill>
        <p:spPr>
          <a:xfrm>
            <a:off x="273050" y="1473062"/>
            <a:ext cx="8597900" cy="3186093"/>
          </a:xfrm>
          <a:prstGeom prst="rect">
            <a:avLst/>
          </a:prstGeom>
        </p:spPr>
      </p:pic>
      <p:sp>
        <p:nvSpPr>
          <p:cNvPr id="8" name="CuadroTexto 7">
            <a:extLst>
              <a:ext uri="{FF2B5EF4-FFF2-40B4-BE49-F238E27FC236}">
                <a16:creationId xmlns:a16="http://schemas.microsoft.com/office/drawing/2014/main" id="{12FADB7E-4159-41EF-913C-FD96A489EF1B}"/>
              </a:ext>
            </a:extLst>
          </p:cNvPr>
          <p:cNvSpPr txBox="1"/>
          <p:nvPr/>
        </p:nvSpPr>
        <p:spPr>
          <a:xfrm>
            <a:off x="1013081" y="4716136"/>
            <a:ext cx="8282226" cy="276999"/>
          </a:xfrm>
          <a:prstGeom prst="rect">
            <a:avLst/>
          </a:prstGeom>
          <a:noFill/>
        </p:spPr>
        <p:txBody>
          <a:bodyPr wrap="square" rtlCol="0">
            <a:spAutoFit/>
          </a:bodyPr>
          <a:lstStyle/>
          <a:p>
            <a:r>
              <a:rPr lang="es-ES" sz="1200" dirty="0">
                <a:latin typeface="Arial" panose="020B0604020202020204" pitchFamily="34" charset="0"/>
                <a:cs typeface="Arial" panose="020B0604020202020204" pitchFamily="34" charset="0"/>
              </a:rPr>
              <a:t>Figura 5. Cronograma de operación del módulo durante el inicio de ordenamiento para el algoritmo de inserción.</a:t>
            </a:r>
            <a:endParaRPr lang="en-US" sz="12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67172303-C5E2-4B6B-9626-CFD567409BB3}"/>
              </a:ext>
            </a:extLst>
          </p:cNvPr>
          <p:cNvSpPr txBox="1"/>
          <p:nvPr/>
        </p:nvSpPr>
        <p:spPr>
          <a:xfrm>
            <a:off x="234368" y="1061415"/>
            <a:ext cx="3603515" cy="338554"/>
          </a:xfrm>
          <a:prstGeom prst="rect">
            <a:avLst/>
          </a:prstGeom>
          <a:noFill/>
        </p:spPr>
        <p:txBody>
          <a:bodyPr wrap="square" rtlCol="0">
            <a:spAutoFit/>
          </a:bodyPr>
          <a:lstStyle/>
          <a:p>
            <a:r>
              <a:rPr lang="es-419" sz="1600" i="1" dirty="0">
                <a:latin typeface="Arial" panose="020B0604020202020204" pitchFamily="34" charset="0"/>
                <a:cs typeface="Arial" panose="020B0604020202020204" pitchFamily="34" charset="0"/>
              </a:rPr>
              <a:t>Prueba funcional</a:t>
            </a: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5425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388543-5579-477F-A295-FB05E841C0BA}"/>
              </a:ext>
            </a:extLst>
          </p:cNvPr>
          <p:cNvSpPr>
            <a:spLocks noGrp="1"/>
          </p:cNvSpPr>
          <p:nvPr>
            <p:ph type="title"/>
          </p:nvPr>
        </p:nvSpPr>
        <p:spPr/>
        <p:txBody>
          <a:bodyPr>
            <a:normAutofit fontScale="90000"/>
          </a:bodyPr>
          <a:lstStyle/>
          <a:p>
            <a:r>
              <a:rPr lang="es-419" dirty="0"/>
              <a:t>Resultados y discusión </a:t>
            </a:r>
            <a:endParaRPr lang="en-US" dirty="0"/>
          </a:p>
        </p:txBody>
      </p:sp>
      <p:pic>
        <p:nvPicPr>
          <p:cNvPr id="10" name="Marcador de contenido 9">
            <a:extLst>
              <a:ext uri="{FF2B5EF4-FFF2-40B4-BE49-F238E27FC236}">
                <a16:creationId xmlns:a16="http://schemas.microsoft.com/office/drawing/2014/main" id="{51B6601B-2508-4810-BE89-4295EDE5B656}"/>
              </a:ext>
            </a:extLst>
          </p:cNvPr>
          <p:cNvPicPr>
            <a:picLocks noGrp="1" noChangeAspect="1"/>
          </p:cNvPicPr>
          <p:nvPr>
            <p:ph idx="1"/>
          </p:nvPr>
        </p:nvPicPr>
        <p:blipFill>
          <a:blip r:embed="rId2"/>
          <a:stretch>
            <a:fillRect/>
          </a:stretch>
        </p:blipFill>
        <p:spPr>
          <a:xfrm>
            <a:off x="234950" y="1479567"/>
            <a:ext cx="8597900" cy="3135597"/>
          </a:xfrm>
          <a:prstGeom prst="rect">
            <a:avLst/>
          </a:prstGeom>
        </p:spPr>
      </p:pic>
      <p:sp>
        <p:nvSpPr>
          <p:cNvPr id="11" name="CuadroTexto 10">
            <a:extLst>
              <a:ext uri="{FF2B5EF4-FFF2-40B4-BE49-F238E27FC236}">
                <a16:creationId xmlns:a16="http://schemas.microsoft.com/office/drawing/2014/main" id="{71697E16-10BE-43D3-A16A-2C818DF9B995}"/>
              </a:ext>
            </a:extLst>
          </p:cNvPr>
          <p:cNvSpPr txBox="1"/>
          <p:nvPr/>
        </p:nvSpPr>
        <p:spPr>
          <a:xfrm>
            <a:off x="1013076" y="4701681"/>
            <a:ext cx="8012513" cy="276999"/>
          </a:xfrm>
          <a:prstGeom prst="rect">
            <a:avLst/>
          </a:prstGeom>
          <a:noFill/>
        </p:spPr>
        <p:txBody>
          <a:bodyPr wrap="square" rtlCol="0">
            <a:spAutoFit/>
          </a:bodyPr>
          <a:lstStyle/>
          <a:p>
            <a:r>
              <a:rPr lang="es-ES" sz="1200" dirty="0">
                <a:latin typeface="Arial" panose="020B0604020202020204" pitchFamily="34" charset="0"/>
                <a:cs typeface="Arial" panose="020B0604020202020204" pitchFamily="34" charset="0"/>
              </a:rPr>
              <a:t>Figura 6. Cronograma de operación del módulo en la fase final de ordenamiento para el algoritmo de inserción.</a:t>
            </a:r>
            <a:endParaRPr lang="en-US" sz="12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322295B-B8FB-453E-8236-47089B3DF0B0}"/>
              </a:ext>
            </a:extLst>
          </p:cNvPr>
          <p:cNvSpPr txBox="1"/>
          <p:nvPr/>
        </p:nvSpPr>
        <p:spPr>
          <a:xfrm>
            <a:off x="234368" y="1061415"/>
            <a:ext cx="3603515" cy="338554"/>
          </a:xfrm>
          <a:prstGeom prst="rect">
            <a:avLst/>
          </a:prstGeom>
          <a:noFill/>
        </p:spPr>
        <p:txBody>
          <a:bodyPr wrap="square" rtlCol="0">
            <a:spAutoFit/>
          </a:bodyPr>
          <a:lstStyle/>
          <a:p>
            <a:r>
              <a:rPr lang="es-419" sz="1600" i="1" dirty="0">
                <a:latin typeface="Arial" panose="020B0604020202020204" pitchFamily="34" charset="0"/>
                <a:cs typeface="Arial" panose="020B0604020202020204" pitchFamily="34" charset="0"/>
              </a:rPr>
              <a:t>Prueba funcional</a:t>
            </a: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0303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388543-5579-477F-A295-FB05E841C0BA}"/>
              </a:ext>
            </a:extLst>
          </p:cNvPr>
          <p:cNvSpPr>
            <a:spLocks noGrp="1"/>
          </p:cNvSpPr>
          <p:nvPr>
            <p:ph type="title"/>
          </p:nvPr>
        </p:nvSpPr>
        <p:spPr/>
        <p:txBody>
          <a:bodyPr>
            <a:normAutofit fontScale="90000"/>
          </a:bodyPr>
          <a:lstStyle/>
          <a:p>
            <a:r>
              <a:rPr lang="es-419" dirty="0"/>
              <a:t>Resultados y discusión </a:t>
            </a:r>
            <a:endParaRPr lang="en-US" dirty="0"/>
          </a:p>
        </p:txBody>
      </p:sp>
      <p:sp>
        <p:nvSpPr>
          <p:cNvPr id="5" name="CuadroTexto 4">
            <a:extLst>
              <a:ext uri="{FF2B5EF4-FFF2-40B4-BE49-F238E27FC236}">
                <a16:creationId xmlns:a16="http://schemas.microsoft.com/office/drawing/2014/main" id="{0322295B-B8FB-453E-8236-47089B3DF0B0}"/>
              </a:ext>
            </a:extLst>
          </p:cNvPr>
          <p:cNvSpPr txBox="1"/>
          <p:nvPr/>
        </p:nvSpPr>
        <p:spPr>
          <a:xfrm>
            <a:off x="234368" y="1061415"/>
            <a:ext cx="3603515" cy="338554"/>
          </a:xfrm>
          <a:prstGeom prst="rect">
            <a:avLst/>
          </a:prstGeom>
          <a:noFill/>
        </p:spPr>
        <p:txBody>
          <a:bodyPr wrap="square" rtlCol="0">
            <a:spAutoFit/>
          </a:bodyPr>
          <a:lstStyle/>
          <a:p>
            <a:r>
              <a:rPr lang="es-419" sz="1600" i="1" dirty="0">
                <a:latin typeface="Arial" panose="020B0604020202020204" pitchFamily="34" charset="0"/>
                <a:cs typeface="Arial" panose="020B0604020202020204" pitchFamily="34" charset="0"/>
              </a:rPr>
              <a:t>Prueba funcional</a:t>
            </a:r>
            <a:endParaRPr lang="en-US" sz="1600" i="1" dirty="0">
              <a:latin typeface="Arial" panose="020B0604020202020204" pitchFamily="34" charset="0"/>
              <a:cs typeface="Arial" panose="020B0604020202020204" pitchFamily="34" charset="0"/>
            </a:endParaRPr>
          </a:p>
        </p:txBody>
      </p:sp>
      <p:pic>
        <p:nvPicPr>
          <p:cNvPr id="12" name="Imagen 11">
            <a:extLst>
              <a:ext uri="{FF2B5EF4-FFF2-40B4-BE49-F238E27FC236}">
                <a16:creationId xmlns:a16="http://schemas.microsoft.com/office/drawing/2014/main" id="{96B7F474-0837-4C96-8CDE-D9CC52B981FE}"/>
              </a:ext>
            </a:extLst>
          </p:cNvPr>
          <p:cNvPicPr>
            <a:picLocks noChangeAspect="1"/>
          </p:cNvPicPr>
          <p:nvPr/>
        </p:nvPicPr>
        <p:blipFill>
          <a:blip r:embed="rId2"/>
          <a:stretch>
            <a:fillRect/>
          </a:stretch>
        </p:blipFill>
        <p:spPr>
          <a:xfrm>
            <a:off x="565923" y="1478260"/>
            <a:ext cx="8276951" cy="3048020"/>
          </a:xfrm>
          <a:prstGeom prst="rect">
            <a:avLst/>
          </a:prstGeom>
        </p:spPr>
      </p:pic>
      <p:sp>
        <p:nvSpPr>
          <p:cNvPr id="13" name="CuadroTexto 12">
            <a:extLst>
              <a:ext uri="{FF2B5EF4-FFF2-40B4-BE49-F238E27FC236}">
                <a16:creationId xmlns:a16="http://schemas.microsoft.com/office/drawing/2014/main" id="{BE7A7F7D-EA03-472C-873B-487FF31BE035}"/>
              </a:ext>
            </a:extLst>
          </p:cNvPr>
          <p:cNvSpPr txBox="1"/>
          <p:nvPr/>
        </p:nvSpPr>
        <p:spPr>
          <a:xfrm>
            <a:off x="1013081" y="4716136"/>
            <a:ext cx="8282226" cy="276999"/>
          </a:xfrm>
          <a:prstGeom prst="rect">
            <a:avLst/>
          </a:prstGeom>
          <a:noFill/>
        </p:spPr>
        <p:txBody>
          <a:bodyPr wrap="square" rtlCol="0">
            <a:spAutoFit/>
          </a:bodyPr>
          <a:lstStyle/>
          <a:p>
            <a:r>
              <a:rPr lang="es-ES" sz="1200" dirty="0">
                <a:latin typeface="Arial" panose="020B0604020202020204" pitchFamily="34" charset="0"/>
                <a:cs typeface="Arial" panose="020B0604020202020204" pitchFamily="34" charset="0"/>
              </a:rPr>
              <a:t>Figura 7. Cronograma de operación del módulo durante el inicio de ordenamiento para el algoritmo </a:t>
            </a:r>
            <a:r>
              <a:rPr lang="es-ES" sz="1200" i="1" dirty="0" err="1">
                <a:latin typeface="Arial" panose="020B0604020202020204" pitchFamily="34" charset="0"/>
                <a:cs typeface="Arial" panose="020B0604020202020204" pitchFamily="34" charset="0"/>
              </a:rPr>
              <a:t>Heap</a:t>
            </a:r>
            <a:r>
              <a:rPr lang="es-ES" sz="1200" i="1" dirty="0">
                <a:latin typeface="Arial" panose="020B0604020202020204" pitchFamily="34" charset="0"/>
                <a:cs typeface="Arial" panose="020B0604020202020204" pitchFamily="34" charset="0"/>
              </a:rPr>
              <a:t> </a:t>
            </a:r>
            <a:r>
              <a:rPr lang="es-ES" sz="1200" i="1" dirty="0" err="1">
                <a:latin typeface="Arial" panose="020B0604020202020204" pitchFamily="34" charset="0"/>
                <a:cs typeface="Arial" panose="020B0604020202020204" pitchFamily="34" charset="0"/>
              </a:rPr>
              <a:t>Sort</a:t>
            </a:r>
            <a:r>
              <a:rPr lang="es-ES" sz="1200"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49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388543-5579-477F-A295-FB05E841C0BA}"/>
              </a:ext>
            </a:extLst>
          </p:cNvPr>
          <p:cNvSpPr>
            <a:spLocks noGrp="1"/>
          </p:cNvSpPr>
          <p:nvPr>
            <p:ph type="title"/>
          </p:nvPr>
        </p:nvSpPr>
        <p:spPr/>
        <p:txBody>
          <a:bodyPr>
            <a:normAutofit fontScale="90000"/>
          </a:bodyPr>
          <a:lstStyle/>
          <a:p>
            <a:r>
              <a:rPr lang="es-419" dirty="0"/>
              <a:t>Resultados y discusión </a:t>
            </a:r>
            <a:endParaRPr lang="en-US" dirty="0"/>
          </a:p>
        </p:txBody>
      </p:sp>
      <p:sp>
        <p:nvSpPr>
          <p:cNvPr id="11" name="CuadroTexto 10">
            <a:extLst>
              <a:ext uri="{FF2B5EF4-FFF2-40B4-BE49-F238E27FC236}">
                <a16:creationId xmlns:a16="http://schemas.microsoft.com/office/drawing/2014/main" id="{71697E16-10BE-43D3-A16A-2C818DF9B995}"/>
              </a:ext>
            </a:extLst>
          </p:cNvPr>
          <p:cNvSpPr txBox="1"/>
          <p:nvPr/>
        </p:nvSpPr>
        <p:spPr>
          <a:xfrm>
            <a:off x="1013076" y="4701681"/>
            <a:ext cx="8012513" cy="276999"/>
          </a:xfrm>
          <a:prstGeom prst="rect">
            <a:avLst/>
          </a:prstGeom>
          <a:noFill/>
        </p:spPr>
        <p:txBody>
          <a:bodyPr wrap="square" rtlCol="0">
            <a:spAutoFit/>
          </a:bodyPr>
          <a:lstStyle/>
          <a:p>
            <a:r>
              <a:rPr lang="es-ES" sz="1200" dirty="0">
                <a:latin typeface="Arial" panose="020B0604020202020204" pitchFamily="34" charset="0"/>
                <a:cs typeface="Arial" panose="020B0604020202020204" pitchFamily="34" charset="0"/>
              </a:rPr>
              <a:t>Figura 8. Cronograma de operación del módulo en la fase final de ordenamiento para el algoritmo </a:t>
            </a:r>
            <a:r>
              <a:rPr lang="es-ES" sz="1200" i="1" dirty="0" err="1">
                <a:latin typeface="Arial" panose="020B0604020202020204" pitchFamily="34" charset="0"/>
                <a:cs typeface="Arial" panose="020B0604020202020204" pitchFamily="34" charset="0"/>
              </a:rPr>
              <a:t>Heap</a:t>
            </a:r>
            <a:r>
              <a:rPr lang="es-ES" sz="1200" i="1" dirty="0">
                <a:latin typeface="Arial" panose="020B0604020202020204" pitchFamily="34" charset="0"/>
                <a:cs typeface="Arial" panose="020B0604020202020204" pitchFamily="34" charset="0"/>
              </a:rPr>
              <a:t> </a:t>
            </a:r>
            <a:r>
              <a:rPr lang="es-ES" sz="1200" i="1" dirty="0" err="1">
                <a:latin typeface="Arial" panose="020B0604020202020204" pitchFamily="34" charset="0"/>
                <a:cs typeface="Arial" panose="020B0604020202020204" pitchFamily="34" charset="0"/>
              </a:rPr>
              <a:t>Sort</a:t>
            </a:r>
            <a:r>
              <a:rPr lang="es-ES" sz="1200"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322295B-B8FB-453E-8236-47089B3DF0B0}"/>
              </a:ext>
            </a:extLst>
          </p:cNvPr>
          <p:cNvSpPr txBox="1"/>
          <p:nvPr/>
        </p:nvSpPr>
        <p:spPr>
          <a:xfrm>
            <a:off x="234368" y="1061415"/>
            <a:ext cx="3603515" cy="338554"/>
          </a:xfrm>
          <a:prstGeom prst="rect">
            <a:avLst/>
          </a:prstGeom>
          <a:noFill/>
        </p:spPr>
        <p:txBody>
          <a:bodyPr wrap="square" rtlCol="0">
            <a:spAutoFit/>
          </a:bodyPr>
          <a:lstStyle/>
          <a:p>
            <a:r>
              <a:rPr lang="es-419" sz="1600" i="1" dirty="0">
                <a:latin typeface="Arial" panose="020B0604020202020204" pitchFamily="34" charset="0"/>
                <a:cs typeface="Arial" panose="020B0604020202020204" pitchFamily="34" charset="0"/>
              </a:rPr>
              <a:t>Prueba funcional</a:t>
            </a:r>
            <a:endParaRPr lang="en-US" sz="1600" i="1" dirty="0">
              <a:latin typeface="Arial" panose="020B0604020202020204" pitchFamily="34" charset="0"/>
              <a:cs typeface="Arial" panose="020B0604020202020204" pitchFamily="34" charset="0"/>
            </a:endParaRPr>
          </a:p>
        </p:txBody>
      </p:sp>
      <p:pic>
        <p:nvPicPr>
          <p:cNvPr id="7" name="Marcador de contenido 6">
            <a:extLst>
              <a:ext uri="{FF2B5EF4-FFF2-40B4-BE49-F238E27FC236}">
                <a16:creationId xmlns:a16="http://schemas.microsoft.com/office/drawing/2014/main" id="{0E3779D7-9D0F-4DEE-99CE-86F07808D77D}"/>
              </a:ext>
            </a:extLst>
          </p:cNvPr>
          <p:cNvPicPr>
            <a:picLocks noGrp="1" noChangeAspect="1"/>
          </p:cNvPicPr>
          <p:nvPr>
            <p:ph idx="1"/>
          </p:nvPr>
        </p:nvPicPr>
        <p:blipFill>
          <a:blip r:embed="rId2"/>
          <a:stretch>
            <a:fillRect/>
          </a:stretch>
        </p:blipFill>
        <p:spPr>
          <a:xfrm>
            <a:off x="234950" y="1438114"/>
            <a:ext cx="8597900" cy="3148335"/>
          </a:xfrm>
        </p:spPr>
      </p:pic>
    </p:spTree>
    <p:extLst>
      <p:ext uri="{BB962C8B-B14F-4D97-AF65-F5344CB8AC3E}">
        <p14:creationId xmlns:p14="http://schemas.microsoft.com/office/powerpoint/2010/main" val="2861725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BD07D4-D5B8-44A5-A9A1-AC5A2559FC7D}"/>
              </a:ext>
            </a:extLst>
          </p:cNvPr>
          <p:cNvSpPr>
            <a:spLocks noGrp="1"/>
          </p:cNvSpPr>
          <p:nvPr>
            <p:ph type="title"/>
          </p:nvPr>
        </p:nvSpPr>
        <p:spPr/>
        <p:txBody>
          <a:bodyPr>
            <a:normAutofit/>
          </a:bodyPr>
          <a:lstStyle/>
          <a:p>
            <a:r>
              <a:rPr lang="es-419" sz="1800" dirty="0">
                <a:effectLst/>
                <a:latin typeface="Arial" panose="020B0604020202020204" pitchFamily="34" charset="0"/>
                <a:ea typeface="Microsoft Sans Serif" panose="020B0604020202020204" pitchFamily="34" charset="0"/>
              </a:rPr>
              <a:t>Síntesis a nivel HDL-RTL</a:t>
            </a:r>
            <a:endParaRPr lang="en-US" dirty="0"/>
          </a:p>
        </p:txBody>
      </p:sp>
      <p:graphicFrame>
        <p:nvGraphicFramePr>
          <p:cNvPr id="4" name="Marcador de contenido 3">
            <a:extLst>
              <a:ext uri="{FF2B5EF4-FFF2-40B4-BE49-F238E27FC236}">
                <a16:creationId xmlns:a16="http://schemas.microsoft.com/office/drawing/2014/main" id="{674B5E9C-83D5-4597-AC86-57A489AEBE21}"/>
              </a:ext>
            </a:extLst>
          </p:cNvPr>
          <p:cNvGraphicFramePr>
            <a:graphicFrameLocks noGrp="1"/>
          </p:cNvGraphicFramePr>
          <p:nvPr>
            <p:ph idx="1"/>
            <p:extLst>
              <p:ext uri="{D42A27DB-BD31-4B8C-83A1-F6EECF244321}">
                <p14:modId xmlns:p14="http://schemas.microsoft.com/office/powerpoint/2010/main" val="822284061"/>
              </p:ext>
            </p:extLst>
          </p:nvPr>
        </p:nvGraphicFramePr>
        <p:xfrm>
          <a:off x="340704" y="1765569"/>
          <a:ext cx="8462592" cy="2836911"/>
        </p:xfrm>
        <a:graphic>
          <a:graphicData uri="http://schemas.openxmlformats.org/drawingml/2006/table">
            <a:tbl>
              <a:tblPr firstRow="1" firstCol="1" bandRow="1">
                <a:tableStyleId>{7DF18680-E054-41AD-8BC1-D1AEF772440D}</a:tableStyleId>
              </a:tblPr>
              <a:tblGrid>
                <a:gridCol w="2361712">
                  <a:extLst>
                    <a:ext uri="{9D8B030D-6E8A-4147-A177-3AD203B41FA5}">
                      <a16:colId xmlns:a16="http://schemas.microsoft.com/office/drawing/2014/main" val="2479906766"/>
                    </a:ext>
                  </a:extLst>
                </a:gridCol>
                <a:gridCol w="2051512">
                  <a:extLst>
                    <a:ext uri="{9D8B030D-6E8A-4147-A177-3AD203B41FA5}">
                      <a16:colId xmlns:a16="http://schemas.microsoft.com/office/drawing/2014/main" val="3508867578"/>
                    </a:ext>
                  </a:extLst>
                </a:gridCol>
                <a:gridCol w="2164693">
                  <a:extLst>
                    <a:ext uri="{9D8B030D-6E8A-4147-A177-3AD203B41FA5}">
                      <a16:colId xmlns:a16="http://schemas.microsoft.com/office/drawing/2014/main" val="4163179157"/>
                    </a:ext>
                  </a:extLst>
                </a:gridCol>
                <a:gridCol w="1884675">
                  <a:extLst>
                    <a:ext uri="{9D8B030D-6E8A-4147-A177-3AD203B41FA5}">
                      <a16:colId xmlns:a16="http://schemas.microsoft.com/office/drawing/2014/main" val="769700356"/>
                    </a:ext>
                  </a:extLst>
                </a:gridCol>
              </a:tblGrid>
              <a:tr h="448332">
                <a:tc>
                  <a:txBody>
                    <a:bodyPr/>
                    <a:lstStyle/>
                    <a:p>
                      <a:pPr marL="0" marR="0" algn="ctr">
                        <a:spcBef>
                          <a:spcPts val="0"/>
                        </a:spcBef>
                        <a:spcAft>
                          <a:spcPts val="0"/>
                        </a:spcAft>
                      </a:pPr>
                      <a:r>
                        <a:rPr lang="es-419" sz="1800" b="1" dirty="0">
                          <a:solidFill>
                            <a:schemeClr val="bg1"/>
                          </a:solidFill>
                          <a:effectLst/>
                        </a:rPr>
                        <a:t>Recurso consumido</a:t>
                      </a:r>
                      <a:endParaRPr lang="en-US" sz="2000" b="1" dirty="0">
                        <a:solidFill>
                          <a:schemeClr val="bg1"/>
                        </a:solidFill>
                        <a:effectLst/>
                        <a:latin typeface="Arial" panose="020B0604020202020204" pitchFamily="34" charset="0"/>
                        <a:ea typeface="Microsoft Sans Serif" panose="020B0604020202020204" pitchFamily="34" charset="0"/>
                        <a:cs typeface="Microsoft Sans Serif" panose="020B0604020202020204" pitchFamily="34" charset="0"/>
                      </a:endParaRPr>
                    </a:p>
                  </a:txBody>
                  <a:tcPr marL="68580" marR="68580" marT="0" marB="0" anchor="ctr"/>
                </a:tc>
                <a:tc>
                  <a:txBody>
                    <a:bodyPr/>
                    <a:lstStyle/>
                    <a:p>
                      <a:pPr marL="0" marR="0" algn="ctr">
                        <a:spcBef>
                          <a:spcPts val="0"/>
                        </a:spcBef>
                        <a:spcAft>
                          <a:spcPts val="0"/>
                        </a:spcAft>
                      </a:pPr>
                      <a:r>
                        <a:rPr lang="es-419" sz="1800" b="1">
                          <a:solidFill>
                            <a:schemeClr val="bg1"/>
                          </a:solidFill>
                          <a:effectLst/>
                        </a:rPr>
                        <a:t>Usado</a:t>
                      </a:r>
                      <a:endParaRPr lang="en-US" sz="2000" b="1">
                        <a:solidFill>
                          <a:schemeClr val="bg1"/>
                        </a:solidFill>
                        <a:effectLst/>
                        <a:latin typeface="Arial" panose="020B0604020202020204" pitchFamily="34" charset="0"/>
                        <a:ea typeface="Microsoft Sans Serif" panose="020B0604020202020204" pitchFamily="34" charset="0"/>
                        <a:cs typeface="Microsoft Sans Serif" panose="020B0604020202020204" pitchFamily="34" charset="0"/>
                      </a:endParaRPr>
                    </a:p>
                  </a:txBody>
                  <a:tcPr marL="68580" marR="68580" marT="0" marB="0" anchor="ctr"/>
                </a:tc>
                <a:tc>
                  <a:txBody>
                    <a:bodyPr/>
                    <a:lstStyle/>
                    <a:p>
                      <a:pPr marL="0" marR="0" algn="ctr">
                        <a:spcBef>
                          <a:spcPts val="0"/>
                        </a:spcBef>
                        <a:spcAft>
                          <a:spcPts val="0"/>
                        </a:spcAft>
                      </a:pPr>
                      <a:r>
                        <a:rPr lang="es-419" sz="1800" b="1">
                          <a:solidFill>
                            <a:schemeClr val="bg1"/>
                          </a:solidFill>
                          <a:effectLst/>
                        </a:rPr>
                        <a:t>Disponible</a:t>
                      </a:r>
                      <a:endParaRPr lang="en-US" sz="2000" b="1">
                        <a:solidFill>
                          <a:schemeClr val="bg1"/>
                        </a:solidFill>
                        <a:effectLst/>
                        <a:latin typeface="Arial" panose="020B0604020202020204" pitchFamily="34" charset="0"/>
                        <a:ea typeface="Microsoft Sans Serif" panose="020B0604020202020204" pitchFamily="34" charset="0"/>
                        <a:cs typeface="Microsoft Sans Serif" panose="020B0604020202020204" pitchFamily="34" charset="0"/>
                      </a:endParaRPr>
                    </a:p>
                  </a:txBody>
                  <a:tcPr marL="68580" marR="68580" marT="0" marB="0" anchor="ctr"/>
                </a:tc>
                <a:tc>
                  <a:txBody>
                    <a:bodyPr/>
                    <a:lstStyle/>
                    <a:p>
                      <a:pPr marL="0" marR="0" algn="ctr">
                        <a:spcBef>
                          <a:spcPts val="0"/>
                        </a:spcBef>
                        <a:spcAft>
                          <a:spcPts val="0"/>
                        </a:spcAft>
                      </a:pPr>
                      <a:r>
                        <a:rPr lang="es-419" sz="1800" b="1" dirty="0">
                          <a:solidFill>
                            <a:schemeClr val="bg1"/>
                          </a:solidFill>
                          <a:effectLst/>
                        </a:rPr>
                        <a:t>Utilización</a:t>
                      </a:r>
                      <a:endParaRPr lang="en-US" sz="2000" b="1" dirty="0">
                        <a:solidFill>
                          <a:schemeClr val="bg1"/>
                        </a:solidFill>
                        <a:effectLst/>
                        <a:latin typeface="Arial" panose="020B0604020202020204" pitchFamily="34" charset="0"/>
                        <a:ea typeface="Microsoft Sans Serif" panose="020B0604020202020204" pitchFamily="34" charset="0"/>
                        <a:cs typeface="Microsoft Sans Serif" panose="020B0604020202020204" pitchFamily="34" charset="0"/>
                      </a:endParaRPr>
                    </a:p>
                  </a:txBody>
                  <a:tcPr marL="68580" marR="68580" marT="0" marB="0" anchor="ctr"/>
                </a:tc>
                <a:extLst>
                  <a:ext uri="{0D108BD9-81ED-4DB2-BD59-A6C34878D82A}">
                    <a16:rowId xmlns:a16="http://schemas.microsoft.com/office/drawing/2014/main" val="4135609196"/>
                  </a:ext>
                </a:extLst>
              </a:tr>
              <a:tr h="595252">
                <a:tc>
                  <a:txBody>
                    <a:bodyPr/>
                    <a:lstStyle/>
                    <a:p>
                      <a:pPr marL="0" marR="0" algn="ctr">
                        <a:spcBef>
                          <a:spcPts val="0"/>
                        </a:spcBef>
                        <a:spcAft>
                          <a:spcPts val="0"/>
                        </a:spcAft>
                      </a:pPr>
                      <a:r>
                        <a:rPr lang="es-419" sz="1600" b="0" dirty="0">
                          <a:solidFill>
                            <a:schemeClr val="tx1"/>
                          </a:solidFill>
                          <a:effectLst/>
                        </a:rPr>
                        <a:t>Número de slices registros</a:t>
                      </a:r>
                      <a:endParaRPr lang="en-US" sz="1800" b="0" dirty="0">
                        <a:solidFill>
                          <a:schemeClr val="tx1"/>
                        </a:solidFill>
                        <a:effectLst/>
                        <a:latin typeface="Arial" panose="020B0604020202020204" pitchFamily="34" charset="0"/>
                        <a:ea typeface="Microsoft Sans Serif" panose="020B0604020202020204" pitchFamily="34" charset="0"/>
                        <a:cs typeface="Microsoft Sans Serif" panose="020B0604020202020204" pitchFamily="34" charset="0"/>
                      </a:endParaRPr>
                    </a:p>
                  </a:txBody>
                  <a:tcPr marL="68580" marR="68580" marT="0" marB="0" anchor="ctr"/>
                </a:tc>
                <a:tc>
                  <a:txBody>
                    <a:bodyPr/>
                    <a:lstStyle/>
                    <a:p>
                      <a:pPr marL="0" marR="0" algn="ctr">
                        <a:spcBef>
                          <a:spcPts val="0"/>
                        </a:spcBef>
                        <a:spcAft>
                          <a:spcPts val="0"/>
                        </a:spcAft>
                      </a:pPr>
                      <a:r>
                        <a:rPr lang="es-419" sz="1600" b="0">
                          <a:solidFill>
                            <a:schemeClr val="tx1"/>
                          </a:solidFill>
                          <a:effectLst/>
                        </a:rPr>
                        <a:t>10</a:t>
                      </a:r>
                      <a:endParaRPr lang="en-US" sz="1800" b="0">
                        <a:solidFill>
                          <a:schemeClr val="tx1"/>
                        </a:solidFill>
                        <a:effectLst/>
                        <a:latin typeface="Arial" panose="020B0604020202020204" pitchFamily="34" charset="0"/>
                        <a:ea typeface="Microsoft Sans Serif" panose="020B0604020202020204" pitchFamily="34" charset="0"/>
                        <a:cs typeface="Microsoft Sans Serif" panose="020B0604020202020204" pitchFamily="34" charset="0"/>
                      </a:endParaRPr>
                    </a:p>
                  </a:txBody>
                  <a:tcPr marL="68580" marR="68580" marT="0" marB="0" anchor="ctr"/>
                </a:tc>
                <a:tc>
                  <a:txBody>
                    <a:bodyPr/>
                    <a:lstStyle/>
                    <a:p>
                      <a:pPr marL="0" marR="0" algn="ctr">
                        <a:spcBef>
                          <a:spcPts val="0"/>
                        </a:spcBef>
                        <a:spcAft>
                          <a:spcPts val="0"/>
                        </a:spcAft>
                      </a:pPr>
                      <a:r>
                        <a:rPr lang="es-419" sz="1600" b="0" dirty="0">
                          <a:solidFill>
                            <a:schemeClr val="tx1"/>
                          </a:solidFill>
                          <a:effectLst/>
                        </a:rPr>
                        <a:t>126800</a:t>
                      </a:r>
                      <a:endParaRPr lang="en-US" sz="1800" b="0" dirty="0">
                        <a:solidFill>
                          <a:schemeClr val="tx1"/>
                        </a:solidFill>
                        <a:effectLst/>
                        <a:latin typeface="Arial" panose="020B0604020202020204" pitchFamily="34" charset="0"/>
                        <a:ea typeface="Microsoft Sans Serif" panose="020B0604020202020204" pitchFamily="34" charset="0"/>
                        <a:cs typeface="Microsoft Sans Serif" panose="020B0604020202020204" pitchFamily="34" charset="0"/>
                      </a:endParaRPr>
                    </a:p>
                  </a:txBody>
                  <a:tcPr marL="68580" marR="68580" marT="0" marB="0" anchor="ctr"/>
                </a:tc>
                <a:tc>
                  <a:txBody>
                    <a:bodyPr/>
                    <a:lstStyle/>
                    <a:p>
                      <a:pPr marL="0" marR="0" algn="ctr">
                        <a:spcBef>
                          <a:spcPts val="0"/>
                        </a:spcBef>
                        <a:spcAft>
                          <a:spcPts val="0"/>
                        </a:spcAft>
                      </a:pPr>
                      <a:r>
                        <a:rPr lang="es-419" sz="1600" b="0">
                          <a:solidFill>
                            <a:schemeClr val="tx1"/>
                          </a:solidFill>
                          <a:effectLst/>
                        </a:rPr>
                        <a:t>0.007%</a:t>
                      </a:r>
                      <a:endParaRPr lang="en-US" sz="1800" b="0">
                        <a:solidFill>
                          <a:schemeClr val="tx1"/>
                        </a:solidFill>
                        <a:effectLst/>
                        <a:latin typeface="Arial" panose="020B0604020202020204" pitchFamily="34" charset="0"/>
                        <a:ea typeface="Microsoft Sans Serif" panose="020B0604020202020204" pitchFamily="34" charset="0"/>
                        <a:cs typeface="Microsoft Sans Serif" panose="020B0604020202020204" pitchFamily="34" charset="0"/>
                      </a:endParaRPr>
                    </a:p>
                  </a:txBody>
                  <a:tcPr marL="68580" marR="68580" marT="0" marB="0" anchor="ctr"/>
                </a:tc>
                <a:extLst>
                  <a:ext uri="{0D108BD9-81ED-4DB2-BD59-A6C34878D82A}">
                    <a16:rowId xmlns:a16="http://schemas.microsoft.com/office/drawing/2014/main" val="973604500"/>
                  </a:ext>
                </a:extLst>
              </a:tr>
              <a:tr h="448332">
                <a:tc>
                  <a:txBody>
                    <a:bodyPr/>
                    <a:lstStyle/>
                    <a:p>
                      <a:pPr marL="0" marR="0" algn="ctr">
                        <a:spcBef>
                          <a:spcPts val="0"/>
                        </a:spcBef>
                        <a:spcAft>
                          <a:spcPts val="0"/>
                        </a:spcAft>
                      </a:pPr>
                      <a:r>
                        <a:rPr lang="es-419" sz="1600" b="0" dirty="0">
                          <a:solidFill>
                            <a:schemeClr val="tx1"/>
                          </a:solidFill>
                          <a:effectLst/>
                        </a:rPr>
                        <a:t>Número de slices LUTs</a:t>
                      </a:r>
                      <a:endParaRPr lang="en-US" sz="1800" b="0" dirty="0">
                        <a:solidFill>
                          <a:schemeClr val="tx1"/>
                        </a:solidFill>
                        <a:effectLst/>
                        <a:latin typeface="Arial" panose="020B0604020202020204" pitchFamily="34" charset="0"/>
                        <a:ea typeface="Microsoft Sans Serif" panose="020B0604020202020204" pitchFamily="34" charset="0"/>
                        <a:cs typeface="Microsoft Sans Serif" panose="020B0604020202020204" pitchFamily="34" charset="0"/>
                      </a:endParaRPr>
                    </a:p>
                  </a:txBody>
                  <a:tcPr marL="68580" marR="68580" marT="0" marB="0" anchor="ctr"/>
                </a:tc>
                <a:tc>
                  <a:txBody>
                    <a:bodyPr/>
                    <a:lstStyle/>
                    <a:p>
                      <a:pPr marL="0" marR="0" algn="ctr">
                        <a:spcBef>
                          <a:spcPts val="0"/>
                        </a:spcBef>
                        <a:spcAft>
                          <a:spcPts val="0"/>
                        </a:spcAft>
                      </a:pPr>
                      <a:r>
                        <a:rPr lang="es-419" sz="1600" b="0">
                          <a:solidFill>
                            <a:schemeClr val="tx1"/>
                          </a:solidFill>
                          <a:effectLst/>
                        </a:rPr>
                        <a:t>19</a:t>
                      </a:r>
                      <a:endParaRPr lang="en-US" sz="1800" b="0">
                        <a:solidFill>
                          <a:schemeClr val="tx1"/>
                        </a:solidFill>
                        <a:effectLst/>
                        <a:latin typeface="Arial" panose="020B0604020202020204" pitchFamily="34" charset="0"/>
                        <a:ea typeface="Microsoft Sans Serif" panose="020B0604020202020204" pitchFamily="34" charset="0"/>
                        <a:cs typeface="Microsoft Sans Serif" panose="020B0604020202020204" pitchFamily="34" charset="0"/>
                      </a:endParaRPr>
                    </a:p>
                  </a:txBody>
                  <a:tcPr marL="68580" marR="68580" marT="0" marB="0" anchor="ctr"/>
                </a:tc>
                <a:tc>
                  <a:txBody>
                    <a:bodyPr/>
                    <a:lstStyle/>
                    <a:p>
                      <a:pPr marL="0" marR="0" algn="ctr">
                        <a:spcBef>
                          <a:spcPts val="0"/>
                        </a:spcBef>
                        <a:spcAft>
                          <a:spcPts val="0"/>
                        </a:spcAft>
                      </a:pPr>
                      <a:r>
                        <a:rPr lang="es-419" sz="1600" b="0">
                          <a:solidFill>
                            <a:schemeClr val="tx1"/>
                          </a:solidFill>
                          <a:effectLst/>
                        </a:rPr>
                        <a:t>63400</a:t>
                      </a:r>
                      <a:endParaRPr lang="en-US" sz="1800" b="0">
                        <a:solidFill>
                          <a:schemeClr val="tx1"/>
                        </a:solidFill>
                        <a:effectLst/>
                        <a:latin typeface="Arial" panose="020B0604020202020204" pitchFamily="34" charset="0"/>
                        <a:ea typeface="Microsoft Sans Serif" panose="020B0604020202020204" pitchFamily="34" charset="0"/>
                        <a:cs typeface="Microsoft Sans Serif" panose="020B0604020202020204" pitchFamily="34" charset="0"/>
                      </a:endParaRPr>
                    </a:p>
                  </a:txBody>
                  <a:tcPr marL="68580" marR="68580" marT="0" marB="0" anchor="ctr"/>
                </a:tc>
                <a:tc>
                  <a:txBody>
                    <a:bodyPr/>
                    <a:lstStyle/>
                    <a:p>
                      <a:pPr marL="0" marR="0" algn="ctr">
                        <a:spcBef>
                          <a:spcPts val="0"/>
                        </a:spcBef>
                        <a:spcAft>
                          <a:spcPts val="0"/>
                        </a:spcAft>
                      </a:pPr>
                      <a:r>
                        <a:rPr lang="es-419" sz="1600" b="0">
                          <a:solidFill>
                            <a:schemeClr val="tx1"/>
                          </a:solidFill>
                          <a:effectLst/>
                        </a:rPr>
                        <a:t>0.002%</a:t>
                      </a:r>
                      <a:endParaRPr lang="en-US" sz="1800" b="0">
                        <a:solidFill>
                          <a:schemeClr val="tx1"/>
                        </a:solidFill>
                        <a:effectLst/>
                        <a:latin typeface="Arial" panose="020B0604020202020204" pitchFamily="34" charset="0"/>
                        <a:ea typeface="Microsoft Sans Serif" panose="020B0604020202020204" pitchFamily="34" charset="0"/>
                        <a:cs typeface="Microsoft Sans Serif" panose="020B0604020202020204" pitchFamily="34" charset="0"/>
                      </a:endParaRPr>
                    </a:p>
                  </a:txBody>
                  <a:tcPr marL="68580" marR="68580" marT="0" marB="0" anchor="ctr"/>
                </a:tc>
                <a:extLst>
                  <a:ext uri="{0D108BD9-81ED-4DB2-BD59-A6C34878D82A}">
                    <a16:rowId xmlns:a16="http://schemas.microsoft.com/office/drawing/2014/main" val="4117951128"/>
                  </a:ext>
                </a:extLst>
              </a:tr>
              <a:tr h="448332">
                <a:tc>
                  <a:txBody>
                    <a:bodyPr/>
                    <a:lstStyle/>
                    <a:p>
                      <a:pPr marL="0" marR="0" algn="ctr">
                        <a:spcBef>
                          <a:spcPts val="0"/>
                        </a:spcBef>
                        <a:spcAft>
                          <a:spcPts val="0"/>
                        </a:spcAft>
                      </a:pPr>
                      <a:r>
                        <a:rPr lang="es-419" sz="1600" b="0" dirty="0">
                          <a:solidFill>
                            <a:schemeClr val="tx1"/>
                          </a:solidFill>
                          <a:effectLst/>
                        </a:rPr>
                        <a:t>Número de IOBs</a:t>
                      </a:r>
                      <a:endParaRPr lang="en-US" sz="1800" b="0" dirty="0">
                        <a:solidFill>
                          <a:schemeClr val="tx1"/>
                        </a:solidFill>
                        <a:effectLst/>
                        <a:latin typeface="Arial" panose="020B0604020202020204" pitchFamily="34" charset="0"/>
                        <a:ea typeface="Microsoft Sans Serif" panose="020B0604020202020204" pitchFamily="34" charset="0"/>
                        <a:cs typeface="Microsoft Sans Serif" panose="020B0604020202020204" pitchFamily="34" charset="0"/>
                      </a:endParaRPr>
                    </a:p>
                  </a:txBody>
                  <a:tcPr marL="68580" marR="68580" marT="0" marB="0" anchor="ctr"/>
                </a:tc>
                <a:tc>
                  <a:txBody>
                    <a:bodyPr/>
                    <a:lstStyle/>
                    <a:p>
                      <a:pPr marL="0" marR="0" algn="ctr">
                        <a:spcBef>
                          <a:spcPts val="0"/>
                        </a:spcBef>
                        <a:spcAft>
                          <a:spcPts val="0"/>
                        </a:spcAft>
                      </a:pPr>
                      <a:r>
                        <a:rPr lang="es-419" sz="1600" b="0" dirty="0">
                          <a:solidFill>
                            <a:schemeClr val="tx1"/>
                          </a:solidFill>
                          <a:effectLst/>
                        </a:rPr>
                        <a:t>70</a:t>
                      </a:r>
                      <a:endParaRPr lang="en-US" sz="1800" b="0" dirty="0">
                        <a:solidFill>
                          <a:schemeClr val="tx1"/>
                        </a:solidFill>
                        <a:effectLst/>
                        <a:latin typeface="Arial" panose="020B0604020202020204" pitchFamily="34" charset="0"/>
                        <a:ea typeface="Microsoft Sans Serif" panose="020B0604020202020204" pitchFamily="34" charset="0"/>
                        <a:cs typeface="Microsoft Sans Serif" panose="020B0604020202020204" pitchFamily="34" charset="0"/>
                      </a:endParaRPr>
                    </a:p>
                  </a:txBody>
                  <a:tcPr marL="68580" marR="68580" marT="0" marB="0" anchor="ctr"/>
                </a:tc>
                <a:tc>
                  <a:txBody>
                    <a:bodyPr/>
                    <a:lstStyle/>
                    <a:p>
                      <a:pPr marL="0" marR="0" algn="ctr">
                        <a:spcBef>
                          <a:spcPts val="0"/>
                        </a:spcBef>
                        <a:spcAft>
                          <a:spcPts val="0"/>
                        </a:spcAft>
                      </a:pPr>
                      <a:r>
                        <a:rPr lang="es-419" sz="1600" b="0">
                          <a:solidFill>
                            <a:schemeClr val="tx1"/>
                          </a:solidFill>
                          <a:effectLst/>
                        </a:rPr>
                        <a:t>210</a:t>
                      </a:r>
                      <a:endParaRPr lang="en-US" sz="1800" b="0">
                        <a:solidFill>
                          <a:schemeClr val="tx1"/>
                        </a:solidFill>
                        <a:effectLst/>
                        <a:latin typeface="Arial" panose="020B0604020202020204" pitchFamily="34" charset="0"/>
                        <a:ea typeface="Microsoft Sans Serif" panose="020B0604020202020204" pitchFamily="34" charset="0"/>
                        <a:cs typeface="Microsoft Sans Serif" panose="020B0604020202020204" pitchFamily="34" charset="0"/>
                      </a:endParaRPr>
                    </a:p>
                  </a:txBody>
                  <a:tcPr marL="68580" marR="68580" marT="0" marB="0" anchor="ctr"/>
                </a:tc>
                <a:tc>
                  <a:txBody>
                    <a:bodyPr/>
                    <a:lstStyle/>
                    <a:p>
                      <a:pPr marL="0" marR="0" algn="ctr">
                        <a:spcBef>
                          <a:spcPts val="0"/>
                        </a:spcBef>
                        <a:spcAft>
                          <a:spcPts val="0"/>
                        </a:spcAft>
                      </a:pPr>
                      <a:r>
                        <a:rPr lang="es-419" sz="1600" b="0">
                          <a:solidFill>
                            <a:schemeClr val="tx1"/>
                          </a:solidFill>
                          <a:effectLst/>
                        </a:rPr>
                        <a:t>33.33%</a:t>
                      </a:r>
                      <a:endParaRPr lang="en-US" sz="1800" b="0">
                        <a:solidFill>
                          <a:schemeClr val="tx1"/>
                        </a:solidFill>
                        <a:effectLst/>
                        <a:latin typeface="Arial" panose="020B0604020202020204" pitchFamily="34" charset="0"/>
                        <a:ea typeface="Microsoft Sans Serif" panose="020B0604020202020204" pitchFamily="34" charset="0"/>
                        <a:cs typeface="Microsoft Sans Serif" panose="020B0604020202020204" pitchFamily="34" charset="0"/>
                      </a:endParaRPr>
                    </a:p>
                  </a:txBody>
                  <a:tcPr marL="68580" marR="68580" marT="0" marB="0" anchor="ctr"/>
                </a:tc>
                <a:extLst>
                  <a:ext uri="{0D108BD9-81ED-4DB2-BD59-A6C34878D82A}">
                    <a16:rowId xmlns:a16="http://schemas.microsoft.com/office/drawing/2014/main" val="2172850597"/>
                  </a:ext>
                </a:extLst>
              </a:tr>
              <a:tr h="896663">
                <a:tc>
                  <a:txBody>
                    <a:bodyPr/>
                    <a:lstStyle/>
                    <a:p>
                      <a:pPr marL="0" marR="0" algn="ctr">
                        <a:spcBef>
                          <a:spcPts val="0"/>
                        </a:spcBef>
                        <a:spcAft>
                          <a:spcPts val="0"/>
                        </a:spcAft>
                      </a:pPr>
                      <a:r>
                        <a:rPr lang="es-419" sz="1600" b="0" dirty="0">
                          <a:solidFill>
                            <a:schemeClr val="tx1"/>
                          </a:solidFill>
                          <a:effectLst/>
                        </a:rPr>
                        <a:t>Número de BUFG/BUFGCTRLs</a:t>
                      </a:r>
                      <a:endParaRPr lang="en-US" sz="1800" b="0" dirty="0">
                        <a:solidFill>
                          <a:schemeClr val="tx1"/>
                        </a:solidFill>
                        <a:effectLst/>
                        <a:latin typeface="Arial" panose="020B0604020202020204" pitchFamily="34" charset="0"/>
                        <a:ea typeface="Microsoft Sans Serif" panose="020B0604020202020204" pitchFamily="34" charset="0"/>
                        <a:cs typeface="Microsoft Sans Serif" panose="020B0604020202020204" pitchFamily="34" charset="0"/>
                      </a:endParaRPr>
                    </a:p>
                  </a:txBody>
                  <a:tcPr marL="68580" marR="68580" marT="0" marB="0" anchor="ctr"/>
                </a:tc>
                <a:tc>
                  <a:txBody>
                    <a:bodyPr/>
                    <a:lstStyle/>
                    <a:p>
                      <a:pPr marL="0" marR="0" algn="ctr">
                        <a:spcBef>
                          <a:spcPts val="0"/>
                        </a:spcBef>
                        <a:spcAft>
                          <a:spcPts val="0"/>
                        </a:spcAft>
                      </a:pPr>
                      <a:r>
                        <a:rPr lang="es-419" sz="1600" b="0" dirty="0">
                          <a:solidFill>
                            <a:schemeClr val="tx1"/>
                          </a:solidFill>
                          <a:effectLst/>
                        </a:rPr>
                        <a:t>1</a:t>
                      </a:r>
                      <a:endParaRPr lang="en-US" sz="1800" b="0" dirty="0">
                        <a:solidFill>
                          <a:schemeClr val="tx1"/>
                        </a:solidFill>
                        <a:effectLst/>
                        <a:latin typeface="Arial" panose="020B0604020202020204" pitchFamily="34" charset="0"/>
                        <a:ea typeface="Microsoft Sans Serif" panose="020B0604020202020204" pitchFamily="34" charset="0"/>
                        <a:cs typeface="Microsoft Sans Serif" panose="020B0604020202020204" pitchFamily="34" charset="0"/>
                      </a:endParaRPr>
                    </a:p>
                  </a:txBody>
                  <a:tcPr marL="68580" marR="68580" marT="0" marB="0" anchor="ctr"/>
                </a:tc>
                <a:tc>
                  <a:txBody>
                    <a:bodyPr/>
                    <a:lstStyle/>
                    <a:p>
                      <a:pPr marL="0" marR="0" algn="ctr">
                        <a:spcBef>
                          <a:spcPts val="0"/>
                        </a:spcBef>
                        <a:spcAft>
                          <a:spcPts val="0"/>
                        </a:spcAft>
                      </a:pPr>
                      <a:r>
                        <a:rPr lang="es-419" sz="1600" b="0" dirty="0">
                          <a:solidFill>
                            <a:schemeClr val="tx1"/>
                          </a:solidFill>
                          <a:effectLst/>
                        </a:rPr>
                        <a:t>32</a:t>
                      </a:r>
                      <a:endParaRPr lang="en-US" sz="1800" b="0" dirty="0">
                        <a:solidFill>
                          <a:schemeClr val="tx1"/>
                        </a:solidFill>
                        <a:effectLst/>
                        <a:latin typeface="Arial" panose="020B0604020202020204" pitchFamily="34" charset="0"/>
                        <a:ea typeface="Microsoft Sans Serif" panose="020B0604020202020204" pitchFamily="34" charset="0"/>
                        <a:cs typeface="Microsoft Sans Serif" panose="020B0604020202020204" pitchFamily="34" charset="0"/>
                      </a:endParaRPr>
                    </a:p>
                  </a:txBody>
                  <a:tcPr marL="68580" marR="68580" marT="0" marB="0" anchor="ctr"/>
                </a:tc>
                <a:tc>
                  <a:txBody>
                    <a:bodyPr/>
                    <a:lstStyle/>
                    <a:p>
                      <a:pPr marL="0" marR="0" algn="ctr">
                        <a:spcBef>
                          <a:spcPts val="0"/>
                        </a:spcBef>
                        <a:spcAft>
                          <a:spcPts val="0"/>
                        </a:spcAft>
                      </a:pPr>
                      <a:r>
                        <a:rPr lang="es-419" sz="1600" b="0" dirty="0">
                          <a:solidFill>
                            <a:schemeClr val="tx1"/>
                          </a:solidFill>
                          <a:effectLst/>
                        </a:rPr>
                        <a:t>3.125%</a:t>
                      </a:r>
                      <a:endParaRPr lang="en-US" sz="1800" b="0" dirty="0">
                        <a:solidFill>
                          <a:schemeClr val="tx1"/>
                        </a:solidFill>
                        <a:effectLst/>
                        <a:latin typeface="Arial" panose="020B0604020202020204" pitchFamily="34" charset="0"/>
                        <a:ea typeface="Microsoft Sans Serif" panose="020B0604020202020204" pitchFamily="34" charset="0"/>
                        <a:cs typeface="Microsoft Sans Serif" panose="020B0604020202020204" pitchFamily="34" charset="0"/>
                      </a:endParaRPr>
                    </a:p>
                  </a:txBody>
                  <a:tcPr marL="68580" marR="68580" marT="0" marB="0" anchor="ctr"/>
                </a:tc>
                <a:extLst>
                  <a:ext uri="{0D108BD9-81ED-4DB2-BD59-A6C34878D82A}">
                    <a16:rowId xmlns:a16="http://schemas.microsoft.com/office/drawing/2014/main" val="1108611432"/>
                  </a:ext>
                </a:extLst>
              </a:tr>
            </a:tbl>
          </a:graphicData>
        </a:graphic>
      </p:graphicFrame>
    </p:spTree>
    <p:extLst>
      <p:ext uri="{BB962C8B-B14F-4D97-AF65-F5344CB8AC3E}">
        <p14:creationId xmlns:p14="http://schemas.microsoft.com/office/powerpoint/2010/main" val="1055736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4F80A-7069-4AB5-97D0-2CD28193CB08}"/>
              </a:ext>
            </a:extLst>
          </p:cNvPr>
          <p:cNvSpPr>
            <a:spLocks noGrp="1"/>
          </p:cNvSpPr>
          <p:nvPr>
            <p:ph type="title"/>
          </p:nvPr>
        </p:nvSpPr>
        <p:spPr/>
        <p:txBody>
          <a:bodyPr/>
          <a:lstStyle/>
          <a:p>
            <a:r>
              <a:rPr lang="es-419" sz="1800" dirty="0">
                <a:effectLst/>
                <a:latin typeface="Arial" panose="020B0604020202020204" pitchFamily="34" charset="0"/>
                <a:ea typeface="Microsoft Sans Serif" panose="020B0604020202020204" pitchFamily="34" charset="0"/>
              </a:rPr>
              <a:t>Latencia en HDL-RTL</a:t>
            </a:r>
            <a:endParaRPr lang="en-US" dirty="0"/>
          </a:p>
        </p:txBody>
      </p:sp>
      <p:sp>
        <p:nvSpPr>
          <p:cNvPr id="6" name="Marcador de contenido 5">
            <a:extLst>
              <a:ext uri="{FF2B5EF4-FFF2-40B4-BE49-F238E27FC236}">
                <a16:creationId xmlns:a16="http://schemas.microsoft.com/office/drawing/2014/main" id="{E2D57FBE-7D1E-440D-AB08-42C9AA0EB3C9}"/>
              </a:ext>
            </a:extLst>
          </p:cNvPr>
          <p:cNvSpPr>
            <a:spLocks noGrp="1"/>
          </p:cNvSpPr>
          <p:nvPr>
            <p:ph idx="1"/>
          </p:nvPr>
        </p:nvSpPr>
        <p:spPr/>
        <p:txBody>
          <a:bodyPr/>
          <a:lstStyle/>
          <a:p>
            <a:endParaRPr lang="en-US" dirty="0"/>
          </a:p>
        </p:txBody>
      </p:sp>
      <p:graphicFrame>
        <p:nvGraphicFramePr>
          <p:cNvPr id="7" name="Tabla 8">
            <a:extLst>
              <a:ext uri="{FF2B5EF4-FFF2-40B4-BE49-F238E27FC236}">
                <a16:creationId xmlns:a16="http://schemas.microsoft.com/office/drawing/2014/main" id="{0A5FDADC-F2B8-4D65-A7BF-803170748D18}"/>
              </a:ext>
            </a:extLst>
          </p:cNvPr>
          <p:cNvGraphicFramePr>
            <a:graphicFrameLocks noGrp="1"/>
          </p:cNvGraphicFramePr>
          <p:nvPr>
            <p:extLst>
              <p:ext uri="{D42A27DB-BD31-4B8C-83A1-F6EECF244321}">
                <p14:modId xmlns:p14="http://schemas.microsoft.com/office/powerpoint/2010/main" val="1583760416"/>
              </p:ext>
            </p:extLst>
          </p:nvPr>
        </p:nvGraphicFramePr>
        <p:xfrm>
          <a:off x="1365739" y="2183584"/>
          <a:ext cx="6412522" cy="2121130"/>
        </p:xfrm>
        <a:graphic>
          <a:graphicData uri="http://schemas.openxmlformats.org/drawingml/2006/table">
            <a:tbl>
              <a:tblPr firstRow="1" bandRow="1">
                <a:tableStyleId>{5C22544A-7EE6-4342-B048-85BDC9FD1C3A}</a:tableStyleId>
              </a:tblPr>
              <a:tblGrid>
                <a:gridCol w="3206261">
                  <a:extLst>
                    <a:ext uri="{9D8B030D-6E8A-4147-A177-3AD203B41FA5}">
                      <a16:colId xmlns:a16="http://schemas.microsoft.com/office/drawing/2014/main" val="2162097566"/>
                    </a:ext>
                  </a:extLst>
                </a:gridCol>
                <a:gridCol w="3206261">
                  <a:extLst>
                    <a:ext uri="{9D8B030D-6E8A-4147-A177-3AD203B41FA5}">
                      <a16:colId xmlns:a16="http://schemas.microsoft.com/office/drawing/2014/main" val="1011096908"/>
                    </a:ext>
                  </a:extLst>
                </a:gridCol>
              </a:tblGrid>
              <a:tr h="424226">
                <a:tc>
                  <a:txBody>
                    <a:bodyPr/>
                    <a:lstStyle/>
                    <a:p>
                      <a:pPr algn="ctr"/>
                      <a:r>
                        <a:rPr lang="en-US" dirty="0"/>
                        <a:t>Modulación</a:t>
                      </a:r>
                    </a:p>
                  </a:txBody>
                  <a:tcPr/>
                </a:tc>
                <a:tc>
                  <a:txBody>
                    <a:bodyPr/>
                    <a:lstStyle/>
                    <a:p>
                      <a:pPr algn="ctr"/>
                      <a:r>
                        <a:rPr lang="es-419" dirty="0"/>
                        <a:t>Ciclos</a:t>
                      </a:r>
                      <a:endParaRPr lang="en-US" dirty="0"/>
                    </a:p>
                  </a:txBody>
                  <a:tcPr/>
                </a:tc>
                <a:extLst>
                  <a:ext uri="{0D108BD9-81ED-4DB2-BD59-A6C34878D82A}">
                    <a16:rowId xmlns:a16="http://schemas.microsoft.com/office/drawing/2014/main" val="2243250527"/>
                  </a:ext>
                </a:extLst>
              </a:tr>
              <a:tr h="424226">
                <a:tc>
                  <a:txBody>
                    <a:bodyPr/>
                    <a:lstStyle/>
                    <a:p>
                      <a:pPr algn="ctr"/>
                      <a:r>
                        <a:rPr lang="es-419" dirty="0"/>
                        <a:t>QPSK</a:t>
                      </a:r>
                      <a:endParaRPr lang="en-US" dirty="0"/>
                    </a:p>
                  </a:txBody>
                  <a:tcPr/>
                </a:tc>
                <a:tc>
                  <a:txBody>
                    <a:bodyPr/>
                    <a:lstStyle/>
                    <a:p>
                      <a:pPr algn="ctr"/>
                      <a:r>
                        <a:rPr lang="es-419" dirty="0"/>
                        <a:t>0</a:t>
                      </a:r>
                      <a:endParaRPr lang="en-US" dirty="0"/>
                    </a:p>
                  </a:txBody>
                  <a:tcPr/>
                </a:tc>
                <a:extLst>
                  <a:ext uri="{0D108BD9-81ED-4DB2-BD59-A6C34878D82A}">
                    <a16:rowId xmlns:a16="http://schemas.microsoft.com/office/drawing/2014/main" val="2509940933"/>
                  </a:ext>
                </a:extLst>
              </a:tr>
              <a:tr h="424226">
                <a:tc>
                  <a:txBody>
                    <a:bodyPr/>
                    <a:lstStyle/>
                    <a:p>
                      <a:pPr algn="ctr"/>
                      <a:r>
                        <a:rPr lang="es-419" dirty="0"/>
                        <a:t>QAM16</a:t>
                      </a:r>
                      <a:endParaRPr lang="en-US" dirty="0"/>
                    </a:p>
                  </a:txBody>
                  <a:tcPr/>
                </a:tc>
                <a:tc>
                  <a:txBody>
                    <a:bodyPr/>
                    <a:lstStyle/>
                    <a:p>
                      <a:pPr algn="ctr"/>
                      <a:r>
                        <a:rPr lang="es-419" dirty="0"/>
                        <a:t>6</a:t>
                      </a:r>
                      <a:endParaRPr lang="en-US" dirty="0"/>
                    </a:p>
                  </a:txBody>
                  <a:tcPr/>
                </a:tc>
                <a:extLst>
                  <a:ext uri="{0D108BD9-81ED-4DB2-BD59-A6C34878D82A}">
                    <a16:rowId xmlns:a16="http://schemas.microsoft.com/office/drawing/2014/main" val="804605515"/>
                  </a:ext>
                </a:extLst>
              </a:tr>
              <a:tr h="424226">
                <a:tc>
                  <a:txBody>
                    <a:bodyPr/>
                    <a:lstStyle/>
                    <a:p>
                      <a:pPr algn="ctr"/>
                      <a:r>
                        <a:rPr lang="es-419" dirty="0"/>
                        <a:t>QAM64</a:t>
                      </a:r>
                      <a:endParaRPr lang="en-US" dirty="0"/>
                    </a:p>
                  </a:txBody>
                  <a:tcPr/>
                </a:tc>
                <a:tc>
                  <a:txBody>
                    <a:bodyPr/>
                    <a:lstStyle/>
                    <a:p>
                      <a:pPr algn="ctr"/>
                      <a:r>
                        <a:rPr lang="es-419" dirty="0"/>
                        <a:t>24</a:t>
                      </a:r>
                      <a:endParaRPr lang="en-US" dirty="0"/>
                    </a:p>
                  </a:txBody>
                  <a:tcPr/>
                </a:tc>
                <a:extLst>
                  <a:ext uri="{0D108BD9-81ED-4DB2-BD59-A6C34878D82A}">
                    <a16:rowId xmlns:a16="http://schemas.microsoft.com/office/drawing/2014/main" val="2775502327"/>
                  </a:ext>
                </a:extLst>
              </a:tr>
              <a:tr h="424226">
                <a:tc>
                  <a:txBody>
                    <a:bodyPr/>
                    <a:lstStyle/>
                    <a:p>
                      <a:pPr algn="ctr"/>
                      <a:r>
                        <a:rPr lang="es-419" dirty="0"/>
                        <a:t>QAM256</a:t>
                      </a:r>
                      <a:endParaRPr lang="en-US" dirty="0"/>
                    </a:p>
                  </a:txBody>
                  <a:tcPr/>
                </a:tc>
                <a:tc>
                  <a:txBody>
                    <a:bodyPr/>
                    <a:lstStyle/>
                    <a:p>
                      <a:pPr algn="ctr"/>
                      <a:r>
                        <a:rPr lang="es-419" dirty="0"/>
                        <a:t>96</a:t>
                      </a:r>
                      <a:endParaRPr lang="en-US" dirty="0"/>
                    </a:p>
                  </a:txBody>
                  <a:tcPr/>
                </a:tc>
                <a:extLst>
                  <a:ext uri="{0D108BD9-81ED-4DB2-BD59-A6C34878D82A}">
                    <a16:rowId xmlns:a16="http://schemas.microsoft.com/office/drawing/2014/main" val="2305848746"/>
                  </a:ext>
                </a:extLst>
              </a:tr>
            </a:tbl>
          </a:graphicData>
        </a:graphic>
      </p:graphicFrame>
    </p:spTree>
    <p:extLst>
      <p:ext uri="{BB962C8B-B14F-4D97-AF65-F5344CB8AC3E}">
        <p14:creationId xmlns:p14="http://schemas.microsoft.com/office/powerpoint/2010/main" val="578496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B65434-0C2D-4477-B375-C3E791099B59}"/>
              </a:ext>
            </a:extLst>
          </p:cNvPr>
          <p:cNvSpPr>
            <a:spLocks noGrp="1"/>
          </p:cNvSpPr>
          <p:nvPr>
            <p:ph type="title"/>
          </p:nvPr>
        </p:nvSpPr>
        <p:spPr/>
        <p:txBody>
          <a:bodyPr/>
          <a:lstStyle/>
          <a:p>
            <a:r>
              <a:rPr lang="en-US" sz="1800" dirty="0">
                <a:effectLst/>
                <a:latin typeface="Arial" panose="020B0604020202020204" pitchFamily="34" charset="0"/>
                <a:ea typeface="Microsoft Sans Serif" panose="020B0604020202020204" pitchFamily="34" charset="0"/>
              </a:rPr>
              <a:t>Test-bench a </a:t>
            </a:r>
            <a:r>
              <a:rPr lang="en-US" sz="1800" dirty="0" err="1">
                <a:effectLst/>
                <a:latin typeface="Arial" panose="020B0604020202020204" pitchFamily="34" charset="0"/>
                <a:ea typeface="Microsoft Sans Serif" panose="020B0604020202020204" pitchFamily="34" charset="0"/>
              </a:rPr>
              <a:t>nivel</a:t>
            </a:r>
            <a:r>
              <a:rPr lang="en-US" sz="1800" dirty="0">
                <a:effectLst/>
                <a:latin typeface="Arial" panose="020B0604020202020204" pitchFamily="34" charset="0"/>
                <a:ea typeface="Microsoft Sans Serif" panose="020B0604020202020204" pitchFamily="34" charset="0"/>
              </a:rPr>
              <a:t> HDL-RTL</a:t>
            </a:r>
            <a:endParaRPr lang="en-US" dirty="0"/>
          </a:p>
        </p:txBody>
      </p:sp>
      <p:pic>
        <p:nvPicPr>
          <p:cNvPr id="4" name="Marcador de contenido 3">
            <a:extLst>
              <a:ext uri="{FF2B5EF4-FFF2-40B4-BE49-F238E27FC236}">
                <a16:creationId xmlns:a16="http://schemas.microsoft.com/office/drawing/2014/main" id="{2D8FC912-5562-427D-9800-D4F0C1C65202}"/>
              </a:ext>
            </a:extLst>
          </p:cNvPr>
          <p:cNvPicPr>
            <a:picLocks noGrp="1" noChangeAspect="1"/>
          </p:cNvPicPr>
          <p:nvPr>
            <p:ph idx="1"/>
          </p:nvPr>
        </p:nvPicPr>
        <p:blipFill>
          <a:blip r:embed="rId2"/>
          <a:stretch>
            <a:fillRect/>
          </a:stretch>
        </p:blipFill>
        <p:spPr>
          <a:xfrm>
            <a:off x="234950" y="1954699"/>
            <a:ext cx="8597900" cy="2115164"/>
          </a:xfrm>
          <a:prstGeom prst="rect">
            <a:avLst/>
          </a:prstGeom>
        </p:spPr>
      </p:pic>
      <p:sp>
        <p:nvSpPr>
          <p:cNvPr id="5" name="CuadroTexto 4">
            <a:extLst>
              <a:ext uri="{FF2B5EF4-FFF2-40B4-BE49-F238E27FC236}">
                <a16:creationId xmlns:a16="http://schemas.microsoft.com/office/drawing/2014/main" id="{B372C0E3-EDFC-4BF8-AE01-3203981837CB}"/>
              </a:ext>
            </a:extLst>
          </p:cNvPr>
          <p:cNvSpPr txBox="1"/>
          <p:nvPr/>
        </p:nvSpPr>
        <p:spPr>
          <a:xfrm>
            <a:off x="2300857" y="4144987"/>
            <a:ext cx="4686684" cy="276999"/>
          </a:xfrm>
          <a:prstGeom prst="rect">
            <a:avLst/>
          </a:prstGeom>
          <a:noFill/>
        </p:spPr>
        <p:txBody>
          <a:bodyPr wrap="square" rtlCol="0">
            <a:spAutoFit/>
          </a:bodyPr>
          <a:lstStyle/>
          <a:p>
            <a:r>
              <a:rPr lang="es-ES" sz="1200" dirty="0">
                <a:latin typeface="Arial" panose="020B0604020202020204" pitchFamily="34" charset="0"/>
                <a:cs typeface="Arial" panose="020B0604020202020204" pitchFamily="34" charset="0"/>
              </a:rPr>
              <a:t>Figura 8. Prueba funcional de la red de ordenamiento con QAM16.</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3734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63335C-19FD-40B7-9DFB-AEB57B4F7FC9}"/>
              </a:ext>
            </a:extLst>
          </p:cNvPr>
          <p:cNvSpPr>
            <a:spLocks noGrp="1"/>
          </p:cNvSpPr>
          <p:nvPr>
            <p:ph type="title"/>
          </p:nvPr>
        </p:nvSpPr>
        <p:spPr/>
        <p:txBody>
          <a:bodyPr>
            <a:normAutofit fontScale="90000"/>
          </a:bodyPr>
          <a:lstStyle/>
          <a:p>
            <a:r>
              <a:rPr lang="en-US" sz="2800" dirty="0">
                <a:effectLst/>
                <a:latin typeface="Arial" panose="020B0604020202020204" pitchFamily="34" charset="0"/>
                <a:ea typeface="Microsoft Sans Serif" panose="020B0604020202020204" pitchFamily="34" charset="0"/>
              </a:rPr>
              <a:t>Test-bench a </a:t>
            </a:r>
            <a:r>
              <a:rPr lang="en-US" sz="2800" dirty="0" err="1">
                <a:effectLst/>
                <a:latin typeface="Arial" panose="020B0604020202020204" pitchFamily="34" charset="0"/>
                <a:ea typeface="Microsoft Sans Serif" panose="020B0604020202020204" pitchFamily="34" charset="0"/>
              </a:rPr>
              <a:t>nivel</a:t>
            </a:r>
            <a:r>
              <a:rPr lang="en-US" sz="2800" dirty="0">
                <a:effectLst/>
                <a:latin typeface="Arial" panose="020B0604020202020204" pitchFamily="34" charset="0"/>
                <a:ea typeface="Microsoft Sans Serif" panose="020B0604020202020204" pitchFamily="34" charset="0"/>
              </a:rPr>
              <a:t> HDL-RTL</a:t>
            </a:r>
            <a:endParaRPr lang="en-US" dirty="0"/>
          </a:p>
        </p:txBody>
      </p:sp>
      <p:pic>
        <p:nvPicPr>
          <p:cNvPr id="4" name="Marcador de contenido 3">
            <a:extLst>
              <a:ext uri="{FF2B5EF4-FFF2-40B4-BE49-F238E27FC236}">
                <a16:creationId xmlns:a16="http://schemas.microsoft.com/office/drawing/2014/main" id="{915A85D4-2F16-4845-B527-9E842ED9A4B0}"/>
              </a:ext>
            </a:extLst>
          </p:cNvPr>
          <p:cNvPicPr>
            <a:picLocks noGrp="1" noChangeAspect="1"/>
          </p:cNvPicPr>
          <p:nvPr>
            <p:ph idx="1"/>
          </p:nvPr>
        </p:nvPicPr>
        <p:blipFill>
          <a:blip r:embed="rId2"/>
          <a:stretch>
            <a:fillRect/>
          </a:stretch>
        </p:blipFill>
        <p:spPr>
          <a:xfrm>
            <a:off x="1208263" y="1408240"/>
            <a:ext cx="6727473" cy="3201987"/>
          </a:xfrm>
          <a:prstGeom prst="rect">
            <a:avLst/>
          </a:prstGeom>
        </p:spPr>
      </p:pic>
      <p:sp>
        <p:nvSpPr>
          <p:cNvPr id="5" name="CuadroTexto 4">
            <a:extLst>
              <a:ext uri="{FF2B5EF4-FFF2-40B4-BE49-F238E27FC236}">
                <a16:creationId xmlns:a16="http://schemas.microsoft.com/office/drawing/2014/main" id="{84EFCC1E-AC4B-4BA8-99E8-2B3BED18635C}"/>
              </a:ext>
            </a:extLst>
          </p:cNvPr>
          <p:cNvSpPr txBox="1"/>
          <p:nvPr/>
        </p:nvSpPr>
        <p:spPr>
          <a:xfrm>
            <a:off x="2611753" y="4713401"/>
            <a:ext cx="3804288" cy="276999"/>
          </a:xfrm>
          <a:prstGeom prst="rect">
            <a:avLst/>
          </a:prstGeom>
          <a:noFill/>
        </p:spPr>
        <p:txBody>
          <a:bodyPr wrap="square" rtlCol="0">
            <a:spAutoFit/>
          </a:bodyPr>
          <a:lstStyle/>
          <a:p>
            <a:r>
              <a:rPr lang="es-ES" sz="1200" dirty="0">
                <a:latin typeface="Arial" panose="020B0604020202020204" pitchFamily="34" charset="0"/>
                <a:cs typeface="Arial" panose="020B0604020202020204" pitchFamily="34" charset="0"/>
              </a:rPr>
              <a:t>Figura 8. Prueba funcional de la </a:t>
            </a:r>
            <a:r>
              <a:rPr lang="es-ES" sz="1200" i="1" dirty="0" err="1">
                <a:latin typeface="Arial" panose="020B0604020202020204" pitchFamily="34" charset="0"/>
                <a:cs typeface="Arial" panose="020B0604020202020204" pitchFamily="34" charset="0"/>
              </a:rPr>
              <a:t>merge</a:t>
            </a:r>
            <a:r>
              <a:rPr lang="es-ES" sz="1200" i="1" dirty="0">
                <a:latin typeface="Arial" panose="020B0604020202020204" pitchFamily="34" charset="0"/>
                <a:cs typeface="Arial" panose="020B0604020202020204" pitchFamily="34" charset="0"/>
              </a:rPr>
              <a:t> </a:t>
            </a:r>
            <a:r>
              <a:rPr lang="es-ES" sz="1200" i="1" dirty="0" err="1">
                <a:latin typeface="Arial" panose="020B0604020202020204" pitchFamily="34" charset="0"/>
                <a:cs typeface="Arial" panose="020B0604020202020204" pitchFamily="34" charset="0"/>
              </a:rPr>
              <a:t>unit</a:t>
            </a:r>
            <a:r>
              <a:rPr lang="es-ES" sz="1200" i="1"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de 4 a 8.</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222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9DA98-C274-429F-ABCC-82EAE4727E52}"/>
              </a:ext>
            </a:extLst>
          </p:cNvPr>
          <p:cNvSpPr>
            <a:spLocks noGrp="1"/>
          </p:cNvSpPr>
          <p:nvPr>
            <p:ph type="title"/>
          </p:nvPr>
        </p:nvSpPr>
        <p:spPr/>
        <p:txBody>
          <a:bodyPr>
            <a:normAutofit fontScale="90000"/>
          </a:bodyPr>
          <a:lstStyle/>
          <a:p>
            <a:r>
              <a:rPr lang="es-419" dirty="0"/>
              <a:t>Antecedentes</a:t>
            </a:r>
            <a:endParaRPr lang="en-US" dirty="0"/>
          </a:p>
        </p:txBody>
      </p:sp>
      <p:sp>
        <p:nvSpPr>
          <p:cNvPr id="3" name="Marcador de contenido 2">
            <a:extLst>
              <a:ext uri="{FF2B5EF4-FFF2-40B4-BE49-F238E27FC236}">
                <a16:creationId xmlns:a16="http://schemas.microsoft.com/office/drawing/2014/main" id="{1337D24C-5314-4BF6-A3C9-B81CAE4ECEB9}"/>
              </a:ext>
            </a:extLst>
          </p:cNvPr>
          <p:cNvSpPr>
            <a:spLocks noGrp="1"/>
          </p:cNvSpPr>
          <p:nvPr>
            <p:ph idx="1"/>
          </p:nvPr>
        </p:nvSpPr>
        <p:spPr>
          <a:xfrm>
            <a:off x="39052" y="1176301"/>
            <a:ext cx="9065895" cy="3202781"/>
          </a:xfrm>
        </p:spPr>
        <p:txBody>
          <a:bodyPr/>
          <a:lstStyle/>
          <a:p>
            <a:pPr algn="just"/>
            <a:r>
              <a:rPr lang="en-US" sz="1600" dirty="0"/>
              <a:t>Debido al gran incremento de vehículos los accidentes y embotellamientos se han presentado con mayor frecuencia lo cual ha producido perdidas humanas y econ</a:t>
            </a:r>
            <a:r>
              <a:rPr lang="es-419" sz="1600" dirty="0"/>
              <a:t>ó</a:t>
            </a:r>
            <a:r>
              <a:rPr lang="en-US" sz="1600" dirty="0"/>
              <a:t>micas notables. </a:t>
            </a:r>
          </a:p>
          <a:p>
            <a:pPr algn="just"/>
            <a:r>
              <a:rPr lang="en-US" sz="1600" dirty="0"/>
              <a:t>Algunas organizaciones decidieron incorporar tecnología de comunicación a los vehículos como se muestra en la figura 1.</a:t>
            </a:r>
          </a:p>
          <a:p>
            <a:pPr algn="just"/>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Imagen 3">
            <a:extLst>
              <a:ext uri="{FF2B5EF4-FFF2-40B4-BE49-F238E27FC236}">
                <a16:creationId xmlns:a16="http://schemas.microsoft.com/office/drawing/2014/main" id="{64EBC14F-FE85-46FE-9DC9-3A2A419DC67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4096" y="2777692"/>
            <a:ext cx="4295808" cy="2182302"/>
          </a:xfrm>
          <a:prstGeom prst="rect">
            <a:avLst/>
          </a:prstGeom>
          <a:noFill/>
          <a:ln>
            <a:noFill/>
          </a:ln>
        </p:spPr>
      </p:pic>
      <p:sp>
        <p:nvSpPr>
          <p:cNvPr id="5" name="CuadroTexto 4">
            <a:extLst>
              <a:ext uri="{FF2B5EF4-FFF2-40B4-BE49-F238E27FC236}">
                <a16:creationId xmlns:a16="http://schemas.microsoft.com/office/drawing/2014/main" id="{A46EB539-BF49-424B-BE1B-03811361E1FE}"/>
              </a:ext>
            </a:extLst>
          </p:cNvPr>
          <p:cNvSpPr txBox="1"/>
          <p:nvPr/>
        </p:nvSpPr>
        <p:spPr>
          <a:xfrm>
            <a:off x="3457913" y="4821495"/>
            <a:ext cx="2181879" cy="300082"/>
          </a:xfrm>
          <a:prstGeom prst="rect">
            <a:avLst/>
          </a:prstGeom>
          <a:noFill/>
        </p:spPr>
        <p:txBody>
          <a:bodyPr wrap="none" rtlCol="0">
            <a:spAutoFit/>
          </a:bodyPr>
          <a:lstStyle/>
          <a:p>
            <a:r>
              <a:rPr lang="es-419" sz="1350" dirty="0"/>
              <a:t>Figura 1. Comunicación V2X.</a:t>
            </a:r>
            <a:endParaRPr lang="en-US" sz="1350" dirty="0"/>
          </a:p>
        </p:txBody>
      </p:sp>
      <p:sp>
        <p:nvSpPr>
          <p:cNvPr id="6" name="Marcador de número de diapositiva 5">
            <a:extLst>
              <a:ext uri="{FF2B5EF4-FFF2-40B4-BE49-F238E27FC236}">
                <a16:creationId xmlns:a16="http://schemas.microsoft.com/office/drawing/2014/main" id="{8F3FE167-7BD9-4661-A02F-AB5EE64AD7CF}"/>
              </a:ext>
            </a:extLst>
          </p:cNvPr>
          <p:cNvSpPr>
            <a:spLocks noGrp="1"/>
          </p:cNvSpPr>
          <p:nvPr>
            <p:ph type="sldNum" sz="quarter" idx="12"/>
          </p:nvPr>
        </p:nvSpPr>
        <p:spPr/>
        <p:txBody>
          <a:bodyPr/>
          <a:lstStyle/>
          <a:p>
            <a:pPr>
              <a:defRPr/>
            </a:pPr>
            <a:fld id="{70B9BB5B-83A2-3C41-B4E1-89829069F83C}" type="slidenum">
              <a:rPr lang="es-MX" smtClean="0"/>
              <a:pPr>
                <a:defRPr/>
              </a:pPr>
              <a:t>3</a:t>
            </a:fld>
            <a:endParaRPr lang="es-MX" dirty="0"/>
          </a:p>
        </p:txBody>
      </p:sp>
    </p:spTree>
    <p:extLst>
      <p:ext uri="{BB962C8B-B14F-4D97-AF65-F5344CB8AC3E}">
        <p14:creationId xmlns:p14="http://schemas.microsoft.com/office/powerpoint/2010/main" val="2097004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D1F46A-9327-46F4-B0B7-FDD3A95CBFDD}"/>
              </a:ext>
            </a:extLst>
          </p:cNvPr>
          <p:cNvSpPr>
            <a:spLocks noGrp="1"/>
          </p:cNvSpPr>
          <p:nvPr>
            <p:ph type="title"/>
          </p:nvPr>
        </p:nvSpPr>
        <p:spPr/>
        <p:txBody>
          <a:bodyPr>
            <a:normAutofit fontScale="90000"/>
          </a:bodyPr>
          <a:lstStyle/>
          <a:p>
            <a:r>
              <a:rPr lang="en-US" sz="2800" dirty="0">
                <a:effectLst/>
                <a:latin typeface="Arial" panose="020B0604020202020204" pitchFamily="34" charset="0"/>
                <a:ea typeface="Microsoft Sans Serif" panose="020B0604020202020204" pitchFamily="34" charset="0"/>
              </a:rPr>
              <a:t>Test-bench a </a:t>
            </a:r>
            <a:r>
              <a:rPr lang="en-US" sz="2800" dirty="0" err="1">
                <a:effectLst/>
                <a:latin typeface="Arial" panose="020B0604020202020204" pitchFamily="34" charset="0"/>
                <a:ea typeface="Microsoft Sans Serif" panose="020B0604020202020204" pitchFamily="34" charset="0"/>
              </a:rPr>
              <a:t>nivel</a:t>
            </a:r>
            <a:r>
              <a:rPr lang="en-US" sz="2800" dirty="0">
                <a:effectLst/>
                <a:latin typeface="Arial" panose="020B0604020202020204" pitchFamily="34" charset="0"/>
                <a:ea typeface="Microsoft Sans Serif" panose="020B0604020202020204" pitchFamily="34" charset="0"/>
              </a:rPr>
              <a:t> HDL-RTL</a:t>
            </a:r>
            <a:endParaRPr lang="en-US" dirty="0"/>
          </a:p>
        </p:txBody>
      </p:sp>
      <p:pic>
        <p:nvPicPr>
          <p:cNvPr id="4" name="Marcador de contenido 3">
            <a:extLst>
              <a:ext uri="{FF2B5EF4-FFF2-40B4-BE49-F238E27FC236}">
                <a16:creationId xmlns:a16="http://schemas.microsoft.com/office/drawing/2014/main" id="{B46A3D4D-78D4-48BE-81F2-0993A73F570F}"/>
              </a:ext>
            </a:extLst>
          </p:cNvPr>
          <p:cNvPicPr>
            <a:picLocks noGrp="1" noChangeAspect="1"/>
          </p:cNvPicPr>
          <p:nvPr>
            <p:ph idx="1"/>
          </p:nvPr>
        </p:nvPicPr>
        <p:blipFill>
          <a:blip r:embed="rId2"/>
          <a:stretch>
            <a:fillRect/>
          </a:stretch>
        </p:blipFill>
        <p:spPr>
          <a:xfrm>
            <a:off x="234950" y="1886859"/>
            <a:ext cx="8597900" cy="2250845"/>
          </a:xfrm>
          <a:prstGeom prst="rect">
            <a:avLst/>
          </a:prstGeom>
        </p:spPr>
      </p:pic>
      <p:sp>
        <p:nvSpPr>
          <p:cNvPr id="5" name="CuadroTexto 4">
            <a:extLst>
              <a:ext uri="{FF2B5EF4-FFF2-40B4-BE49-F238E27FC236}">
                <a16:creationId xmlns:a16="http://schemas.microsoft.com/office/drawing/2014/main" id="{5BB74E0C-6A2A-46A9-981C-BF3B05DCFEB4}"/>
              </a:ext>
            </a:extLst>
          </p:cNvPr>
          <p:cNvSpPr txBox="1"/>
          <p:nvPr/>
        </p:nvSpPr>
        <p:spPr>
          <a:xfrm>
            <a:off x="2676714" y="4216761"/>
            <a:ext cx="3790572" cy="276999"/>
          </a:xfrm>
          <a:prstGeom prst="rect">
            <a:avLst/>
          </a:prstGeom>
          <a:noFill/>
        </p:spPr>
        <p:txBody>
          <a:bodyPr wrap="square" rtlCol="0">
            <a:spAutoFit/>
          </a:bodyPr>
          <a:lstStyle/>
          <a:p>
            <a:r>
              <a:rPr lang="es-ES" sz="1200" dirty="0">
                <a:latin typeface="Arial" panose="020B0604020202020204" pitchFamily="34" charset="0"/>
                <a:cs typeface="Arial" panose="020B0604020202020204" pitchFamily="34" charset="0"/>
              </a:rPr>
              <a:t>Figura 8. Prueba funcional de la </a:t>
            </a:r>
            <a:r>
              <a:rPr lang="es-ES" sz="1200" dirty="0" err="1">
                <a:latin typeface="Arial" panose="020B0604020202020204" pitchFamily="34" charset="0"/>
                <a:cs typeface="Arial" panose="020B0604020202020204" pitchFamily="34" charset="0"/>
              </a:rPr>
              <a:t>merge</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unit</a:t>
            </a:r>
            <a:r>
              <a:rPr lang="es-ES" sz="1200" dirty="0">
                <a:latin typeface="Arial" panose="020B0604020202020204" pitchFamily="34" charset="0"/>
                <a:cs typeface="Arial" panose="020B0604020202020204" pitchFamily="34" charset="0"/>
              </a:rPr>
              <a:t> de 4 a 8.</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8244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45D41C-46E6-412D-B6F1-E4F5A1C4ACBB}"/>
              </a:ext>
            </a:extLst>
          </p:cNvPr>
          <p:cNvSpPr>
            <a:spLocks noGrp="1"/>
          </p:cNvSpPr>
          <p:nvPr>
            <p:ph type="title"/>
          </p:nvPr>
        </p:nvSpPr>
        <p:spPr/>
        <p:txBody>
          <a:bodyPr>
            <a:normAutofit fontScale="90000"/>
          </a:bodyPr>
          <a:lstStyle/>
          <a:p>
            <a:r>
              <a:rPr lang="es-419" dirty="0"/>
              <a:t>Conclusiones</a:t>
            </a:r>
            <a:endParaRPr lang="en-US" dirty="0"/>
          </a:p>
        </p:txBody>
      </p:sp>
      <p:sp>
        <p:nvSpPr>
          <p:cNvPr id="3" name="Marcador de contenido 2">
            <a:extLst>
              <a:ext uri="{FF2B5EF4-FFF2-40B4-BE49-F238E27FC236}">
                <a16:creationId xmlns:a16="http://schemas.microsoft.com/office/drawing/2014/main" id="{7911FF86-6F49-440B-8B47-768487BA6081}"/>
              </a:ext>
            </a:extLst>
          </p:cNvPr>
          <p:cNvSpPr>
            <a:spLocks noGrp="1"/>
          </p:cNvSpPr>
          <p:nvPr>
            <p:ph idx="1"/>
          </p:nvPr>
        </p:nvSpPr>
        <p:spPr>
          <a:xfrm>
            <a:off x="234367" y="1068061"/>
            <a:ext cx="8599240" cy="3856363"/>
          </a:xfrm>
        </p:spPr>
        <p:txBody>
          <a:bodyPr>
            <a:noAutofit/>
          </a:bodyPr>
          <a:lstStyle/>
          <a:p>
            <a:pPr marL="0" marR="0" algn="just">
              <a:lnSpc>
                <a:spcPct val="150000"/>
              </a:lnSpc>
              <a:spcBef>
                <a:spcPts val="0"/>
              </a:spcBef>
              <a:spcAft>
                <a:spcPts val="0"/>
              </a:spcAft>
            </a:pPr>
            <a:r>
              <a:rPr lang="es-419" sz="1600" dirty="0">
                <a:effectLst/>
                <a:latin typeface="Arial" panose="020B0604020202020204" pitchFamily="34" charset="0"/>
                <a:ea typeface="Microsoft Sans Serif" panose="020B0604020202020204" pitchFamily="34" charset="0"/>
                <a:cs typeface="Arial" panose="020B0604020202020204" pitchFamily="34" charset="0"/>
              </a:rPr>
              <a:t>En este trabajo se propuso una arquitectura digital del algoritmo de detección de símbolos </a:t>
            </a:r>
            <a:r>
              <a:rPr lang="es-419" sz="1600" i="1" dirty="0" err="1">
                <a:effectLst/>
                <a:latin typeface="Arial" panose="020B0604020202020204" pitchFamily="34" charset="0"/>
                <a:ea typeface="Microsoft Sans Serif" panose="020B0604020202020204" pitchFamily="34" charset="0"/>
                <a:cs typeface="Arial" panose="020B0604020202020204" pitchFamily="34" charset="0"/>
              </a:rPr>
              <a:t>Near</a:t>
            </a:r>
            <a:r>
              <a:rPr lang="es-419" sz="1600" dirty="0">
                <a:effectLst/>
                <a:latin typeface="Arial" panose="020B0604020202020204" pitchFamily="34" charset="0"/>
                <a:ea typeface="Microsoft Sans Serif" panose="020B0604020202020204" pitchFamily="34" charset="0"/>
                <a:cs typeface="Arial" panose="020B0604020202020204" pitchFamily="34" charset="0"/>
              </a:rPr>
              <a:t>-ML para un sistema de comunicaciones SISO-OFDM en ambientes V2V. </a:t>
            </a:r>
          </a:p>
          <a:p>
            <a:pPr marL="0" marR="0" algn="just">
              <a:lnSpc>
                <a:spcPct val="150000"/>
              </a:lnSpc>
              <a:spcBef>
                <a:spcPts val="0"/>
              </a:spcBef>
              <a:spcAft>
                <a:spcPts val="0"/>
              </a:spcAft>
            </a:pPr>
            <a:endParaRPr lang="es-419" sz="1600" dirty="0">
              <a:effectLst/>
              <a:latin typeface="Arial" panose="020B0604020202020204" pitchFamily="34" charset="0"/>
              <a:ea typeface="Microsoft Sans Serif" panose="020B0604020202020204" pitchFamily="34" charset="0"/>
              <a:cs typeface="Arial" panose="020B0604020202020204" pitchFamily="34" charset="0"/>
            </a:endParaRPr>
          </a:p>
          <a:p>
            <a:pPr marL="0" marR="0" algn="just">
              <a:lnSpc>
                <a:spcPct val="150000"/>
              </a:lnSpc>
              <a:spcBef>
                <a:spcPts val="0"/>
              </a:spcBef>
              <a:spcAft>
                <a:spcPts val="0"/>
              </a:spcAft>
            </a:pPr>
            <a:r>
              <a:rPr lang="es-419" sz="1600" dirty="0">
                <a:effectLst/>
                <a:latin typeface="Arial" panose="020B0604020202020204" pitchFamily="34" charset="0"/>
                <a:ea typeface="Microsoft Sans Serif" panose="020B0604020202020204" pitchFamily="34" charset="0"/>
                <a:cs typeface="Arial" panose="020B0604020202020204" pitchFamily="34" charset="0"/>
              </a:rPr>
              <a:t>Se hizo énfasis en implementar el submódulo de ordenamiento de datos de la arquitectura debido a que es el cuello de botella dentro del detector y el de mayor uso durante la ejecución del algoritmo. </a:t>
            </a:r>
          </a:p>
          <a:p>
            <a:pPr marL="0" marR="0" algn="just">
              <a:lnSpc>
                <a:spcPct val="150000"/>
              </a:lnSpc>
              <a:spcBef>
                <a:spcPts val="0"/>
              </a:spcBef>
              <a:spcAft>
                <a:spcPts val="0"/>
              </a:spcAft>
            </a:pPr>
            <a:endParaRPr lang="es-419" sz="1600" dirty="0">
              <a:effectLst/>
              <a:latin typeface="Arial" panose="020B0604020202020204" pitchFamily="34" charset="0"/>
              <a:ea typeface="Microsoft Sans Serif" panose="020B0604020202020204" pitchFamily="34" charset="0"/>
              <a:cs typeface="Arial" panose="020B0604020202020204" pitchFamily="34" charset="0"/>
            </a:endParaRPr>
          </a:p>
          <a:p>
            <a:pPr marL="0" marR="0" algn="just">
              <a:lnSpc>
                <a:spcPct val="150000"/>
              </a:lnSpc>
              <a:spcBef>
                <a:spcPts val="0"/>
              </a:spcBef>
              <a:spcAft>
                <a:spcPts val="0"/>
              </a:spcAft>
            </a:pPr>
            <a:r>
              <a:rPr lang="es-419" sz="1600" dirty="0">
                <a:effectLst/>
                <a:latin typeface="Arial" panose="020B0604020202020204" pitchFamily="34" charset="0"/>
                <a:ea typeface="Microsoft Sans Serif" panose="020B0604020202020204" pitchFamily="34" charset="0"/>
                <a:cs typeface="Arial" panose="020B0604020202020204" pitchFamily="34" charset="0"/>
              </a:rPr>
              <a:t>El ordenador se diseñó utilizando un enfoque hibrido secuencial/paralelo, logrando así, un diseño eficiente en latencia y recursos consumidos del FPGA. Al mismo tiempo, se utilizó </a:t>
            </a:r>
            <a:r>
              <a:rPr lang="es-ES" sz="1600" dirty="0">
                <a:effectLst/>
                <a:latin typeface="Arial" panose="020B0604020202020204" pitchFamily="34" charset="0"/>
                <a:ea typeface="Microsoft Sans Serif" panose="020B0604020202020204" pitchFamily="34" charset="0"/>
                <a:cs typeface="Arial" panose="020B0604020202020204" pitchFamily="34" charset="0"/>
              </a:rPr>
              <a:t>HLS para realizar el prototipado rápido de los algoritmos de ordenamiento más empleados actualmente. </a:t>
            </a:r>
          </a:p>
          <a:p>
            <a:pPr marL="0" marR="0" algn="just">
              <a:lnSpc>
                <a:spcPct val="150000"/>
              </a:lnSpc>
              <a:spcBef>
                <a:spcPts val="0"/>
              </a:spcBef>
              <a:spcAft>
                <a:spcPts val="0"/>
              </a:spcAft>
            </a:pPr>
            <a:endParaRPr lang="es-ES" sz="1800" dirty="0">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630919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45D41C-46E6-412D-B6F1-E4F5A1C4ACBB}"/>
              </a:ext>
            </a:extLst>
          </p:cNvPr>
          <p:cNvSpPr>
            <a:spLocks noGrp="1"/>
          </p:cNvSpPr>
          <p:nvPr>
            <p:ph type="title"/>
          </p:nvPr>
        </p:nvSpPr>
        <p:spPr/>
        <p:txBody>
          <a:bodyPr>
            <a:normAutofit fontScale="90000"/>
          </a:bodyPr>
          <a:lstStyle/>
          <a:p>
            <a:r>
              <a:rPr lang="es-419" dirty="0"/>
              <a:t>Conclusiones</a:t>
            </a:r>
            <a:endParaRPr lang="en-US" dirty="0"/>
          </a:p>
        </p:txBody>
      </p:sp>
      <p:sp>
        <p:nvSpPr>
          <p:cNvPr id="3" name="Marcador de contenido 2">
            <a:extLst>
              <a:ext uri="{FF2B5EF4-FFF2-40B4-BE49-F238E27FC236}">
                <a16:creationId xmlns:a16="http://schemas.microsoft.com/office/drawing/2014/main" id="{7911FF86-6F49-440B-8B47-768487BA6081}"/>
              </a:ext>
            </a:extLst>
          </p:cNvPr>
          <p:cNvSpPr>
            <a:spLocks noGrp="1"/>
          </p:cNvSpPr>
          <p:nvPr>
            <p:ph idx="1"/>
          </p:nvPr>
        </p:nvSpPr>
        <p:spPr>
          <a:xfrm>
            <a:off x="234367" y="1068061"/>
            <a:ext cx="8599240" cy="3856363"/>
          </a:xfrm>
        </p:spPr>
        <p:txBody>
          <a:bodyPr>
            <a:noAutofit/>
          </a:bodyPr>
          <a:lstStyle/>
          <a:p>
            <a:pPr marL="0" marR="0" algn="just">
              <a:lnSpc>
                <a:spcPct val="150000"/>
              </a:lnSpc>
              <a:spcBef>
                <a:spcPts val="0"/>
              </a:spcBef>
              <a:spcAft>
                <a:spcPts val="0"/>
              </a:spcAft>
            </a:pPr>
            <a:r>
              <a:rPr lang="es-ES" sz="1600" dirty="0">
                <a:effectLst/>
                <a:latin typeface="Arial" panose="020B0604020202020204" pitchFamily="34" charset="0"/>
                <a:ea typeface="Microsoft Sans Serif" panose="020B0604020202020204" pitchFamily="34" charset="0"/>
                <a:cs typeface="Arial" panose="020B0604020202020204" pitchFamily="34" charset="0"/>
              </a:rPr>
              <a:t>Se logró uniformidad en el consumo reducido de </a:t>
            </a:r>
            <a:r>
              <a:rPr lang="es-ES" sz="1600" i="1" dirty="0">
                <a:effectLst/>
                <a:latin typeface="Arial" panose="020B0604020202020204" pitchFamily="34" charset="0"/>
                <a:ea typeface="Microsoft Sans Serif" panose="020B0604020202020204" pitchFamily="34" charset="0"/>
                <a:cs typeface="Arial" panose="020B0604020202020204" pitchFamily="34" charset="0"/>
              </a:rPr>
              <a:t>hardware</a:t>
            </a:r>
            <a:r>
              <a:rPr lang="es-ES" sz="1600" dirty="0">
                <a:effectLst/>
                <a:latin typeface="Arial" panose="020B0604020202020204" pitchFamily="34" charset="0"/>
                <a:ea typeface="Microsoft Sans Serif" panose="020B0604020202020204" pitchFamily="34" charset="0"/>
                <a:cs typeface="Arial" panose="020B0604020202020204" pitchFamily="34" charset="0"/>
              </a:rPr>
              <a:t>, bajas latencias y velocidad elevadas. </a:t>
            </a:r>
          </a:p>
          <a:p>
            <a:pPr marL="0" marR="0" algn="just">
              <a:lnSpc>
                <a:spcPct val="150000"/>
              </a:lnSpc>
              <a:spcBef>
                <a:spcPts val="0"/>
              </a:spcBef>
              <a:spcAft>
                <a:spcPts val="0"/>
              </a:spcAft>
            </a:pPr>
            <a:endParaRPr lang="es-ES" sz="1600" dirty="0">
              <a:effectLst/>
              <a:latin typeface="Arial" panose="020B0604020202020204" pitchFamily="34" charset="0"/>
              <a:ea typeface="Microsoft Sans Serif" panose="020B0604020202020204" pitchFamily="34" charset="0"/>
              <a:cs typeface="Arial" panose="020B0604020202020204" pitchFamily="34" charset="0"/>
            </a:endParaRPr>
          </a:p>
          <a:p>
            <a:pPr marL="0" marR="0" algn="just">
              <a:lnSpc>
                <a:spcPct val="150000"/>
              </a:lnSpc>
              <a:spcBef>
                <a:spcPts val="0"/>
              </a:spcBef>
              <a:spcAft>
                <a:spcPts val="0"/>
              </a:spcAft>
            </a:pPr>
            <a:r>
              <a:rPr lang="es-ES" sz="1600" dirty="0">
                <a:latin typeface="Arial" panose="020B0604020202020204" pitchFamily="34" charset="0"/>
                <a:ea typeface="Microsoft Sans Serif" panose="020B0604020202020204" pitchFamily="34" charset="0"/>
                <a:cs typeface="Arial" panose="020B0604020202020204" pitchFamily="34" charset="0"/>
              </a:rPr>
              <a:t>C</a:t>
            </a:r>
            <a:r>
              <a:rPr lang="es-ES" sz="1600" dirty="0">
                <a:effectLst/>
                <a:latin typeface="Arial" panose="020B0604020202020204" pitchFamily="34" charset="0"/>
                <a:ea typeface="Microsoft Sans Serif" panose="020B0604020202020204" pitchFamily="34" charset="0"/>
                <a:cs typeface="Arial" panose="020B0604020202020204" pitchFamily="34" charset="0"/>
              </a:rPr>
              <a:t>on base a lo anterior se comprobó qué, la arquitectura obtenida para el algoritmo de ordenamiento de inserción y la arquitectura hibrida se perfilan como las opciones con mayor viabilidad para ser incorporadas en el diseño de sistemas receptores OFDM de última generación con detección </a:t>
            </a:r>
            <a:r>
              <a:rPr lang="es-ES" sz="1600" i="1" dirty="0" err="1">
                <a:effectLst/>
                <a:latin typeface="Arial" panose="020B0604020202020204" pitchFamily="34" charset="0"/>
                <a:ea typeface="Microsoft Sans Serif" panose="020B0604020202020204" pitchFamily="34" charset="0"/>
                <a:cs typeface="Arial" panose="020B0604020202020204" pitchFamily="34" charset="0"/>
              </a:rPr>
              <a:t>Near</a:t>
            </a:r>
            <a:r>
              <a:rPr lang="es-ES" sz="1600" i="1" dirty="0">
                <a:effectLst/>
                <a:latin typeface="Arial" panose="020B0604020202020204" pitchFamily="34" charset="0"/>
                <a:ea typeface="Microsoft Sans Serif" panose="020B0604020202020204" pitchFamily="34" charset="0"/>
                <a:cs typeface="Arial" panose="020B0604020202020204" pitchFamily="34" charset="0"/>
              </a:rPr>
              <a:t>-ML</a:t>
            </a:r>
            <a:r>
              <a:rPr lang="es-ES" sz="1600" dirty="0">
                <a:effectLst/>
                <a:latin typeface="Arial" panose="020B0604020202020204" pitchFamily="34" charset="0"/>
                <a:ea typeface="Microsoft Sans Serif" panose="020B0604020202020204" pitchFamily="34" charset="0"/>
                <a:cs typeface="Arial" panose="020B0604020202020204" pitchFamily="34" charset="0"/>
              </a:rPr>
              <a:t>. </a:t>
            </a:r>
          </a:p>
          <a:p>
            <a:pPr marL="0" marR="0" algn="just">
              <a:lnSpc>
                <a:spcPct val="150000"/>
              </a:lnSpc>
              <a:spcBef>
                <a:spcPts val="0"/>
              </a:spcBef>
              <a:spcAft>
                <a:spcPts val="0"/>
              </a:spcAft>
            </a:pPr>
            <a:endParaRPr lang="es-ES" sz="1600" dirty="0">
              <a:effectLst/>
              <a:latin typeface="Arial" panose="020B0604020202020204" pitchFamily="34" charset="0"/>
              <a:ea typeface="Microsoft Sans Serif" panose="020B0604020202020204" pitchFamily="34" charset="0"/>
              <a:cs typeface="Arial" panose="020B0604020202020204" pitchFamily="34" charset="0"/>
            </a:endParaRPr>
          </a:p>
          <a:p>
            <a:pPr marL="0" marR="0" algn="just">
              <a:lnSpc>
                <a:spcPct val="150000"/>
              </a:lnSpc>
              <a:spcBef>
                <a:spcPts val="0"/>
              </a:spcBef>
              <a:spcAft>
                <a:spcPts val="0"/>
              </a:spcAft>
            </a:pPr>
            <a:r>
              <a:rPr lang="es-ES" sz="1600" dirty="0">
                <a:effectLst/>
                <a:latin typeface="Arial" panose="020B0604020202020204" pitchFamily="34" charset="0"/>
                <a:ea typeface="Microsoft Sans Serif" panose="020B0604020202020204" pitchFamily="34" charset="0"/>
                <a:cs typeface="Arial" panose="020B0604020202020204" pitchFamily="34" charset="0"/>
              </a:rPr>
              <a:t>Como futuro trabajo se pueden implementar los bloques restantes de la propuesta de arquitectura y así obtener las métricas de eficiencia del algoritmo de detección a partir del desarrollo total del sistema receptor.</a:t>
            </a:r>
            <a:endParaRPr lang="en-US" sz="1600" dirty="0">
              <a:effectLst/>
              <a:latin typeface="Arial"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723539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71B747-CC6C-4914-B49C-C5A2602CF6B7}"/>
              </a:ext>
            </a:extLst>
          </p:cNvPr>
          <p:cNvSpPr>
            <a:spLocks noGrp="1"/>
          </p:cNvSpPr>
          <p:nvPr>
            <p:ph type="title"/>
          </p:nvPr>
        </p:nvSpPr>
        <p:spPr/>
        <p:txBody>
          <a:bodyPr>
            <a:normAutofit fontScale="90000"/>
          </a:bodyPr>
          <a:lstStyle/>
          <a:p>
            <a:r>
              <a:rPr lang="es-419" dirty="0"/>
              <a:t>Referencias</a:t>
            </a:r>
            <a:endParaRPr lang="en-US" dirty="0"/>
          </a:p>
        </p:txBody>
      </p:sp>
      <p:sp>
        <p:nvSpPr>
          <p:cNvPr id="3" name="Marcador de contenido 2">
            <a:extLst>
              <a:ext uri="{FF2B5EF4-FFF2-40B4-BE49-F238E27FC236}">
                <a16:creationId xmlns:a16="http://schemas.microsoft.com/office/drawing/2014/main" id="{0CFF1D81-C481-40E6-8069-4E825E76E90A}"/>
              </a:ext>
            </a:extLst>
          </p:cNvPr>
          <p:cNvSpPr>
            <a:spLocks noGrp="1"/>
          </p:cNvSpPr>
          <p:nvPr>
            <p:ph idx="1"/>
          </p:nvPr>
        </p:nvSpPr>
        <p:spPr>
          <a:xfrm>
            <a:off x="205740" y="1165860"/>
            <a:ext cx="8938259" cy="4072825"/>
          </a:xfrm>
        </p:spPr>
        <p:txBody>
          <a:bodyPr>
            <a:normAutofit/>
          </a:bodyPr>
          <a:lstStyle/>
          <a:p>
            <a:pPr marL="0" indent="0">
              <a:buNone/>
            </a:pPr>
            <a:r>
              <a:rPr lang="es-419" sz="2800" dirty="0" err="1"/>
              <a:t>To</a:t>
            </a:r>
            <a:r>
              <a:rPr lang="es-419" sz="2800" dirty="0"/>
              <a:t> do</a:t>
            </a:r>
            <a:endParaRPr lang="en-US" sz="2800" dirty="0"/>
          </a:p>
        </p:txBody>
      </p:sp>
    </p:spTree>
    <p:extLst>
      <p:ext uri="{BB962C8B-B14F-4D97-AF65-F5344CB8AC3E}">
        <p14:creationId xmlns:p14="http://schemas.microsoft.com/office/powerpoint/2010/main" val="3022284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2">
            <a:extLst>
              <a:ext uri="{FF2B5EF4-FFF2-40B4-BE49-F238E27FC236}">
                <a16:creationId xmlns:a16="http://schemas.microsoft.com/office/drawing/2014/main" id="{A3B8C439-934F-4959-A116-1D2C851CC950}"/>
              </a:ext>
            </a:extLst>
          </p:cNvPr>
          <p:cNvSpPr txBox="1">
            <a:spLocks/>
          </p:cNvSpPr>
          <p:nvPr/>
        </p:nvSpPr>
        <p:spPr bwMode="auto">
          <a:xfrm>
            <a:off x="182880" y="1120635"/>
            <a:ext cx="8961120" cy="1451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t" anchorCtr="0" compatLnSpc="1">
            <a:prstTxWarp prst="textNoShape">
              <a:avLst/>
            </a:prstTxWarp>
          </a:bodyPr>
          <a:lstStyle>
            <a:lvl1pPr marL="228600" indent="-228600" algn="l" rtl="0" eaLnBrk="1" fontAlgn="base" hangingPunct="1">
              <a:lnSpc>
                <a:spcPct val="120000"/>
              </a:lnSpc>
              <a:spcBef>
                <a:spcPct val="0"/>
              </a:spcBef>
              <a:spcAft>
                <a:spcPts val="600"/>
              </a:spcAft>
              <a:buFont typeface="Arial" charset="0"/>
              <a:buChar char="•"/>
              <a:defRPr sz="2400" kern="1200">
                <a:solidFill>
                  <a:schemeClr val="tx1"/>
                </a:solidFill>
                <a:latin typeface="Avenir Roman" panose="02000503020000020003" pitchFamily="2" charset="0"/>
                <a:ea typeface="ＭＳ Ｐゴシック" charset="0"/>
                <a:cs typeface="ＭＳ Ｐゴシック" charset="0"/>
              </a:defRPr>
            </a:lvl1pPr>
            <a:lvl2pPr marL="685800" indent="-228600" algn="l" rtl="0" eaLnBrk="1" fontAlgn="base" hangingPunct="1">
              <a:lnSpc>
                <a:spcPct val="120000"/>
              </a:lnSpc>
              <a:spcBef>
                <a:spcPct val="0"/>
              </a:spcBef>
              <a:spcAft>
                <a:spcPts val="600"/>
              </a:spcAft>
              <a:buFont typeface="Arial" charset="0"/>
              <a:buChar char="•"/>
              <a:defRPr sz="2000" kern="1200">
                <a:solidFill>
                  <a:schemeClr val="tx1"/>
                </a:solidFill>
                <a:latin typeface="Avenir Roman" panose="02000503020000020003" pitchFamily="2" charset="0"/>
                <a:ea typeface="ＭＳ Ｐゴシック" charset="0"/>
                <a:cs typeface="+mn-cs"/>
              </a:defRPr>
            </a:lvl2pPr>
            <a:lvl3pPr marL="1143000" indent="-228600" algn="l" rtl="0" eaLnBrk="1" fontAlgn="base" hangingPunct="1">
              <a:lnSpc>
                <a:spcPct val="120000"/>
              </a:lnSpc>
              <a:spcBef>
                <a:spcPct val="0"/>
              </a:spcBef>
              <a:spcAft>
                <a:spcPts val="600"/>
              </a:spcAft>
              <a:buFont typeface="Arial" charset="0"/>
              <a:buChar char="•"/>
              <a:defRPr kern="1200">
                <a:solidFill>
                  <a:schemeClr val="tx1"/>
                </a:solidFill>
                <a:latin typeface="Avenir Roman" panose="02000503020000020003" pitchFamily="2" charset="0"/>
                <a:ea typeface="ＭＳ Ｐゴシック" charset="0"/>
                <a:cs typeface="+mn-cs"/>
              </a:defRPr>
            </a:lvl3pPr>
            <a:lvl4pPr marL="1600200" indent="-228600" algn="l" rtl="0" eaLnBrk="1" fontAlgn="base" hangingPunct="1">
              <a:lnSpc>
                <a:spcPct val="120000"/>
              </a:lnSpc>
              <a:spcBef>
                <a:spcPct val="0"/>
              </a:spcBef>
              <a:spcAft>
                <a:spcPts val="600"/>
              </a:spcAft>
              <a:buFont typeface="Arial" charset="0"/>
              <a:buChar char="•"/>
              <a:defRPr sz="1600" kern="1200">
                <a:solidFill>
                  <a:schemeClr val="tx1"/>
                </a:solidFill>
                <a:latin typeface="Avenir Roman" panose="02000503020000020003" pitchFamily="2" charset="0"/>
                <a:ea typeface="ＭＳ Ｐゴシック" charset="0"/>
                <a:cs typeface="+mn-cs"/>
              </a:defRPr>
            </a:lvl4pPr>
            <a:lvl5pPr marL="2057400" indent="-228600" algn="l" rtl="0" eaLnBrk="1" fontAlgn="base" hangingPunct="1">
              <a:lnSpc>
                <a:spcPct val="120000"/>
              </a:lnSpc>
              <a:spcBef>
                <a:spcPct val="0"/>
              </a:spcBef>
              <a:spcAft>
                <a:spcPts val="600"/>
              </a:spcAft>
              <a:buFont typeface="Arial" charset="0"/>
              <a:buChar char="•"/>
              <a:defRPr sz="1600" kern="1200">
                <a:solidFill>
                  <a:schemeClr val="tx1"/>
                </a:solidFill>
                <a:latin typeface="Avenir Roman" panose="02000503020000020003" pitchFamily="2" charset="0"/>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dirty="0"/>
              <a:t>Para soportar las comunicaciones V2X se crearon dos soluciones:</a:t>
            </a:r>
          </a:p>
          <a:p>
            <a:pPr algn="just"/>
            <a:r>
              <a:rPr lang="en-US" sz="1600" dirty="0"/>
              <a:t>Comunicaciones dedicadas de rango corto (DSRC).</a:t>
            </a:r>
          </a:p>
          <a:p>
            <a:pPr algn="just"/>
            <a:r>
              <a:rPr lang="en-US" sz="1600" dirty="0"/>
              <a:t>Tecnologías de redes </a:t>
            </a:r>
            <a:r>
              <a:rPr lang="en-US" sz="1600" dirty="0" err="1"/>
              <a:t>celulares</a:t>
            </a:r>
            <a:r>
              <a:rPr lang="en-US" sz="1600" dirty="0"/>
              <a:t>.</a:t>
            </a:r>
          </a:p>
          <a:p>
            <a:pPr marL="0" indent="0" algn="just">
              <a:buNone/>
            </a:pPr>
            <a:r>
              <a:rPr lang="en-US" sz="1600" dirty="0"/>
              <a:t>Los escenarios de comunicación V2V son considerados adversos, un escenario possible se observa en la figura 2.</a:t>
            </a:r>
          </a:p>
        </p:txBody>
      </p:sp>
      <p:pic>
        <p:nvPicPr>
          <p:cNvPr id="10" name="Imagen 9">
            <a:extLst>
              <a:ext uri="{FF2B5EF4-FFF2-40B4-BE49-F238E27FC236}">
                <a16:creationId xmlns:a16="http://schemas.microsoft.com/office/drawing/2014/main" id="{CCBEE958-60FC-4A85-B306-C4FDA7E150B1}"/>
              </a:ext>
            </a:extLst>
          </p:cNvPr>
          <p:cNvPicPr>
            <a:picLocks noChangeAspect="1"/>
          </p:cNvPicPr>
          <p:nvPr/>
        </p:nvPicPr>
        <p:blipFill>
          <a:blip r:embed="rId2"/>
          <a:stretch>
            <a:fillRect/>
          </a:stretch>
        </p:blipFill>
        <p:spPr>
          <a:xfrm>
            <a:off x="2562283" y="2688385"/>
            <a:ext cx="4019434" cy="2210689"/>
          </a:xfrm>
          <a:prstGeom prst="rect">
            <a:avLst/>
          </a:prstGeom>
        </p:spPr>
      </p:pic>
      <p:sp>
        <p:nvSpPr>
          <p:cNvPr id="11" name="CuadroTexto 10">
            <a:extLst>
              <a:ext uri="{FF2B5EF4-FFF2-40B4-BE49-F238E27FC236}">
                <a16:creationId xmlns:a16="http://schemas.microsoft.com/office/drawing/2014/main" id="{D82FBBC2-BF19-4ABD-BB0B-6F7B07CE77E8}"/>
              </a:ext>
            </a:extLst>
          </p:cNvPr>
          <p:cNvSpPr txBox="1"/>
          <p:nvPr/>
        </p:nvSpPr>
        <p:spPr>
          <a:xfrm>
            <a:off x="3137047" y="4832102"/>
            <a:ext cx="3086486" cy="300082"/>
          </a:xfrm>
          <a:prstGeom prst="rect">
            <a:avLst/>
          </a:prstGeom>
          <a:noFill/>
        </p:spPr>
        <p:txBody>
          <a:bodyPr wrap="none" rtlCol="0">
            <a:spAutoFit/>
          </a:bodyPr>
          <a:lstStyle/>
          <a:p>
            <a:r>
              <a:rPr lang="es-419" sz="1350" dirty="0"/>
              <a:t>Figura 2. Escenario de comunicación V2V.</a:t>
            </a:r>
            <a:endParaRPr lang="en-US" sz="1350" dirty="0"/>
          </a:p>
        </p:txBody>
      </p:sp>
      <p:sp>
        <p:nvSpPr>
          <p:cNvPr id="12" name="Marcador de número de diapositiva 11">
            <a:extLst>
              <a:ext uri="{FF2B5EF4-FFF2-40B4-BE49-F238E27FC236}">
                <a16:creationId xmlns:a16="http://schemas.microsoft.com/office/drawing/2014/main" id="{5746BABE-9575-4009-863A-8DEDE9ED64A5}"/>
              </a:ext>
            </a:extLst>
          </p:cNvPr>
          <p:cNvSpPr>
            <a:spLocks noGrp="1"/>
          </p:cNvSpPr>
          <p:nvPr>
            <p:ph type="sldNum" sz="quarter" idx="12"/>
          </p:nvPr>
        </p:nvSpPr>
        <p:spPr/>
        <p:txBody>
          <a:bodyPr/>
          <a:lstStyle/>
          <a:p>
            <a:pPr>
              <a:defRPr/>
            </a:pPr>
            <a:fld id="{D6EDE298-D303-E442-8EA0-3DA495C04471}" type="slidenum">
              <a:rPr lang="es-MX" smtClean="0"/>
              <a:pPr>
                <a:defRPr/>
              </a:pPr>
              <a:t>4</a:t>
            </a:fld>
            <a:endParaRPr lang="es-MX" dirty="0"/>
          </a:p>
        </p:txBody>
      </p:sp>
      <p:sp>
        <p:nvSpPr>
          <p:cNvPr id="13" name="Título 1">
            <a:extLst>
              <a:ext uri="{FF2B5EF4-FFF2-40B4-BE49-F238E27FC236}">
                <a16:creationId xmlns:a16="http://schemas.microsoft.com/office/drawing/2014/main" id="{62CCA0D1-9FBE-4894-97DD-B0203BF13B4E}"/>
              </a:ext>
            </a:extLst>
          </p:cNvPr>
          <p:cNvSpPr>
            <a:spLocks noGrp="1"/>
          </p:cNvSpPr>
          <p:nvPr>
            <p:ph type="title"/>
          </p:nvPr>
        </p:nvSpPr>
        <p:spPr>
          <a:xfrm>
            <a:off x="234950" y="433388"/>
            <a:ext cx="7019925" cy="457200"/>
          </a:xfrm>
        </p:spPr>
        <p:txBody>
          <a:bodyPr>
            <a:normAutofit/>
          </a:bodyPr>
          <a:lstStyle/>
          <a:p>
            <a:r>
              <a:rPr lang="es-419" sz="2500" dirty="0"/>
              <a:t>Antecedentes</a:t>
            </a:r>
            <a:endParaRPr lang="en-US" sz="2500" dirty="0"/>
          </a:p>
        </p:txBody>
      </p:sp>
    </p:spTree>
    <p:extLst>
      <p:ext uri="{BB962C8B-B14F-4D97-AF65-F5344CB8AC3E}">
        <p14:creationId xmlns:p14="http://schemas.microsoft.com/office/powerpoint/2010/main" val="3098126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26C9425-9A26-4E9D-A1F9-F58A799B240B}"/>
              </a:ext>
            </a:extLst>
          </p:cNvPr>
          <p:cNvSpPr>
            <a:spLocks noGrp="1"/>
          </p:cNvSpPr>
          <p:nvPr>
            <p:ph idx="1"/>
          </p:nvPr>
        </p:nvSpPr>
        <p:spPr/>
        <p:txBody>
          <a:bodyPr/>
          <a:lstStyle/>
          <a:p>
            <a:pPr marL="0" indent="0" algn="just">
              <a:buNone/>
            </a:pPr>
            <a:endParaRPr lang="es-419" dirty="0"/>
          </a:p>
          <a:p>
            <a:pPr algn="just"/>
            <a:endParaRPr lang="en-US" dirty="0"/>
          </a:p>
          <a:p>
            <a:pPr marL="0" indent="0" algn="just">
              <a:buNone/>
            </a:pPr>
            <a:endParaRPr lang="en-US" dirty="0"/>
          </a:p>
          <a:p>
            <a:pPr algn="just"/>
            <a:endParaRPr lang="en-US" dirty="0"/>
          </a:p>
        </p:txBody>
      </p:sp>
      <p:sp>
        <p:nvSpPr>
          <p:cNvPr id="8" name="Marcador de contenido 2">
            <a:extLst>
              <a:ext uri="{FF2B5EF4-FFF2-40B4-BE49-F238E27FC236}">
                <a16:creationId xmlns:a16="http://schemas.microsoft.com/office/drawing/2014/main" id="{A3B8C439-934F-4959-A116-1D2C851CC950}"/>
              </a:ext>
            </a:extLst>
          </p:cNvPr>
          <p:cNvSpPr txBox="1">
            <a:spLocks/>
          </p:cNvSpPr>
          <p:nvPr/>
        </p:nvSpPr>
        <p:spPr bwMode="auto">
          <a:xfrm>
            <a:off x="1319213" y="406281"/>
            <a:ext cx="6448425" cy="3706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t" anchorCtr="0" compatLnSpc="1">
            <a:prstTxWarp prst="textNoShape">
              <a:avLst/>
            </a:prstTxWarp>
          </a:bodyPr>
          <a:lstStyle>
            <a:lvl1pPr marL="228600" indent="-228600" algn="l" rtl="0" eaLnBrk="1" fontAlgn="base" hangingPunct="1">
              <a:lnSpc>
                <a:spcPct val="120000"/>
              </a:lnSpc>
              <a:spcBef>
                <a:spcPct val="0"/>
              </a:spcBef>
              <a:spcAft>
                <a:spcPts val="600"/>
              </a:spcAft>
              <a:buFont typeface="Arial" charset="0"/>
              <a:buChar char="•"/>
              <a:defRPr sz="2400" kern="1200">
                <a:solidFill>
                  <a:schemeClr val="tx1"/>
                </a:solidFill>
                <a:latin typeface="Avenir Roman" panose="02000503020000020003" pitchFamily="2" charset="0"/>
                <a:ea typeface="ＭＳ Ｐゴシック" charset="0"/>
                <a:cs typeface="ＭＳ Ｐゴシック" charset="0"/>
              </a:defRPr>
            </a:lvl1pPr>
            <a:lvl2pPr marL="685800" indent="-228600" algn="l" rtl="0" eaLnBrk="1" fontAlgn="base" hangingPunct="1">
              <a:lnSpc>
                <a:spcPct val="120000"/>
              </a:lnSpc>
              <a:spcBef>
                <a:spcPct val="0"/>
              </a:spcBef>
              <a:spcAft>
                <a:spcPts val="600"/>
              </a:spcAft>
              <a:buFont typeface="Arial" charset="0"/>
              <a:buChar char="•"/>
              <a:defRPr sz="2000" kern="1200">
                <a:solidFill>
                  <a:schemeClr val="tx1"/>
                </a:solidFill>
                <a:latin typeface="Avenir Roman" panose="02000503020000020003" pitchFamily="2" charset="0"/>
                <a:ea typeface="ＭＳ Ｐゴシック" charset="0"/>
                <a:cs typeface="+mn-cs"/>
              </a:defRPr>
            </a:lvl2pPr>
            <a:lvl3pPr marL="1143000" indent="-228600" algn="l" rtl="0" eaLnBrk="1" fontAlgn="base" hangingPunct="1">
              <a:lnSpc>
                <a:spcPct val="120000"/>
              </a:lnSpc>
              <a:spcBef>
                <a:spcPct val="0"/>
              </a:spcBef>
              <a:spcAft>
                <a:spcPts val="600"/>
              </a:spcAft>
              <a:buFont typeface="Arial" charset="0"/>
              <a:buChar char="•"/>
              <a:defRPr kern="1200">
                <a:solidFill>
                  <a:schemeClr val="tx1"/>
                </a:solidFill>
                <a:latin typeface="Avenir Roman" panose="02000503020000020003" pitchFamily="2" charset="0"/>
                <a:ea typeface="ＭＳ Ｐゴシック" charset="0"/>
                <a:cs typeface="+mn-cs"/>
              </a:defRPr>
            </a:lvl3pPr>
            <a:lvl4pPr marL="1600200" indent="-228600" algn="l" rtl="0" eaLnBrk="1" fontAlgn="base" hangingPunct="1">
              <a:lnSpc>
                <a:spcPct val="120000"/>
              </a:lnSpc>
              <a:spcBef>
                <a:spcPct val="0"/>
              </a:spcBef>
              <a:spcAft>
                <a:spcPts val="600"/>
              </a:spcAft>
              <a:buFont typeface="Arial" charset="0"/>
              <a:buChar char="•"/>
              <a:defRPr sz="1600" kern="1200">
                <a:solidFill>
                  <a:schemeClr val="tx1"/>
                </a:solidFill>
                <a:latin typeface="Avenir Roman" panose="02000503020000020003" pitchFamily="2" charset="0"/>
                <a:ea typeface="ＭＳ Ｐゴシック" charset="0"/>
                <a:cs typeface="+mn-cs"/>
              </a:defRPr>
            </a:lvl4pPr>
            <a:lvl5pPr marL="2057400" indent="-228600" algn="l" rtl="0" eaLnBrk="1" fontAlgn="base" hangingPunct="1">
              <a:lnSpc>
                <a:spcPct val="120000"/>
              </a:lnSpc>
              <a:spcBef>
                <a:spcPct val="0"/>
              </a:spcBef>
              <a:spcAft>
                <a:spcPts val="600"/>
              </a:spcAft>
              <a:buFont typeface="Arial" charset="0"/>
              <a:buChar char="•"/>
              <a:defRPr sz="1600" kern="1200">
                <a:solidFill>
                  <a:schemeClr val="tx1"/>
                </a:solidFill>
                <a:latin typeface="Avenir Roman" panose="02000503020000020003" pitchFamily="2" charset="0"/>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419" sz="1800" dirty="0"/>
              <a:t> </a:t>
            </a:r>
          </a:p>
          <a:p>
            <a:pPr marL="0" indent="0" algn="just">
              <a:buNone/>
            </a:pPr>
            <a:endParaRPr lang="es-419" sz="1800" dirty="0"/>
          </a:p>
          <a:p>
            <a:pPr marL="0" indent="0" algn="just">
              <a:buNone/>
            </a:pPr>
            <a:endParaRPr lang="es-419" sz="1800" dirty="0"/>
          </a:p>
          <a:p>
            <a:pPr marL="0" indent="0" algn="just">
              <a:buNone/>
            </a:pPr>
            <a:endParaRPr lang="es-419" sz="1800" dirty="0"/>
          </a:p>
          <a:p>
            <a:pPr marL="0" indent="0" algn="just">
              <a:buNone/>
            </a:pPr>
            <a:endParaRPr lang="en-US" sz="1800" dirty="0"/>
          </a:p>
        </p:txBody>
      </p:sp>
      <p:sp>
        <p:nvSpPr>
          <p:cNvPr id="6" name="CuadroTexto 5">
            <a:extLst>
              <a:ext uri="{FF2B5EF4-FFF2-40B4-BE49-F238E27FC236}">
                <a16:creationId xmlns:a16="http://schemas.microsoft.com/office/drawing/2014/main" id="{49807292-E6B5-490C-8958-6A2FF18B7C39}"/>
              </a:ext>
            </a:extLst>
          </p:cNvPr>
          <p:cNvSpPr txBox="1"/>
          <p:nvPr/>
        </p:nvSpPr>
        <p:spPr>
          <a:xfrm>
            <a:off x="2426942" y="4638659"/>
            <a:ext cx="4854123" cy="300082"/>
          </a:xfrm>
          <a:prstGeom prst="rect">
            <a:avLst/>
          </a:prstGeom>
          <a:noFill/>
        </p:spPr>
        <p:txBody>
          <a:bodyPr wrap="square" rtlCol="0">
            <a:spAutoFit/>
          </a:bodyPr>
          <a:lstStyle/>
          <a:p>
            <a:r>
              <a:rPr lang="es-419" sz="1350" dirty="0"/>
              <a:t>Figura 3.</a:t>
            </a:r>
            <a:r>
              <a:rPr lang="en-US" sz="1350" dirty="0"/>
              <a:t> Diagrama a </a:t>
            </a:r>
            <a:r>
              <a:rPr lang="en-US" sz="1350" dirty="0" err="1"/>
              <a:t>bloque</a:t>
            </a:r>
            <a:r>
              <a:rPr lang="en-US" sz="1350" dirty="0"/>
              <a:t> de un sistema de </a:t>
            </a:r>
            <a:r>
              <a:rPr lang="en-US" sz="1350" dirty="0" err="1"/>
              <a:t>comunicación</a:t>
            </a:r>
            <a:r>
              <a:rPr lang="en-US" sz="1350" dirty="0"/>
              <a:t> V2V. </a:t>
            </a:r>
          </a:p>
        </p:txBody>
      </p:sp>
      <p:pic>
        <p:nvPicPr>
          <p:cNvPr id="7" name="Marcador de contenido 4">
            <a:extLst>
              <a:ext uri="{FF2B5EF4-FFF2-40B4-BE49-F238E27FC236}">
                <a16:creationId xmlns:a16="http://schemas.microsoft.com/office/drawing/2014/main" id="{24605E69-C030-43FD-8B04-F71AFBCA0684}"/>
              </a:ext>
            </a:extLst>
          </p:cNvPr>
          <p:cNvPicPr>
            <a:picLocks noChangeAspect="1"/>
          </p:cNvPicPr>
          <p:nvPr/>
        </p:nvPicPr>
        <p:blipFill>
          <a:blip r:embed="rId2"/>
          <a:stretch>
            <a:fillRect/>
          </a:stretch>
        </p:blipFill>
        <p:spPr bwMode="auto">
          <a:xfrm>
            <a:off x="823580" y="1435668"/>
            <a:ext cx="7840933" cy="31844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4" name="Marcador de número de diapositiva 3">
            <a:extLst>
              <a:ext uri="{FF2B5EF4-FFF2-40B4-BE49-F238E27FC236}">
                <a16:creationId xmlns:a16="http://schemas.microsoft.com/office/drawing/2014/main" id="{DAC15355-6502-496F-A249-D859FB0D68FC}"/>
              </a:ext>
            </a:extLst>
          </p:cNvPr>
          <p:cNvSpPr>
            <a:spLocks noGrp="1"/>
          </p:cNvSpPr>
          <p:nvPr>
            <p:ph type="sldNum" sz="quarter" idx="12"/>
          </p:nvPr>
        </p:nvSpPr>
        <p:spPr/>
        <p:txBody>
          <a:bodyPr/>
          <a:lstStyle/>
          <a:p>
            <a:pPr>
              <a:defRPr/>
            </a:pPr>
            <a:fld id="{70B9BB5B-83A2-3C41-B4E1-89829069F83C}" type="slidenum">
              <a:rPr lang="es-MX" smtClean="0"/>
              <a:pPr>
                <a:defRPr/>
              </a:pPr>
              <a:t>5</a:t>
            </a:fld>
            <a:endParaRPr lang="es-MX" dirty="0"/>
          </a:p>
        </p:txBody>
      </p:sp>
      <p:sp>
        <p:nvSpPr>
          <p:cNvPr id="10" name="Título 1">
            <a:extLst>
              <a:ext uri="{FF2B5EF4-FFF2-40B4-BE49-F238E27FC236}">
                <a16:creationId xmlns:a16="http://schemas.microsoft.com/office/drawing/2014/main" id="{BE477FBC-7560-4D11-A72C-6074378B6C40}"/>
              </a:ext>
            </a:extLst>
          </p:cNvPr>
          <p:cNvSpPr>
            <a:spLocks noGrp="1"/>
          </p:cNvSpPr>
          <p:nvPr>
            <p:ph type="title"/>
          </p:nvPr>
        </p:nvSpPr>
        <p:spPr>
          <a:xfrm>
            <a:off x="234950" y="438150"/>
            <a:ext cx="7080250" cy="430213"/>
          </a:xfrm>
        </p:spPr>
        <p:txBody>
          <a:bodyPr>
            <a:normAutofit fontScale="90000"/>
          </a:bodyPr>
          <a:lstStyle/>
          <a:p>
            <a:r>
              <a:rPr lang="es-419" dirty="0"/>
              <a:t>Antecedentes</a:t>
            </a:r>
            <a:endParaRPr lang="en-US" dirty="0"/>
          </a:p>
        </p:txBody>
      </p:sp>
    </p:spTree>
    <p:extLst>
      <p:ext uri="{BB962C8B-B14F-4D97-AF65-F5344CB8AC3E}">
        <p14:creationId xmlns:p14="http://schemas.microsoft.com/office/powerpoint/2010/main" val="1408489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26C9425-9A26-4E9D-A1F9-F58A799B240B}"/>
              </a:ext>
            </a:extLst>
          </p:cNvPr>
          <p:cNvSpPr>
            <a:spLocks noGrp="1"/>
          </p:cNvSpPr>
          <p:nvPr>
            <p:ph idx="1"/>
          </p:nvPr>
        </p:nvSpPr>
        <p:spPr>
          <a:xfrm>
            <a:off x="417247" y="2061736"/>
            <a:ext cx="8599240" cy="3202498"/>
          </a:xfrm>
        </p:spPr>
        <p:txBody>
          <a:bodyPr/>
          <a:lstStyle/>
          <a:p>
            <a:pPr marL="0" indent="0" algn="just">
              <a:buNone/>
            </a:pPr>
            <a:endParaRPr lang="es-419" dirty="0"/>
          </a:p>
          <a:p>
            <a:pPr algn="just"/>
            <a:endParaRPr lang="en-US" dirty="0"/>
          </a:p>
          <a:p>
            <a:pPr marL="0" indent="0" algn="just">
              <a:buNone/>
            </a:pPr>
            <a:endParaRPr lang="en-US" dirty="0"/>
          </a:p>
          <a:p>
            <a:pPr algn="just"/>
            <a:endParaRPr lang="en-US" dirty="0"/>
          </a:p>
        </p:txBody>
      </p:sp>
      <p:sp>
        <p:nvSpPr>
          <p:cNvPr id="8" name="Marcador de contenido 2">
            <a:extLst>
              <a:ext uri="{FF2B5EF4-FFF2-40B4-BE49-F238E27FC236}">
                <a16:creationId xmlns:a16="http://schemas.microsoft.com/office/drawing/2014/main" id="{A3B8C439-934F-4959-A116-1D2C851CC950}"/>
              </a:ext>
            </a:extLst>
          </p:cNvPr>
          <p:cNvSpPr txBox="1">
            <a:spLocks/>
          </p:cNvSpPr>
          <p:nvPr/>
        </p:nvSpPr>
        <p:spPr bwMode="auto">
          <a:xfrm>
            <a:off x="234949" y="1027938"/>
            <a:ext cx="8781537" cy="3706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t" anchorCtr="0" compatLnSpc="1">
            <a:prstTxWarp prst="textNoShape">
              <a:avLst/>
            </a:prstTxWarp>
          </a:bodyPr>
          <a:lstStyle>
            <a:lvl1pPr marL="228600" indent="-228600" algn="l" rtl="0" eaLnBrk="1" fontAlgn="base" hangingPunct="1">
              <a:lnSpc>
                <a:spcPct val="120000"/>
              </a:lnSpc>
              <a:spcBef>
                <a:spcPct val="0"/>
              </a:spcBef>
              <a:spcAft>
                <a:spcPts val="600"/>
              </a:spcAft>
              <a:buFont typeface="Arial" charset="0"/>
              <a:buChar char="•"/>
              <a:defRPr sz="2400" kern="1200">
                <a:solidFill>
                  <a:schemeClr val="tx1"/>
                </a:solidFill>
                <a:latin typeface="Avenir Roman" panose="02000503020000020003" pitchFamily="2" charset="0"/>
                <a:ea typeface="ＭＳ Ｐゴシック" charset="0"/>
                <a:cs typeface="ＭＳ Ｐゴシック" charset="0"/>
              </a:defRPr>
            </a:lvl1pPr>
            <a:lvl2pPr marL="685800" indent="-228600" algn="l" rtl="0" eaLnBrk="1" fontAlgn="base" hangingPunct="1">
              <a:lnSpc>
                <a:spcPct val="120000"/>
              </a:lnSpc>
              <a:spcBef>
                <a:spcPct val="0"/>
              </a:spcBef>
              <a:spcAft>
                <a:spcPts val="600"/>
              </a:spcAft>
              <a:buFont typeface="Arial" charset="0"/>
              <a:buChar char="•"/>
              <a:defRPr sz="2000" kern="1200">
                <a:solidFill>
                  <a:schemeClr val="tx1"/>
                </a:solidFill>
                <a:latin typeface="Avenir Roman" panose="02000503020000020003" pitchFamily="2" charset="0"/>
                <a:ea typeface="ＭＳ Ｐゴシック" charset="0"/>
                <a:cs typeface="+mn-cs"/>
              </a:defRPr>
            </a:lvl2pPr>
            <a:lvl3pPr marL="1143000" indent="-228600" algn="l" rtl="0" eaLnBrk="1" fontAlgn="base" hangingPunct="1">
              <a:lnSpc>
                <a:spcPct val="120000"/>
              </a:lnSpc>
              <a:spcBef>
                <a:spcPct val="0"/>
              </a:spcBef>
              <a:spcAft>
                <a:spcPts val="600"/>
              </a:spcAft>
              <a:buFont typeface="Arial" charset="0"/>
              <a:buChar char="•"/>
              <a:defRPr kern="1200">
                <a:solidFill>
                  <a:schemeClr val="tx1"/>
                </a:solidFill>
                <a:latin typeface="Avenir Roman" panose="02000503020000020003" pitchFamily="2" charset="0"/>
                <a:ea typeface="ＭＳ Ｐゴシック" charset="0"/>
                <a:cs typeface="+mn-cs"/>
              </a:defRPr>
            </a:lvl3pPr>
            <a:lvl4pPr marL="1600200" indent="-228600" algn="l" rtl="0" eaLnBrk="1" fontAlgn="base" hangingPunct="1">
              <a:lnSpc>
                <a:spcPct val="120000"/>
              </a:lnSpc>
              <a:spcBef>
                <a:spcPct val="0"/>
              </a:spcBef>
              <a:spcAft>
                <a:spcPts val="600"/>
              </a:spcAft>
              <a:buFont typeface="Arial" charset="0"/>
              <a:buChar char="•"/>
              <a:defRPr sz="1600" kern="1200">
                <a:solidFill>
                  <a:schemeClr val="tx1"/>
                </a:solidFill>
                <a:latin typeface="Avenir Roman" panose="02000503020000020003" pitchFamily="2" charset="0"/>
                <a:ea typeface="ＭＳ Ｐゴシック" charset="0"/>
                <a:cs typeface="+mn-cs"/>
              </a:defRPr>
            </a:lvl4pPr>
            <a:lvl5pPr marL="2057400" indent="-228600" algn="l" rtl="0" eaLnBrk="1" fontAlgn="base" hangingPunct="1">
              <a:lnSpc>
                <a:spcPct val="120000"/>
              </a:lnSpc>
              <a:spcBef>
                <a:spcPct val="0"/>
              </a:spcBef>
              <a:spcAft>
                <a:spcPts val="600"/>
              </a:spcAft>
              <a:buFont typeface="Arial" charset="0"/>
              <a:buChar char="•"/>
              <a:defRPr sz="1600" kern="1200">
                <a:solidFill>
                  <a:schemeClr val="tx1"/>
                </a:solidFill>
                <a:latin typeface="Avenir Roman" panose="02000503020000020003" pitchFamily="2" charset="0"/>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t>Para la implementación de los algoritmos se necesitan plataformas que permitan su construccion fisica lo más rapido y eficiente posible. El FPGA (Field Programmable Gate Array) es </a:t>
            </a:r>
            <a:r>
              <a:rPr lang="es-ES" sz="1800" dirty="0"/>
              <a:t>tecnología que provee grandes ventajas y se compone de los bloques de la figura 4.</a:t>
            </a:r>
            <a:endParaRPr lang="es-419" sz="1800" dirty="0"/>
          </a:p>
          <a:p>
            <a:pPr marL="0" indent="0" algn="just">
              <a:buNone/>
            </a:pPr>
            <a:endParaRPr lang="es-419" sz="1800" dirty="0"/>
          </a:p>
          <a:p>
            <a:pPr marL="0" indent="0" algn="just">
              <a:buNone/>
            </a:pPr>
            <a:endParaRPr lang="es-419" sz="1800" dirty="0"/>
          </a:p>
          <a:p>
            <a:pPr marL="0" indent="0" algn="just">
              <a:buNone/>
            </a:pPr>
            <a:endParaRPr lang="es-419" sz="1800" dirty="0"/>
          </a:p>
          <a:p>
            <a:pPr marL="0" indent="0" algn="just">
              <a:buNone/>
            </a:pPr>
            <a:endParaRPr lang="es-419" sz="1800" dirty="0"/>
          </a:p>
          <a:p>
            <a:pPr marL="0" indent="0" algn="just">
              <a:buNone/>
            </a:pPr>
            <a:endParaRPr lang="en-US" sz="1800" dirty="0"/>
          </a:p>
        </p:txBody>
      </p:sp>
      <p:pic>
        <p:nvPicPr>
          <p:cNvPr id="6" name="Imagen 5">
            <a:extLst>
              <a:ext uri="{FF2B5EF4-FFF2-40B4-BE49-F238E27FC236}">
                <a16:creationId xmlns:a16="http://schemas.microsoft.com/office/drawing/2014/main" id="{C4D4B287-60AF-4C8C-B06D-58CDF051DCCE}"/>
              </a:ext>
            </a:extLst>
          </p:cNvPr>
          <p:cNvPicPr/>
          <p:nvPr/>
        </p:nvPicPr>
        <p:blipFill>
          <a:blip r:embed="rId2"/>
          <a:stretch>
            <a:fillRect/>
          </a:stretch>
        </p:blipFill>
        <p:spPr>
          <a:xfrm>
            <a:off x="1814513" y="2442220"/>
            <a:ext cx="2309813" cy="2059623"/>
          </a:xfrm>
          <a:prstGeom prst="rect">
            <a:avLst/>
          </a:prstGeom>
        </p:spPr>
      </p:pic>
      <p:sp>
        <p:nvSpPr>
          <p:cNvPr id="7" name="CuadroTexto 6">
            <a:extLst>
              <a:ext uri="{FF2B5EF4-FFF2-40B4-BE49-F238E27FC236}">
                <a16:creationId xmlns:a16="http://schemas.microsoft.com/office/drawing/2014/main" id="{3879DB00-CDBE-4876-A48A-453E3A773FEA}"/>
              </a:ext>
            </a:extLst>
          </p:cNvPr>
          <p:cNvSpPr txBox="1"/>
          <p:nvPr/>
        </p:nvSpPr>
        <p:spPr>
          <a:xfrm>
            <a:off x="1525890" y="4501843"/>
            <a:ext cx="3118546" cy="300082"/>
          </a:xfrm>
          <a:prstGeom prst="rect">
            <a:avLst/>
          </a:prstGeom>
          <a:noFill/>
        </p:spPr>
        <p:txBody>
          <a:bodyPr wrap="none" rtlCol="0">
            <a:spAutoFit/>
          </a:bodyPr>
          <a:lstStyle/>
          <a:p>
            <a:r>
              <a:rPr lang="es-419" sz="1350" dirty="0"/>
              <a:t>Figura 4. Diagrama a bloques de un FPGA.</a:t>
            </a:r>
            <a:endParaRPr lang="en-US" sz="1350" dirty="0"/>
          </a:p>
        </p:txBody>
      </p:sp>
      <p:pic>
        <p:nvPicPr>
          <p:cNvPr id="9" name="Imagen 8">
            <a:extLst>
              <a:ext uri="{FF2B5EF4-FFF2-40B4-BE49-F238E27FC236}">
                <a16:creationId xmlns:a16="http://schemas.microsoft.com/office/drawing/2014/main" id="{03D12214-D673-4CCD-845A-7837489D0464}"/>
              </a:ext>
            </a:extLst>
          </p:cNvPr>
          <p:cNvPicPr>
            <a:picLocks noChangeAspect="1"/>
          </p:cNvPicPr>
          <p:nvPr/>
        </p:nvPicPr>
        <p:blipFill>
          <a:blip r:embed="rId3"/>
          <a:stretch>
            <a:fillRect/>
          </a:stretch>
        </p:blipFill>
        <p:spPr>
          <a:xfrm>
            <a:off x="5143484" y="2402977"/>
            <a:ext cx="2309813" cy="2138110"/>
          </a:xfrm>
          <a:prstGeom prst="rect">
            <a:avLst/>
          </a:prstGeom>
        </p:spPr>
      </p:pic>
      <p:sp>
        <p:nvSpPr>
          <p:cNvPr id="10" name="CuadroTexto 9">
            <a:extLst>
              <a:ext uri="{FF2B5EF4-FFF2-40B4-BE49-F238E27FC236}">
                <a16:creationId xmlns:a16="http://schemas.microsoft.com/office/drawing/2014/main" id="{FBDC02A6-DC27-4A0B-A309-8B33CF35029E}"/>
              </a:ext>
            </a:extLst>
          </p:cNvPr>
          <p:cNvSpPr txBox="1"/>
          <p:nvPr/>
        </p:nvSpPr>
        <p:spPr>
          <a:xfrm>
            <a:off x="5024421" y="4501843"/>
            <a:ext cx="2880789" cy="300082"/>
          </a:xfrm>
          <a:prstGeom prst="rect">
            <a:avLst/>
          </a:prstGeom>
          <a:noFill/>
        </p:spPr>
        <p:txBody>
          <a:bodyPr wrap="none" rtlCol="0">
            <a:spAutoFit/>
          </a:bodyPr>
          <a:lstStyle/>
          <a:p>
            <a:r>
              <a:rPr lang="es-419" sz="1350" dirty="0"/>
              <a:t>Figura 5. Diagrama general de Vivado. </a:t>
            </a:r>
            <a:endParaRPr lang="en-US" sz="1350" dirty="0"/>
          </a:p>
        </p:txBody>
      </p:sp>
      <p:sp>
        <p:nvSpPr>
          <p:cNvPr id="4" name="Marcador de número de diapositiva 3">
            <a:extLst>
              <a:ext uri="{FF2B5EF4-FFF2-40B4-BE49-F238E27FC236}">
                <a16:creationId xmlns:a16="http://schemas.microsoft.com/office/drawing/2014/main" id="{5E947285-BE44-4EC2-94DD-FDFBD23724FD}"/>
              </a:ext>
            </a:extLst>
          </p:cNvPr>
          <p:cNvSpPr>
            <a:spLocks noGrp="1"/>
          </p:cNvSpPr>
          <p:nvPr>
            <p:ph type="sldNum" sz="quarter" idx="12"/>
          </p:nvPr>
        </p:nvSpPr>
        <p:spPr>
          <a:xfrm>
            <a:off x="6640830" y="5418038"/>
            <a:ext cx="2057400" cy="273844"/>
          </a:xfrm>
        </p:spPr>
        <p:txBody>
          <a:bodyPr/>
          <a:lstStyle/>
          <a:p>
            <a:pPr>
              <a:defRPr/>
            </a:pPr>
            <a:fld id="{70B9BB5B-83A2-3C41-B4E1-89829069F83C}" type="slidenum">
              <a:rPr lang="es-MX" smtClean="0"/>
              <a:pPr>
                <a:defRPr/>
              </a:pPr>
              <a:t>6</a:t>
            </a:fld>
            <a:endParaRPr lang="es-MX" dirty="0"/>
          </a:p>
        </p:txBody>
      </p:sp>
      <p:sp>
        <p:nvSpPr>
          <p:cNvPr id="12" name="Título 1">
            <a:extLst>
              <a:ext uri="{FF2B5EF4-FFF2-40B4-BE49-F238E27FC236}">
                <a16:creationId xmlns:a16="http://schemas.microsoft.com/office/drawing/2014/main" id="{82DAE963-BCFD-46CA-8F5C-DAD2BC569968}"/>
              </a:ext>
            </a:extLst>
          </p:cNvPr>
          <p:cNvSpPr>
            <a:spLocks noGrp="1"/>
          </p:cNvSpPr>
          <p:nvPr>
            <p:ph type="title"/>
          </p:nvPr>
        </p:nvSpPr>
        <p:spPr>
          <a:xfrm>
            <a:off x="234950" y="438150"/>
            <a:ext cx="7080250" cy="430213"/>
          </a:xfrm>
        </p:spPr>
        <p:txBody>
          <a:bodyPr>
            <a:normAutofit fontScale="90000"/>
          </a:bodyPr>
          <a:lstStyle/>
          <a:p>
            <a:r>
              <a:rPr lang="es-419" dirty="0"/>
              <a:t>Antecedentes</a:t>
            </a:r>
            <a:endParaRPr lang="en-US" dirty="0"/>
          </a:p>
        </p:txBody>
      </p:sp>
    </p:spTree>
    <p:extLst>
      <p:ext uri="{BB962C8B-B14F-4D97-AF65-F5344CB8AC3E}">
        <p14:creationId xmlns:p14="http://schemas.microsoft.com/office/powerpoint/2010/main" val="950072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E0AC29-AD7A-4049-BF6A-7C95AA133781}"/>
              </a:ext>
            </a:extLst>
          </p:cNvPr>
          <p:cNvSpPr>
            <a:spLocks noGrp="1"/>
          </p:cNvSpPr>
          <p:nvPr>
            <p:ph type="title"/>
          </p:nvPr>
        </p:nvSpPr>
        <p:spPr/>
        <p:txBody>
          <a:bodyPr>
            <a:normAutofit fontScale="90000"/>
          </a:bodyPr>
          <a:lstStyle/>
          <a:p>
            <a:r>
              <a:rPr lang="en-US" dirty="0"/>
              <a:t>Plantamiento del problema </a:t>
            </a:r>
          </a:p>
        </p:txBody>
      </p:sp>
      <p:sp>
        <p:nvSpPr>
          <p:cNvPr id="3" name="Marcador de contenido 2">
            <a:extLst>
              <a:ext uri="{FF2B5EF4-FFF2-40B4-BE49-F238E27FC236}">
                <a16:creationId xmlns:a16="http://schemas.microsoft.com/office/drawing/2014/main" id="{B99E074D-3B56-450F-BA9C-CF6EC6EA5293}"/>
              </a:ext>
            </a:extLst>
          </p:cNvPr>
          <p:cNvSpPr>
            <a:spLocks noGrp="1"/>
          </p:cNvSpPr>
          <p:nvPr>
            <p:ph idx="1"/>
          </p:nvPr>
        </p:nvSpPr>
        <p:spPr>
          <a:xfrm>
            <a:off x="181028" y="1333260"/>
            <a:ext cx="8909632" cy="4294587"/>
          </a:xfrm>
        </p:spPr>
        <p:txBody>
          <a:bodyPr>
            <a:normAutofit fontScale="92500" lnSpcReduction="20000"/>
          </a:bodyPr>
          <a:lstStyle/>
          <a:p>
            <a:pPr marL="0" marR="0" algn="just">
              <a:lnSpc>
                <a:spcPct val="150000"/>
              </a:lnSpc>
              <a:spcBef>
                <a:spcPts val="0"/>
              </a:spcBef>
              <a:spcAft>
                <a:spcPts val="0"/>
              </a:spcAft>
            </a:pPr>
            <a:r>
              <a:rPr lang="es-ES" sz="1800" dirty="0">
                <a:effectLst/>
                <a:latin typeface="Arial" panose="020B0604020202020204" pitchFamily="34" charset="0"/>
                <a:ea typeface="Microsoft Sans Serif" panose="020B0604020202020204" pitchFamily="34" charset="0"/>
                <a:cs typeface="Arial" panose="020B0604020202020204" pitchFamily="34" charset="0"/>
              </a:rPr>
              <a:t>Los sistemas OFDM sufren de un fenómeno llamado interferencia </a:t>
            </a:r>
            <a:r>
              <a:rPr lang="es-ES" sz="1800" dirty="0" err="1">
                <a:effectLst/>
                <a:latin typeface="Arial" panose="020B0604020202020204" pitchFamily="34" charset="0"/>
                <a:ea typeface="Microsoft Sans Serif" panose="020B0604020202020204" pitchFamily="34" charset="0"/>
                <a:cs typeface="Arial" panose="020B0604020202020204" pitchFamily="34" charset="0"/>
              </a:rPr>
              <a:t>interportadora</a:t>
            </a:r>
            <a:r>
              <a:rPr lang="es-ES" sz="1800" dirty="0">
                <a:effectLst/>
                <a:latin typeface="Arial" panose="020B0604020202020204" pitchFamily="34" charset="0"/>
                <a:ea typeface="Microsoft Sans Serif" panose="020B0604020202020204" pitchFamily="34" charset="0"/>
                <a:cs typeface="Arial" panose="020B0604020202020204" pitchFamily="34" charset="0"/>
              </a:rPr>
              <a:t> (</a:t>
            </a:r>
            <a:r>
              <a:rPr lang="es-ES" sz="1800" dirty="0" err="1">
                <a:effectLst/>
                <a:latin typeface="Arial" panose="020B0604020202020204" pitchFamily="34" charset="0"/>
                <a:ea typeface="Microsoft Sans Serif" panose="020B0604020202020204" pitchFamily="34" charset="0"/>
                <a:cs typeface="Arial" panose="020B0604020202020204" pitchFamily="34" charset="0"/>
              </a:rPr>
              <a:t>inter-carrier</a:t>
            </a:r>
            <a:r>
              <a:rPr lang="es-ES" sz="1800" dirty="0">
                <a:effectLst/>
                <a:latin typeface="Arial" panose="020B0604020202020204" pitchFamily="34" charset="0"/>
                <a:ea typeface="Microsoft Sans Serif" panose="020B0604020202020204" pitchFamily="34" charset="0"/>
                <a:cs typeface="Arial" panose="020B0604020202020204" pitchFamily="34" charset="0"/>
              </a:rPr>
              <a:t> </a:t>
            </a:r>
            <a:r>
              <a:rPr lang="es-ES" sz="1800" dirty="0" err="1">
                <a:effectLst/>
                <a:latin typeface="Arial" panose="020B0604020202020204" pitchFamily="34" charset="0"/>
                <a:ea typeface="Microsoft Sans Serif" panose="020B0604020202020204" pitchFamily="34" charset="0"/>
                <a:cs typeface="Arial" panose="020B0604020202020204" pitchFamily="34" charset="0"/>
              </a:rPr>
              <a:t>interference</a:t>
            </a:r>
            <a:r>
              <a:rPr lang="es-ES" sz="1800" dirty="0">
                <a:effectLst/>
                <a:latin typeface="Arial" panose="020B0604020202020204" pitchFamily="34" charset="0"/>
                <a:ea typeface="Microsoft Sans Serif" panose="020B0604020202020204" pitchFamily="34" charset="0"/>
                <a:cs typeface="Arial" panose="020B0604020202020204" pitchFamily="34" charset="0"/>
              </a:rPr>
              <a:t>, ICI), el cual se presenta en mayor medida en la comunicación V2V por las altas frecuencias de dispersión Doppler producidas por la alta movilidad en los enlaces vehiculares. El rendimiento general de los sistemas OFDM-V2V disminuye debido a la presencia de ICI provocando que la tarea de detección de datos sea agotadora [23]. </a:t>
            </a:r>
            <a:endParaRPr lang="en-US" sz="1800" dirty="0">
              <a:effectLst/>
              <a:latin typeface="Arial" panose="020B0604020202020204" pitchFamily="34" charset="0"/>
              <a:ea typeface="Microsoft Sans Serif" panose="020B0604020202020204" pitchFamily="34" charset="0"/>
              <a:cs typeface="Microsoft Sans Serif" panose="020B0604020202020204" pitchFamily="34" charset="0"/>
            </a:endParaRPr>
          </a:p>
          <a:p>
            <a:pPr marL="0" marR="0" indent="0" algn="just">
              <a:lnSpc>
                <a:spcPct val="150000"/>
              </a:lnSpc>
              <a:spcBef>
                <a:spcPts val="0"/>
              </a:spcBef>
              <a:spcAft>
                <a:spcPts val="0"/>
              </a:spcAft>
              <a:buNone/>
            </a:pPr>
            <a:endParaRPr lang="en-US" sz="1800" dirty="0">
              <a:effectLst/>
              <a:latin typeface="Arial" panose="020B0604020202020204" pitchFamily="34" charset="0"/>
              <a:ea typeface="Microsoft Sans Serif" panose="020B0604020202020204" pitchFamily="34" charset="0"/>
              <a:cs typeface="Microsoft Sans Serif" panose="020B0604020202020204" pitchFamily="34" charset="0"/>
            </a:endParaRPr>
          </a:p>
          <a:p>
            <a:pPr marL="0" marR="0" algn="just">
              <a:lnSpc>
                <a:spcPct val="150000"/>
              </a:lnSpc>
              <a:spcBef>
                <a:spcPts val="0"/>
              </a:spcBef>
              <a:spcAft>
                <a:spcPts val="0"/>
              </a:spcAft>
            </a:pPr>
            <a:r>
              <a:rPr lang="es-ES" sz="1800" dirty="0">
                <a:effectLst/>
                <a:latin typeface="Arial" panose="020B0604020202020204" pitchFamily="34" charset="0"/>
                <a:ea typeface="Microsoft Sans Serif" panose="020B0604020202020204" pitchFamily="34" charset="0"/>
                <a:cs typeface="Arial" panose="020B0604020202020204" pitchFamily="34" charset="0"/>
              </a:rPr>
              <a:t>La detección de datos es un proceso que conlleva una complejidad computacional importante en el receptor, la factibilidad de cualquier sistema diseñado para funcionar en canales V2V estará comprometida con el grado de complejidad del detector utilizado. El detector </a:t>
            </a:r>
            <a:r>
              <a:rPr lang="es-ES" sz="1800" dirty="0" err="1">
                <a:effectLst/>
                <a:latin typeface="Arial" panose="020B0604020202020204" pitchFamily="34" charset="0"/>
                <a:ea typeface="Microsoft Sans Serif" panose="020B0604020202020204" pitchFamily="34" charset="0"/>
                <a:cs typeface="Arial" panose="020B0604020202020204" pitchFamily="34" charset="0"/>
              </a:rPr>
              <a:t>Near</a:t>
            </a:r>
            <a:r>
              <a:rPr lang="es-ES" sz="1800" dirty="0">
                <a:effectLst/>
                <a:latin typeface="Arial" panose="020B0604020202020204" pitchFamily="34" charset="0"/>
                <a:ea typeface="Microsoft Sans Serif" panose="020B0604020202020204" pitchFamily="34" charset="0"/>
                <a:cs typeface="Arial" panose="020B0604020202020204" pitchFamily="34" charset="0"/>
              </a:rPr>
              <a:t>-ML es de baja complejidad y mejora el desempeño de BER (Bit Error </a:t>
            </a:r>
            <a:r>
              <a:rPr lang="es-ES" sz="1800" dirty="0" err="1">
                <a:effectLst/>
                <a:latin typeface="Arial" panose="020B0604020202020204" pitchFamily="34" charset="0"/>
                <a:ea typeface="Microsoft Sans Serif" panose="020B0604020202020204" pitchFamily="34" charset="0"/>
                <a:cs typeface="Arial" panose="020B0604020202020204" pitchFamily="34" charset="0"/>
              </a:rPr>
              <a:t>Rate</a:t>
            </a:r>
            <a:r>
              <a:rPr lang="es-ES" sz="1800" dirty="0">
                <a:effectLst/>
                <a:latin typeface="Arial" panose="020B0604020202020204" pitchFamily="34" charset="0"/>
                <a:ea typeface="Microsoft Sans Serif" panose="020B0604020202020204" pitchFamily="34" charset="0"/>
                <a:cs typeface="Arial" panose="020B0604020202020204" pitchFamily="34" charset="0"/>
              </a:rPr>
              <a:t>) [24], sin embargo, no existen arquitecturas de hardware que (incluso a nivel propuesto) permitan su factibilidad de implementación den un FPGA. </a:t>
            </a:r>
            <a:endParaRPr lang="en-US" sz="1800" dirty="0">
              <a:effectLst/>
              <a:latin typeface="Arial" panose="020B0604020202020204" pitchFamily="34" charset="0"/>
              <a:ea typeface="Microsoft Sans Serif" panose="020B0604020202020204" pitchFamily="34" charset="0"/>
              <a:cs typeface="Microsoft Sans Serif" panose="020B0604020202020204" pitchFamily="34" charset="0"/>
            </a:endParaRPr>
          </a:p>
        </p:txBody>
      </p:sp>
      <p:sp>
        <p:nvSpPr>
          <p:cNvPr id="4" name="Marcador de número de diapositiva 3">
            <a:extLst>
              <a:ext uri="{FF2B5EF4-FFF2-40B4-BE49-F238E27FC236}">
                <a16:creationId xmlns:a16="http://schemas.microsoft.com/office/drawing/2014/main" id="{740BAEDA-1470-4E9A-97A0-6C6662CDD879}"/>
              </a:ext>
            </a:extLst>
          </p:cNvPr>
          <p:cNvSpPr>
            <a:spLocks noGrp="1"/>
          </p:cNvSpPr>
          <p:nvPr>
            <p:ph type="sldNum" sz="quarter" idx="12"/>
          </p:nvPr>
        </p:nvSpPr>
        <p:spPr/>
        <p:txBody>
          <a:bodyPr/>
          <a:lstStyle/>
          <a:p>
            <a:pPr>
              <a:defRPr/>
            </a:pPr>
            <a:fld id="{70B9BB5B-83A2-3C41-B4E1-89829069F83C}" type="slidenum">
              <a:rPr lang="es-MX" smtClean="0"/>
              <a:pPr>
                <a:defRPr/>
              </a:pPr>
              <a:t>7</a:t>
            </a:fld>
            <a:endParaRPr lang="es-MX" dirty="0"/>
          </a:p>
        </p:txBody>
      </p:sp>
    </p:spTree>
    <p:extLst>
      <p:ext uri="{BB962C8B-B14F-4D97-AF65-F5344CB8AC3E}">
        <p14:creationId xmlns:p14="http://schemas.microsoft.com/office/powerpoint/2010/main" val="671469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67D86C6-C947-4E14-ACD4-982C705F0843}"/>
              </a:ext>
            </a:extLst>
          </p:cNvPr>
          <p:cNvSpPr>
            <a:spLocks noGrp="1"/>
          </p:cNvSpPr>
          <p:nvPr>
            <p:ph type="title"/>
          </p:nvPr>
        </p:nvSpPr>
        <p:spPr/>
        <p:txBody>
          <a:bodyPr>
            <a:normAutofit fontScale="90000"/>
          </a:bodyPr>
          <a:lstStyle/>
          <a:p>
            <a:r>
              <a:rPr lang="es-419" dirty="0"/>
              <a:t>Justificación</a:t>
            </a:r>
            <a:endParaRPr lang="en-US" dirty="0"/>
          </a:p>
        </p:txBody>
      </p:sp>
      <p:sp>
        <p:nvSpPr>
          <p:cNvPr id="6" name="Marcador de contenido 5">
            <a:extLst>
              <a:ext uri="{FF2B5EF4-FFF2-40B4-BE49-F238E27FC236}">
                <a16:creationId xmlns:a16="http://schemas.microsoft.com/office/drawing/2014/main" id="{86FDFD65-8333-4A1C-998E-5BA4C3FC7BA8}"/>
              </a:ext>
            </a:extLst>
          </p:cNvPr>
          <p:cNvSpPr>
            <a:spLocks noGrp="1"/>
          </p:cNvSpPr>
          <p:nvPr>
            <p:ph idx="1"/>
          </p:nvPr>
        </p:nvSpPr>
        <p:spPr>
          <a:xfrm>
            <a:off x="234368" y="1090771"/>
            <a:ext cx="8772472" cy="3454545"/>
          </a:xfrm>
        </p:spPr>
        <p:txBody>
          <a:bodyPr>
            <a:normAutofit fontScale="92500" lnSpcReduction="20000"/>
          </a:bodyPr>
          <a:lstStyle/>
          <a:p>
            <a:pPr algn="just"/>
            <a:r>
              <a:rPr lang="es-419" dirty="0"/>
              <a:t>En la literatura solo se han reportado resultados de simulación por lo que no se tienen sus métricas de eficiencia físicamente. </a:t>
            </a:r>
          </a:p>
          <a:p>
            <a:pPr algn="just"/>
            <a:endParaRPr lang="es-419" dirty="0"/>
          </a:p>
          <a:p>
            <a:pPr algn="just"/>
            <a:r>
              <a:rPr lang="es-ES" dirty="0"/>
              <a:t>La factibilidad de cualquier sistema para V2V esta comprometido por el grado de complejidad del detector y su eficiencia.</a:t>
            </a:r>
          </a:p>
          <a:p>
            <a:pPr algn="just"/>
            <a:endParaRPr lang="en-US" dirty="0"/>
          </a:p>
          <a:p>
            <a:pPr algn="just"/>
            <a:r>
              <a:rPr lang="en-US" dirty="0"/>
              <a:t>Una vez el terminado el trabajo se podria continuar con la implementación en un integrado commercial y agregarlo a las aplicaciones V2V.</a:t>
            </a:r>
          </a:p>
        </p:txBody>
      </p:sp>
      <p:sp>
        <p:nvSpPr>
          <p:cNvPr id="2" name="Marcador de número de diapositiva 1">
            <a:extLst>
              <a:ext uri="{FF2B5EF4-FFF2-40B4-BE49-F238E27FC236}">
                <a16:creationId xmlns:a16="http://schemas.microsoft.com/office/drawing/2014/main" id="{F86A03F1-CF5E-4115-ABD7-64B12E714361}"/>
              </a:ext>
            </a:extLst>
          </p:cNvPr>
          <p:cNvSpPr>
            <a:spLocks noGrp="1"/>
          </p:cNvSpPr>
          <p:nvPr>
            <p:ph type="sldNum" sz="quarter" idx="12"/>
          </p:nvPr>
        </p:nvSpPr>
        <p:spPr/>
        <p:txBody>
          <a:bodyPr/>
          <a:lstStyle/>
          <a:p>
            <a:pPr>
              <a:defRPr/>
            </a:pPr>
            <a:fld id="{70B9BB5B-83A2-3C41-B4E1-89829069F83C}" type="slidenum">
              <a:rPr lang="es-MX" smtClean="0"/>
              <a:pPr>
                <a:defRPr/>
              </a:pPr>
              <a:t>8</a:t>
            </a:fld>
            <a:endParaRPr lang="es-MX" dirty="0"/>
          </a:p>
        </p:txBody>
      </p:sp>
    </p:spTree>
    <p:extLst>
      <p:ext uri="{BB962C8B-B14F-4D97-AF65-F5344CB8AC3E}">
        <p14:creationId xmlns:p14="http://schemas.microsoft.com/office/powerpoint/2010/main" val="485024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8BA0C1-3C95-400A-BD8A-F4B7EB39AA30}"/>
              </a:ext>
            </a:extLst>
          </p:cNvPr>
          <p:cNvSpPr>
            <a:spLocks noGrp="1"/>
          </p:cNvSpPr>
          <p:nvPr>
            <p:ph type="title"/>
          </p:nvPr>
        </p:nvSpPr>
        <p:spPr/>
        <p:txBody>
          <a:bodyPr>
            <a:normAutofit fontScale="90000"/>
          </a:bodyPr>
          <a:lstStyle/>
          <a:p>
            <a:r>
              <a:rPr lang="es-419" dirty="0">
                <a:latin typeface="Arial" panose="020B0604020202020204" pitchFamily="34" charset="0"/>
                <a:cs typeface="Arial" panose="020B0604020202020204" pitchFamily="34" charset="0"/>
              </a:rPr>
              <a:t>Objetivo</a:t>
            </a:r>
            <a:endParaRPr lang="en-US"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B918D5CF-E5BD-43D4-92E5-47BAC31C5D92}"/>
              </a:ext>
            </a:extLst>
          </p:cNvPr>
          <p:cNvSpPr>
            <a:spLocks noGrp="1"/>
          </p:cNvSpPr>
          <p:nvPr>
            <p:ph idx="1"/>
          </p:nvPr>
        </p:nvSpPr>
        <p:spPr>
          <a:xfrm>
            <a:off x="218265" y="1676400"/>
            <a:ext cx="8925735" cy="2724071"/>
          </a:xfrm>
        </p:spPr>
        <p:txBody>
          <a:bodyPr>
            <a:normAutofit/>
          </a:bodyPr>
          <a:lstStyle/>
          <a:p>
            <a:pPr marL="0" indent="0" algn="just">
              <a:buNone/>
            </a:pPr>
            <a:r>
              <a:rPr lang="es-ES" sz="2000" dirty="0">
                <a:latin typeface="Arial" panose="020B0604020202020204" pitchFamily="34" charset="0"/>
                <a:cs typeface="Arial" panose="020B0604020202020204" pitchFamily="34" charset="0"/>
              </a:rPr>
              <a:t>Desarrollar una propuesta de arquitectura de hardware del algoritmo </a:t>
            </a:r>
            <a:r>
              <a:rPr lang="es-ES" sz="2000" i="1" dirty="0" err="1">
                <a:latin typeface="Arial" panose="020B0604020202020204" pitchFamily="34" charset="0"/>
                <a:cs typeface="Arial" panose="020B0604020202020204" pitchFamily="34" charset="0"/>
              </a:rPr>
              <a:t>Near</a:t>
            </a:r>
            <a:r>
              <a:rPr lang="es-ES" sz="2000" i="1" dirty="0">
                <a:latin typeface="Arial" panose="020B0604020202020204" pitchFamily="34" charset="0"/>
                <a:cs typeface="Arial" panose="020B0604020202020204" pitchFamily="34" charset="0"/>
              </a:rPr>
              <a:t>-</a:t>
            </a:r>
            <a:r>
              <a:rPr lang="es-ES" sz="2000" dirty="0">
                <a:latin typeface="Arial" panose="020B0604020202020204" pitchFamily="34" charset="0"/>
                <a:cs typeface="Arial" panose="020B0604020202020204" pitchFamily="34" charset="0"/>
              </a:rPr>
              <a:t>ML e implementar a nivel RTL-HDL y HLS la etapa de ordenamiento de datos; para la detección de símbolos en el receptor de un sistema SISO-ODFM en ambientes vehiculares V2V con la finalidad de conocer la viabilidad de incorporarlo a los estándares de comunicación actuales.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3424619"/>
      </p:ext>
    </p:extLst>
  </p:cSld>
  <p:clrMapOvr>
    <a:masterClrMapping/>
  </p:clrMapOvr>
</p:sld>
</file>

<file path=ppt/theme/theme1.xml><?xml version="1.0" encoding="utf-8"?>
<a:theme xmlns:a="http://schemas.openxmlformats.org/drawingml/2006/main" name="Presentación4x3_2">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2" id="{AC410AE8-DE22-CE4C-AB48-277DAA26D34F}" vid="{D6DF465B-179A-9C4D-9CEF-4EF204944E4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Presentación16x9_2</Template>
  <TotalTime>5690</TotalTime>
  <Words>1172</Words>
  <Application>Microsoft Office PowerPoint</Application>
  <PresentationFormat>Presentación en pantalla (16:9)</PresentationFormat>
  <Paragraphs>210</Paragraphs>
  <Slides>33</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Arial</vt:lpstr>
      <vt:lpstr>Avenir Black</vt:lpstr>
      <vt:lpstr>Avenir Roman</vt:lpstr>
      <vt:lpstr>Calibri</vt:lpstr>
      <vt:lpstr>Presentación4x3_2</vt:lpstr>
      <vt:lpstr>Propuesta de arquitectura en FPGA de un detector de símbolos Near-ML para un receptor OFDM-V2V</vt:lpstr>
      <vt:lpstr>Contenido</vt:lpstr>
      <vt:lpstr>Antecedentes</vt:lpstr>
      <vt:lpstr>Antecedentes</vt:lpstr>
      <vt:lpstr>Antecedentes</vt:lpstr>
      <vt:lpstr>Antecedentes</vt:lpstr>
      <vt:lpstr>Plantamiento del problema </vt:lpstr>
      <vt:lpstr>Justificación</vt:lpstr>
      <vt:lpstr>Objetivo</vt:lpstr>
      <vt:lpstr>Delimitaciones y Limitaciones</vt:lpstr>
      <vt:lpstr>Método</vt:lpstr>
      <vt:lpstr>Presentación de PowerPoint</vt:lpstr>
      <vt:lpstr>Desarrollo</vt:lpstr>
      <vt:lpstr>Presentación de PowerPoint</vt:lpstr>
      <vt:lpstr>Presentación de PowerPoint</vt:lpstr>
      <vt:lpstr>Presentación de PowerPoint</vt:lpstr>
      <vt:lpstr>Presentación de PowerPoint</vt:lpstr>
      <vt:lpstr>Presentación de PowerPoint</vt:lpstr>
      <vt:lpstr>Resultados y discusión </vt:lpstr>
      <vt:lpstr>Resultados y discusión </vt:lpstr>
      <vt:lpstr>Resultados y discusión </vt:lpstr>
      <vt:lpstr>Resultados y discusión </vt:lpstr>
      <vt:lpstr>Resultados y discusión </vt:lpstr>
      <vt:lpstr>Resultados y discusión </vt:lpstr>
      <vt:lpstr>Resultados y discusión </vt:lpstr>
      <vt:lpstr>Síntesis a nivel HDL-RTL</vt:lpstr>
      <vt:lpstr>Latencia en HDL-RTL</vt:lpstr>
      <vt:lpstr>Test-bench a nivel HDL-RTL</vt:lpstr>
      <vt:lpstr>Test-bench a nivel HDL-RTL</vt:lpstr>
      <vt:lpstr>Test-bench a nivel HDL-RTL</vt:lpstr>
      <vt:lpstr>Conclusiones</vt:lpstr>
      <vt:lpstr>Conclusiones</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HLS de algoritmos de ordenamiento para receptores OFDM con detector de símbolos Near-ML</dc:title>
  <dc:creator>Aaron Escoboza Villegas</dc:creator>
  <cp:lastModifiedBy>Aaron Escoboza Villegas</cp:lastModifiedBy>
  <cp:revision>21</cp:revision>
  <dcterms:created xsi:type="dcterms:W3CDTF">2021-10-02T20:46:04Z</dcterms:created>
  <dcterms:modified xsi:type="dcterms:W3CDTF">2021-12-02T01:55:17Z</dcterms:modified>
</cp:coreProperties>
</file>