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70" r:id="rId6"/>
    <p:sldId id="268" r:id="rId7"/>
    <p:sldId id="278" r:id="rId8"/>
    <p:sldId id="266" r:id="rId9"/>
    <p:sldId id="267" r:id="rId10"/>
    <p:sldId id="262" r:id="rId11"/>
    <p:sldId id="280" r:id="rId12"/>
    <p:sldId id="272" r:id="rId13"/>
    <p:sldId id="281" r:id="rId14"/>
    <p:sldId id="279" r:id="rId15"/>
    <p:sldId id="265" r:id="rId16"/>
    <p:sldId id="271" r:id="rId17"/>
    <p:sldId id="283" r:id="rId18"/>
    <p:sldId id="284" r:id="rId19"/>
    <p:sldId id="269" r:id="rId20"/>
    <p:sldId id="273" r:id="rId21"/>
    <p:sldId id="275" r:id="rId22"/>
    <p:sldId id="276" r:id="rId23"/>
    <p:sldId id="277" r:id="rId24"/>
    <p:sldId id="285" r:id="rId25"/>
    <p:sldId id="286" r:id="rId26"/>
    <p:sldId id="282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strong_tier_all_agencies_with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strong_tier_all_agenc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glassdoor_ratings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indeed_ratings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Number%20of%20Correl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'Sheet2 (3)'!$B$1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CB8-48A3-8371-7B6CC131FAB4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B8-48A3-8371-7B6CC131FAB4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8-48A3-8371-7B6CC131FAB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CB8-48A3-8371-7B6CC131FAB4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8-48A3-8371-7B6CC131FAB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(3)'!$A$2:$A$12</c:f>
              <c:strCache>
                <c:ptCount val="11"/>
                <c:pt idx="0">
                  <c:v>Social Security Administration</c:v>
                </c:pt>
                <c:pt idx="1">
                  <c:v>Department of Homeland Security</c:v>
                </c:pt>
                <c:pt idx="2">
                  <c:v>Department of Justice</c:v>
                </c:pt>
                <c:pt idx="3">
                  <c:v>Department of Agriculture</c:v>
                </c:pt>
                <c:pt idx="4">
                  <c:v>Department of State</c:v>
                </c:pt>
                <c:pt idx="5">
                  <c:v>Median</c:v>
                </c:pt>
                <c:pt idx="6">
                  <c:v>Small Business Administration</c:v>
                </c:pt>
                <c:pt idx="7">
                  <c:v>Federal Trade Commission</c:v>
                </c:pt>
                <c:pt idx="8">
                  <c:v>General Services Administration</c:v>
                </c:pt>
                <c:pt idx="9">
                  <c:v>Federal Energy Regulatory Commission</c:v>
                </c:pt>
                <c:pt idx="10">
                  <c:v>National Science Foundation</c:v>
                </c:pt>
              </c:strCache>
            </c:strRef>
          </c:cat>
          <c:val>
            <c:numRef>
              <c:f>'Sheet2 (3)'!$B$2:$B$12</c:f>
              <c:numCache>
                <c:formatCode>0%</c:formatCode>
                <c:ptCount val="11"/>
                <c:pt idx="0">
                  <c:v>0.60092273967231302</c:v>
                </c:pt>
                <c:pt idx="1">
                  <c:v>0.62451896469320445</c:v>
                </c:pt>
                <c:pt idx="2">
                  <c:v>0.63655371454748699</c:v>
                </c:pt>
                <c:pt idx="3">
                  <c:v>0.66707867595358938</c:v>
                </c:pt>
                <c:pt idx="4">
                  <c:v>0.66995810182432169</c:v>
                </c:pt>
                <c:pt idx="5">
                  <c:v>0.72625000000000006</c:v>
                </c:pt>
                <c:pt idx="6">
                  <c:v>0.77306011707081312</c:v>
                </c:pt>
                <c:pt idx="7">
                  <c:v>0.78048586186287372</c:v>
                </c:pt>
                <c:pt idx="8">
                  <c:v>0.82305053266501083</c:v>
                </c:pt>
                <c:pt idx="9">
                  <c:v>0.82604698939567434</c:v>
                </c:pt>
                <c:pt idx="10">
                  <c:v>0.82816249856428337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8-48A3-8371-7B6CC131F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834128"/>
        <c:axId val="34084432"/>
      </c:barChart>
      <c:catAx>
        <c:axId val="14183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4432"/>
        <c:crosses val="autoZero"/>
        <c:auto val="1"/>
        <c:lblAlgn val="ctr"/>
        <c:lblOffset val="100"/>
        <c:noMultiLvlLbl val="0"/>
      </c:catAx>
      <c:valAx>
        <c:axId val="340844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183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Work Unit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 = 0.37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merged_indices_ratings_glassdoo!$B$2:$B$26</c:f>
              <c:numCache>
                <c:formatCode>General</c:formatCode>
                <c:ptCount val="25"/>
                <c:pt idx="0">
                  <c:v>3.6819168812591898</c:v>
                </c:pt>
                <c:pt idx="1">
                  <c:v>3.8390471846477698</c:v>
                </c:pt>
                <c:pt idx="2">
                  <c:v>3.8201961760338401</c:v>
                </c:pt>
                <c:pt idx="3">
                  <c:v>3.9095159495474001</c:v>
                </c:pt>
                <c:pt idx="4">
                  <c:v>3.6416056137570498</c:v>
                </c:pt>
                <c:pt idx="5">
                  <c:v>3.86138450620978</c:v>
                </c:pt>
                <c:pt idx="6">
                  <c:v>3.6830979727379898</c:v>
                </c:pt>
                <c:pt idx="7">
                  <c:v>3.8094975679214</c:v>
                </c:pt>
                <c:pt idx="8">
                  <c:v>3.6717866740003</c:v>
                </c:pt>
                <c:pt idx="9">
                  <c:v>3.79637286493818</c:v>
                </c:pt>
                <c:pt idx="10">
                  <c:v>3.7400065567776601</c:v>
                </c:pt>
                <c:pt idx="11">
                  <c:v>3.7868660080054002</c:v>
                </c:pt>
                <c:pt idx="12">
                  <c:v>3.87427639914028</c:v>
                </c:pt>
                <c:pt idx="13">
                  <c:v>4.0239779991401896</c:v>
                </c:pt>
                <c:pt idx="14">
                  <c:v>3.9645188358103902</c:v>
                </c:pt>
                <c:pt idx="15">
                  <c:v>4.0355523385064496</c:v>
                </c:pt>
                <c:pt idx="16">
                  <c:v>3.7816827874967398</c:v>
                </c:pt>
                <c:pt idx="17">
                  <c:v>4.0731606599099397</c:v>
                </c:pt>
                <c:pt idx="18">
                  <c:v>3.8665665550260599</c:v>
                </c:pt>
                <c:pt idx="19">
                  <c:v>3.9283235209739198</c:v>
                </c:pt>
                <c:pt idx="20">
                  <c:v>3.5515360146732902</c:v>
                </c:pt>
                <c:pt idx="21">
                  <c:v>3.6852670945661301</c:v>
                </c:pt>
                <c:pt idx="22">
                  <c:v>3.8206144664331898</c:v>
                </c:pt>
                <c:pt idx="23">
                  <c:v>3.8068930778409</c:v>
                </c:pt>
                <c:pt idx="24">
                  <c:v>3.7713375107625202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69-4C23-933C-C77E57294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9939023"/>
        <c:axId val="2114500031"/>
      </c:scatterChart>
      <c:valAx>
        <c:axId val="1639939023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00031"/>
        <c:crosses val="autoZero"/>
        <c:crossBetween val="midCat"/>
        <c:majorUnit val="0.2"/>
      </c:valAx>
      <c:valAx>
        <c:axId val="2114500031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93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 = 0.36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merged_indices_ratings_glassdoo!$H$2:$H$26</c:f>
              <c:numCache>
                <c:formatCode>General</c:formatCode>
                <c:ptCount val="25"/>
                <c:pt idx="0">
                  <c:v>3.8599783681568001</c:v>
                </c:pt>
                <c:pt idx="1">
                  <c:v>3.9844077854708901</c:v>
                </c:pt>
                <c:pt idx="2">
                  <c:v>4.0125004030261104</c:v>
                </c:pt>
                <c:pt idx="3">
                  <c:v>4.0591612963053203</c:v>
                </c:pt>
                <c:pt idx="4">
                  <c:v>3.7363952856808198</c:v>
                </c:pt>
                <c:pt idx="5">
                  <c:v>3.9909220813944799</c:v>
                </c:pt>
                <c:pt idx="6">
                  <c:v>3.7653582672870098</c:v>
                </c:pt>
                <c:pt idx="7">
                  <c:v>3.98586866685844</c:v>
                </c:pt>
                <c:pt idx="8">
                  <c:v>3.8288973076896999</c:v>
                </c:pt>
                <c:pt idx="9">
                  <c:v>3.9370907695136399</c:v>
                </c:pt>
                <c:pt idx="10">
                  <c:v>3.8638482265143299</c:v>
                </c:pt>
                <c:pt idx="11">
                  <c:v>3.9572103723767902</c:v>
                </c:pt>
                <c:pt idx="12">
                  <c:v>4.0599665019035198</c:v>
                </c:pt>
                <c:pt idx="13">
                  <c:v>4.2326278378253903</c:v>
                </c:pt>
                <c:pt idx="14">
                  <c:v>4.31256031272392</c:v>
                </c:pt>
                <c:pt idx="15">
                  <c:v>4.1996679852530701</c:v>
                </c:pt>
                <c:pt idx="16">
                  <c:v>4.0213084169263897</c:v>
                </c:pt>
                <c:pt idx="17">
                  <c:v>4.2123965879559204</c:v>
                </c:pt>
                <c:pt idx="18">
                  <c:v>3.9859752452979702</c:v>
                </c:pt>
                <c:pt idx="19">
                  <c:v>3.9987269098510501</c:v>
                </c:pt>
                <c:pt idx="20">
                  <c:v>3.6934862352845501</c:v>
                </c:pt>
                <c:pt idx="21">
                  <c:v>3.9140203713966999</c:v>
                </c:pt>
                <c:pt idx="22">
                  <c:v>3.8903058999771498</c:v>
                </c:pt>
                <c:pt idx="23">
                  <c:v>3.8724631321325398</c:v>
                </c:pt>
                <c:pt idx="24">
                  <c:v>3.8616887729700999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A0-44AF-9D4B-FB8689C58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931279"/>
        <c:axId val="2123610799"/>
      </c:scatterChart>
      <c:valAx>
        <c:axId val="2105931279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10799"/>
        <c:crosses val="autoZero"/>
        <c:crossBetween val="midCat"/>
        <c:majorUnit val="0.2"/>
      </c:valAx>
      <c:valAx>
        <c:axId val="2123610799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9312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Sheet2!$B$35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F6-44D8-8931-CE67DE1D15A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6-44D8-8931-CE67DE1D15AB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Sheet2!$A$36:$A$43</c:f>
              <c:strCache>
                <c:ptCount val="8"/>
                <c:pt idx="0">
                  <c:v>Leadership</c:v>
                </c:pt>
                <c:pt idx="1">
                  <c:v>My Satisfaction</c:v>
                </c:pt>
                <c:pt idx="2">
                  <c:v>My Organization</c:v>
                </c:pt>
                <c:pt idx="3">
                  <c:v>My Work Experience</c:v>
                </c:pt>
                <c:pt idx="4">
                  <c:v>Employee Experience</c:v>
                </c:pt>
                <c:pt idx="5">
                  <c:v>My Work Unit</c:v>
                </c:pt>
                <c:pt idx="6">
                  <c:v>DEI</c:v>
                </c:pt>
                <c:pt idx="7">
                  <c:v>My Supervisor</c:v>
                </c:pt>
              </c:strCache>
            </c:strRef>
          </c:cat>
          <c:val>
            <c:numRef>
              <c:f>Sheet2!$B$36:$B$43</c:f>
              <c:numCache>
                <c:formatCode>0%</c:formatCode>
                <c:ptCount val="8"/>
                <c:pt idx="0">
                  <c:v>0.6</c:v>
                </c:pt>
                <c:pt idx="1">
                  <c:v>0.61</c:v>
                </c:pt>
                <c:pt idx="2">
                  <c:v>0.71</c:v>
                </c:pt>
                <c:pt idx="3">
                  <c:v>0.72</c:v>
                </c:pt>
                <c:pt idx="4">
                  <c:v>0.76</c:v>
                </c:pt>
                <c:pt idx="5">
                  <c:v>0.77</c:v>
                </c:pt>
                <c:pt idx="6">
                  <c:v>0.78</c:v>
                </c:pt>
                <c:pt idx="7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6-44D8-8931-CE67DE1D1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527040"/>
        <c:axId val="54311360"/>
      </c:barChart>
      <c:catAx>
        <c:axId val="29952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1360"/>
        <c:crosses val="autoZero"/>
        <c:auto val="1"/>
        <c:lblAlgn val="ctr"/>
        <c:lblOffset val="100"/>
        <c:noMultiLvlLbl val="0"/>
      </c:catAx>
      <c:valAx>
        <c:axId val="5431136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2995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Sheet2!$A$2:$A$27</c:f>
              <c:strCache>
                <c:ptCount val="26"/>
                <c:pt idx="0">
                  <c:v>National Credit Union Administration</c:v>
                </c:pt>
                <c:pt idx="1">
                  <c:v>National Science Foundation</c:v>
                </c:pt>
                <c:pt idx="2">
                  <c:v>Small Business Administration</c:v>
                </c:pt>
                <c:pt idx="3">
                  <c:v>Social Security Administration</c:v>
                </c:pt>
                <c:pt idx="4">
                  <c:v>Department of Commerce</c:v>
                </c:pt>
                <c:pt idx="5">
                  <c:v>Department of Labor</c:v>
                </c:pt>
                <c:pt idx="6">
                  <c:v>Office Of Personnel Management</c:v>
                </c:pt>
                <c:pt idx="7">
                  <c:v>Department of State</c:v>
                </c:pt>
                <c:pt idx="8">
                  <c:v>U.S. Agency for International Development</c:v>
                </c:pt>
                <c:pt idx="9">
                  <c:v>Department of Homeland Security</c:v>
                </c:pt>
                <c:pt idx="10">
                  <c:v>Department of Agriculture</c:v>
                </c:pt>
                <c:pt idx="11">
                  <c:v>United States Department of the Navy</c:v>
                </c:pt>
                <c:pt idx="12">
                  <c:v>Equal Employment Opportunity Commission</c:v>
                </c:pt>
                <c:pt idx="13">
                  <c:v>Federal Trade Commission</c:v>
                </c:pt>
                <c:pt idx="14">
                  <c:v>Nuclear Regulatory Commission</c:v>
                </c:pt>
                <c:pt idx="15">
                  <c:v>United States Department of the Army</c:v>
                </c:pt>
                <c:pt idx="16">
                  <c:v>Department of Housing and Urban Development</c:v>
                </c:pt>
                <c:pt idx="17">
                  <c:v>Department of Justice</c:v>
                </c:pt>
                <c:pt idx="18">
                  <c:v>Department of Education</c:v>
                </c:pt>
                <c:pt idx="19">
                  <c:v>United States Department of the Air Force</c:v>
                </c:pt>
                <c:pt idx="20">
                  <c:v>Department of the Interior</c:v>
                </c:pt>
                <c:pt idx="21">
                  <c:v>Department of Transportation</c:v>
                </c:pt>
                <c:pt idx="22">
                  <c:v>Department of the Treasury</c:v>
                </c:pt>
                <c:pt idx="23">
                  <c:v>Department of Energy</c:v>
                </c:pt>
                <c:pt idx="24">
                  <c:v>General Services Administration</c:v>
                </c:pt>
                <c:pt idx="25">
                  <c:v>Federal Energy Regulatory Commission</c:v>
                </c:pt>
              </c:strCache>
            </c:strRef>
          </c:cat>
          <c:val>
            <c:numRef>
              <c:f>Sheet2!$B$2:$B$27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8-4A9B-A342-0F2832276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7273264"/>
        <c:axId val="298671280"/>
      </c:barChart>
      <c:catAx>
        <c:axId val="40727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71280"/>
        <c:crosses val="autoZero"/>
        <c:auto val="1"/>
        <c:lblAlgn val="ctr"/>
        <c:lblOffset val="100"/>
        <c:noMultiLvlLbl val="0"/>
      </c:catAx>
      <c:valAx>
        <c:axId val="298671280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27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Strong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Sheet2!$A$2:$A$27</c:f>
              <c:strCache>
                <c:ptCount val="26"/>
                <c:pt idx="0">
                  <c:v>Department of Labor</c:v>
                </c:pt>
                <c:pt idx="1">
                  <c:v>Office Of Personnel Management</c:v>
                </c:pt>
                <c:pt idx="2">
                  <c:v>Social Security Administration</c:v>
                </c:pt>
                <c:pt idx="3">
                  <c:v>Department of the Treasury</c:v>
                </c:pt>
                <c:pt idx="4">
                  <c:v>Federal Energy Regulatory Commission</c:v>
                </c:pt>
                <c:pt idx="5">
                  <c:v>Department of Homeland Security</c:v>
                </c:pt>
                <c:pt idx="6">
                  <c:v>Department of Energy</c:v>
                </c:pt>
                <c:pt idx="7">
                  <c:v>National Credit Union Administration</c:v>
                </c:pt>
                <c:pt idx="8">
                  <c:v>Small Business Administration</c:v>
                </c:pt>
                <c:pt idx="9">
                  <c:v>General Services Administration</c:v>
                </c:pt>
                <c:pt idx="10">
                  <c:v>Department of Commerce</c:v>
                </c:pt>
                <c:pt idx="11">
                  <c:v>Nuclear Regulatory Commission</c:v>
                </c:pt>
                <c:pt idx="12">
                  <c:v>Department of Housing and Urban Development</c:v>
                </c:pt>
                <c:pt idx="13">
                  <c:v>Department of State</c:v>
                </c:pt>
                <c:pt idx="14">
                  <c:v>Department of Justice</c:v>
                </c:pt>
                <c:pt idx="15">
                  <c:v>Department of Agriculture</c:v>
                </c:pt>
                <c:pt idx="16">
                  <c:v>Department of the Interior</c:v>
                </c:pt>
                <c:pt idx="17">
                  <c:v>Department of Transportation</c:v>
                </c:pt>
                <c:pt idx="18">
                  <c:v>Equal Employment Opportunity Commission</c:v>
                </c:pt>
                <c:pt idx="19">
                  <c:v>United States Department of the Army</c:v>
                </c:pt>
                <c:pt idx="20">
                  <c:v>Department of Education</c:v>
                </c:pt>
                <c:pt idx="21">
                  <c:v>United States Department of the Navy</c:v>
                </c:pt>
                <c:pt idx="22">
                  <c:v>United States Department of the Air Force</c:v>
                </c:pt>
                <c:pt idx="23">
                  <c:v>Federal Trade Commission</c:v>
                </c:pt>
                <c:pt idx="24">
                  <c:v>National Science Foundation</c:v>
                </c:pt>
                <c:pt idx="25">
                  <c:v>U.S. Agency for International Development</c:v>
                </c:pt>
              </c:strCache>
            </c:strRef>
          </c:cat>
          <c:val>
            <c:numRef>
              <c:f>Sheet2!$B$2:$B$27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9-47FE-B838-28ED4E146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6835456"/>
        <c:axId val="301027248"/>
      </c:barChart>
      <c:catAx>
        <c:axId val="40683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27248"/>
        <c:crosses val="autoZero"/>
        <c:auto val="1"/>
        <c:lblAlgn val="ctr"/>
        <c:lblOffset val="100"/>
        <c:noMultiLvlLbl val="0"/>
      </c:catAx>
      <c:valAx>
        <c:axId val="301027248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3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Correlations!$B$1</c:f>
              <c:strCache>
                <c:ptCount val="1"/>
                <c:pt idx="0">
                  <c:v>Indeed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Correlations!$A$2:$A$4</c:f>
              <c:strCache>
                <c:ptCount val="3"/>
                <c:pt idx="0">
                  <c:v>Correlations Above .50</c:v>
                </c:pt>
                <c:pt idx="1">
                  <c:v>Correlations Between .30 and .50</c:v>
                </c:pt>
                <c:pt idx="2">
                  <c:v>Correlations Below .30</c:v>
                </c:pt>
              </c:strCache>
            </c:strRef>
          </c:cat>
          <c:val>
            <c:numRef>
              <c:f>Correlations!$B$2:$B$4</c:f>
              <c:numCache>
                <c:formatCode>General</c:formatCode>
                <c:ptCount val="3"/>
                <c:pt idx="0">
                  <c:v>6</c:v>
                </c:pt>
                <c:pt idx="1">
                  <c:v>12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4-4316-9A63-B99EF88213B2}"/>
            </c:ext>
          </c:extLst>
        </c:ser>
        <c:ser>
          <c:idx val="1"/>
          <c:order val="1"/>
          <c:tx>
            <c:strRef>
              <c:f>Correlations!$C$1</c:f>
              <c:strCache>
                <c:ptCount val="1"/>
                <c:pt idx="0">
                  <c:v>Glassdoor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Correlations!$A$2:$A$4</c:f>
              <c:strCache>
                <c:ptCount val="3"/>
                <c:pt idx="0">
                  <c:v>Correlations Above .50</c:v>
                </c:pt>
                <c:pt idx="1">
                  <c:v>Correlations Between .30 and .50</c:v>
                </c:pt>
                <c:pt idx="2">
                  <c:v>Correlations Below .30</c:v>
                </c:pt>
              </c:strCache>
            </c:strRef>
          </c:cat>
          <c:val>
            <c:numRef>
              <c:f>Correlations!$C$2:$C$4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4-4316-9A63-B99EF8821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406336"/>
        <c:axId val="1710914544"/>
      </c:barChart>
      <c:catAx>
        <c:axId val="16184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914544"/>
        <c:crosses val="autoZero"/>
        <c:auto val="1"/>
        <c:lblAlgn val="ctr"/>
        <c:lblOffset val="100"/>
        <c:noMultiLvlLbl val="0"/>
      </c:catAx>
      <c:valAx>
        <c:axId val="1710914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84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Work Unit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 = 0.62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merged_indices_ratings_indeed!$C$2:$C$26</c:f>
              <c:numCache>
                <c:formatCode>General</c:formatCode>
                <c:ptCount val="25"/>
                <c:pt idx="0">
                  <c:v>3.7788192037974402</c:v>
                </c:pt>
                <c:pt idx="1">
                  <c:v>3.8640934793027499</c:v>
                </c:pt>
                <c:pt idx="2">
                  <c:v>3.97941975001874</c:v>
                </c:pt>
                <c:pt idx="3">
                  <c:v>4.0142784214534304</c:v>
                </c:pt>
                <c:pt idx="4">
                  <c:v>3.6833342273243099</c:v>
                </c:pt>
                <c:pt idx="5">
                  <c:v>3.9797733089320402</c:v>
                </c:pt>
                <c:pt idx="6">
                  <c:v>3.7245156335280099</c:v>
                </c:pt>
                <c:pt idx="7">
                  <c:v>3.9262696722066401</c:v>
                </c:pt>
                <c:pt idx="8">
                  <c:v>3.8063115053394601</c:v>
                </c:pt>
                <c:pt idx="9">
                  <c:v>3.88108435192609</c:v>
                </c:pt>
                <c:pt idx="10">
                  <c:v>3.8227016857920502</c:v>
                </c:pt>
                <c:pt idx="11">
                  <c:v>3.8721822837965099</c:v>
                </c:pt>
                <c:pt idx="12">
                  <c:v>3.9708330111229899</c:v>
                </c:pt>
                <c:pt idx="13">
                  <c:v>4.1232632446110502</c:v>
                </c:pt>
                <c:pt idx="14">
                  <c:v>4.2803650411970899</c:v>
                </c:pt>
                <c:pt idx="15">
                  <c:v>4.1254770394337097</c:v>
                </c:pt>
                <c:pt idx="16">
                  <c:v>3.9270916731240999</c:v>
                </c:pt>
                <c:pt idx="17">
                  <c:v>4.1334032601444504</c:v>
                </c:pt>
                <c:pt idx="18">
                  <c:v>3.94291798262593</c:v>
                </c:pt>
                <c:pt idx="19">
                  <c:v>3.9890144347089</c:v>
                </c:pt>
                <c:pt idx="20">
                  <c:v>3.5869113846370202</c:v>
                </c:pt>
                <c:pt idx="21">
                  <c:v>3.8478023018045402</c:v>
                </c:pt>
                <c:pt idx="22">
                  <c:v>3.8055486931074398</c:v>
                </c:pt>
                <c:pt idx="23">
                  <c:v>3.81628266583248</c:v>
                </c:pt>
                <c:pt idx="24">
                  <c:v>3.8014481113886101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0-41E5-8A77-7CD0B65A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620400"/>
        <c:axId val="1758050383"/>
      </c:scatterChart>
      <c:valAx>
        <c:axId val="1610620400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50383"/>
        <c:crosses val="autoZero"/>
        <c:crossBetween val="midCat"/>
        <c:majorUnit val="0.2"/>
      </c:valAx>
      <c:valAx>
        <c:axId val="1758050383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62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Employee Experience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0.58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merged_indices_ratings_indeed!$E$2:$E$26</c:f>
              <c:numCache>
                <c:formatCode>General</c:formatCode>
                <c:ptCount val="25"/>
                <c:pt idx="0">
                  <c:v>4.1571093488141999</c:v>
                </c:pt>
                <c:pt idx="1">
                  <c:v>4.2847449978184802</c:v>
                </c:pt>
                <c:pt idx="2">
                  <c:v>4.3455517776825596</c:v>
                </c:pt>
                <c:pt idx="3">
                  <c:v>4.3328796650006698</c:v>
                </c:pt>
                <c:pt idx="4">
                  <c:v>4.0573098632173199</c:v>
                </c:pt>
                <c:pt idx="5">
                  <c:v>4.3071456720945296</c:v>
                </c:pt>
                <c:pt idx="6">
                  <c:v>4.04321475713959</c:v>
                </c:pt>
                <c:pt idx="7">
                  <c:v>4.2784258334506902</c:v>
                </c:pt>
                <c:pt idx="8">
                  <c:v>4.0734968750646701</c:v>
                </c:pt>
                <c:pt idx="9">
                  <c:v>4.2268779675559696</c:v>
                </c:pt>
                <c:pt idx="10">
                  <c:v>4.1395280274401403</c:v>
                </c:pt>
                <c:pt idx="11">
                  <c:v>4.2522929003501799</c:v>
                </c:pt>
                <c:pt idx="12">
                  <c:v>4.32454844006568</c:v>
                </c:pt>
                <c:pt idx="13">
                  <c:v>4.5033889630618598</c:v>
                </c:pt>
                <c:pt idx="14">
                  <c:v>4.5111111111111102</c:v>
                </c:pt>
                <c:pt idx="15">
                  <c:v>4.4702248963403601</c:v>
                </c:pt>
                <c:pt idx="16">
                  <c:v>4.3383568423657497</c:v>
                </c:pt>
                <c:pt idx="17">
                  <c:v>4.3863009138081503</c:v>
                </c:pt>
                <c:pt idx="18">
                  <c:v>4.3133355001529496</c:v>
                </c:pt>
                <c:pt idx="19">
                  <c:v>4.2817102064361698</c:v>
                </c:pt>
                <c:pt idx="20">
                  <c:v>4.0219346698142804</c:v>
                </c:pt>
                <c:pt idx="21">
                  <c:v>4.1663307847862798</c:v>
                </c:pt>
                <c:pt idx="22">
                  <c:v>4.1446348449790804</c:v>
                </c:pt>
                <c:pt idx="23">
                  <c:v>4.1124946611490403</c:v>
                </c:pt>
                <c:pt idx="24">
                  <c:v>4.11370675681035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1-4558-9F36-5FDB83421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9213392"/>
        <c:axId val="2118151727"/>
      </c:scatterChart>
      <c:valAx>
        <c:axId val="1619213392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151727"/>
        <c:crosses val="autoZero"/>
        <c:crossBetween val="midCat"/>
        <c:majorUnit val="0.2"/>
      </c:valAx>
      <c:valAx>
        <c:axId val="2118151727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2133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 = 0.62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merged_indices_ratings_indeed!$H$2:$H$26</c:f>
              <c:numCache>
                <c:formatCode>General</c:formatCode>
                <c:ptCount val="25"/>
                <c:pt idx="0">
                  <c:v>3.8599783681568001</c:v>
                </c:pt>
                <c:pt idx="1">
                  <c:v>3.9844077854708901</c:v>
                </c:pt>
                <c:pt idx="2">
                  <c:v>4.0125004030261104</c:v>
                </c:pt>
                <c:pt idx="3">
                  <c:v>4.0591612963053203</c:v>
                </c:pt>
                <c:pt idx="4">
                  <c:v>3.7363952856808198</c:v>
                </c:pt>
                <c:pt idx="5">
                  <c:v>3.9909220813944799</c:v>
                </c:pt>
                <c:pt idx="6">
                  <c:v>3.7653582672870098</c:v>
                </c:pt>
                <c:pt idx="7">
                  <c:v>3.98586866685844</c:v>
                </c:pt>
                <c:pt idx="8">
                  <c:v>3.8288973076896999</c:v>
                </c:pt>
                <c:pt idx="9">
                  <c:v>3.9370907695136399</c:v>
                </c:pt>
                <c:pt idx="10">
                  <c:v>3.8638482265143299</c:v>
                </c:pt>
                <c:pt idx="11">
                  <c:v>3.9572103723767902</c:v>
                </c:pt>
                <c:pt idx="12">
                  <c:v>4.0599665019035198</c:v>
                </c:pt>
                <c:pt idx="13">
                  <c:v>4.2326278378253903</c:v>
                </c:pt>
                <c:pt idx="14">
                  <c:v>4.31256031272392</c:v>
                </c:pt>
                <c:pt idx="15">
                  <c:v>4.1996679852530701</c:v>
                </c:pt>
                <c:pt idx="16">
                  <c:v>4.0213084169263897</c:v>
                </c:pt>
                <c:pt idx="17">
                  <c:v>4.2123965879559204</c:v>
                </c:pt>
                <c:pt idx="18">
                  <c:v>3.9859752452979702</c:v>
                </c:pt>
                <c:pt idx="19">
                  <c:v>3.9987269098510501</c:v>
                </c:pt>
                <c:pt idx="20">
                  <c:v>3.6934862352845501</c:v>
                </c:pt>
                <c:pt idx="21">
                  <c:v>3.9140203713966999</c:v>
                </c:pt>
                <c:pt idx="22">
                  <c:v>3.8903058999771498</c:v>
                </c:pt>
                <c:pt idx="23">
                  <c:v>3.8724631321325398</c:v>
                </c:pt>
                <c:pt idx="24">
                  <c:v>3.8616887729700999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F2-454D-8EB4-DF13E1AC6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096975"/>
        <c:axId val="1550332335"/>
      </c:scatterChart>
      <c:valAx>
        <c:axId val="1812096975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332335"/>
        <c:crosses val="autoZero"/>
        <c:crossBetween val="midCat"/>
        <c:majorUnit val="0.2"/>
      </c:valAx>
      <c:valAx>
        <c:axId val="1550332335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09697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Supervisor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 = 0.49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merged_indices_ratings_glassdoo!$E$2:$E$26</c:f>
              <c:numCache>
                <c:formatCode>General</c:formatCode>
                <c:ptCount val="25"/>
                <c:pt idx="0">
                  <c:v>4.1571093488141999</c:v>
                </c:pt>
                <c:pt idx="1">
                  <c:v>4.2847449978184802</c:v>
                </c:pt>
                <c:pt idx="2">
                  <c:v>4.3455517776825596</c:v>
                </c:pt>
                <c:pt idx="3">
                  <c:v>4.3328796650006698</c:v>
                </c:pt>
                <c:pt idx="4">
                  <c:v>4.0573098632173199</c:v>
                </c:pt>
                <c:pt idx="5">
                  <c:v>4.3071456720945296</c:v>
                </c:pt>
                <c:pt idx="6">
                  <c:v>4.04321475713959</c:v>
                </c:pt>
                <c:pt idx="7">
                  <c:v>4.2784258334506902</c:v>
                </c:pt>
                <c:pt idx="8">
                  <c:v>4.0734968750646701</c:v>
                </c:pt>
                <c:pt idx="9">
                  <c:v>4.2268779675559696</c:v>
                </c:pt>
                <c:pt idx="10">
                  <c:v>4.1395280274401403</c:v>
                </c:pt>
                <c:pt idx="11">
                  <c:v>4.2522929003501799</c:v>
                </c:pt>
                <c:pt idx="12">
                  <c:v>4.32454844006568</c:v>
                </c:pt>
                <c:pt idx="13">
                  <c:v>4.5033889630618598</c:v>
                </c:pt>
                <c:pt idx="14">
                  <c:v>4.5111111111111102</c:v>
                </c:pt>
                <c:pt idx="15">
                  <c:v>4.4702248963403601</c:v>
                </c:pt>
                <c:pt idx="16">
                  <c:v>4.3383568423657497</c:v>
                </c:pt>
                <c:pt idx="17">
                  <c:v>4.3863009138081503</c:v>
                </c:pt>
                <c:pt idx="18">
                  <c:v>4.3133355001529496</c:v>
                </c:pt>
                <c:pt idx="19">
                  <c:v>4.2817102064361698</c:v>
                </c:pt>
                <c:pt idx="20">
                  <c:v>4.0219346698142804</c:v>
                </c:pt>
                <c:pt idx="21">
                  <c:v>4.1663307847862798</c:v>
                </c:pt>
                <c:pt idx="22">
                  <c:v>4.1446348449790804</c:v>
                </c:pt>
                <c:pt idx="23">
                  <c:v>4.1124946611490403</c:v>
                </c:pt>
                <c:pt idx="24">
                  <c:v>4.11370675681035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02-4F63-AE40-4F58A8134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817983"/>
        <c:axId val="1708161808"/>
      </c:scatterChart>
      <c:valAx>
        <c:axId val="1650817983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161808"/>
        <c:crosses val="autoZero"/>
        <c:crossBetween val="midCat"/>
        <c:majorUnit val="0.2"/>
      </c:valAx>
      <c:valAx>
        <c:axId val="1708161808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817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95C8-F52D-94DB-47CA-8E1A3637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B238-8B2F-BE6D-555F-989D0D4A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3AEA-3421-0539-0AB7-2105E677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8AFE-972B-8CEC-89BF-D79BD3AA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4A85-87EE-EF1F-B95C-C4AD208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F05-380C-9887-4C2B-AFA98B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61F2C-4E04-1782-8205-4FF4B7A8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844E-6E79-6479-2FFC-604C7282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DD2E-839E-FDC7-A54E-EB61385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7131-AA4F-0B94-1D47-97E1B4F6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0D6CA-7CF9-4E27-DBA1-EF749680F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C7EBC-9C90-5F4A-E8FD-037467390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19EA-10F6-95BB-7D16-78D8A6C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9FDE-F1D2-9558-F9EB-1B534E7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802C-C532-7611-202C-1D0B2EDE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D71A-52E8-0665-0412-EC0686C2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D5CD-8DB2-096A-CC1A-1903796A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BD17-B12D-136A-246E-7E9CD51B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D8E2-D2D1-4209-9A8F-68D44091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5F56-D895-39A4-9AA8-CCC9949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75FD-FDEA-10B2-800F-129A773D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4DCE-AA0A-B022-C682-3497227E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4452-E4CF-69BC-9CEE-CA6CEF83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D990-4D74-7F27-5282-5219E585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E08E-0522-24B4-AD1E-FC209E7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C947-AA0D-2207-836D-1B91A0B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AC72-4988-B4C7-EF6D-97A62EDC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C16EC-8D6C-F925-28A3-94FF23FE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D619-9F67-6F77-E907-F7D6C1E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D021-0DEB-9BA9-D5DB-1D0FD696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A8AA-350B-E18E-1059-C8B7DE8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5DA-8EC6-47A8-9CA2-AF055D1A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72DD-68F5-EA97-FACE-B4AF896E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7184-358C-405E-01DE-76E4A54B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6637-C614-13BD-8E93-B6FE56D6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9EE8C-F2AD-861A-6E82-70F697B38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02D67-0377-C205-77F1-B95A573B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8D94D-5BF1-A076-13E1-D269C97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F50E-88DA-29A2-05CF-31C6747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D716-527C-91DE-951F-6BF813EB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CBBCA-3FF7-D6CC-EDA3-345576D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C85E5-8C87-ED7E-9E52-B2D52C9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383BD-5EC1-88FF-0316-269FC72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3589-E9FD-5FB8-6DB2-AFDACD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670-7E32-590A-6A15-33793CB4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A0381-5C1E-3B43-CD3F-E8CBB8A1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15CB-FD02-BBD1-DE4D-6D41341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2BF6-63C4-E5B8-1B32-BBB0CAC7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6A1C-2CDE-CD59-9178-CF4DB1B9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D8D8-D2F4-75D5-B1B2-7204F3BE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3662-1136-99E3-EC06-A2B85355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66FE-E68D-5A72-4450-DF1B1E69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4281-0666-4679-E89F-6CF6A4C1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32F8A-3479-A236-D47B-1111DF81F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AAD1-4CC2-5D1D-C010-4A04B59D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53AE-C795-D253-6338-9DBD4DCB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2F2C-BBC6-6093-DCD4-63370DDD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6243-FEF5-1754-8909-95DCB076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F74EB-A7B2-632D-2492-68C1B97B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024C-C422-EA78-2C33-86BD456B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6C37-C5FC-BFE6-8145-6FA4CC713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42C97-F996-415C-8ED6-726F4D05A94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5C8B-85FE-2391-553E-1ABB517D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917B-DD65-05D1-C908-5FD4836C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" TargetMode="External"/><Relationship Id="rId2" Type="http://schemas.openxmlformats.org/officeDocument/2006/relationships/hyperlink" Target="https://www.opm.gov/fev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4ADC-BBE6-AEB1-F81E-626EEB1F0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727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b="1" dirty="0"/>
              <a:t>Federal Employee </a:t>
            </a:r>
            <a:br>
              <a:rPr lang="en-US" sz="7200" b="1" dirty="0"/>
            </a:br>
            <a:r>
              <a:rPr lang="en-US" sz="7200" b="1" dirty="0"/>
              <a:t>Workplace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EE86-9591-6E6B-FBDD-FB7244E7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09" y="4246436"/>
            <a:ext cx="7873124" cy="631825"/>
          </a:xfrm>
        </p:spPr>
        <p:txBody>
          <a:bodyPr anchor="ctr">
            <a:noAutofit/>
          </a:bodyPr>
          <a:lstStyle/>
          <a:p>
            <a:br>
              <a:rPr lang="en-US" sz="2200" dirty="0"/>
            </a:br>
            <a:r>
              <a:rPr lang="en-US" sz="2200" dirty="0"/>
              <a:t>An Analysis of Federal Employee Viewpoint Survey (FEVS) Data and Glassdoor/Indeed Reviews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F0ECE9-1F08-2AE5-CFC0-F30944A81DA2}"/>
              </a:ext>
            </a:extLst>
          </p:cNvPr>
          <p:cNvSpPr txBox="1">
            <a:spLocks/>
          </p:cNvSpPr>
          <p:nvPr/>
        </p:nvSpPr>
        <p:spPr>
          <a:xfrm>
            <a:off x="1972209" y="5552218"/>
            <a:ext cx="787312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800" dirty="0"/>
            </a:br>
            <a:r>
              <a:rPr lang="en-US" sz="1800" dirty="0"/>
              <a:t>Aaron Hollinger – Nashville Software School </a:t>
            </a:r>
          </a:p>
        </p:txBody>
      </p:sp>
    </p:spTree>
    <p:extLst>
      <p:ext uri="{BB962C8B-B14F-4D97-AF65-F5344CB8AC3E}">
        <p14:creationId xmlns:p14="http://schemas.microsoft.com/office/powerpoint/2010/main" val="173959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2B601-5F41-1E49-122B-C237A227F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2033-89EB-69C2-89B0-8E8E562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37" y="902703"/>
            <a:ext cx="2281518" cy="478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Correlation Between FEVS Indices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63E21-6507-15BD-4A15-0EE629F9CF9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C39983-8E30-BDE9-D315-DD2B1457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2450" y="522927"/>
            <a:ext cx="8500655" cy="6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98C69-8266-86F7-97A4-B7F8C1F5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2105F-979B-630F-38B5-56C4CCFA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Glassdoor</a:t>
            </a:r>
            <a:r>
              <a:rPr lang="en-US" sz="7400" dirty="0"/>
              <a:t> and 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Indeed Ratings</a:t>
            </a:r>
          </a:p>
        </p:txBody>
      </p:sp>
    </p:spTree>
    <p:extLst>
      <p:ext uri="{BB962C8B-B14F-4D97-AF65-F5344CB8AC3E}">
        <p14:creationId xmlns:p14="http://schemas.microsoft.com/office/powerpoint/2010/main" val="235714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3F29-DB8F-3FFC-9D90-AC1EDADA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8B3-65C8-E5AA-D079-19AEE306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Online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0BDE-087B-EEDA-4710-1A41EA0C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33557-D2B6-8188-A127-A0D6FF574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54366"/>
              </p:ext>
            </p:extLst>
          </p:nvPr>
        </p:nvGraphicFramePr>
        <p:xfrm>
          <a:off x="838200" y="1706474"/>
          <a:ext cx="6354170" cy="431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085">
                  <a:extLst>
                    <a:ext uri="{9D8B030D-6E8A-4147-A177-3AD203B41FA5}">
                      <a16:colId xmlns:a16="http://schemas.microsoft.com/office/drawing/2014/main" val="4167299180"/>
                    </a:ext>
                  </a:extLst>
                </a:gridCol>
                <a:gridCol w="3177085">
                  <a:extLst>
                    <a:ext uri="{9D8B030D-6E8A-4147-A177-3AD203B41FA5}">
                      <a16:colId xmlns:a16="http://schemas.microsoft.com/office/drawing/2014/main" val="3444239541"/>
                    </a:ext>
                  </a:extLst>
                </a:gridCol>
              </a:tblGrid>
              <a:tr h="470660">
                <a:tc>
                  <a:txBody>
                    <a:bodyPr/>
                    <a:lstStyle/>
                    <a:p>
                      <a:r>
                        <a:rPr lang="en-US" dirty="0"/>
                        <a:t>Glassdoor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Overall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Overall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04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Work-Life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Work-Life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204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Compensation &amp;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Pay &amp;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03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157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Culture &amp;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465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Career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Job Security &amp; Advancement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7336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D9C79-13DF-5ECE-CA49-900572D1AE5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91545-490D-0AAA-5498-49F4F34C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01453"/>
              </p:ext>
            </p:extLst>
          </p:nvPr>
        </p:nvGraphicFramePr>
        <p:xfrm>
          <a:off x="7629098" y="1689054"/>
          <a:ext cx="3987989" cy="235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989">
                  <a:extLst>
                    <a:ext uri="{9D8B030D-6E8A-4147-A177-3AD203B41FA5}">
                      <a16:colId xmlns:a16="http://schemas.microsoft.com/office/drawing/2014/main" val="4217689839"/>
                    </a:ext>
                  </a:extLst>
                </a:gridCol>
              </a:tblGrid>
              <a:tr h="467292">
                <a:tc>
                  <a:txBody>
                    <a:bodyPr/>
                    <a:lstStyle/>
                    <a:p>
                      <a:r>
                        <a:rPr lang="en-US" dirty="0"/>
                        <a:t>Rating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03771"/>
                  </a:ext>
                </a:extLst>
              </a:tr>
              <a:tr h="1887989">
                <a:tc>
                  <a:txBody>
                    <a:bodyPr/>
                    <a:lstStyle/>
                    <a:p>
                      <a:r>
                        <a:rPr lang="en-US" dirty="0"/>
                        <a:t>Five-point rating scale (1 to 5) converted to categorial variable: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Strong: 4.0 or above</a:t>
                      </a:r>
                    </a:p>
                    <a:p>
                      <a:r>
                        <a:rPr lang="en-US" dirty="0"/>
                        <a:t>Moderate: Below 4.0 and above 2.5.</a:t>
                      </a:r>
                    </a:p>
                    <a:p>
                      <a:r>
                        <a:rPr lang="en-US" dirty="0"/>
                        <a:t>Weak: 2.5 or below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9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484EF-E7AF-6F4F-4D83-9F85F50C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305C-6686-5122-BCD2-9CE36762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A9583-D7E4-7609-7C6F-786F0AFBAA7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3237C81-76D0-3BD0-65DB-5424AB8D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9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Glassdoor: Total Number of Strong Ratings - All Categories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4F01BB-32FF-3A2F-0517-45B81D2B1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96157"/>
              </p:ext>
            </p:extLst>
          </p:nvPr>
        </p:nvGraphicFramePr>
        <p:xfrm>
          <a:off x="218365" y="1078179"/>
          <a:ext cx="11723426" cy="566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0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25C8-26A1-E8E0-1112-31402A30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4660-3891-1964-B64C-CC0758B1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B4332-A82B-18FB-0AB1-6EB2D0B2DEF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F6BC91-D9D0-4485-D6A6-BA2A9FC3D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59809"/>
              </p:ext>
            </p:extLst>
          </p:nvPr>
        </p:nvGraphicFramePr>
        <p:xfrm>
          <a:off x="163772" y="1023583"/>
          <a:ext cx="11846257" cy="5769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F1C1E01-CCC5-F473-FBF9-FF5CAC1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9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Indeed: Total Number of Strong Ratings - All Categories</a:t>
            </a:r>
          </a:p>
        </p:txBody>
      </p:sp>
    </p:spTree>
    <p:extLst>
      <p:ext uri="{BB962C8B-B14F-4D97-AF65-F5344CB8AC3E}">
        <p14:creationId xmlns:p14="http://schemas.microsoft.com/office/powerpoint/2010/main" val="18705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3FC4C-956B-3848-B7B1-D16885CE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AC782-7EE4-2E7E-039B-3F3A2E6A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FEVS Indices and Glassdoor/Indeed Ratings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6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BFF3-CBB1-86E4-3C73-A31EE2CF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24-99C0-FB9A-E0A2-9932423C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Between Indices and Online Ratings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370F9-0A60-0E82-7E37-28A0813BA9E6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37568D-9EA8-0BD6-A02F-2EE0F5EAE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169097"/>
              </p:ext>
            </p:extLst>
          </p:nvPr>
        </p:nvGraphicFramePr>
        <p:xfrm>
          <a:off x="1571625" y="1254503"/>
          <a:ext cx="9048749" cy="540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23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A00DD-43EC-65C5-5BA1-2BE112FE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B11E-3750-49DA-B82F-1100AE17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with Work-Life Balance – Indeed – Top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B93D7D-5E69-D017-E297-7C09B7A46A71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00E4F8-36D9-777D-B6E5-132EEBDF7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63878"/>
              </p:ext>
            </p:extLst>
          </p:nvPr>
        </p:nvGraphicFramePr>
        <p:xfrm>
          <a:off x="6199091" y="1106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49363C-8DAC-1544-FEDF-C5721C134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07979"/>
              </p:ext>
            </p:extLst>
          </p:nvPr>
        </p:nvGraphicFramePr>
        <p:xfrm>
          <a:off x="3518645" y="3866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3AC682-5252-956D-07CB-20239F683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396735"/>
              </p:ext>
            </p:extLst>
          </p:nvPr>
        </p:nvGraphicFramePr>
        <p:xfrm>
          <a:off x="838200" y="11079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986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1EA0E-EBCB-32B6-1F2D-0F07D2B6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5E70-D606-0E22-C57D-5CAE141A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with Work-Life Balance – Glassdoor – Top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8D3B36-79DB-F15F-A637-D74CDDE21E37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627AE8-4319-F0FB-96A7-E8B2EBAEC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534224"/>
              </p:ext>
            </p:extLst>
          </p:nvPr>
        </p:nvGraphicFramePr>
        <p:xfrm>
          <a:off x="838200" y="1106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6BCE83-EF93-CB4D-5CFA-49DC8947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584198"/>
              </p:ext>
            </p:extLst>
          </p:nvPr>
        </p:nvGraphicFramePr>
        <p:xfrm>
          <a:off x="6096000" y="1124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F161CE-2B69-56A7-844E-5BB92B99C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93728"/>
              </p:ext>
            </p:extLst>
          </p:nvPr>
        </p:nvGraphicFramePr>
        <p:xfrm>
          <a:off x="3481939" y="3900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412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3BB19-A2DD-C770-C0F2-3163C26A1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16B72-5BAF-E654-D30A-BF8EACD1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Interactive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40DC-44B5-37FA-3063-5281A52D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2C8A-1683-FDC8-8140-5412921F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651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FEVS Data</a:t>
            </a:r>
            <a:endParaRPr lang="en-US" sz="2000" dirty="0"/>
          </a:p>
          <a:p>
            <a:pPr lvl="1"/>
            <a:r>
              <a:rPr lang="en-US" sz="2000" dirty="0"/>
              <a:t>Which federal agencies exceeded or fell below the federal agency median?</a:t>
            </a:r>
          </a:p>
          <a:p>
            <a:pPr lvl="2"/>
            <a:r>
              <a:rPr lang="en-US" sz="1600" dirty="0"/>
              <a:t>Overall Satisfaction</a:t>
            </a:r>
          </a:p>
          <a:p>
            <a:pPr lvl="2"/>
            <a:r>
              <a:rPr lang="en-US" sz="1600" dirty="0"/>
              <a:t>Index Level</a:t>
            </a:r>
          </a:p>
          <a:p>
            <a:pPr lvl="1"/>
            <a:r>
              <a:rPr lang="en-US" sz="2000" dirty="0"/>
              <a:t>Are the FEVS indices correlated?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Glassdoor/Indeed Ratings</a:t>
            </a:r>
          </a:p>
          <a:p>
            <a:pPr lvl="1"/>
            <a:r>
              <a:rPr lang="en-US" sz="2000" dirty="0"/>
              <a:t>Which agencies received the most favorable Glassdoor/Indeed ratings?</a:t>
            </a:r>
          </a:p>
          <a:p>
            <a:pPr lvl="1"/>
            <a:r>
              <a:rPr lang="en-US" sz="2000" dirty="0"/>
              <a:t>Is there a correlation between Glassdoor and Indeed ratings?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FEVS and Glassdoor/Indeed Ratings</a:t>
            </a:r>
          </a:p>
          <a:p>
            <a:pPr lvl="1"/>
            <a:r>
              <a:rPr lang="en-US" sz="2000" dirty="0"/>
              <a:t>Is there a correlation between FEVS survey indices and Glassdoor/Indeed ratings?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8619D-7A36-D69F-4D6E-41A48F1286B8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9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90445EC8-4F76-0A3B-3DFA-EE9564E4A7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0919781"/>
                  </p:ext>
                </p:extLst>
              </p:nvPr>
            </p:nvGraphicFramePr>
            <p:xfrm>
              <a:off x="272716" y="231006"/>
              <a:ext cx="11107554" cy="64585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90445EC8-4F76-0A3B-3DFA-EE9564E4A7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16" y="231006"/>
                <a:ext cx="11107554" cy="6458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34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3D43EE2-E255-29C2-DFC2-972386CA05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31047125"/>
                  </p:ext>
                </p:extLst>
              </p:nvPr>
            </p:nvGraphicFramePr>
            <p:xfrm>
              <a:off x="199833" y="227666"/>
              <a:ext cx="11273482" cy="64026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63D43EE2-E255-29C2-DFC2-972386CA05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33" y="227666"/>
                <a:ext cx="11273482" cy="6402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66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5330FB4-E0CE-6A6F-9575-15FFB09271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6200557"/>
                  </p:ext>
                </p:extLst>
              </p:nvPr>
            </p:nvGraphicFramePr>
            <p:xfrm>
              <a:off x="268072" y="179540"/>
              <a:ext cx="11051238" cy="64989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5330FB4-E0CE-6A6F-9575-15FFB09271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072" y="179540"/>
                <a:ext cx="11051238" cy="64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5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8F32D-E259-1E69-F7DA-07727F7D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CCF1C-837A-CDA6-27BB-1A9FD328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My Supervisor was the highest rated index at all 26 agencies. 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Leadership was the lowest rated index at 19 agencies.</a:t>
            </a:r>
            <a:br>
              <a:rPr lang="en-US" sz="3000" dirty="0"/>
            </a:br>
            <a:endParaRPr lang="en-US" sz="3000" dirty="0"/>
          </a:p>
          <a:p>
            <a:pPr lvl="1"/>
            <a:r>
              <a:rPr lang="en-US" sz="3000" dirty="0"/>
              <a:t>Overall Satisfaction:</a:t>
            </a:r>
          </a:p>
          <a:p>
            <a:pPr marL="457200" lvl="1" indent="0">
              <a:buNone/>
            </a:pPr>
            <a:endParaRPr lang="en-US" sz="3000" dirty="0"/>
          </a:p>
          <a:p>
            <a:pPr lvl="2"/>
            <a:r>
              <a:rPr lang="en-US" sz="3000" u="sng" dirty="0"/>
              <a:t>Highest</a:t>
            </a:r>
            <a:r>
              <a:rPr lang="en-US" sz="3000" dirty="0"/>
              <a:t>: National Science Foundation and the Federal Energy Regulatory Commission.</a:t>
            </a:r>
          </a:p>
          <a:p>
            <a:pPr marL="914400" lvl="2" indent="0">
              <a:buNone/>
            </a:pPr>
            <a:endParaRPr lang="en-US" sz="3000" dirty="0"/>
          </a:p>
          <a:p>
            <a:pPr lvl="2"/>
            <a:r>
              <a:rPr lang="en-US" sz="3000" u="sng" dirty="0"/>
              <a:t>Lowest</a:t>
            </a:r>
            <a:r>
              <a:rPr lang="en-US" sz="3000" dirty="0"/>
              <a:t>: Department of Homeland Security and the Social Security Administration.</a:t>
            </a:r>
          </a:p>
          <a:p>
            <a:pPr marL="914400" lvl="2" indent="0">
              <a:buNone/>
            </a:pPr>
            <a:endParaRPr lang="en-US" sz="33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53910D-83B1-D088-E54F-BB5C6D2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FEVS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4DFA6-5AA3-4B5C-3B8B-BE984D59EAED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5987-3FEF-4068-89A8-02435F387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8C765-4F27-B4EB-3AFD-1F872C7C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There was no significant correlation between ratings on Glassdoor and Indeed.</a:t>
            </a:r>
            <a:endParaRPr lang="en-US" sz="3000" b="1" dirty="0"/>
          </a:p>
          <a:p>
            <a:pPr lvl="1"/>
            <a:endParaRPr lang="en-US" sz="3000" b="1" dirty="0"/>
          </a:p>
          <a:p>
            <a:pPr lvl="1"/>
            <a:r>
              <a:rPr lang="en-US" sz="3000" dirty="0"/>
              <a:t>Strong ratings in all six categories:</a:t>
            </a:r>
            <a:br>
              <a:rPr lang="en-US" sz="3000" dirty="0"/>
            </a:br>
            <a:endParaRPr lang="en-US" sz="3000" dirty="0"/>
          </a:p>
          <a:p>
            <a:pPr lvl="2"/>
            <a:r>
              <a:rPr lang="en-US" sz="3000" u="sng" dirty="0"/>
              <a:t>Glassdoor</a:t>
            </a:r>
            <a:r>
              <a:rPr lang="en-US" sz="3000" dirty="0"/>
              <a:t>: The Federal Energy Regulatory Commission.</a:t>
            </a:r>
            <a:br>
              <a:rPr lang="en-US" sz="3000" dirty="0"/>
            </a:br>
            <a:endParaRPr lang="en-US" sz="3000" dirty="0"/>
          </a:p>
          <a:p>
            <a:pPr lvl="2"/>
            <a:r>
              <a:rPr lang="en-US" sz="3000" u="sng" dirty="0"/>
              <a:t>Indeed</a:t>
            </a:r>
            <a:r>
              <a:rPr lang="en-US" sz="3000" dirty="0"/>
              <a:t>: The U.S. Agency for International Development, the National Science Foundation, and the Federal Trade Commission.</a:t>
            </a:r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35B4DD-646D-BA20-7B99-F964E9A5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Glassdoor/Indeed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136E4-5AB3-6C71-7EAB-D0492ACB27F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2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BC7A-CAE9-2ACA-7EB4-B18645DD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BB291-4566-346E-08B8-D8E507B8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There was a moderate positive correlation between several FEVS indices and Indeed rating categories. </a:t>
            </a:r>
          </a:p>
          <a:p>
            <a:pPr lvl="2"/>
            <a:endParaRPr lang="en-US" sz="1800" dirty="0"/>
          </a:p>
          <a:p>
            <a:pPr lvl="2"/>
            <a:r>
              <a:rPr lang="en-US" sz="3000" dirty="0"/>
              <a:t>Six correlations between FEVS indices and Indeed ratings exceeded .50.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There was no consistent correlation between FEVS Indices and Glassdoor rating categories.</a:t>
            </a:r>
          </a:p>
          <a:p>
            <a:pPr lvl="1"/>
            <a:endParaRPr lang="en-US" sz="3000" dirty="0"/>
          </a:p>
          <a:p>
            <a:pPr lvl="2"/>
            <a:r>
              <a:rPr lang="en-US" sz="3000" dirty="0"/>
              <a:t>Zero correlations between FEVS indices and Glassdoor ratings exceeded .50.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53EE70-113E-F905-D22E-C03FD036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FEVS and Online Ratings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054347-CC29-9A8A-3115-EDB25A88202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3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31ED-4032-2D39-05FF-2CBB0AB0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C1D8A-FF10-284A-F90B-704D586F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FEVS Data: </a:t>
            </a:r>
            <a:r>
              <a:rPr lang="en-US" sz="2400" b="1" dirty="0">
                <a:hlinkClick r:id="rId2"/>
              </a:rPr>
              <a:t>https://www.opm.gov/fevs/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Glassdoor Reviews: </a:t>
            </a:r>
            <a:r>
              <a:rPr lang="en-US" sz="2400" b="1" dirty="0">
                <a:hlinkClick r:id="rId3"/>
              </a:rPr>
              <a:t>https://www.glassdoor.com/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Indeed Reviews: </a:t>
            </a:r>
            <a:r>
              <a:rPr lang="en-US" sz="2400" b="1" dirty="0">
                <a:hlinkClick r:id="rId3"/>
              </a:rPr>
              <a:t>https://www.indeed.com/</a:t>
            </a:r>
            <a:r>
              <a:rPr lang="en-US" sz="2400" b="1" dirty="0"/>
              <a:t> </a:t>
            </a:r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C437B0-51A6-B1E8-C004-5514E079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CC340D-868B-6690-D9E9-96209FB2816B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4A43E-CEA8-286E-2DB0-66E1F73C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788"/>
            <a:ext cx="9144000" cy="101242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297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213B6-A1C1-0BE0-8299-2236326C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DED6-4775-F838-B34F-7F323DC1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1" y="365125"/>
            <a:ext cx="10515600" cy="1218015"/>
          </a:xfrm>
        </p:spPr>
        <p:txBody>
          <a:bodyPr>
            <a:normAutofit/>
          </a:bodyPr>
          <a:lstStyle/>
          <a:p>
            <a:r>
              <a:rPr lang="en-US" sz="3200" b="1" dirty="0"/>
              <a:t>Federal Agencies Included in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E8BA3-C9EE-26D3-FF78-91929DE7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0285"/>
              </p:ext>
            </p:extLst>
          </p:nvPr>
        </p:nvGraphicFramePr>
        <p:xfrm>
          <a:off x="663054" y="1479462"/>
          <a:ext cx="11196851" cy="5029200"/>
        </p:xfrm>
        <a:graphic>
          <a:graphicData uri="http://schemas.openxmlformats.org/drawingml/2006/table">
            <a:tbl>
              <a:tblPr/>
              <a:tblGrid>
                <a:gridCol w="3716039">
                  <a:extLst>
                    <a:ext uri="{9D8B030D-6E8A-4147-A177-3AD203B41FA5}">
                      <a16:colId xmlns:a16="http://schemas.microsoft.com/office/drawing/2014/main" val="1727507295"/>
                    </a:ext>
                  </a:extLst>
                </a:gridCol>
                <a:gridCol w="3740406">
                  <a:extLst>
                    <a:ext uri="{9D8B030D-6E8A-4147-A177-3AD203B41FA5}">
                      <a16:colId xmlns:a16="http://schemas.microsoft.com/office/drawing/2014/main" val="4223391190"/>
                    </a:ext>
                  </a:extLst>
                </a:gridCol>
                <a:gridCol w="3740406">
                  <a:extLst>
                    <a:ext uri="{9D8B030D-6E8A-4147-A177-3AD203B41FA5}">
                      <a16:colId xmlns:a16="http://schemas.microsoft.com/office/drawing/2014/main" val="386886131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Agriculture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State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Nuclear Regulatory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8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Commerce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Interior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Office Of Personnel Management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835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Education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Treasury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 Business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849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Energy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Transportation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 Security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6711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Homeland Security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Equal Employment Opportunity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U.S. Agency for International Development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63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Housing and Urban Development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Federal Energy Regulatory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Air Force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419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Justice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Federal Trade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Army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528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Labor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General Services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Navy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0146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State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National Credit Union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6747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Interior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National Science Foundation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0163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F002AC6-DEFE-9809-C8A1-EB2D9610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13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D1A5A-FE63-5B66-8453-C0D0FB88A34E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E8F818-295C-30BC-EADC-E800F448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FEVS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3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1F5A-6F92-6CF6-93B5-ADB7577CF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D0BD-53ED-3A78-89A1-DAD3EEC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65126"/>
            <a:ext cx="10515600" cy="1286254"/>
          </a:xfrm>
        </p:spPr>
        <p:txBody>
          <a:bodyPr>
            <a:normAutofit/>
          </a:bodyPr>
          <a:lstStyle/>
          <a:p>
            <a:r>
              <a:rPr lang="en-US" sz="3200" b="1" dirty="0"/>
              <a:t>FEVS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CB3B-1529-3D94-8790-E6C17288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Work Experience</a:t>
            </a:r>
          </a:p>
          <a:p>
            <a:r>
              <a:rPr lang="en-US" sz="2400" dirty="0"/>
              <a:t>My Work Unit</a:t>
            </a:r>
          </a:p>
          <a:p>
            <a:r>
              <a:rPr lang="en-US" sz="2400" dirty="0"/>
              <a:t>My Organization</a:t>
            </a:r>
          </a:p>
          <a:p>
            <a:r>
              <a:rPr lang="en-US" sz="2400" dirty="0"/>
              <a:t>My Supervisor</a:t>
            </a:r>
          </a:p>
          <a:p>
            <a:r>
              <a:rPr lang="en-US" sz="2400" dirty="0"/>
              <a:t>Leadership</a:t>
            </a:r>
          </a:p>
          <a:p>
            <a:r>
              <a:rPr lang="en-US" sz="2400" dirty="0"/>
              <a:t>My Satisfaction</a:t>
            </a:r>
          </a:p>
          <a:p>
            <a:r>
              <a:rPr lang="en-US" sz="2400" dirty="0"/>
              <a:t>DEI</a:t>
            </a:r>
          </a:p>
          <a:p>
            <a:r>
              <a:rPr lang="en-US" sz="2400" dirty="0"/>
              <a:t>Employee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25D0B0-5B66-8E8A-A7D3-C6C0FFC01B30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1742-E528-FD8D-002D-9E201DCE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1674-9E79-1C44-C5F9-8F99ABC0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85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Overall Satisfaction – Favorable Percentage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9C5E7C-0542-CDFD-2466-132235306E27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0B6018-C32D-4FA4-AEB2-22C5BBBCA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18277"/>
              </p:ext>
            </p:extLst>
          </p:nvPr>
        </p:nvGraphicFramePr>
        <p:xfrm>
          <a:off x="304800" y="1004888"/>
          <a:ext cx="11582400" cy="5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2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24EB7-C8FB-807D-2F17-B6E62E37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E413-1979-FF74-F513-C3C8E5EE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65126"/>
            <a:ext cx="10515600" cy="1286254"/>
          </a:xfrm>
        </p:spPr>
        <p:txBody>
          <a:bodyPr>
            <a:normAutofit/>
          </a:bodyPr>
          <a:lstStyle/>
          <a:p>
            <a:r>
              <a:rPr lang="en-US" sz="3200" b="1" dirty="0"/>
              <a:t>Median Favorable Percentage by 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813DD-95BC-C8B8-7E8B-56FB5F298FFC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AED653-EBAE-0222-11F4-41CCDF671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79894"/>
              </p:ext>
            </p:extLst>
          </p:nvPr>
        </p:nvGraphicFramePr>
        <p:xfrm>
          <a:off x="571498" y="1405719"/>
          <a:ext cx="11049004" cy="508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03373-24B7-BD35-9D08-F4168304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4E2-AD94-7983-DDC0-06EE7C03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77"/>
            <a:ext cx="10077452" cy="238319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Favorable Percentage By Index - Top 2 / Bottom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7798C8-8530-7395-D2E9-5DC8D50DC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2704"/>
              </p:ext>
            </p:extLst>
          </p:nvPr>
        </p:nvGraphicFramePr>
        <p:xfrm>
          <a:off x="838200" y="988939"/>
          <a:ext cx="4819652" cy="290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Work Experience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72%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09634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63%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95E0CD-FE85-CB46-D7C1-7BD66762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15711"/>
              </p:ext>
            </p:extLst>
          </p:nvPr>
        </p:nvGraphicFramePr>
        <p:xfrm>
          <a:off x="6096000" y="988939"/>
          <a:ext cx="4819652" cy="290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9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Work Unit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378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64%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628968-FA66-BFD5-3F43-C3BCD94F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20041"/>
              </p:ext>
            </p:extLst>
          </p:nvPr>
        </p:nvGraphicFramePr>
        <p:xfrm>
          <a:off x="838200" y="405980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84%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6266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AB8655-A991-5624-1653-CADADD04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40078"/>
              </p:ext>
            </p:extLst>
          </p:nvPr>
        </p:nvGraphicFramePr>
        <p:xfrm>
          <a:off x="6096000" y="405601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86%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04450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64ADAA-B405-3250-FE41-4846AC9867ED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977CC-094F-936B-5B07-BE36B266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8AB7F3-377D-3E24-AB5D-4DDB6F8FD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4119"/>
              </p:ext>
            </p:extLst>
          </p:nvPr>
        </p:nvGraphicFramePr>
        <p:xfrm>
          <a:off x="838200" y="965214"/>
          <a:ext cx="4819652" cy="290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2624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A50F84-1E70-4718-8249-D7CF2132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4363"/>
              </p:ext>
            </p:extLst>
          </p:nvPr>
        </p:nvGraphicFramePr>
        <p:xfrm>
          <a:off x="6096000" y="965214"/>
          <a:ext cx="4819652" cy="290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9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47955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DD3DC7-C20F-04E7-5EE3-79DBA608D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31480"/>
              </p:ext>
            </p:extLst>
          </p:nvPr>
        </p:nvGraphicFramePr>
        <p:xfrm>
          <a:off x="838200" y="4059882"/>
          <a:ext cx="4819652" cy="26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89%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304097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78%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15675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41981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66%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A00D37-AC78-355E-E14C-6E513E9D1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14310"/>
              </p:ext>
            </p:extLst>
          </p:nvPr>
        </p:nvGraphicFramePr>
        <p:xfrm>
          <a:off x="6096000" y="405609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Employee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Equal Employment Opportunity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84%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72106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68%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64%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D52AD55-F96D-0C4D-8CF4-5ECF8068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75"/>
            <a:ext cx="10515600" cy="412796"/>
          </a:xfrm>
        </p:spPr>
        <p:txBody>
          <a:bodyPr>
            <a:noAutofit/>
          </a:bodyPr>
          <a:lstStyle/>
          <a:p>
            <a:r>
              <a:rPr lang="en-US" sz="2500" b="1" dirty="0"/>
              <a:t>Favorable Percentage By Index - Top 2 / Bottom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6377D-C8EE-6B6B-6734-57B12F53EB64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E3A5B1F-6E38-4D02-A8DE-FA298E4BAF06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71WW0/bMBT+K8gve6mm3NqmvEEBaRLbEEXsYULTiX3aGJI4cpzSrOp/37GTbpRe6APsoYrtc/3O+XzcJROyKjNovkGO7JSdK/WUg3468VmPFZtnwAMRIe8Lj49G/ohjH6yWKo1URcVOl8yAnqG5l1UNmXVIhz8fegyy7AZmdjeFrMIeK1FXqoBM/sZWmURG17jqMVyUmdJgXU4MGLRu56ROe0rF/xxSROBGznGC3LSnt1gqbbp9nw9wEAT+EGEUBVHkR4FHNlUrdWm+rU9KU5kZimuXSXO5KDVhWa5LcuWEYci5z4fxKAbPi0ZxLAJbENOUVmdM2c+Ulhwy5nBprFoYSzZWWZ271eXG+UTVmuMtTp2oMNI05Kmq9RwbA0mGbEU1utGKKuhEZzMsePPLdc+KUvU81kiRBTv1Vw90MncFHqvCgCw6QB4AtQ99wAHGoT8QPg72Y+7wnIk5FJwcvwZzpqVJczSS2901To39fkWgvPFYjJ36yd0ulBcN1V3yk7VPK76Vs9QFmnDSE5dzKvNWrI9OwsW2JLeb76QJRlHRwu1W9Jbvz4tJimiC3ZTYYoP3IoW9rfzoem0mZOlZyWKWdVPA3XW3umvz5FldESFRnIMep6CNHTfJI11cy1GyVlqgPm8cTS+kXk+EoPdfebB6WM8kUnt8MWi6Vrf5vWtviXB2WHp+EHCMk0EUQV8k/dhzd/BgUasU6LtRSOtLCMGDcDgdxqEQQ5/DcOi96cvgwiRqse0t8MNwlMQJDUbuDSHhQQRvTpj3uxkHG7gW7hyaR7CyyiRHvYGZ5Ugvn11Qg2gKZA5W2caUWP2Dvrm6X79sxNgrrXJn1j3FOUXYA6jH2lQ8y7wfKVpmO4YVQpquMF9eFas6noTtxqVwuHQU/R6y2r3z5Pxamhb7sj0mg0/XCHRFq1SWn6yB5a39WVMBBnbUKVfCVRIdO3Z7vSALoZ4L67P1uOcG/k3vIxnkAFmVXYRQtalK4HgDBe5ASyihEJZ5BxG7P07MBSEuSpvTkQZden8AtR+mGekJAAA=&quot;"/>
    <we:property name="creatorSessionId" value="&quot;fc4f56a3-7459-4396-af88-9bb3da28a590&quot;"/>
    <we:property name="creatorTenantId" value="&quot;89133879-9218-4fa8-a433-2d0594009529&quot;"/>
    <we:property name="creatorUserId" value="&quot;1003BFFD934BE0AF&quot;"/>
    <we:property name="datasetId" value="&quot;b44af8c5-b9e7-4597-b42e-15423f8a5b59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71WS2/iMBD+K8iXXtAqDwqhN0qptOpTUHUPq6qa2AO4TeLIMZQs4r/v2AndUh7tod0DwvaMZ+b7/HmcJROyyBMoryFFdsJOlXpOQT83fNZkWb12c3Nx1RtePF73rga0rHIjVVawkyUzoCdo7mUxg8RGoMXfD00GSXILEzsbQ1Jgk+WoC5VBIv9g5Uwmo2e4ajJc5InSYEOODBi0YefkTnPK7f8IKSNwI+c4Qm6q1SHmSpt6fszb2A4Cv4PQbQWtlt8KPNpTVFZX5sf+5DSWiaG8dhiXg0WuCctyzcG5M4Yh5z7vRN0IPK/VjSIRWJ5MmVufPlU/UVpySJjDpbGoYCxZXyWz1I0GG+sjNdMchzh2psxIU1KkYqbnWBqIE2Qr4uhWK2LQmXoTzHj56I7Lmqbqpa+RMgt24q8eaGXuCO6rzIDMakAeQJcj+oBtjEK/LXxs78dc4+mJOWScAr8H09PSTFM0ktvZJY6N/b9CoLrxsxhr98bdLpRnJfEueWMd05qHcjJ1iUac/MRgTjRv5fruIlxuK3I7uSFPMIpIC7ePorn8el2Mpogm2C2JLTV4b0rYe5TfzddmQVaehcwmSd0F3F13o7uqTp7MChIkilPQ/SloY9tN/EQX12qUdistUJ+WTqZnUq87QtD8rzpYPax7Erk9vWk09VFX9X3p2ZLgbLP0/CDgGMXtVguORXwcee4OHiS1mAL9bxBpYwkheBB2xp0oFKLjc+h0vA9jGVyYWC22owV+GHbjKKbGyL0OxDxowYcd5utuxsEDXBt3Ns1PqLJIJEe9gZmlSC+fHdABURdIHKy8yimx+Ad9c3S/ftlIsedapW5b/famlGEPoCarSvGs8n5N0SrbKSwT0tTE/HxHVvF5EVYTV8Jh6ij7PSQz985T8EtpKuzLapk2HA1Ses9LxAblQy1Jvnhkd1oB25+NIcDADsJSJRyl6GSyO/wZ7RDqJbMxq4h7ruJrnd8pJQfIuuxShpqZIgeOt5DhDrSEEjJhJXgQsfuCYi4JiVLamg5vsN9Vr+SsVn8BlL+1meIJAAA=&quot;"/>
    <we:property name="isFiltersActionButtonVisible" value="true"/>
    <we:property name="isFooterCollapsed" value="true"/>
    <we:property name="isVisualContainerHeaderHidden" value="false"/>
    <we:property name="pageDisplayName" value="&quot;Overview&quot;"/>
    <we:property name="pageName" value="&quot;ReportSection5c6e62217ea942441420&quot;"/>
    <we:property name="pptInsertionSessionID" value="&quot;D03D9CC8-00CD-4184-9BE7-F628F31861BA&quot;"/>
    <we:property name="reportEmbeddedTime" value="&quot;2024-02-29T16:52:51.884Z&quot;"/>
    <we:property name="reportName" value="&quot;federal_employee_interactive_dashboard&quot;"/>
    <we:property name="reportState" value="&quot;CONNECTED&quot;"/>
    <we:property name="reportUrl" value="&quot;/groups/me/reports/241a588d-b859-4109-bc61-454e6df312e3/ReportSection5c6e62217ea942441420?bookmarkGuid=57b77d74-260d-473b-b835-796689bf9e70&amp;bookmarkUsage=1&amp;ctid=89133879-9218-4fa8-a433-2d0594009529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294F186-3C82-4E30-A7F6-C068EFFBD84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bW/bRhL+K4Y+XO8AX7HvL/2WuA5wh/QaREXyoSiM2d2hzIYSBZJyoxr+752l5PObbMvKOWZ8hgFZu1oO55mdmWd2yNNRKtt5Bcv/wBRHP4xe1/WnKTSf9vhofzS7OieMYNYoLw0UyJ1PSQdaVc+7sp61ox9ORx00E+w+lO0CqiyQJn/9bX8EVfUOJnlUQNXi/miOTVvPoCr/xNVi+qlrFni2P8LP86puIIscd9BhFntCy2lMqvDvJd0RYlee4Bhjt5p9j/O66dZj7hiC1aC4CuilCA4dXdOufu3VvH99vmmv2EE966CckQJ5joMJqTAqLzJMCKUg5vmirLr1krA8/DxvCPfpufne9D8mlWSRpLNMezJj8p5lE3fLeV5zQEgndVNGqGhyJS5L+3COXOyP3jT1tJe73qqWVh7OurJb5sGiOcFlB6FCmv6ll8rOyPYfj7HB/jKCksqVxU5H/+o/s6rYtiu79EuqxfTaL3k0rhdNxPdYXAx6Bc5ow941NW1nr8R0eVQ3E5iVf/b7d9SVhOIsa/EBqkXvDXSTtyWBI5wZXp6mC7/7qU401+F3/fJbFo27pp5N7lzyEeFTv+C3M/pYudMlHFvh22jT7ZDuj47rPw4aJCQp23//9HyDX6UTmEWava7Sq6bsjqfYlb0jvcWi62cnkwYncL5bh18ZxZvFbB1bOg/fl5PjXq1xpGvT4cnK6lfvPiyVe01z9smDn+fZuWqKKLnbHv3voE0xlTA7ugbjOkr6H5ESzwSvYWM39c9e3pazSbVOpRe5a5UFRrFatBQpmFaaHhxD0+W0HX6nBJhzFgmoG4q/18s+CfxYNueZlbLO4Yu3PqW35uS5ojsS+/slDlszxnL7vP0FCudsuj+KwXFbEP9bHdEasJ6FLPhO7+vwcxfqz1cdLkvD5K02WioRnZcqJdR3cOlGnvyS5D4+Ruz4dfyvJjiLy6OeYXcItbYqIxnsMlaKeKqJ8hcSveIrgjNf3bLE9gLy1W9bM/8ayJOR/lWTbcH14zqWUO1R+bWgbLLce5Wm5axsu1XRd4m9V96foIMNNptSxZD/Y+8hm+/0I12R6j96mSthLVbnue2GRNKgjN24399xv+4e+X0xuxadjbIxTv9rjcdw0FVcGp0iMwaQM6atiUYaeW8kfQ2yW0HY+7v4x3UYH+vm0z/flgXuvYYq67H3y83UuIGs7yc7aNLNXKPBFsmgAA7BeaZilHbgFvp3HS5C5G97a2WmVBU8rqkE90IKOqU44xNCTvRDN9U7yBZ6Tem1KLv2cc1jJC+EV8F6F4OIEoJiAzfPwaLqFs0jR1gQEpQOmkoCxngKyQk/cLv8BDMqsB8/okAFV2jGI6QkAiSujBu4aX4+yVxX7b2n+8wmj5xwbODK2yIoDSjJgSTa3atKJ3jBGLjgbbAqgnHJ7S5NSWeBBUWqUVL0jpjW3yutPYY5bogQiSYVynoIDIAJJhzfVRYo4Q3V4k774BwSYMa+oBI3HinhC8k1E5ERNzq9q2ZkdkRwUWqkmp5bq8T9mt0ii0fGKF4cuugi0XdI3uwqywQZeAguMUNVUjIJxP3Wv9VijFNBIaMzVGw5pphCd0e2u9IHDEYzpY1lnnzJS24Vc8+wD9guaEDGrJvn3QW8ifNp+0sP1/ZaK+Ky8vwbaGBuAWlYDaEtFB5+8/ICxEvr8sVPh9C23EA4PVVbZjFylwzD4Lj3VIDdcZ69QtWFobLUGSV1MC5wx6JIz42qKwQKn/a4nD9jnr4JcrAkvUnVb5mht8AzoLS3hbYD5+YLBC/E/OKeT0jJG4il5+NCWVOwKCWd6731dCZPIsvc5VCfJP3ZIhrtlVagRbD3t2duPdQHjgK198zFqOhELyIO6THKk7R1fWRRR50Mao0sols3OnZsp6UEShaRoQ9GB7Sc8QFb+KkewbiUQsFt5IF55BwiWDFgM33Nxy9OOCZ45AYZU8yA9PgF7V06EojgJBeBCcGUDDb830d8EZE75QtlLGjHJbIt2tS3WthwZ613QkPwMgrpQxzS47KneyREtCXoZJksMwKV1/z+zvatRtZoCwyasxC59YIj07i7NEycaFQl4RyY5BXlnyFnn6/5qMoBWB1NoaPjAMKzFMPtprnaS3BRsFhYJiX3VrLE2LPrJeB0XtVLxCNyAWxKJId4QFPhIf2C2xZcaUw8clPhDrSD7S7cqfO33GZ4CLABHegeovbAGw8boLx0IF48d1A9ibsIqn+N82zzm7v1omvnEPEdzHDDi6MkDWYp++12r4vuZ08us35bXrBW7y/c+NkPrDUAAA==&quot;"/>
    <we:property name="creatorSessionId" value="&quot;6733543e-3950-435e-a55e-e3dc9177c62f&quot;"/>
    <we:property name="creatorTenantId" value="&quot;89133879-9218-4fa8-a433-2d0594009529&quot;"/>
    <we:property name="creatorUserId" value="&quot;1003BFFD934BE0AF&quot;"/>
    <we:property name="datasetId" value="&quot;b44af8c5-b9e7-4597-b42e-15423f8a5b59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bW2/bxhL+K4Ie2lPAJ9j7pW+O4wBtkyawepKHg8LYy1BmQ5ECSblRDf/3zpJyHduSrSqwzbqGAdm7Wg7nm52db2d2fTaOeTMv3PJnN4Px9+OXVfVp5upPIzreG5ervnfvfnq7f/TT8c/7bw+xu5q3eVU24+/Pxq2rp9B+yJuFK5IE7Pz/r3tjVxTv3TS1Mlc0sDeeQ91UpSvyP6AfjF+19QLO98bweV5UtUsiJ61rIYk9xeHYxnfTFxzf6EKbn8IEQtv3HsG8qttVmxoCTksnqPBgOfMGDD7T9N92at49Pr20U+ygKluXl6hA6jMORwaVyWCoc8ySGHzqz/KiXQ3xy8PP8xpxn13Y63X3ZWYCIyHThHNqNSeRkIhqtct5GnOASKdVnQdXYGcvLkn7cIGc7Y1f19Wsk7uamwZHHpZt3i5TY1GfwrJ1vgDs/qWTSs7R9h9PoIbuMYQS895iZ+Mfus+kKjRNb5duSLGYXfsmtSbVog5wBNllo1PgHCfsfV3hdHZKwAznbglwjJMIdQ5lgOM2RyTnSZMPrlh0HoEvepMjQMSaIKZufPjbSVtX5fTbbvCGIR/Bfbp1wNsqYl8L3aBfz/Gjd6kvsGyFca1dt0e7Nz6pfj+oATWJaR72zi4mej+eOhyYpv6qWvvTaQ1TdzE/h4+g8+tFuVpR8joEuhWEOm9PZtDmIbXeQNYOE9hRPj3pVJsEfD4envZOdDjw+ei0TQE1Nd7Nk59XGCT4Y7vbDGLuyuM1UK6jxd8BMJ5O4Ro+chNDWrhNXk6LFUNchuQ+uI1DsWgwAEDstT04cXWb2Mj/hnE9hWIUUNUYDl4uu9j2Kq8vCAOD6eGz5w7BcxMv9GyOon/7gqJXhLjcnpa+UulEFrhIIvXaisiMcSpaQV1gmwn+ARfZ5ASgpdfxvDtNDFiMjvAd5XT0y037r4kOd68sV8erKykJkaAz8JISH6i2jAKR3ebsVlEtfG599fmmNCeizpgSPGqiGAgrqdpdmqJGa2uYdN7ywLj1gQx42t66EmPgDEPh/U5ZFoAaYTOhtJOGciCG7m5kAh43x5wyTxgjgnvt+YCNfLAo2kUN92thwwxhNFAFhAiiHLd98rCbhU2MPqM6UE8sUIw9Tg85+rx3y9E3o5dQQpa3zf0aWsToBM8CAeuV9KApoQM2zY+VH2F+ucB9RbLRSpH7X/E2kCCDjAqkBBIAc1m7uz96CgyktcSEIAQYFuBfv+Ijxx+dBSWtkMJJhvuF3S2cCa0yEjiPBqy21PvI7pTWnLg53JSliYZATVQYqA21VmirN8/W1eKEsjozyMbSK+OpIYE9ueJEAQ6TgeYkn/+NmsSVesKmosPfKVzcc03iJsjBliLWqfpPrkBsgWdA6dsW2g683nCJ4LnM8Oyej1hUWEMsHR9Tp3zMlEgnCgpTJiFc2JKPo4g8i9xoIi0jOuIWjD41Pp4tj6t66sr8j86ZnjApb0C6SxR9xACyEcVwo8i2Kg+c6a7BeKa7Z28dBPFtiuB9tZA6nfFglArKEEHEqhKxBft5JYmQShMrkfk41YKYJ8h+zQIbuPiq+mlz302cg81JN2j7T05Lt4M0rDC4hcLDp+xLEM+E/eynQyDrNYTTn5567qn3JhJFCYkqOvYVx4Q0EOJdNGCCCVGBj/buk90NJW2rPYAzgUvgIlKtBSO7ygJlAfNpxqkkLJDAtZG7ynKCWUV1ZqT1xgAhjtyt1+ZjFg4qZkJb54lzhBG2xTHtBs0EN9oRL4R0jDNrFG6hdpVlGM0QmvE4DVoEp0z8isNNpj0VVmceVQMuLeGgd5fmhDeZJDS4GBm6GxXKbN5ePvjR1Og/7LvHvKzhGXdCerSyJ4RGHw27Zfc9CPM81KUIxWnGrPDamuBZ4M6LId0VWWeaBznYZNRixMAIaZSN4AJodcvx4SDs8pAXECSms8hmzFHnjSUiIIEM3DyPdQkBOScQpRzgbkJqzP+5GtK1gXWm+ljVn/77Js9g9NIVSY/7tRBEq6WSXLBgLO5sIshbjgbWFj6+Jl9ff31ifwplWB53JZMdkDZFHtBkX2LFbKiedpcEUXRfgkA48/6VOTSXkK/+tXUpZwXk0ao4V022Rfnmfy8mL0b9U6Osqkc/lDim7JzbFaNXcApFNU8r9IvaTJ8qRNe6NeabVbEzMHTOsv6lr/CJWP1eJpm9sAaKiyTwhsSmRRdrJ91UT7pxd8jv/qdnJbrbmq1Lav4yzH34ap/GBG9wSy4s1zKRl9O4+dl1g9kJXOfI1aJt5kiO710Ja4yHZnJlTCtmO5PtJW3ylK7d/kD656i/THx+/ieceg5zpzUAAA==&quot;"/>
    <we:property name="isFiltersActionButtonVisible" value="true"/>
    <we:property name="isFooterCollapsed" value="true"/>
    <we:property name="isVisualContainerHeaderHidden" value="false"/>
    <we:property name="pageDisplayName" value="&quot;Comparison Dashboard - Slide 1&quot;"/>
    <we:property name="pageName" value="&quot;ReportSection180ea75a414be932b8e8&quot;"/>
    <we:property name="pptInsertionSessionID" value="&quot;D03D9CC8-00CD-4184-9BE7-F628F31861BA&quot;"/>
    <we:property name="reportEmbeddedTime" value="&quot;2024-02-29T17:12:41.328Z&quot;"/>
    <we:property name="reportName" value="&quot;federal_employee_interactive_dashboard&quot;"/>
    <we:property name="reportState" value="&quot;CONNECTED&quot;"/>
    <we:property name="reportUrl" value="&quot;/groups/me/reports/241a588d-b859-4109-bc61-454e6df312e3/ReportSection180ea75a414be932b8e8?bookmarkGuid=8984d0bc-cfec-4b37-b94b-a80bf0faaff4&amp;bookmarkUsage=1&amp;ctid=89133879-9218-4fa8-a433-2d0594009529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22DA63B-D926-4BEF-99F0-0E614A31C4B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bW2/byBX+K4Yeui3gFnO/5C3xOkCLbDeIF8lDERhnZg5lrilRICknWkP/vYek3Fq2JCtObTOuAQEih8Mz5/vmXObGy1HK61kBi3/CBEevRm/K8nwC1fkBHx2OputlSnLLAKxQFpjXljGtqVY5a/JyWo9eXY4aqMbYfMzrORStQCr81+fDERTFexi3dxkUNR6OZljV5RSK/A/sK9Ojpprj8nCEX2dFWUEr8qSBBluxF1Sd7kkV/jdJLUJs8gs8wdj0pR9wVlbN6h4xQ5cya7yQKTDmWVT0Tt0/7dS8uz5VyvKioXbby7A4/jqrCMvlFSVvu4dSxsijdd4BY8o7l0RLW7OYtXWOSPtxWeURilGHq8K6h3E5OiqL+aS7Ol4rPynnVcQPmHWPpk3eLEhSPa8ucNFAKHC0JI7eVyUx2D16PcZpXJx2vdc+Oiu/HFVILafRK778TCUXHcFH5bSBfLoCZCXpKxOTwdNftNpJti9mpVTizEaP1lmL3nO7DXMvrpX28aoHxeHobVVOOrkrk6up5kaoh6PfOqlsSTb06Qwr7F4jKClvVoT9/QaJ9arKHvT2N50CN0hNmJ82OWm+bFv+CMW8s2QS/C4nQISthdQWU+WffikTlTX4U1d9S6WTpiqn451VPiGcdxU+L5ddzz2QyVxDt24vbHl4edWRr9MFTCOV3lTj9Xhc4Riu+D9+BB3fzqcrT9e3TXwflau8OZtgk8f27h1mzTCAfMjHZ50qJ5Hqp+OL3iCOB8Z3p10byNubX2etrZfk1PKpzWeCKYfpKal+Ew39R6R4N8YbeNhtnVtHq/PpuFhloi7fdFd98BnFYl6Ts2LqtTs6g6pps174nfJHGypJQFlRCHiz6GLPz3l1lZgo2B2/WOJjWGIbp/tRAYn6/VqqXyWkxf5p4RuVbIM1tc0MM9ZpqQCYNQaN2pFQH9FJTs4QG35T/18v2uxTHHygNqbjg99u873Bu+/2FKjSume0QqRUMaHwUhtlgw9KONO+ulNUg1+bUH69Lc2RlGBZQG204J45BeL+0hKHLEmjUwLulLKkYBxwt/0CU4ppEwptD9tlnuiVxjHNGONGJG1tuj/JIigExSPzVpmkDHfMDJjko3nRzCt8WIZDppnJuLQKjHNEccRwf4a5FFYER6HHMfpZI/v+GijD72Fx8KeDNzjFLG/qBzZlj0pmwurEEBG8YnzH7O7JqflHGQ5oXjqncULL0UqRh/d4i9KZEJTiTAhB/hrgO+wxyyLDkJJgiVkmvA0BB0z6o3i8jiYAIOUaZEmjMyx9R0y1DJWjAO29Z5GzIHz0d0qrz2CGG1zEZQIzEiXQgAxRRyu299baYoDzmeZegTaAUVG6UHrrAsiPuhgwWZx+KavzUzJKrHIkE33GawPbwQ52qWCXyj/yysE34BrQ9O0btB74usJtJC/LDC9mO6BFiB2JqZ8VMK8wZlZxxZhwOtDka8+8LoyWmUGuuEsWYrKc5uzPNK/Pp3nzf5DRr8McfC5fV/Y5ZPGdiAYYCHfq+4Nk7hbDS85+MdKB5Om1RNNlaBW4tN4x4X2SFoNzYRi7BrvR1HO6IUcoq/1j9PrwgmdSGq/AAxrULHJ4dmcIWp6oL+oMOl6e9whjE9IhDzI26/uDjzP2AjWsKL6XysMfbVyH8TLgeLHWoQw7Niag1ca3sDZYSy7CtfM+SuZawffcf0w+gUEhrUkyqhQY3r3Fv3U3ghujNSllA/CUjO6PJt5HljYyAx0dymSEYjZ5VPeVZYx0KomUZLI+cmWSvnvHZStjmlvMMhtpFBRRcslwj/3fLZrZqBNXEBVYmxxwFeHee0EAJgtK+QiceJcxANzN/naUlikbDXNoJHjJhEvfIc2blFntGFPBGs8FszikXcWDP4u/POU5G54pn1ALEEEKho4rNaRDAJvoeazzLNwEJaXnDL12McTEnBs4NY+yJ22UijJ4aUAbp4HmnzB0Xh7z7Ihhpj3Yz6Rsj0N5rj3bsTE+CHqe6vyIthR+lItMGMV0Eszg0IPPp7I6/+u7PMODN1C0ejwsQ5B1OTDRMElFtDqAutuY/nefkGw++bLr65E9kNZFHomy61hpVlSNu7RMovslCYIz65vMsf4v5PWrvRd3VkCebF1nnbI9lnN+xhnN0joXLLOD12PqzT62X1ub6ScHCRrYQNekTB2h2BnHlkbojVR+mbYye2E1FldTv1sS64aUaE66rj3p6t0hv/tsayW6M+ZN05j/EPEQttlPW4QLIMl7QGndni0TEO89oOwEbjLcct7UM4j4Hqa4gTyiCaapD2/7UNZ9gZW3E7Rv4Xi5/DexFycqmjcAAA==&quot;"/>
    <we:property name="creatorSessionId" value="&quot;3d7db658-111f-4fdf-82bc-d399db0a5fbc&quot;"/>
    <we:property name="creatorTenantId" value="&quot;89133879-9218-4fa8-a433-2d0594009529&quot;"/>
    <we:property name="creatorUserId" value="&quot;1003BFFD934BE0AF&quot;"/>
    <we:property name="datasetId" value="&quot;b44af8c5-b9e7-4597-b42e-15423f8a5b59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bWW/bSBL+K4IednYBb9D3kTfHcYDZSSaBPZs8DAKjj6LMMU0KJOVEa+i/bzUpz1i2LCvO2ma8BgSIbDar6/u6jr54Po55My3c/Fd3CuOX41dVdXLq6pMRHe+My2XZ+/e/vNs9+OXo1913+1hcTdu8Kpvxy/Nx6+oJtB/zZuaKJAELf/+8M3ZF8cFN0l3migZ2xlOom6p0Rf4f6Cvjo7aewWJnDF+nRVW7JPKwdS0ksWdYHe+xbfqCY4sutPkZHEJo+9IDmFZ1u7wHyMDETCvLePSEWBIEvtP0Tzs1b6+PlbK8aLHddOnn+1+nNWI5v+DgTfeQ8xBo0MYaR4iwxkSWeGrn01RnD7WfVHUeXDHucNXQ9DDOx3tVMTvtrvZXyg+rWR3gALLuUdnm7RwlNbP6DOat8wWMF8jRh7pCBrtHuxMow/yo66706Lj6slcDthzHL+niM5acdQTvVWXr8nIJSHPUl0fCvcW/oKXhZFvMQohIiQ4WtNEarKX6Jsy9uCTt40UPsp3xm7o67eQubazBmmuh7ox/66SSBdrQp2OooXsNocS8XRL28xUSm2WVLejtbzoFrpAaIT9qc9R8kVr+6IpZZ8ko+G2OgBBbgpSKsfJP76qIZS381FW/odJhW1flZGOVT+BOugqfF4uu5+7JZC6hW7UXstg5v+jI3XjmyoClV9XYnUxqmLgL/vcfQMc3s3Lp6fK6iW+jcp23x6fQ5iHdvYWsHQaQg3xy3KlyGLB+3D/rDWJ/YHx32qVAnm7eT5OtV+jU/LHN5xRi7sojVP0qGvwPgPFuAlfwkOs6J0dr8nJSLDNRl2+6qz74jEMxa9BZIfba7R27uk1Zz/+B+SOFShRQ1RgCXs272PM6ry8SEwa7/WdLfAhLTHG6HxWgqD8upfplQppvnxa+UckUrLFtoojSRnLhHNFKgRIbEuoDOsnhMUBLr+r//ixln2J0gG2Uk9Fv1/le4923e4qr46pnJCGcixCBWS6V0N56wYxKr24U1cLX1ldfr0szKMVr4kEqyaglRjh2d2mRuixyJWN01AihUcEw4G5750qMaacY2u63yyzSy5UhkhBCFYtS63h3kpkX4AQNxGqholDUEDVgkvdmRTur4X4Z9pkkKqNcC6eMQYoD+LszTDnTzBsMPYbgTyve99dAGf7g5qO/jV5BCVneNvdsyhYEz5iWkQCAs4LQDbO7R6fmX5Uf4bx0huOExNFSkfv3eA3cKO+FoIQxhv7q3XfYY5YFAj5GRiLRhFntPQyY9AfxeBmUdw4w1wCJEowi8TtiqiYgDAZoay0JlHhmg71VWnPsprDGRUzGIENRDJTjPsig2c29tbIYYGwmqRVOKgdBYLoQ8sYFkB91MeB0fvSlqk+O0CihzgFN9AmvDdwMdrBLBZtU/pFXDr4B14Cmb9+g9cDXFa4jeV5meDbbAS1CbEhM/ayAWAEh04IKQpiRHidfW+Z1piTPFFBBTdQuRE1xzv5E8/qszNv/g4x+Gebgc/mqsk8hi29ENMBAuFHfHyRzJwzPOfvZSAeSp1cSTZehhadcW0OYtZFr8Mb4YewabEbTzPAGHaGqt4/Rq8MLmnGurHDWgQJJAnVP7gxB4gn7oslcx8vTHmGsQzrkQcZ6fX/wccZWoIYVxbdSefijjcswngccz9Y6lGHH2gS03PhmWnut0UWoNNYGTkwSfMf9x2ijU8C4VpEHET2B27f4b9yNoEpJiUpp72iMSvZHE+8iSyqeORkM8KiYIDpaEHeVpRQ3IrIYedQ2UKGivH3H5UbGJNWQZTrgKCgAp5zAFvu/N2img4xUuCCc1tE4KoK7816QcyrzQtjgKPLOg3fudvZvRqmJ0EERA4o7ywkz8TukWRUzLQ0hwmtlKSMahrSrOPo7+8djnrOhmbARJHPMc0bAUCGGdAhgHT0PdZ6FKi84t5SAlSb4EIkxA6fmQfaklRCBe8uVk8pIh/NPN3ReHvLsiCIqHewnnKfjUJZKSzZsjA+Cnsc6PyI1hh9hAmFKEBkZUTD04POpqk/++TbPYPTKFUmP+2XIZV0OjDhMEgG09E7cbkz/u09I1p982fT1yBZImyIPSNllrDgrqiddWkbR/ZIEwpn2TebQ/AV59WrrxZ0lkEdb11mlbIvlnH+/OHwx6t8aZVU9+rnEOmVn3K4YvYYzKKpp8tBLazX9ZCG61q2h77SKHcHQGcv6Rl/jG7H6UiaZvbAGioup4DWJTYsm1h52XX3Y1btFfvcZ11J0Z9zrpjV/EnMfttpPY5jxjqM3OSFlOmvGXLjzALMTuM6Qq1nbTF2AD66ENeQhTa6MfbjbhrLui6w8Tdg2v5C+h/uT4sXivy0O8xmaNwAA&quot;"/>
    <we:property name="isFiltersActionButtonVisible" value="true"/>
    <we:property name="isFooterCollapsed" value="true"/>
    <we:property name="isVisualContainerHeaderHidden" value="false"/>
    <we:property name="pageDisplayName" value="&quot;Comparison Dashboard - Slide 2&quot;"/>
    <we:property name="pageName" value="&quot;ReportSectioneefe8df76923db0090c4&quot;"/>
    <we:property name="pptInsertionSessionID" value="&quot;D03D9CC8-00CD-4184-9BE7-F628F31861BA&quot;"/>
    <we:property name="reportEmbeddedTime" value="&quot;2024-02-29T17:14:39.884Z&quot;"/>
    <we:property name="reportName" value="&quot;federal_employee_interactive_dashboard&quot;"/>
    <we:property name="reportState" value="&quot;CONNECTED&quot;"/>
    <we:property name="reportUrl" value="&quot;/groups/me/reports/241a588d-b859-4109-bc61-454e6df312e3/ReportSectioneefe8df76923db0090c4?bookmarkGuid=5d3a7781-f4f3-46f3-9449-23b5a195812d&amp;bookmarkUsage=1&amp;ctid=89133879-9218-4fa8-a433-2d0594009529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2996</TotalTime>
  <Words>853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Federal Employee  Workplace Satisfaction</vt:lpstr>
      <vt:lpstr>Research Questions</vt:lpstr>
      <vt:lpstr>Federal Agencies Included in Analysis</vt:lpstr>
      <vt:lpstr>Overview of FEVS Data</vt:lpstr>
      <vt:lpstr>FEVS Indices</vt:lpstr>
      <vt:lpstr>Overall Satisfaction – Favorable Percentage</vt:lpstr>
      <vt:lpstr>Median Favorable Percentage by Index</vt:lpstr>
      <vt:lpstr>Favorable Percentage By Index - Top 2 / Bottom 2</vt:lpstr>
      <vt:lpstr>Favorable Percentage By Index - Top 2 / Bottom 2</vt:lpstr>
      <vt:lpstr>Correlation Between FEVS Indices</vt:lpstr>
      <vt:lpstr>Glassdoor and Indeed Ratings</vt:lpstr>
      <vt:lpstr>Online Reviews</vt:lpstr>
      <vt:lpstr>Glassdoor: Total Number of Strong Ratings - All Categories</vt:lpstr>
      <vt:lpstr>Indeed: Total Number of Strong Ratings - All Categories</vt:lpstr>
      <vt:lpstr>FEVS Indices and Glassdoor/Indeed Ratings</vt:lpstr>
      <vt:lpstr>Correlation Between Indices and Online Ratings</vt:lpstr>
      <vt:lpstr>Correlation with Work-Life Balance – Indeed – Top 3</vt:lpstr>
      <vt:lpstr>Correlation with Work-Life Balance – Glassdoor – Top 3</vt:lpstr>
      <vt:lpstr>Interactive Dashboard</vt:lpstr>
      <vt:lpstr>PowerPoint Presentation</vt:lpstr>
      <vt:lpstr>PowerPoint Presentation</vt:lpstr>
      <vt:lpstr>PowerPoint Presentation</vt:lpstr>
      <vt:lpstr>Key Takeaways – FEVS</vt:lpstr>
      <vt:lpstr>Key Takeaways – Glassdoor/Indeed</vt:lpstr>
      <vt:lpstr>Key Takeaways – FEVS and Online Ratings</vt:lpstr>
      <vt:lpstr>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Employee Job Satisfaction</dc:title>
  <dc:creator>Aaron Hollinger</dc:creator>
  <cp:lastModifiedBy>Aaron Hollinger</cp:lastModifiedBy>
  <cp:revision>66</cp:revision>
  <dcterms:created xsi:type="dcterms:W3CDTF">2024-02-28T21:10:51Z</dcterms:created>
  <dcterms:modified xsi:type="dcterms:W3CDTF">2024-03-06T01:38:38Z</dcterms:modified>
</cp:coreProperties>
</file>