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verage"/>
      <p:regular r:id="rId18"/>
    </p:embeddedFont>
    <p:embeddedFont>
      <p:font typeface="Syncopate"/>
      <p:regular r:id="rId19"/>
      <p:bold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Syncopate-bold.fntdata"/><Relationship Id="rId11" Type="http://schemas.openxmlformats.org/officeDocument/2006/relationships/slide" Target="slides/slide7.xml"/><Relationship Id="rId22" Type="http://schemas.openxmlformats.org/officeDocument/2006/relationships/font" Target="fonts/Oswald-bold.fntdata"/><Relationship Id="rId10" Type="http://schemas.openxmlformats.org/officeDocument/2006/relationships/slide" Target="slides/slide6.xml"/><Relationship Id="rId21"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yncopate-regular.fntdata"/><Relationship Id="rId6" Type="http://schemas.openxmlformats.org/officeDocument/2006/relationships/slide" Target="slides/slide2.xml"/><Relationship Id="rId18" Type="http://schemas.openxmlformats.org/officeDocument/2006/relationships/font" Target="fonts/Averag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0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599"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599"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199"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599" cy="572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199"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599" cy="572699"/>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09.png"/><Relationship Id="rId5"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 Id="rId4"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07.png"/><Relationship Id="rId5" Type="http://schemas.openxmlformats.org/officeDocument/2006/relationships/image" Target="../media/image08.png"/><Relationship Id="rId6"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099"/>
          </a:xfrm>
          <a:prstGeom prst="rect">
            <a:avLst/>
          </a:prstGeom>
        </p:spPr>
        <p:txBody>
          <a:bodyPr anchorCtr="0" anchor="b" bIns="91425" lIns="91425" rIns="91425" tIns="91425">
            <a:noAutofit/>
          </a:bodyPr>
          <a:lstStyle/>
          <a:p>
            <a:pPr lvl="0">
              <a:spcBef>
                <a:spcPts val="0"/>
              </a:spcBef>
              <a:buNone/>
            </a:pPr>
            <a:r>
              <a:rPr lang="en"/>
              <a:t>Speed Jester</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t>Aaron Monahan, Eduardo Souto, Filipe Caldas</a:t>
            </a:r>
          </a:p>
          <a:p>
            <a:pPr lvl="0">
              <a:spcBef>
                <a:spcPts val="0"/>
              </a:spcBef>
              <a:buNone/>
            </a:pPr>
            <a:r>
              <a:rPr lang="en"/>
              <a:t>Wild Mutants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4437" l="0" r="0" t="3878"/>
          <a:stretch/>
        </p:blipFill>
        <p:spPr>
          <a:xfrm>
            <a:off x="1009225" y="1208100"/>
            <a:ext cx="7125550" cy="3580924"/>
          </a:xfrm>
          <a:prstGeom prst="rect">
            <a:avLst/>
          </a:prstGeom>
          <a:noFill/>
          <a:ln>
            <a:noFill/>
          </a:ln>
        </p:spPr>
      </p:pic>
      <p:sp>
        <p:nvSpPr>
          <p:cNvPr id="134" name="Shape 134"/>
          <p:cNvSpPr txBox="1"/>
          <p:nvPr>
            <p:ph idx="4294967295" type="subTitle"/>
          </p:nvPr>
        </p:nvSpPr>
        <p:spPr>
          <a:xfrm>
            <a:off x="928775" y="361500"/>
            <a:ext cx="3089400" cy="491700"/>
          </a:xfrm>
          <a:prstGeom prst="rect">
            <a:avLst/>
          </a:prstGeom>
          <a:noFill/>
          <a:ln>
            <a:noFill/>
          </a:ln>
        </p:spPr>
        <p:txBody>
          <a:bodyPr anchorCtr="0" anchor="t" bIns="91425" lIns="91425" rIns="91425" tIns="91425">
            <a:noAutofit/>
          </a:bodyPr>
          <a:lstStyle/>
          <a:p>
            <a:pPr lvl="0" rtl="0">
              <a:spcBef>
                <a:spcPts val="0"/>
              </a:spcBef>
              <a:buNone/>
            </a:pPr>
            <a:r>
              <a:rPr lang="en" sz="2400"/>
              <a:t>Server Code</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4294967295" type="subTitle"/>
          </p:nvPr>
        </p:nvSpPr>
        <p:spPr>
          <a:xfrm>
            <a:off x="515775" y="804524"/>
            <a:ext cx="4045199" cy="704399"/>
          </a:xfrm>
          <a:prstGeom prst="rect">
            <a:avLst/>
          </a:prstGeom>
          <a:noFill/>
          <a:ln>
            <a:noFill/>
          </a:ln>
        </p:spPr>
        <p:txBody>
          <a:bodyPr anchorCtr="0" anchor="t" bIns="91425" lIns="91425" rIns="91425" tIns="91425">
            <a:noAutofit/>
          </a:bodyPr>
          <a:lstStyle/>
          <a:p>
            <a:pPr lvl="0" rtl="0">
              <a:spcBef>
                <a:spcPts val="0"/>
              </a:spcBef>
              <a:buNone/>
            </a:pPr>
            <a:r>
              <a:rPr lang="en" sz="2400"/>
              <a:t>Client Code</a:t>
            </a:r>
          </a:p>
        </p:txBody>
      </p:sp>
      <p:pic>
        <p:nvPicPr>
          <p:cNvPr id="140" name="Shape 140"/>
          <p:cNvPicPr preferRelativeResize="0"/>
          <p:nvPr/>
        </p:nvPicPr>
        <p:blipFill>
          <a:blip r:embed="rId3">
            <a:alphaModFix/>
          </a:blip>
          <a:stretch>
            <a:fillRect/>
          </a:stretch>
        </p:blipFill>
        <p:spPr>
          <a:xfrm>
            <a:off x="3016575" y="524900"/>
            <a:ext cx="5622824" cy="2032558"/>
          </a:xfrm>
          <a:prstGeom prst="rect">
            <a:avLst/>
          </a:prstGeom>
          <a:noFill/>
          <a:ln>
            <a:noFill/>
          </a:ln>
        </p:spPr>
      </p:pic>
      <p:pic>
        <p:nvPicPr>
          <p:cNvPr id="141" name="Shape 141"/>
          <p:cNvPicPr preferRelativeResize="0"/>
          <p:nvPr/>
        </p:nvPicPr>
        <p:blipFill>
          <a:blip r:embed="rId4">
            <a:alphaModFix/>
          </a:blip>
          <a:stretch>
            <a:fillRect/>
          </a:stretch>
        </p:blipFill>
        <p:spPr>
          <a:xfrm>
            <a:off x="5606750" y="3126825"/>
            <a:ext cx="3032649" cy="1719999"/>
          </a:xfrm>
          <a:prstGeom prst="rect">
            <a:avLst/>
          </a:prstGeom>
          <a:noFill/>
          <a:ln>
            <a:noFill/>
          </a:ln>
        </p:spPr>
      </p:pic>
      <p:pic>
        <p:nvPicPr>
          <p:cNvPr id="142" name="Shape 142"/>
          <p:cNvPicPr preferRelativeResize="0"/>
          <p:nvPr/>
        </p:nvPicPr>
        <p:blipFill>
          <a:blip r:embed="rId5">
            <a:alphaModFix/>
          </a:blip>
          <a:stretch>
            <a:fillRect/>
          </a:stretch>
        </p:blipFill>
        <p:spPr>
          <a:xfrm>
            <a:off x="515775" y="2985037"/>
            <a:ext cx="3443849" cy="1861775"/>
          </a:xfrm>
          <a:prstGeom prst="rect">
            <a:avLst/>
          </a:prstGeom>
          <a:noFill/>
          <a:ln>
            <a:noFill/>
          </a:ln>
        </p:spPr>
      </p:pic>
      <p:sp>
        <p:nvSpPr>
          <p:cNvPr id="143" name="Shape 143"/>
          <p:cNvSpPr txBox="1"/>
          <p:nvPr>
            <p:ph idx="4294967295" type="subTitle"/>
          </p:nvPr>
        </p:nvSpPr>
        <p:spPr>
          <a:xfrm>
            <a:off x="3016575" y="100124"/>
            <a:ext cx="4045199" cy="704399"/>
          </a:xfrm>
          <a:prstGeom prst="rect">
            <a:avLst/>
          </a:prstGeom>
          <a:noFill/>
          <a:ln>
            <a:noFill/>
          </a:ln>
        </p:spPr>
        <p:txBody>
          <a:bodyPr anchorCtr="0" anchor="t" bIns="91425" lIns="91425" rIns="91425" tIns="91425">
            <a:noAutofit/>
          </a:bodyPr>
          <a:lstStyle/>
          <a:p>
            <a:pPr lvl="0" rtl="0">
              <a:spcBef>
                <a:spcPts val="0"/>
              </a:spcBef>
              <a:buNone/>
            </a:pPr>
            <a:r>
              <a:rPr lang="en"/>
              <a:t>Download</a:t>
            </a:r>
          </a:p>
        </p:txBody>
      </p:sp>
      <p:sp>
        <p:nvSpPr>
          <p:cNvPr id="144" name="Shape 144"/>
          <p:cNvSpPr txBox="1"/>
          <p:nvPr>
            <p:ph idx="4294967295" type="subTitle"/>
          </p:nvPr>
        </p:nvSpPr>
        <p:spPr>
          <a:xfrm>
            <a:off x="440675" y="2353624"/>
            <a:ext cx="4045199" cy="704399"/>
          </a:xfrm>
          <a:prstGeom prst="rect">
            <a:avLst/>
          </a:prstGeom>
          <a:noFill/>
          <a:ln>
            <a:noFill/>
          </a:ln>
        </p:spPr>
        <p:txBody>
          <a:bodyPr anchorCtr="0" anchor="t" bIns="91425" lIns="91425" rIns="91425" tIns="91425">
            <a:noAutofit/>
          </a:bodyPr>
          <a:lstStyle/>
          <a:p>
            <a:pPr lvl="0" rtl="0">
              <a:spcBef>
                <a:spcPts val="0"/>
              </a:spcBef>
              <a:buNone/>
            </a:pPr>
            <a:r>
              <a:rPr lang="en"/>
              <a:t>Upload</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idx="4294967295" type="subTitle"/>
          </p:nvPr>
        </p:nvSpPr>
        <p:spPr>
          <a:xfrm>
            <a:off x="853700" y="549224"/>
            <a:ext cx="4045199" cy="704399"/>
          </a:xfrm>
          <a:prstGeom prst="rect">
            <a:avLst/>
          </a:prstGeom>
          <a:noFill/>
          <a:ln>
            <a:noFill/>
          </a:ln>
        </p:spPr>
        <p:txBody>
          <a:bodyPr anchorCtr="0" anchor="t" bIns="91425" lIns="91425" rIns="91425" tIns="91425">
            <a:noAutofit/>
          </a:bodyPr>
          <a:lstStyle/>
          <a:p>
            <a:pPr lvl="0" rtl="0">
              <a:spcBef>
                <a:spcPts val="0"/>
              </a:spcBef>
              <a:buNone/>
            </a:pPr>
            <a:r>
              <a:rPr lang="en" sz="2400"/>
              <a:t>Conclusion</a:t>
            </a:r>
          </a:p>
        </p:txBody>
      </p:sp>
      <p:sp>
        <p:nvSpPr>
          <p:cNvPr id="150" name="Shape 150"/>
          <p:cNvSpPr txBox="1"/>
          <p:nvPr>
            <p:ph idx="4294967295" type="subTitle"/>
          </p:nvPr>
        </p:nvSpPr>
        <p:spPr>
          <a:xfrm>
            <a:off x="1202450" y="1441275"/>
            <a:ext cx="6595200" cy="2765699"/>
          </a:xfrm>
          <a:prstGeom prst="rect">
            <a:avLst/>
          </a:prstGeom>
          <a:noFill/>
          <a:ln>
            <a:noFill/>
          </a:ln>
        </p:spPr>
        <p:txBody>
          <a:bodyPr anchorCtr="0" anchor="t" bIns="91425" lIns="91425" rIns="91425" tIns="91425">
            <a:noAutofit/>
          </a:bodyPr>
          <a:lstStyle/>
          <a:p>
            <a:pPr lvl="0" rtl="0">
              <a:spcBef>
                <a:spcPts val="0"/>
              </a:spcBef>
              <a:buNone/>
            </a:pPr>
            <a:r>
              <a:rPr lang="en"/>
              <a:t>Creating this application gave us more exposure to computer networks by interacting with sockets and data transactions. Working with sockets taught us how other applications could interact with remote servers by sending and receiving data. </a:t>
            </a:r>
          </a:p>
          <a:p>
            <a:pPr lvl="0" rtl="0">
              <a:spcBef>
                <a:spcPts val="0"/>
              </a:spcBef>
              <a:buNone/>
            </a:pPr>
            <a:r>
              <a:rPr lang="en"/>
              <a:t>We experienced how physical media affected network connection transmission rate such as wireless v.s. wired connections.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032450" y="2159500"/>
            <a:ext cx="7079099" cy="572699"/>
          </a:xfrm>
          <a:prstGeom prst="rect">
            <a:avLst/>
          </a:prstGeom>
        </p:spPr>
        <p:txBody>
          <a:bodyPr anchorCtr="0" anchor="t" bIns="91425" lIns="91425" rIns="91425" tIns="91425">
            <a:noAutofit/>
          </a:bodyPr>
          <a:lstStyle/>
          <a:p>
            <a:pPr lvl="0" algn="ctr">
              <a:spcBef>
                <a:spcPts val="0"/>
              </a:spcBef>
              <a:buNone/>
            </a:pPr>
            <a:r>
              <a:rPr lang="en">
                <a:latin typeface="Syncopate"/>
                <a:ea typeface="Syncopate"/>
                <a:cs typeface="Syncopate"/>
                <a:sym typeface="Syncopate"/>
              </a:rPr>
              <a:t>Live Demonstration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40535D"/>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Our Project</a:t>
            </a:r>
          </a:p>
        </p:txBody>
      </p:sp>
      <p:sp>
        <p:nvSpPr>
          <p:cNvPr id="66" name="Shape 66"/>
          <p:cNvSpPr txBox="1"/>
          <p:nvPr>
            <p:ph idx="1" type="body"/>
          </p:nvPr>
        </p:nvSpPr>
        <p:spPr>
          <a:xfrm>
            <a:off x="43275" y="1237850"/>
            <a:ext cx="8270399" cy="3416400"/>
          </a:xfrm>
          <a:prstGeom prst="rect">
            <a:avLst/>
          </a:prstGeom>
        </p:spPr>
        <p:txBody>
          <a:bodyPr anchorCtr="0" anchor="t" bIns="91425" lIns="91425" rIns="91425" tIns="91425">
            <a:noAutofit/>
          </a:bodyPr>
          <a:lstStyle/>
          <a:p>
            <a:pPr indent="457200" lvl="0" marL="457200" rtl="0">
              <a:spcBef>
                <a:spcPts val="0"/>
              </a:spcBef>
              <a:buNone/>
            </a:pPr>
            <a:r>
              <a:rPr lang="en"/>
              <a:t>Project Introduction     	    </a:t>
            </a:r>
          </a:p>
          <a:p>
            <a:pPr indent="457200" lvl="0" marL="457200" rtl="0">
              <a:spcBef>
                <a:spcPts val="0"/>
              </a:spcBef>
              <a:buNone/>
            </a:pPr>
            <a:r>
              <a:rPr lang="en"/>
              <a:t>Functional Requirements</a:t>
            </a:r>
          </a:p>
          <a:p>
            <a:pPr indent="457200" lvl="0" marL="457200" rtl="0">
              <a:spcBef>
                <a:spcPts val="0"/>
              </a:spcBef>
              <a:buNone/>
            </a:pPr>
            <a:r>
              <a:rPr lang="en"/>
              <a:t>Team Members and Responsibilities     	    </a:t>
            </a:r>
          </a:p>
          <a:p>
            <a:pPr indent="457200" lvl="0" marL="457200" rtl="0">
              <a:spcBef>
                <a:spcPts val="0"/>
              </a:spcBef>
              <a:buNone/>
            </a:pPr>
            <a:r>
              <a:rPr lang="en"/>
              <a:t>Materials and Resources     	    </a:t>
            </a:r>
          </a:p>
          <a:p>
            <a:pPr indent="457200" lvl="0" marL="457200" rtl="0">
              <a:spcBef>
                <a:spcPts val="0"/>
              </a:spcBef>
              <a:buNone/>
            </a:pPr>
            <a:r>
              <a:rPr lang="en"/>
              <a:t>Design Overview      	    </a:t>
            </a:r>
          </a:p>
          <a:p>
            <a:pPr indent="457200" lvl="0" marL="457200">
              <a:spcBef>
                <a:spcPts val="0"/>
              </a:spcBef>
              <a:buNone/>
            </a:pPr>
            <a:r>
              <a:rPr lang="en"/>
              <a:t>Detailed Design</a:t>
            </a:r>
          </a:p>
        </p:txBody>
      </p:sp>
      <p:cxnSp>
        <p:nvCxnSpPr>
          <p:cNvPr id="67" name="Shape 67"/>
          <p:cNvCxnSpPr/>
          <p:nvPr/>
        </p:nvCxnSpPr>
        <p:spPr>
          <a:xfrm flipH="1" rot="10800000">
            <a:off x="3173475" y="1480824"/>
            <a:ext cx="5165099" cy="7200"/>
          </a:xfrm>
          <a:prstGeom prst="straightConnector1">
            <a:avLst/>
          </a:prstGeom>
          <a:noFill/>
          <a:ln cap="flat" cmpd="sng" w="9525">
            <a:solidFill>
              <a:schemeClr val="dk2"/>
            </a:solidFill>
            <a:prstDash val="solid"/>
            <a:round/>
            <a:headEnd len="lg" w="lg" type="none"/>
            <a:tailEnd len="lg" w="lg" type="none"/>
          </a:ln>
        </p:spPr>
      </p:cxnSp>
      <p:cxnSp>
        <p:nvCxnSpPr>
          <p:cNvPr id="68" name="Shape 68"/>
          <p:cNvCxnSpPr/>
          <p:nvPr/>
        </p:nvCxnSpPr>
        <p:spPr>
          <a:xfrm flipH="1" rot="10800000">
            <a:off x="3705375" y="2024349"/>
            <a:ext cx="4608000" cy="5100"/>
          </a:xfrm>
          <a:prstGeom prst="straightConnector1">
            <a:avLst/>
          </a:prstGeom>
          <a:noFill/>
          <a:ln cap="flat" cmpd="sng" w="9525">
            <a:solidFill>
              <a:schemeClr val="dk2"/>
            </a:solidFill>
            <a:prstDash val="solid"/>
            <a:round/>
            <a:headEnd len="lg" w="lg" type="none"/>
            <a:tailEnd len="lg" w="lg" type="none"/>
          </a:ln>
        </p:spPr>
      </p:cxnSp>
      <p:cxnSp>
        <p:nvCxnSpPr>
          <p:cNvPr id="69" name="Shape 69"/>
          <p:cNvCxnSpPr/>
          <p:nvPr/>
        </p:nvCxnSpPr>
        <p:spPr>
          <a:xfrm flipH="1" rot="10800000">
            <a:off x="4806650" y="2527249"/>
            <a:ext cx="3531899" cy="15300"/>
          </a:xfrm>
          <a:prstGeom prst="straightConnector1">
            <a:avLst/>
          </a:prstGeom>
          <a:noFill/>
          <a:ln cap="flat" cmpd="sng" w="9525">
            <a:solidFill>
              <a:schemeClr val="dk2"/>
            </a:solidFill>
            <a:prstDash val="solid"/>
            <a:round/>
            <a:headEnd len="lg" w="lg" type="none"/>
            <a:tailEnd len="lg" w="lg" type="none"/>
          </a:ln>
        </p:spPr>
      </p:cxnSp>
      <p:cxnSp>
        <p:nvCxnSpPr>
          <p:cNvPr id="70" name="Shape 70"/>
          <p:cNvCxnSpPr/>
          <p:nvPr/>
        </p:nvCxnSpPr>
        <p:spPr>
          <a:xfrm flipH="1" rot="10800000">
            <a:off x="3529200" y="3040849"/>
            <a:ext cx="4809299" cy="12300"/>
          </a:xfrm>
          <a:prstGeom prst="straightConnector1">
            <a:avLst/>
          </a:prstGeom>
          <a:noFill/>
          <a:ln cap="flat" cmpd="sng" w="9525">
            <a:solidFill>
              <a:schemeClr val="dk2"/>
            </a:solidFill>
            <a:prstDash val="solid"/>
            <a:round/>
            <a:headEnd len="lg" w="lg" type="none"/>
            <a:tailEnd len="lg" w="lg" type="none"/>
          </a:ln>
        </p:spPr>
      </p:cxnSp>
      <p:cxnSp>
        <p:nvCxnSpPr>
          <p:cNvPr id="71" name="Shape 71"/>
          <p:cNvCxnSpPr/>
          <p:nvPr/>
        </p:nvCxnSpPr>
        <p:spPr>
          <a:xfrm flipH="1" rot="10800000">
            <a:off x="2903903" y="3556049"/>
            <a:ext cx="5434499" cy="9300"/>
          </a:xfrm>
          <a:prstGeom prst="straightConnector1">
            <a:avLst/>
          </a:prstGeom>
          <a:noFill/>
          <a:ln cap="flat" cmpd="sng" w="9525">
            <a:solidFill>
              <a:schemeClr val="dk2"/>
            </a:solidFill>
            <a:prstDash val="solid"/>
            <a:round/>
            <a:headEnd len="lg" w="lg" type="none"/>
            <a:tailEnd len="lg" w="lg" type="none"/>
          </a:ln>
        </p:spPr>
      </p:cxnSp>
      <p:cxnSp>
        <p:nvCxnSpPr>
          <p:cNvPr id="72" name="Shape 72"/>
          <p:cNvCxnSpPr/>
          <p:nvPr/>
        </p:nvCxnSpPr>
        <p:spPr>
          <a:xfrm>
            <a:off x="2745082" y="4070450"/>
            <a:ext cx="5577600" cy="81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Speed Jester</a:t>
            </a:r>
          </a:p>
        </p:txBody>
      </p:sp>
      <p:sp>
        <p:nvSpPr>
          <p:cNvPr id="78" name="Shape 78"/>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rPr lang="en"/>
              <a:t>Objectives  </a:t>
            </a:r>
          </a:p>
          <a:p>
            <a:pPr indent="-228600" lvl="0" marL="457200" rtl="0">
              <a:spcBef>
                <a:spcPts val="0"/>
              </a:spcBef>
              <a:buChar char="-"/>
            </a:pPr>
            <a:r>
              <a:rPr lang="en"/>
              <a:t>Create an application that tests download/upload speeds on your network</a:t>
            </a:r>
          </a:p>
          <a:p>
            <a:pPr indent="-228600" lvl="0" marL="457200" rtl="0">
              <a:spcBef>
                <a:spcPts val="0"/>
              </a:spcBef>
              <a:buChar char="-"/>
            </a:pPr>
            <a:r>
              <a:rPr lang="en"/>
              <a:t>Display results in a GUI </a:t>
            </a:r>
          </a:p>
          <a:p>
            <a:pPr lv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Functional Requirements</a:t>
            </a:r>
          </a:p>
        </p:txBody>
      </p:sp>
      <p:sp>
        <p:nvSpPr>
          <p:cNvPr id="84" name="Shape 84"/>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spcAft>
                <a:spcPts val="0"/>
              </a:spcAft>
              <a:buClr>
                <a:srgbClr val="CACACA"/>
              </a:buClr>
              <a:buChar char="-"/>
            </a:pPr>
            <a:r>
              <a:rPr lang="en">
                <a:solidFill>
                  <a:srgbClr val="CACACA"/>
                </a:solidFill>
              </a:rPr>
              <a:t>Allow a user to input the server IP address and port number.</a:t>
            </a:r>
          </a:p>
          <a:p>
            <a:pPr indent="-228600" lvl="0" marL="457200" rtl="0">
              <a:spcBef>
                <a:spcPts val="0"/>
              </a:spcBef>
              <a:spcAft>
                <a:spcPts val="0"/>
              </a:spcAft>
              <a:buClr>
                <a:srgbClr val="CACACA"/>
              </a:buClr>
              <a:buChar char="-"/>
            </a:pPr>
            <a:r>
              <a:rPr lang="en">
                <a:solidFill>
                  <a:srgbClr val="CACACA"/>
                </a:solidFill>
              </a:rPr>
              <a:t>The user shall be prompted to start the program to test download/upload speed.</a:t>
            </a:r>
          </a:p>
          <a:p>
            <a:pPr indent="-228600" lvl="0" marL="457200" rtl="0">
              <a:spcBef>
                <a:spcPts val="0"/>
              </a:spcBef>
              <a:spcAft>
                <a:spcPts val="0"/>
              </a:spcAft>
              <a:buClr>
                <a:srgbClr val="CACACA"/>
              </a:buClr>
              <a:buChar char="-"/>
            </a:pPr>
            <a:r>
              <a:rPr lang="en">
                <a:solidFill>
                  <a:srgbClr val="CACACA"/>
                </a:solidFill>
              </a:rPr>
              <a:t>While the tests are running, the program will display live updates on transfer rate.</a:t>
            </a:r>
          </a:p>
          <a:p>
            <a:pPr indent="-228600" lvl="0" marL="457200" rtl="0">
              <a:spcBef>
                <a:spcPts val="0"/>
              </a:spcBef>
              <a:spcAft>
                <a:spcPts val="0"/>
              </a:spcAft>
              <a:buClr>
                <a:srgbClr val="CACACA"/>
              </a:buClr>
              <a:buChar char="-"/>
            </a:pPr>
            <a:r>
              <a:rPr lang="en">
                <a:solidFill>
                  <a:srgbClr val="CACACA"/>
                </a:solidFill>
              </a:rPr>
              <a:t>The program shall display error messages to the user in case of failure.</a:t>
            </a:r>
          </a:p>
          <a:p>
            <a:pPr indent="-228600" lvl="0" marL="457200" rtl="0">
              <a:spcBef>
                <a:spcPts val="0"/>
              </a:spcBef>
              <a:spcAft>
                <a:spcPts val="0"/>
              </a:spcAft>
              <a:buClr>
                <a:srgbClr val="CACACA"/>
              </a:buClr>
              <a:buChar char="-"/>
            </a:pPr>
            <a:r>
              <a:rPr lang="en">
                <a:solidFill>
                  <a:srgbClr val="CACACA"/>
                </a:solidFill>
              </a:rPr>
              <a:t>Test duration 20 seconds each (upload/download).</a:t>
            </a:r>
          </a:p>
          <a:p>
            <a:pPr indent="-228600" lvl="0" marL="457200" rtl="0">
              <a:spcBef>
                <a:spcPts val="0"/>
              </a:spcBef>
              <a:spcAft>
                <a:spcPts val="0"/>
              </a:spcAft>
              <a:buClr>
                <a:srgbClr val="CACACA"/>
              </a:buClr>
              <a:buChar char="-"/>
            </a:pPr>
            <a:r>
              <a:rPr lang="en">
                <a:solidFill>
                  <a:srgbClr val="CACACA"/>
                </a:solidFill>
              </a:rPr>
              <a:t>The user shall be able to stop the program at any time during the test.</a:t>
            </a:r>
          </a:p>
          <a:p>
            <a:pPr indent="-228600" lvl="0" marL="457200" rtl="0">
              <a:spcBef>
                <a:spcPts val="0"/>
              </a:spcBef>
              <a:spcAft>
                <a:spcPts val="0"/>
              </a:spcAft>
              <a:buClr>
                <a:srgbClr val="CACACA"/>
              </a:buClr>
              <a:buChar char="-"/>
            </a:pPr>
            <a:r>
              <a:rPr lang="en">
                <a:solidFill>
                  <a:srgbClr val="CACACA"/>
                </a:solidFill>
              </a:rPr>
              <a:t>After the program times out or the user stops the program, it will display the final data transfer speed in Kbps/Mbps/Gbps.</a:t>
            </a:r>
          </a:p>
          <a:p>
            <a:pPr indent="317500" lvl="0" rtl="0">
              <a:spcBef>
                <a:spcPts val="0"/>
              </a:spcBef>
              <a:spcAft>
                <a:spcPts val="0"/>
              </a:spcAft>
              <a:buNone/>
            </a:pPr>
            <a:r>
              <a:t/>
            </a:r>
            <a:endParaRPr>
              <a:solidFill>
                <a:srgbClr val="CACACA"/>
              </a:solidFill>
            </a:endParaRPr>
          </a:p>
          <a:p>
            <a:pPr lvl="0" rtl="0">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Team Members</a:t>
            </a:r>
          </a:p>
        </p:txBody>
      </p:sp>
      <p:sp>
        <p:nvSpPr>
          <p:cNvPr id="90" name="Shape 90"/>
          <p:cNvSpPr txBox="1"/>
          <p:nvPr>
            <p:ph idx="1" type="body"/>
          </p:nvPr>
        </p:nvSpPr>
        <p:spPr>
          <a:xfrm>
            <a:off x="1050025" y="1727100"/>
            <a:ext cx="3999899" cy="2517300"/>
          </a:xfrm>
          <a:prstGeom prst="rect">
            <a:avLst/>
          </a:prstGeom>
        </p:spPr>
        <p:txBody>
          <a:bodyPr anchorCtr="0" anchor="t" bIns="91425" lIns="91425" rIns="91425" tIns="91425">
            <a:noAutofit/>
          </a:bodyPr>
          <a:lstStyle/>
          <a:p>
            <a:pPr lvl="0" rtl="0">
              <a:spcBef>
                <a:spcPts val="0"/>
              </a:spcBef>
              <a:buNone/>
            </a:pPr>
            <a:r>
              <a:rPr lang="en" sz="1600"/>
              <a:t>Aaron - Data source layer</a:t>
            </a:r>
          </a:p>
          <a:p>
            <a:pPr lvl="0" rtl="0">
              <a:spcBef>
                <a:spcPts val="0"/>
              </a:spcBef>
              <a:buNone/>
            </a:pPr>
            <a:r>
              <a:rPr lang="en" sz="1600"/>
              <a:t>Eduardo - Data source layer</a:t>
            </a:r>
          </a:p>
          <a:p>
            <a:pPr lvl="0">
              <a:spcBef>
                <a:spcPts val="0"/>
              </a:spcBef>
              <a:buNone/>
            </a:pPr>
            <a:r>
              <a:rPr lang="en" sz="1600"/>
              <a:t>Filipe - Presentation layer</a:t>
            </a:r>
          </a:p>
        </p:txBody>
      </p:sp>
      <p:pic>
        <p:nvPicPr>
          <p:cNvPr id="91" name="Shape 91"/>
          <p:cNvPicPr preferRelativeResize="0"/>
          <p:nvPr/>
        </p:nvPicPr>
        <p:blipFill>
          <a:blip r:embed="rId3">
            <a:alphaModFix/>
          </a:blip>
          <a:stretch>
            <a:fillRect/>
          </a:stretch>
        </p:blipFill>
        <p:spPr>
          <a:xfrm>
            <a:off x="4494150" y="1143350"/>
            <a:ext cx="3810000" cy="23812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599" cy="572699"/>
          </a:xfrm>
          <a:prstGeom prst="rect">
            <a:avLst/>
          </a:prstGeom>
        </p:spPr>
        <p:txBody>
          <a:bodyPr anchorCtr="0" anchor="t" bIns="91425" lIns="91425" rIns="91425" tIns="91425">
            <a:noAutofit/>
          </a:bodyPr>
          <a:lstStyle/>
          <a:p>
            <a:pPr lvl="0">
              <a:spcBef>
                <a:spcPts val="0"/>
              </a:spcBef>
              <a:buNone/>
            </a:pPr>
            <a:r>
              <a:rPr lang="en"/>
              <a:t>Materials and Resources</a:t>
            </a:r>
          </a:p>
        </p:txBody>
      </p:sp>
      <p:sp>
        <p:nvSpPr>
          <p:cNvPr id="97" name="Shape 97"/>
          <p:cNvSpPr txBox="1"/>
          <p:nvPr>
            <p:ph idx="1" type="body"/>
          </p:nvPr>
        </p:nvSpPr>
        <p:spPr>
          <a:xfrm>
            <a:off x="1400475" y="1477850"/>
            <a:ext cx="2905500" cy="3416400"/>
          </a:xfrm>
          <a:prstGeom prst="rect">
            <a:avLst/>
          </a:prstGeom>
        </p:spPr>
        <p:txBody>
          <a:bodyPr anchorCtr="0" anchor="t" bIns="91425" lIns="91425" rIns="91425" tIns="91425">
            <a:noAutofit/>
          </a:bodyPr>
          <a:lstStyle/>
          <a:p>
            <a:pPr indent="-228600" lvl="0" marL="457200" rtl="0">
              <a:lnSpc>
                <a:spcPct val="200000"/>
              </a:lnSpc>
              <a:spcBef>
                <a:spcPts val="0"/>
              </a:spcBef>
              <a:buChar char="-"/>
            </a:pPr>
            <a:r>
              <a:rPr lang="en"/>
              <a:t>Java</a:t>
            </a:r>
          </a:p>
          <a:p>
            <a:pPr indent="-228600" lvl="0" marL="457200" rtl="0">
              <a:lnSpc>
                <a:spcPct val="200000"/>
              </a:lnSpc>
              <a:spcBef>
                <a:spcPts val="0"/>
              </a:spcBef>
              <a:buChar char="-"/>
            </a:pPr>
            <a:r>
              <a:rPr lang="en"/>
              <a:t>JFrame</a:t>
            </a:r>
          </a:p>
          <a:p>
            <a:pPr indent="-228600" lvl="0" marL="457200">
              <a:lnSpc>
                <a:spcPct val="200000"/>
              </a:lnSpc>
              <a:spcBef>
                <a:spcPts val="0"/>
              </a:spcBef>
              <a:buChar char="-"/>
            </a:pPr>
            <a:r>
              <a:rPr lang="en"/>
              <a:t>Github</a:t>
            </a:r>
          </a:p>
        </p:txBody>
      </p:sp>
      <p:pic>
        <p:nvPicPr>
          <p:cNvPr id="98" name="Shape 98"/>
          <p:cNvPicPr preferRelativeResize="0"/>
          <p:nvPr/>
        </p:nvPicPr>
        <p:blipFill>
          <a:blip r:embed="rId3">
            <a:alphaModFix/>
          </a:blip>
          <a:stretch>
            <a:fillRect/>
          </a:stretch>
        </p:blipFill>
        <p:spPr>
          <a:xfrm>
            <a:off x="5557525" y="445025"/>
            <a:ext cx="1877050" cy="1877050"/>
          </a:xfrm>
          <a:prstGeom prst="rect">
            <a:avLst/>
          </a:prstGeom>
          <a:noFill/>
          <a:ln>
            <a:noFill/>
          </a:ln>
        </p:spPr>
      </p:pic>
      <p:pic>
        <p:nvPicPr>
          <p:cNvPr id="99" name="Shape 99"/>
          <p:cNvPicPr preferRelativeResize="0"/>
          <p:nvPr/>
        </p:nvPicPr>
        <p:blipFill>
          <a:blip r:embed="rId4">
            <a:alphaModFix/>
          </a:blip>
          <a:stretch>
            <a:fillRect/>
          </a:stretch>
        </p:blipFill>
        <p:spPr>
          <a:xfrm>
            <a:off x="4087100" y="2773300"/>
            <a:ext cx="3347475" cy="19582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372675"/>
            <a:ext cx="8520599" cy="572699"/>
          </a:xfrm>
          <a:prstGeom prst="rect">
            <a:avLst/>
          </a:prstGeom>
        </p:spPr>
        <p:txBody>
          <a:bodyPr anchorCtr="0" anchor="t" bIns="91425" lIns="91425" rIns="91425" tIns="91425">
            <a:noAutofit/>
          </a:bodyPr>
          <a:lstStyle/>
          <a:p>
            <a:pPr lvl="0" rtl="0">
              <a:spcBef>
                <a:spcPts val="0"/>
              </a:spcBef>
              <a:buNone/>
            </a:pPr>
            <a:r>
              <a:rPr lang="en"/>
              <a:t>Interface</a:t>
            </a:r>
          </a:p>
        </p:txBody>
      </p:sp>
      <p:pic>
        <p:nvPicPr>
          <p:cNvPr id="105" name="Shape 105"/>
          <p:cNvPicPr preferRelativeResize="0"/>
          <p:nvPr/>
        </p:nvPicPr>
        <p:blipFill>
          <a:blip r:embed="rId3">
            <a:alphaModFix/>
          </a:blip>
          <a:stretch>
            <a:fillRect/>
          </a:stretch>
        </p:blipFill>
        <p:spPr>
          <a:xfrm>
            <a:off x="478099" y="3275375"/>
            <a:ext cx="3825425" cy="2331150"/>
          </a:xfrm>
          <a:prstGeom prst="rect">
            <a:avLst/>
          </a:prstGeom>
          <a:noFill/>
          <a:ln>
            <a:noFill/>
          </a:ln>
        </p:spPr>
      </p:pic>
      <p:pic>
        <p:nvPicPr>
          <p:cNvPr id="106" name="Shape 106"/>
          <p:cNvPicPr preferRelativeResize="0"/>
          <p:nvPr/>
        </p:nvPicPr>
        <p:blipFill>
          <a:blip r:embed="rId4">
            <a:alphaModFix/>
          </a:blip>
          <a:stretch>
            <a:fillRect/>
          </a:stretch>
        </p:blipFill>
        <p:spPr>
          <a:xfrm>
            <a:off x="4825175" y="682169"/>
            <a:ext cx="4162950" cy="3051830"/>
          </a:xfrm>
          <a:prstGeom prst="rect">
            <a:avLst/>
          </a:prstGeom>
          <a:noFill/>
          <a:ln>
            <a:noFill/>
          </a:ln>
        </p:spPr>
      </p:pic>
      <p:sp>
        <p:nvSpPr>
          <p:cNvPr id="107" name="Shape 107"/>
          <p:cNvSpPr txBox="1"/>
          <p:nvPr>
            <p:ph idx="1" type="body"/>
          </p:nvPr>
        </p:nvSpPr>
        <p:spPr>
          <a:xfrm>
            <a:off x="391725" y="3054112"/>
            <a:ext cx="3117000" cy="393299"/>
          </a:xfrm>
          <a:prstGeom prst="rect">
            <a:avLst/>
          </a:prstGeom>
        </p:spPr>
        <p:txBody>
          <a:bodyPr anchorCtr="0" anchor="t" bIns="91425" lIns="91425" rIns="91425" tIns="91425">
            <a:noAutofit/>
          </a:bodyPr>
          <a:lstStyle/>
          <a:p>
            <a:pPr lvl="0" rtl="0">
              <a:spcBef>
                <a:spcPts val="0"/>
              </a:spcBef>
              <a:buNone/>
            </a:pPr>
            <a:r>
              <a:rPr lang="en" sz="1600"/>
              <a:t>Server</a:t>
            </a:r>
          </a:p>
        </p:txBody>
      </p:sp>
      <p:sp>
        <p:nvSpPr>
          <p:cNvPr id="108" name="Shape 108"/>
          <p:cNvSpPr txBox="1"/>
          <p:nvPr>
            <p:ph idx="2" type="body"/>
          </p:nvPr>
        </p:nvSpPr>
        <p:spPr>
          <a:xfrm>
            <a:off x="5013275" y="289350"/>
            <a:ext cx="3233700" cy="520800"/>
          </a:xfrm>
          <a:prstGeom prst="rect">
            <a:avLst/>
          </a:prstGeom>
        </p:spPr>
        <p:txBody>
          <a:bodyPr anchorCtr="0" anchor="t" bIns="91425" lIns="91425" rIns="91425" tIns="91425">
            <a:noAutofit/>
          </a:bodyPr>
          <a:lstStyle/>
          <a:p>
            <a:pPr lvl="0" rtl="0">
              <a:spcBef>
                <a:spcPts val="0"/>
              </a:spcBef>
              <a:buNone/>
            </a:pPr>
            <a:r>
              <a:rPr lang="en" sz="1600"/>
              <a:t>Client</a:t>
            </a:r>
          </a:p>
        </p:txBody>
      </p:sp>
      <p:pic>
        <p:nvPicPr>
          <p:cNvPr id="109" name="Shape 109"/>
          <p:cNvPicPr preferRelativeResize="0"/>
          <p:nvPr/>
        </p:nvPicPr>
        <p:blipFill>
          <a:blip r:embed="rId5">
            <a:alphaModFix/>
          </a:blip>
          <a:stretch>
            <a:fillRect/>
          </a:stretch>
        </p:blipFill>
        <p:spPr>
          <a:xfrm>
            <a:off x="5013275" y="2554670"/>
            <a:ext cx="4162950" cy="3051854"/>
          </a:xfrm>
          <a:prstGeom prst="rect">
            <a:avLst/>
          </a:prstGeom>
          <a:noFill/>
          <a:ln>
            <a:noFill/>
          </a:ln>
        </p:spPr>
      </p:pic>
      <p:sp>
        <p:nvSpPr>
          <p:cNvPr id="110" name="Shape 110"/>
          <p:cNvSpPr/>
          <p:nvPr/>
        </p:nvSpPr>
        <p:spPr>
          <a:xfrm>
            <a:off x="5932025" y="2472825"/>
            <a:ext cx="434100" cy="572699"/>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11" name="Shape 111"/>
          <p:cNvPicPr preferRelativeResize="0"/>
          <p:nvPr/>
        </p:nvPicPr>
        <p:blipFill>
          <a:blip r:embed="rId6">
            <a:alphaModFix/>
          </a:blip>
          <a:stretch>
            <a:fillRect/>
          </a:stretch>
        </p:blipFill>
        <p:spPr>
          <a:xfrm>
            <a:off x="611275" y="827923"/>
            <a:ext cx="3461598" cy="2447449"/>
          </a:xfrm>
          <a:prstGeom prst="rect">
            <a:avLst/>
          </a:prstGeom>
          <a:noFill/>
          <a:ln>
            <a:noFill/>
          </a:ln>
        </p:spPr>
      </p:pic>
      <p:sp>
        <p:nvSpPr>
          <p:cNvPr id="112" name="Shape 112"/>
          <p:cNvSpPr/>
          <p:nvPr/>
        </p:nvSpPr>
        <p:spPr>
          <a:xfrm>
            <a:off x="4166875" y="1692800"/>
            <a:ext cx="564299" cy="3932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rot="5400000">
            <a:off x="2108662" y="2966474"/>
            <a:ext cx="564299" cy="3932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265500" y="1081400"/>
            <a:ext cx="4045199" cy="1089600"/>
          </a:xfrm>
          <a:prstGeom prst="rect">
            <a:avLst/>
          </a:prstGeom>
        </p:spPr>
        <p:txBody>
          <a:bodyPr anchorCtr="0" anchor="b" bIns="91425" lIns="91425" rIns="91425" tIns="91425">
            <a:noAutofit/>
          </a:bodyPr>
          <a:lstStyle/>
          <a:p>
            <a:pPr lvl="0">
              <a:spcBef>
                <a:spcPts val="0"/>
              </a:spcBef>
              <a:buNone/>
            </a:pPr>
            <a:r>
              <a:rPr lang="en"/>
              <a:t>Design Overview</a:t>
            </a:r>
          </a:p>
        </p:txBody>
      </p:sp>
      <p:sp>
        <p:nvSpPr>
          <p:cNvPr id="119" name="Shape 119"/>
          <p:cNvSpPr txBox="1"/>
          <p:nvPr>
            <p:ph idx="1" type="subTitle"/>
          </p:nvPr>
        </p:nvSpPr>
        <p:spPr>
          <a:xfrm>
            <a:off x="265500" y="2589099"/>
            <a:ext cx="4045199" cy="2554499"/>
          </a:xfrm>
          <a:prstGeom prst="rect">
            <a:avLst/>
          </a:prstGeom>
        </p:spPr>
        <p:txBody>
          <a:bodyPr anchorCtr="0" anchor="t" bIns="91425" lIns="91425" rIns="91425" tIns="91425">
            <a:noAutofit/>
          </a:bodyPr>
          <a:lstStyle/>
          <a:p>
            <a:pPr indent="-228600" lvl="0" marL="457200" rtl="0">
              <a:spcBef>
                <a:spcPts val="0"/>
              </a:spcBef>
              <a:buAutoNum type="arabicPeriod"/>
            </a:pPr>
            <a:r>
              <a:rPr lang="en"/>
              <a:t>Connection is created</a:t>
            </a:r>
          </a:p>
          <a:p>
            <a:pPr indent="-228600" lvl="0" marL="457200" rtl="0">
              <a:spcBef>
                <a:spcPts val="0"/>
              </a:spcBef>
              <a:buAutoNum type="arabicPeriod"/>
            </a:pPr>
            <a:r>
              <a:rPr lang="en"/>
              <a:t>Data is sent from server and received by client</a:t>
            </a:r>
          </a:p>
          <a:p>
            <a:pPr indent="-228600" lvl="0" marL="457200" rtl="0">
              <a:spcBef>
                <a:spcPts val="0"/>
              </a:spcBef>
              <a:buAutoNum type="arabicPeriod"/>
            </a:pPr>
            <a:r>
              <a:rPr lang="en"/>
              <a:t>Data is sent from Client to Server</a:t>
            </a:r>
          </a:p>
          <a:p>
            <a:pPr indent="-228600" lvl="0" marL="457200" rtl="0">
              <a:spcBef>
                <a:spcPts val="0"/>
              </a:spcBef>
              <a:buAutoNum type="arabicPeriod"/>
            </a:pPr>
            <a:r>
              <a:rPr lang="en"/>
              <a:t>Speeds are recorded</a:t>
            </a:r>
          </a:p>
        </p:txBody>
      </p:sp>
      <p:pic>
        <p:nvPicPr>
          <p:cNvPr id="120" name="Shape 120"/>
          <p:cNvPicPr preferRelativeResize="0"/>
          <p:nvPr/>
        </p:nvPicPr>
        <p:blipFill>
          <a:blip r:embed="rId3">
            <a:alphaModFix/>
          </a:blip>
          <a:stretch>
            <a:fillRect/>
          </a:stretch>
        </p:blipFill>
        <p:spPr>
          <a:xfrm>
            <a:off x="3683475" y="-150175"/>
            <a:ext cx="6858000" cy="5143500"/>
          </a:xfrm>
          <a:prstGeom prst="rect">
            <a:avLst/>
          </a:prstGeom>
          <a:noFill/>
          <a:ln>
            <a:noFill/>
          </a:ln>
        </p:spPr>
      </p:pic>
      <p:sp>
        <p:nvSpPr>
          <p:cNvPr id="121" name="Shape 121"/>
          <p:cNvSpPr txBox="1"/>
          <p:nvPr>
            <p:ph idx="2" type="body"/>
          </p:nvPr>
        </p:nvSpPr>
        <p:spPr>
          <a:xfrm>
            <a:off x="4939500" y="3018100"/>
            <a:ext cx="3837000" cy="1401299"/>
          </a:xfrm>
          <a:prstGeom prst="rect">
            <a:avLst/>
          </a:prstGeom>
        </p:spPr>
        <p:txBody>
          <a:bodyPr anchorCtr="0" anchor="ctr" bIns="91425" lIns="91425" rIns="91425" tIns="91425">
            <a:noAutofit/>
          </a:bodyPr>
          <a:lstStyle/>
          <a:p>
            <a:pPr lvl="0" rtl="0">
              <a:spcBef>
                <a:spcPts val="0"/>
              </a:spcBef>
              <a:buNone/>
            </a:pPr>
            <a:r>
              <a:rPr lang="en"/>
              <a:t>Client-Server connection used in Speed Jester</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758975" y="1938950"/>
            <a:ext cx="6466499" cy="1510800"/>
          </a:xfrm>
          <a:prstGeom prst="rect">
            <a:avLst/>
          </a:prstGeom>
        </p:spPr>
        <p:txBody>
          <a:bodyPr anchorCtr="0" anchor="t" bIns="91425" lIns="91425" rIns="91425" tIns="91425">
            <a:noAutofit/>
          </a:bodyPr>
          <a:lstStyle/>
          <a:p>
            <a:pPr indent="0" lvl="0" marL="0" rtl="0">
              <a:spcBef>
                <a:spcPts val="0"/>
              </a:spcBef>
              <a:spcAft>
                <a:spcPts val="0"/>
              </a:spcAft>
              <a:buNone/>
            </a:pPr>
            <a:r>
              <a:rPr lang="en">
                <a:solidFill>
                  <a:srgbClr val="CACACA"/>
                </a:solidFill>
              </a:rPr>
              <a:t>public void openConnection()</a:t>
            </a:r>
          </a:p>
          <a:p>
            <a:pPr indent="0" lvl="0" marL="0" rtl="0">
              <a:spcBef>
                <a:spcPts val="0"/>
              </a:spcBef>
              <a:spcAft>
                <a:spcPts val="0"/>
              </a:spcAft>
              <a:buNone/>
            </a:pPr>
            <a:r>
              <a:rPr lang="en">
                <a:solidFill>
                  <a:srgbClr val="CACACA"/>
                </a:solidFill>
              </a:rPr>
              <a:t>{</a:t>
            </a:r>
          </a:p>
          <a:p>
            <a:pPr indent="0" lvl="0" marL="457200" rtl="0">
              <a:spcBef>
                <a:spcPts val="0"/>
              </a:spcBef>
              <a:spcAft>
                <a:spcPts val="0"/>
              </a:spcAft>
              <a:buNone/>
            </a:pPr>
            <a:r>
              <a:rPr lang="en">
                <a:solidFill>
                  <a:srgbClr val="CACACA"/>
                </a:solidFill>
              </a:rPr>
              <a:t>socket = new Socket(host, port);</a:t>
            </a:r>
          </a:p>
          <a:p>
            <a:pPr indent="0" lvl="0" marL="457200" rtl="0">
              <a:spcBef>
                <a:spcPts val="0"/>
              </a:spcBef>
              <a:spcAft>
                <a:spcPts val="0"/>
              </a:spcAft>
              <a:buNone/>
            </a:pPr>
            <a:r>
              <a:rPr lang="en">
                <a:solidFill>
                  <a:srgbClr val="CACACA"/>
                </a:solidFill>
              </a:rPr>
              <a:t>dataIn = new BufferedReader(new InputStreamReader(socket.getInputStream()));</a:t>
            </a:r>
          </a:p>
          <a:p>
            <a:pPr indent="0" lvl="0" marL="457200" rtl="0">
              <a:spcBef>
                <a:spcPts val="0"/>
              </a:spcBef>
              <a:spcAft>
                <a:spcPts val="0"/>
              </a:spcAft>
              <a:buNone/>
            </a:pPr>
            <a:r>
              <a:rPr lang="en">
                <a:solidFill>
                  <a:srgbClr val="CACACA"/>
                </a:solidFill>
              </a:rPr>
              <a:t>dataOut = new PrintWriter(socket.getOutputStream(), true);</a:t>
            </a:r>
          </a:p>
          <a:p>
            <a:pPr lvl="0">
              <a:spcBef>
                <a:spcPts val="0"/>
              </a:spcBef>
              <a:buNone/>
            </a:pPr>
            <a:r>
              <a:rPr lang="en"/>
              <a:t>}</a:t>
            </a:r>
          </a:p>
        </p:txBody>
      </p:sp>
      <p:sp>
        <p:nvSpPr>
          <p:cNvPr id="127" name="Shape 127"/>
          <p:cNvSpPr txBox="1"/>
          <p:nvPr>
            <p:ph type="title"/>
          </p:nvPr>
        </p:nvSpPr>
        <p:spPr>
          <a:xfrm>
            <a:off x="311700" y="555600"/>
            <a:ext cx="2807999" cy="755699"/>
          </a:xfrm>
          <a:prstGeom prst="rect">
            <a:avLst/>
          </a:prstGeom>
        </p:spPr>
        <p:txBody>
          <a:bodyPr anchorCtr="0" anchor="b" bIns="91425" lIns="91425" rIns="91425" tIns="91425">
            <a:noAutofit/>
          </a:bodyPr>
          <a:lstStyle/>
          <a:p>
            <a:pPr lvl="0">
              <a:spcBef>
                <a:spcPts val="0"/>
              </a:spcBef>
              <a:buNone/>
            </a:pPr>
            <a:r>
              <a:rPr lang="en"/>
              <a:t>Detailed Design</a:t>
            </a:r>
          </a:p>
        </p:txBody>
      </p:sp>
      <p:sp>
        <p:nvSpPr>
          <p:cNvPr id="128" name="Shape 128"/>
          <p:cNvSpPr txBox="1"/>
          <p:nvPr>
            <p:ph idx="2" type="subTitle"/>
          </p:nvPr>
        </p:nvSpPr>
        <p:spPr>
          <a:xfrm>
            <a:off x="686800" y="1496049"/>
            <a:ext cx="4045199" cy="995999"/>
          </a:xfrm>
          <a:prstGeom prst="rect">
            <a:avLst/>
          </a:prstGeom>
        </p:spPr>
        <p:txBody>
          <a:bodyPr anchorCtr="0" anchor="t" bIns="91425" lIns="91425" rIns="91425" tIns="91425">
            <a:noAutofit/>
          </a:bodyPr>
          <a:lstStyle/>
          <a:p>
            <a:pPr lvl="0" rtl="0">
              <a:spcBef>
                <a:spcPts val="0"/>
              </a:spcBef>
              <a:buNone/>
            </a:pPr>
            <a:r>
              <a:rPr lang="en"/>
              <a:t>Connection is created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