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3"/>
  </p:notesMasterIdLst>
  <p:handoutMasterIdLst>
    <p:handoutMasterId r:id="rId14"/>
  </p:handoutMasterIdLst>
  <p:sldIdLst>
    <p:sldId id="256" r:id="rId2"/>
    <p:sldId id="257" r:id="rId3"/>
    <p:sldId id="258" r:id="rId4"/>
    <p:sldId id="259" r:id="rId5"/>
    <p:sldId id="260" r:id="rId6"/>
    <p:sldId id="264" r:id="rId7"/>
    <p:sldId id="265" r:id="rId8"/>
    <p:sldId id="266" r:id="rId9"/>
    <p:sldId id="267" r:id="rId10"/>
    <p:sldId id="269"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FD"/>
    <a:srgbClr val="B71E42"/>
    <a:srgbClr val="E2DED9"/>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9" autoAdjust="0"/>
    <p:restoredTop sz="94660"/>
  </p:normalViewPr>
  <p:slideViewPr>
    <p:cSldViewPr snapToGrid="0">
      <p:cViewPr varScale="1">
        <p:scale>
          <a:sx n="75" d="100"/>
          <a:sy n="75" d="100"/>
        </p:scale>
        <p:origin x="546" y="66"/>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E4FA28-26D5-4BDF-9A75-C27596ADE055}" type="datetimeFigureOut">
              <a:rPr lang="en-US" smtClean="0"/>
              <a:t>4/8/2024</a:t>
            </a:fld>
            <a:endParaRPr lang="en-US" dirty="0"/>
          </a:p>
        </p:txBody>
      </p:sp>
      <p:sp>
        <p:nvSpPr>
          <p:cNvPr id="4" name="Footer Placeholder 3">
            <a:extLst>
              <a:ext uri="{FF2B5EF4-FFF2-40B4-BE49-F238E27FC236}">
                <a16:creationId xmlns:a16="http://schemas.microsoft.com/office/drawing/2014/main"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07CFE-5866-4B40-8953-42375E9B5DB3}" type="slidenum">
              <a:rPr lang="en-US" smtClean="0"/>
              <a:t>‹#›</a:t>
            </a:fld>
            <a:endParaRPr lang="en-US" dirty="0"/>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1D6F-8584-4A53-833D-DCA47225B220}" type="datetimeFigureOut">
              <a:rPr lang="en-US" smtClean="0"/>
              <a:t>4/8/2024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3874D-A20A-4B3E-9C12-F524953D5B76}" type="slidenum">
              <a:rPr lang="en-US" smtClean="0"/>
              <a:t>‹#›</a:t>
            </a:fld>
            <a:endParaRPr lang="en-US" dirty="0"/>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802298"/>
            <a:ext cx="8637073" cy="2541431"/>
          </a:xfrm>
        </p:spPr>
        <p:txBody>
          <a:bodyPr bIns="0" anchor="b">
            <a:normAutofit/>
          </a:bodyPr>
          <a:lstStyle>
            <a:lvl1pPr algn="l">
              <a:defRPr sz="6600"/>
            </a:lvl1pPr>
          </a:lstStyle>
          <a:p>
            <a:r>
              <a:rPr lang="en-US" noProof="0"/>
              <a:t>Click to edit Master title style</a:t>
            </a:r>
          </a:p>
        </p:txBody>
      </p:sp>
      <p:sp>
        <p:nvSpPr>
          <p:cNvPr id="3" name="Subtitle 2"/>
          <p:cNvSpPr>
            <a:spLocks noGrp="1"/>
          </p:cNvSpPr>
          <p:nvPr>
            <p:ph type="subTitle" idx="1"/>
          </p:nvPr>
        </p:nvSpPr>
        <p:spPr>
          <a:xfrm>
            <a:off x="1777464"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6913821" y="6370429"/>
            <a:ext cx="3500715" cy="309201"/>
          </a:xfrm>
        </p:spPr>
        <p:txBody>
          <a:bodyPr/>
          <a:lstStyle/>
          <a:p>
            <a:fld id="{2D202488-4139-4052-B998-251C9C912739}" type="datetimeFigureOut">
              <a:rPr lang="en-US" noProof="0" smtClean="0"/>
              <a:t>4/8/2024</a:t>
            </a:fld>
            <a:endParaRPr lang="en-US" noProof="0" dirty="0"/>
          </a:p>
        </p:txBody>
      </p:sp>
      <p:sp>
        <p:nvSpPr>
          <p:cNvPr id="5" name="Footer Placeholder 4"/>
          <p:cNvSpPr>
            <a:spLocks noGrp="1"/>
          </p:cNvSpPr>
          <p:nvPr>
            <p:ph type="ftr" sz="quarter" idx="11"/>
          </p:nvPr>
        </p:nvSpPr>
        <p:spPr>
          <a:xfrm>
            <a:off x="1777464" y="6370430"/>
            <a:ext cx="4973915" cy="309201"/>
          </a:xfrm>
        </p:spPr>
        <p:txBody>
          <a:bodyPr/>
          <a:lstStyle/>
          <a:p>
            <a:r>
              <a:rPr lang="en-US" noProof="0" dirty="0"/>
              <a:t>Add Footer Here</a:t>
            </a:r>
          </a:p>
        </p:txBody>
      </p:sp>
      <p:cxnSp>
        <p:nvCxnSpPr>
          <p:cNvPr id="15" name="Straight Connector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4/8/2024</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id="{9DE9A20D-024F-4A17-9B20-526AA4037253}"/>
              </a:ext>
            </a:extLst>
          </p:cNvPr>
          <p:cNvSpPr>
            <a:spLocks noGrp="1"/>
          </p:cNvSpPr>
          <p:nvPr>
            <p:ph idx="12"/>
          </p:nvPr>
        </p:nvSpPr>
        <p:spPr>
          <a:xfrm>
            <a:off x="460210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37D8F60F-F9DD-4AAC-BF28-C004CCDF2D69}"/>
              </a:ext>
            </a:extLst>
          </p:cNvPr>
          <p:cNvSpPr>
            <a:spLocks noGrp="1"/>
          </p:cNvSpPr>
          <p:nvPr>
            <p:ph idx="13"/>
          </p:nvPr>
        </p:nvSpPr>
        <p:spPr>
          <a:xfrm>
            <a:off x="787363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3">
            <a:extLst>
              <a:ext uri="{FF2B5EF4-FFF2-40B4-BE49-F238E27FC236}">
                <a16:creationId xmlns:a16="http://schemas.microsoft.com/office/drawing/2014/main" id="{8F09FDD8-5B1C-4AAA-8EEC-0A77C9E477D1}"/>
              </a:ext>
            </a:extLst>
          </p:cNvPr>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Text Placeholder 3">
            <a:extLst>
              <a:ext uri="{FF2B5EF4-FFF2-40B4-BE49-F238E27FC236}">
                <a16:creationId xmlns:a16="http://schemas.microsoft.com/office/drawing/2014/main" id="{E6DF0B7E-E17E-4875-966D-4DE67F755B71}"/>
              </a:ext>
            </a:extLst>
          </p:cNvPr>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cxnSp>
        <p:nvCxnSpPr>
          <p:cNvPr id="13" name="Straight Connector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id="{93809A32-C7A4-4739-994B-BE492F855ACC}"/>
              </a:ext>
            </a:extLst>
          </p:cNvPr>
          <p:cNvSpPr>
            <a:spLocks noGrp="1"/>
          </p:cNvSpPr>
          <p:nvPr>
            <p:ph type="body" sz="quarter" idx="16"/>
          </p:nvPr>
        </p:nvSpPr>
        <p:spPr>
          <a:xfrm>
            <a:off x="1290908" y="1617663"/>
            <a:ext cx="9618391" cy="1336675"/>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itle 6">
            <a:extLst>
              <a:ext uri="{FF2B5EF4-FFF2-40B4-BE49-F238E27FC236}">
                <a16:creationId xmlns:a16="http://schemas.microsoft.com/office/drawing/2014/main" id="{2C1ABD52-D5FE-4FC2-8449-5DA0E52853E1}"/>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24270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noProof="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7236069" y="6332578"/>
            <a:ext cx="4315852" cy="320123"/>
          </a:xfrm>
        </p:spPr>
        <p:txBody>
          <a:bodyPr/>
          <a:lstStyle>
            <a:lvl1pPr algn="r">
              <a:defRPr/>
            </a:lvl1pPr>
          </a:lstStyle>
          <a:p>
            <a:fld id="{2D202488-4139-4052-B998-251C9C912739}" type="datetimeFigureOut">
              <a:rPr lang="en-US" noProof="0" smtClean="0"/>
              <a:pPr/>
              <a:t>4/8/2024</a:t>
            </a:fld>
            <a:endParaRPr lang="en-US" noProof="0" dirty="0"/>
          </a:p>
        </p:txBody>
      </p:sp>
      <p:sp>
        <p:nvSpPr>
          <p:cNvPr id="6" name="Footer Placeholder 5"/>
          <p:cNvSpPr>
            <a:spLocks noGrp="1"/>
          </p:cNvSpPr>
          <p:nvPr>
            <p:ph type="ftr" sz="quarter" idx="11"/>
          </p:nvPr>
        </p:nvSpPr>
        <p:spPr>
          <a:xfrm>
            <a:off x="1447382" y="6332578"/>
            <a:ext cx="5541004" cy="320931"/>
          </a:xfrm>
        </p:spPr>
        <p:txBody>
          <a:bodyPr/>
          <a:lstStyle/>
          <a:p>
            <a:r>
              <a:rPr lang="en-US" noProof="0" dirty="0"/>
              <a:t>Add Footer Here</a:t>
            </a: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2D202488-4139-4052-B998-251C9C912739}" type="datetimeFigureOut">
              <a:rPr lang="en-US" noProof="0" smtClean="0"/>
              <a:t>4/8/2024</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C414FF1F-6558-4E39-87DB-276E44F5477C}"/>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887950"/>
          </a:xfrm>
        </p:spPr>
        <p:txBody>
          <a:bodyPr anchor="b">
            <a:normAutofit/>
          </a:bodyPr>
          <a:lstStyle>
            <a:lvl1pPr algn="l">
              <a:defRPr sz="3600"/>
            </a:lvl1pPr>
          </a:lstStyle>
          <a:p>
            <a:r>
              <a:rPr lang="en-US" noProof="0"/>
              <a:t>Click to edit Master title style</a:t>
            </a:r>
          </a:p>
        </p:txBody>
      </p:sp>
      <p:sp>
        <p:nvSpPr>
          <p:cNvPr id="3" name="Text Placeholder 2"/>
          <p:cNvSpPr>
            <a:spLocks noGrp="1"/>
          </p:cNvSpPr>
          <p:nvPr>
            <p:ph type="body" idx="1"/>
          </p:nvPr>
        </p:nvSpPr>
        <p:spPr>
          <a:xfrm>
            <a:off x="1780777"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t>4/8/2024</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15" name="Straight Connector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58679" y="2168318"/>
            <a:ext cx="4645152" cy="3441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D202488-4139-4052-B998-251C9C912739}" type="datetimeFigureOut">
              <a:rPr lang="en-US" noProof="0" smtClean="0"/>
              <a:t>4/8/2024</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2F96D46B-C1B8-46AB-87DF-61A8058B1F4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2D202488-4139-4052-B998-251C9C912739}" type="datetimeFigureOut">
              <a:rPr lang="en-US" noProof="0" smtClean="0"/>
              <a:t>4/8/2024</a:t>
            </a:fld>
            <a:endParaRPr lang="en-US" noProof="0" dirty="0"/>
          </a:p>
        </p:txBody>
      </p:sp>
      <p:sp>
        <p:nvSpPr>
          <p:cNvPr id="8" name="Footer Placeholder 7"/>
          <p:cNvSpPr>
            <a:spLocks noGrp="1"/>
          </p:cNvSpPr>
          <p:nvPr>
            <p:ph type="ftr" sz="quarter" idx="11"/>
          </p:nvPr>
        </p:nvSpPr>
        <p:spPr/>
        <p:txBody>
          <a:bodyPr/>
          <a:lstStyle/>
          <a:p>
            <a:r>
              <a:rPr lang="en-US" noProof="0" dirty="0"/>
              <a:t>Add Footer Here</a:t>
            </a:r>
          </a:p>
        </p:txBody>
      </p: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09471694-1220-4CFC-A31F-622E5D3DE2D5}"/>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4/8/2024</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4/8/2024</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A5A680F6-C147-410B-94DF-19850752D7DF}"/>
              </a:ext>
            </a:extLst>
          </p:cNvPr>
          <p:cNvSpPr>
            <a:spLocks noGrp="1"/>
          </p:cNvSpPr>
          <p:nvPr>
            <p:ph type="body" sz="quarter" idx="12"/>
          </p:nvPr>
        </p:nvSpPr>
        <p:spPr>
          <a:xfrm>
            <a:off x="1694656" y="1865037"/>
            <a:ext cx="8802688" cy="3127927"/>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401024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02488-4139-4052-B998-251C9C912739}" type="datetimeFigureOut">
              <a:rPr lang="en-US" noProof="0" smtClean="0"/>
              <a:t>4/8/2024</a:t>
            </a:fld>
            <a:endParaRPr lang="en-US" noProof="0" dirty="0"/>
          </a:p>
        </p:txBody>
      </p:sp>
      <p:sp>
        <p:nvSpPr>
          <p:cNvPr id="3" name="Footer Placeholder 2"/>
          <p:cNvSpPr>
            <a:spLocks noGrp="1"/>
          </p:cNvSpPr>
          <p:nvPr>
            <p:ph type="ftr" sz="quarter" idx="11"/>
          </p:nvPr>
        </p:nvSpPr>
        <p:spPr/>
        <p:txBody>
          <a:bodyPr/>
          <a:lstStyle/>
          <a:p>
            <a:r>
              <a:rPr lang="en-US" noProof="0" dirty="0"/>
              <a:t>Add Footer Here </a:t>
            </a:r>
          </a:p>
        </p:txBody>
      </p:sp>
    </p:spTree>
    <p:extLst>
      <p:ext uri="{BB962C8B-B14F-4D97-AF65-F5344CB8AC3E}">
        <p14:creationId xmlns:p14="http://schemas.microsoft.com/office/powerpoint/2010/main" val="377124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4/8/2024</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1B74F78C-6D32-47C3-ABB2-6E7092A9C4A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8165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cstate="screen">
            <a:extLst>
              <a:ext uri="{BEBA8EAE-BF5A-486C-A8C5-ECC9F3942E4B}">
                <a14:imgProps xmlns:a14="http://schemas.microsoft.com/office/drawing/2010/main">
                  <a14:imgLayer r:embed="rId15">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fld id="{2D202488-4139-4052-B998-251C9C912739}" type="datetimeFigureOut">
              <a:rPr lang="en-US" noProof="0" smtClean="0"/>
              <a:pPr/>
              <a:t>4/8/2024</a:t>
            </a:fld>
            <a:endParaRPr lang="en-US" noProof="0" dirty="0"/>
          </a:p>
        </p:txBody>
      </p:sp>
      <p:sp>
        <p:nvSpPr>
          <p:cNvPr id="5" name="Footer Placeholder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r>
              <a:rPr lang="en-US" noProof="0" dirty="0"/>
              <a:t>Add Footer Here</a:t>
            </a: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7" r:id="rId7"/>
    <p:sldLayoutId id="2147483691" r:id="rId8"/>
    <p:sldLayoutId id="2147483692" r:id="rId9"/>
    <p:sldLayoutId id="2147483696" r:id="rId10"/>
    <p:sldLayoutId id="214748369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A56C-7A25-4BD4-AA72-5256E68BE4CB}"/>
              </a:ext>
            </a:extLst>
          </p:cNvPr>
          <p:cNvSpPr>
            <a:spLocks noGrp="1"/>
          </p:cNvSpPr>
          <p:nvPr>
            <p:ph type="ctrTitle"/>
          </p:nvPr>
        </p:nvSpPr>
        <p:spPr>
          <a:xfrm>
            <a:off x="2749429" y="887569"/>
            <a:ext cx="8637073" cy="2541431"/>
          </a:xfrm>
        </p:spPr>
        <p:txBody>
          <a:bodyPr/>
          <a:lstStyle/>
          <a:p>
            <a:r>
              <a:rPr lang="en-US" dirty="0"/>
              <a:t>Habit Tracker </a:t>
            </a:r>
          </a:p>
        </p:txBody>
      </p:sp>
      <p:sp>
        <p:nvSpPr>
          <p:cNvPr id="3" name="Subtitle 2">
            <a:extLst>
              <a:ext uri="{FF2B5EF4-FFF2-40B4-BE49-F238E27FC236}">
                <a16:creationId xmlns:a16="http://schemas.microsoft.com/office/drawing/2014/main" id="{BBBCF363-1123-45B1-8A9A-ABCDA40EF3F2}"/>
              </a:ext>
            </a:extLst>
          </p:cNvPr>
          <p:cNvSpPr>
            <a:spLocks noGrp="1"/>
          </p:cNvSpPr>
          <p:nvPr>
            <p:ph type="subTitle" idx="1"/>
          </p:nvPr>
        </p:nvSpPr>
        <p:spPr>
          <a:xfrm>
            <a:off x="1777464" y="3575164"/>
            <a:ext cx="8637072" cy="977621"/>
          </a:xfrm>
        </p:spPr>
        <p:txBody>
          <a:bodyPr/>
          <a:lstStyle/>
          <a:p>
            <a:r>
              <a:rPr lang="en-US" dirty="0">
                <a:solidFill>
                  <a:srgbClr val="000000"/>
                </a:solidFill>
                <a:ea typeface="Tahoma" panose="020B0604030504040204" pitchFamily="34" charset="0"/>
                <a:cs typeface="Tahoma" panose="020B0604030504040204" pitchFamily="34" charset="0"/>
              </a:rPr>
              <a:t>Aaron Alex Sequeira</a:t>
            </a:r>
          </a:p>
          <a:p>
            <a:endParaRPr lang="en-US" dirty="0"/>
          </a:p>
        </p:txBody>
      </p:sp>
      <p:pic>
        <p:nvPicPr>
          <p:cNvPr id="5" name="Graphic 4" descr="Brain in head icon&#10;">
            <a:extLst>
              <a:ext uri="{FF2B5EF4-FFF2-40B4-BE49-F238E27FC236}">
                <a16:creationId xmlns:a16="http://schemas.microsoft.com/office/drawing/2014/main" id="{D011E263-3212-4780-A140-E652B108BDC5}"/>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107471" y="1989000"/>
            <a:ext cx="1440000" cy="1440000"/>
          </a:xfrm>
          <a:prstGeom prst="rect">
            <a:avLst/>
          </a:prstGeom>
        </p:spPr>
      </p:pic>
    </p:spTree>
    <p:extLst>
      <p:ext uri="{BB962C8B-B14F-4D97-AF65-F5344CB8AC3E}">
        <p14:creationId xmlns:p14="http://schemas.microsoft.com/office/powerpoint/2010/main" val="410429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776F09-4792-34C3-571A-387DCC3EDD0A}"/>
              </a:ext>
            </a:extLst>
          </p:cNvPr>
          <p:cNvSpPr>
            <a:spLocks noGrp="1"/>
          </p:cNvSpPr>
          <p:nvPr>
            <p:ph idx="4294967295"/>
          </p:nvPr>
        </p:nvSpPr>
        <p:spPr>
          <a:xfrm>
            <a:off x="1293812" y="1475581"/>
            <a:ext cx="9604375" cy="3449638"/>
          </a:xfrm>
        </p:spPr>
        <p:txBody>
          <a:bodyPr/>
          <a:lstStyle/>
          <a:p>
            <a:r>
              <a:rPr lang="en-US" sz="2400" dirty="0"/>
              <a:t>Future enhancements and potential areas for further development</a:t>
            </a:r>
          </a:p>
          <a:p>
            <a:pPr lvl="1"/>
            <a:r>
              <a:rPr lang="en-US" sz="2400" dirty="0"/>
              <a:t>Adding authentication to the project to have more than one user </a:t>
            </a:r>
          </a:p>
          <a:p>
            <a:pPr lvl="1"/>
            <a:r>
              <a:rPr lang="en-US" sz="2400" dirty="0"/>
              <a:t>Better habit management system to better the user experience </a:t>
            </a:r>
          </a:p>
          <a:p>
            <a:pPr lvl="1"/>
            <a:r>
              <a:rPr lang="en-US" sz="2400" dirty="0"/>
              <a:t>Using a real user interface(UI) framework to make the app more user friendly </a:t>
            </a:r>
          </a:p>
          <a:p>
            <a:pPr lvl="1"/>
            <a:r>
              <a:rPr lang="en-US" sz="2400" dirty="0"/>
              <a:t>Adding more statistics on the habit to give more information to the user</a:t>
            </a:r>
          </a:p>
          <a:p>
            <a:endParaRPr lang="en-IN" dirty="0"/>
          </a:p>
        </p:txBody>
      </p:sp>
    </p:spTree>
    <p:extLst>
      <p:ext uri="{BB962C8B-B14F-4D97-AF65-F5344CB8AC3E}">
        <p14:creationId xmlns:p14="http://schemas.microsoft.com/office/powerpoint/2010/main" val="3678866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D9FC7F7-EF93-A63A-D374-661FBC7C618F}"/>
              </a:ext>
            </a:extLst>
          </p:cNvPr>
          <p:cNvSpPr>
            <a:spLocks noGrp="1"/>
          </p:cNvSpPr>
          <p:nvPr>
            <p:ph idx="4294967295"/>
          </p:nvPr>
        </p:nvSpPr>
        <p:spPr>
          <a:xfrm>
            <a:off x="1293812" y="1704181"/>
            <a:ext cx="9604375" cy="3449638"/>
          </a:xfrm>
        </p:spPr>
        <p:txBody>
          <a:bodyPr>
            <a:normAutofit/>
          </a:bodyPr>
          <a:lstStyle/>
          <a:p>
            <a:r>
              <a:rPr lang="en-US" sz="4000" dirty="0"/>
              <a:t>Therefore, this is the brief overview of the projects and how it works, the key components and the main functions</a:t>
            </a:r>
            <a:endParaRPr lang="en-IN" sz="4000" dirty="0"/>
          </a:p>
        </p:txBody>
      </p:sp>
    </p:spTree>
    <p:extLst>
      <p:ext uri="{BB962C8B-B14F-4D97-AF65-F5344CB8AC3E}">
        <p14:creationId xmlns:p14="http://schemas.microsoft.com/office/powerpoint/2010/main" val="3671737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a:t>Introduction</a:t>
            </a:r>
          </a:p>
        </p:txBody>
      </p:sp>
      <p:pic>
        <p:nvPicPr>
          <p:cNvPr id="4" name="Graphic 3" descr="Lightbulb icon">
            <a:extLst>
              <a:ext uri="{FF2B5EF4-FFF2-40B4-BE49-F238E27FC236}">
                <a16:creationId xmlns:a16="http://schemas.microsoft.com/office/drawing/2014/main" id="{5E124F8C-3984-4EEC-9BA8-3B255731F2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28262" y="206686"/>
            <a:ext cx="1122450" cy="112245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2" y="1853754"/>
            <a:ext cx="9603275" cy="3877067"/>
          </a:xfrm>
        </p:spPr>
        <p:txBody>
          <a:bodyPr/>
          <a:lstStyle/>
          <a:p>
            <a:pPr lvl="0"/>
            <a:r>
              <a:rPr lang="en-US" dirty="0">
                <a:solidFill>
                  <a:srgbClr val="000000"/>
                </a:solidFill>
                <a:ea typeface="Tahoma" panose="020B0604030504040204" pitchFamily="34" charset="0"/>
                <a:cs typeface="Tahoma" panose="020B0604030504040204" pitchFamily="34" charset="0"/>
              </a:rPr>
              <a:t>Brief overview of the habit tracker program</a:t>
            </a:r>
          </a:p>
          <a:p>
            <a:pPr lvl="1"/>
            <a:r>
              <a:rPr lang="en-US" dirty="0">
                <a:solidFill>
                  <a:srgbClr val="000000"/>
                </a:solidFill>
                <a:ea typeface="Tahoma" panose="020B0604030504040204" pitchFamily="34" charset="0"/>
                <a:cs typeface="Tahoma" panose="020B0604030504040204" pitchFamily="34" charset="0"/>
              </a:rPr>
              <a:t>The habit tracker application is an application used to track users habits and analyze them to provide an accurate statistic on the habit using different functions from the class </a:t>
            </a:r>
          </a:p>
          <a:p>
            <a:pPr lvl="0"/>
            <a:r>
              <a:rPr lang="en-US" dirty="0">
                <a:solidFill>
                  <a:srgbClr val="000000"/>
                </a:solidFill>
                <a:ea typeface="Tahoma" panose="020B0604030504040204" pitchFamily="34" charset="0"/>
                <a:cs typeface="Tahoma" panose="020B0604030504040204" pitchFamily="34" charset="0"/>
              </a:rPr>
              <a:t>Importance of habit tracking for personal development</a:t>
            </a:r>
          </a:p>
          <a:p>
            <a:pPr lvl="1"/>
            <a:r>
              <a:rPr lang="en-US" dirty="0">
                <a:solidFill>
                  <a:srgbClr val="000000"/>
                </a:solidFill>
                <a:ea typeface="Tahoma" panose="020B0604030504040204" pitchFamily="34" charset="0"/>
                <a:cs typeface="Tahoma" panose="020B0604030504040204" pitchFamily="34" charset="0"/>
              </a:rPr>
              <a:t>Habit tracking can be used for personal gain such as breaking a habit where you bite your nails or it can be used to develop useful habits such as practicing your coding skills by doing more problem solving and the habit tracker reminds you of these habits that you must complete</a:t>
            </a:r>
          </a:p>
          <a:p>
            <a:pPr lvl="0"/>
            <a:r>
              <a:rPr lang="en-US" dirty="0">
                <a:solidFill>
                  <a:srgbClr val="000000"/>
                </a:solidFill>
                <a:ea typeface="Tahoma" panose="020B0604030504040204" pitchFamily="34" charset="0"/>
                <a:cs typeface="Tahoma" panose="020B0604030504040204" pitchFamily="34" charset="0"/>
              </a:rPr>
              <a:t>Objectives of the presentation</a:t>
            </a:r>
          </a:p>
          <a:p>
            <a:pPr lvl="1"/>
            <a:r>
              <a:rPr lang="en-US" dirty="0">
                <a:solidFill>
                  <a:srgbClr val="000000"/>
                </a:solidFill>
                <a:ea typeface="Tahoma" panose="020B0604030504040204" pitchFamily="34" charset="0"/>
                <a:cs typeface="Tahoma" panose="020B0604030504040204" pitchFamily="34" charset="0"/>
              </a:rPr>
              <a:t>To achieve greater understanding of the project</a:t>
            </a:r>
            <a:endParaRPr lang="en-US" dirty="0"/>
          </a:p>
          <a:p>
            <a:endParaRPr lang="en-US" dirty="0"/>
          </a:p>
        </p:txBody>
      </p:sp>
    </p:spTree>
    <p:extLst>
      <p:ext uri="{BB962C8B-B14F-4D97-AF65-F5344CB8AC3E}">
        <p14:creationId xmlns:p14="http://schemas.microsoft.com/office/powerpoint/2010/main" val="2094298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a:t>Program Overview</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2" y="1595780"/>
            <a:ext cx="9603275" cy="4457701"/>
          </a:xfrm>
        </p:spPr>
        <p:txBody>
          <a:bodyPr>
            <a:normAutofit/>
          </a:bodyPr>
          <a:lstStyle/>
          <a:p>
            <a:pPr lvl="0"/>
            <a:r>
              <a:rPr lang="en-US" dirty="0">
                <a:solidFill>
                  <a:srgbClr val="000000"/>
                </a:solidFill>
                <a:ea typeface="Tahoma" panose="020B0604030504040204" pitchFamily="34" charset="0"/>
                <a:cs typeface="Tahoma" panose="020B0604030504040204" pitchFamily="34" charset="0"/>
              </a:rPr>
              <a:t>Description of the main functionalities provided by the program</a:t>
            </a:r>
          </a:p>
          <a:p>
            <a:pPr lvl="1"/>
            <a:r>
              <a:rPr lang="en-US" dirty="0">
                <a:solidFill>
                  <a:srgbClr val="000000"/>
                </a:solidFill>
                <a:ea typeface="Tahoma" panose="020B0604030504040204" pitchFamily="34" charset="0"/>
                <a:cs typeface="Tahoma" panose="020B0604030504040204" pitchFamily="34" charset="0"/>
              </a:rPr>
              <a:t>The main function in the program denoted by the __main__ is the heart of the project as it initializes the object habit which allows the main function to access the function of the habit class. Features such as habit creation, removal, checking off, and analysis. The main function is the main CLI which uses </a:t>
            </a:r>
            <a:r>
              <a:rPr lang="en-US" dirty="0"/>
              <a:t>questionary as its cli as it is clean</a:t>
            </a:r>
            <a:endParaRPr lang="en-US" dirty="0">
              <a:solidFill>
                <a:srgbClr val="000000"/>
              </a:solidFill>
              <a:ea typeface="Tahoma" panose="020B0604030504040204" pitchFamily="34" charset="0"/>
              <a:cs typeface="Tahoma" panose="020B0604030504040204" pitchFamily="34" charset="0"/>
            </a:endParaRPr>
          </a:p>
          <a:p>
            <a:pPr lvl="0"/>
            <a:r>
              <a:rPr lang="en-US" dirty="0">
                <a:solidFill>
                  <a:srgbClr val="000000"/>
                </a:solidFill>
                <a:ea typeface="Tahoma" panose="020B0604030504040204" pitchFamily="34" charset="0"/>
                <a:cs typeface="Tahoma" panose="020B0604030504040204" pitchFamily="34" charset="0"/>
              </a:rPr>
              <a:t>Importance of each feature in habit tracking</a:t>
            </a:r>
          </a:p>
          <a:p>
            <a:pPr lvl="1"/>
            <a:r>
              <a:rPr lang="en-US" dirty="0">
                <a:solidFill>
                  <a:srgbClr val="000000"/>
                </a:solidFill>
                <a:ea typeface="Tahoma" panose="020B0604030504040204" pitchFamily="34" charset="0"/>
                <a:cs typeface="Tahoma" panose="020B0604030504040204" pitchFamily="34" charset="0"/>
              </a:rPr>
              <a:t>Each function has its own importance as some functions are used for other functions to operate such as checkoff() function needs analyze function to be accessed and how </a:t>
            </a:r>
            <a:r>
              <a:rPr lang="en-US" dirty="0" err="1">
                <a:solidFill>
                  <a:srgbClr val="000000"/>
                </a:solidFill>
                <a:ea typeface="Tahoma" panose="020B0604030504040204" pitchFamily="34" charset="0"/>
                <a:cs typeface="Tahoma" panose="020B0604030504040204" pitchFamily="34" charset="0"/>
              </a:rPr>
              <a:t>timer_function</a:t>
            </a:r>
            <a:r>
              <a:rPr lang="en-US" dirty="0">
                <a:solidFill>
                  <a:srgbClr val="000000"/>
                </a:solidFill>
                <a:ea typeface="Tahoma" panose="020B0604030504040204" pitchFamily="34" charset="0"/>
                <a:cs typeface="Tahoma" panose="020B0604030504040204" pitchFamily="34" charset="0"/>
              </a:rPr>
              <a:t>() is used when checkoff() is executed. The </a:t>
            </a:r>
            <a:r>
              <a:rPr lang="en-US" dirty="0" err="1">
                <a:solidFill>
                  <a:srgbClr val="000000"/>
                </a:solidFill>
                <a:ea typeface="Tahoma" panose="020B0604030504040204" pitchFamily="34" charset="0"/>
                <a:cs typeface="Tahoma" panose="020B0604030504040204" pitchFamily="34" charset="0"/>
              </a:rPr>
              <a:t>viewAllHabits</a:t>
            </a:r>
            <a:r>
              <a:rPr lang="en-US" dirty="0">
                <a:solidFill>
                  <a:srgbClr val="000000"/>
                </a:solidFill>
                <a:ea typeface="Tahoma" panose="020B0604030504040204" pitchFamily="34" charset="0"/>
                <a:cs typeface="Tahoma" panose="020B0604030504040204" pitchFamily="34" charset="0"/>
              </a:rPr>
              <a:t>() function is used to view all the current habits in the database and the variations of the function such as </a:t>
            </a:r>
            <a:r>
              <a:rPr lang="en-US" dirty="0" err="1">
                <a:solidFill>
                  <a:srgbClr val="000000"/>
                </a:solidFill>
                <a:ea typeface="Tahoma" panose="020B0604030504040204" pitchFamily="34" charset="0"/>
                <a:cs typeface="Tahoma" panose="020B0604030504040204" pitchFamily="34" charset="0"/>
              </a:rPr>
              <a:t>longestStreak</a:t>
            </a:r>
            <a:r>
              <a:rPr lang="en-US" dirty="0">
                <a:solidFill>
                  <a:srgbClr val="000000"/>
                </a:solidFill>
                <a:ea typeface="Tahoma" panose="020B0604030504040204" pitchFamily="34" charset="0"/>
                <a:cs typeface="Tahoma" panose="020B0604030504040204" pitchFamily="34" charset="0"/>
              </a:rPr>
              <a:t>(), </a:t>
            </a:r>
            <a:r>
              <a:rPr lang="en-US" dirty="0" err="1">
                <a:solidFill>
                  <a:srgbClr val="000000"/>
                </a:solidFill>
                <a:ea typeface="Tahoma" panose="020B0604030504040204" pitchFamily="34" charset="0"/>
                <a:cs typeface="Tahoma" panose="020B0604030504040204" pitchFamily="34" charset="0"/>
              </a:rPr>
              <a:t>latestStreak</a:t>
            </a:r>
            <a:r>
              <a:rPr lang="en-US" dirty="0">
                <a:solidFill>
                  <a:srgbClr val="000000"/>
                </a:solidFill>
                <a:ea typeface="Tahoma" panose="020B0604030504040204" pitchFamily="34" charset="0"/>
                <a:cs typeface="Tahoma" panose="020B0604030504040204" pitchFamily="34" charset="0"/>
              </a:rPr>
              <a:t>(), </a:t>
            </a:r>
            <a:r>
              <a:rPr lang="en-US" dirty="0" err="1">
                <a:solidFill>
                  <a:srgbClr val="000000"/>
                </a:solidFill>
                <a:ea typeface="Tahoma" panose="020B0604030504040204" pitchFamily="34" charset="0"/>
                <a:cs typeface="Tahoma" panose="020B0604030504040204" pitchFamily="34" charset="0"/>
              </a:rPr>
              <a:t>most_Struggling_habit</a:t>
            </a:r>
            <a:r>
              <a:rPr lang="en-US" dirty="0">
                <a:solidFill>
                  <a:srgbClr val="000000"/>
                </a:solidFill>
                <a:ea typeface="Tahoma" panose="020B0604030504040204" pitchFamily="34" charset="0"/>
                <a:cs typeface="Tahoma" panose="020B0604030504040204" pitchFamily="34" charset="0"/>
              </a:rPr>
              <a:t>(), </a:t>
            </a:r>
            <a:r>
              <a:rPr lang="en-US" dirty="0" err="1">
                <a:solidFill>
                  <a:srgbClr val="000000"/>
                </a:solidFill>
                <a:ea typeface="Tahoma" panose="020B0604030504040204" pitchFamily="34" charset="0"/>
                <a:cs typeface="Tahoma" panose="020B0604030504040204" pitchFamily="34" charset="0"/>
              </a:rPr>
              <a:t>least_Struggling_habit</a:t>
            </a:r>
            <a:r>
              <a:rPr lang="en-US" dirty="0">
                <a:solidFill>
                  <a:srgbClr val="000000"/>
                </a:solidFill>
                <a:ea typeface="Tahoma" panose="020B0604030504040204" pitchFamily="34" charset="0"/>
                <a:cs typeface="Tahoma" panose="020B0604030504040204" pitchFamily="34" charset="0"/>
              </a:rPr>
              <a:t>(), </a:t>
            </a:r>
            <a:r>
              <a:rPr lang="en-US" dirty="0" err="1">
                <a:solidFill>
                  <a:srgbClr val="000000"/>
                </a:solidFill>
                <a:ea typeface="Tahoma" panose="020B0604030504040204" pitchFamily="34" charset="0"/>
                <a:cs typeface="Tahoma" panose="020B0604030504040204" pitchFamily="34" charset="0"/>
              </a:rPr>
              <a:t>Daily_habits</a:t>
            </a:r>
            <a:r>
              <a:rPr lang="en-US" dirty="0">
                <a:solidFill>
                  <a:srgbClr val="000000"/>
                </a:solidFill>
                <a:ea typeface="Tahoma" panose="020B0604030504040204" pitchFamily="34" charset="0"/>
                <a:cs typeface="Tahoma" panose="020B0604030504040204" pitchFamily="34" charset="0"/>
              </a:rPr>
              <a:t>()</a:t>
            </a:r>
          </a:p>
          <a:p>
            <a:pPr lvl="1"/>
            <a:r>
              <a:rPr lang="en-US" dirty="0" err="1">
                <a:solidFill>
                  <a:srgbClr val="000000"/>
                </a:solidFill>
                <a:ea typeface="Tahoma" panose="020B0604030504040204" pitchFamily="34" charset="0"/>
                <a:cs typeface="Tahoma" panose="020B0604030504040204" pitchFamily="34" charset="0"/>
              </a:rPr>
              <a:t>Weekly_habits</a:t>
            </a:r>
            <a:r>
              <a:rPr lang="en-US" dirty="0">
                <a:solidFill>
                  <a:srgbClr val="000000"/>
                </a:solidFill>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2449431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a:t>Implementation Details</a:t>
            </a:r>
          </a:p>
        </p:txBody>
      </p:sp>
      <p:pic>
        <p:nvPicPr>
          <p:cNvPr id="6" name="Graphic 5" descr="Tools icon">
            <a:extLst>
              <a:ext uri="{FF2B5EF4-FFF2-40B4-BE49-F238E27FC236}">
                <a16:creationId xmlns:a16="http://schemas.microsoft.com/office/drawing/2014/main" id="{A0524D64-7C99-4DD6-A26E-C33BE01EC4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84045" y="340011"/>
            <a:ext cx="1044000" cy="104400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1549400"/>
            <a:ext cx="9633682" cy="4597400"/>
          </a:xfrm>
        </p:spPr>
        <p:txBody>
          <a:bodyPr>
            <a:normAutofit lnSpcReduction="10000"/>
          </a:bodyPr>
          <a:lstStyle/>
          <a:p>
            <a:pPr lvl="0"/>
            <a:r>
              <a:rPr lang="en-US" dirty="0"/>
              <a:t>Explanation of the main components of the program</a:t>
            </a:r>
          </a:p>
          <a:p>
            <a:pPr lvl="1"/>
            <a:r>
              <a:rPr lang="en-US" dirty="0"/>
              <a:t>The main components of this programs are create habit, remove habit and analyze habit each function has its own uses as create habit is used for the user to create a new habit by </a:t>
            </a:r>
            <a:r>
              <a:rPr lang="en-US" dirty="0" err="1"/>
              <a:t>inputing</a:t>
            </a:r>
            <a:r>
              <a:rPr lang="en-US" dirty="0"/>
              <a:t> the required information/data. The remove habit is used for the user to remove an existing habit in the database by </a:t>
            </a:r>
            <a:r>
              <a:rPr lang="en-US" dirty="0" err="1"/>
              <a:t>inputing</a:t>
            </a:r>
            <a:r>
              <a:rPr lang="en-US" dirty="0"/>
              <a:t> the name to the program. Finally the analyze function is used to manage and view the existing habits </a:t>
            </a:r>
          </a:p>
          <a:p>
            <a:pPr lvl="0"/>
            <a:r>
              <a:rPr lang="en-US" dirty="0"/>
              <a:t>How Python's threading module is used for implementing timers</a:t>
            </a:r>
          </a:p>
          <a:p>
            <a:pPr lvl="1"/>
            <a:r>
              <a:rPr lang="en-US" dirty="0"/>
              <a:t>The implementation of threads in the project is used to uncheck and break habits that have been checked after the user inserted the name of the habit in the checkoff() function that sets off a timer. </a:t>
            </a:r>
          </a:p>
          <a:p>
            <a:pPr lvl="0"/>
            <a:r>
              <a:rPr lang="en-US" dirty="0"/>
              <a:t>Use of questionary library for user input</a:t>
            </a:r>
          </a:p>
          <a:p>
            <a:pPr lvl="1"/>
            <a:r>
              <a:rPr lang="en-US" dirty="0"/>
              <a:t>The use of questionary is to create a clean CLI instead of inserting numbers to navigate throughout the program and to avoid potential errors in the program</a:t>
            </a:r>
          </a:p>
          <a:p>
            <a:pPr lvl="1"/>
            <a:endParaRPr lang="en-US" dirty="0"/>
          </a:p>
        </p:txBody>
      </p:sp>
    </p:spTree>
    <p:extLst>
      <p:ext uri="{BB962C8B-B14F-4D97-AF65-F5344CB8AC3E}">
        <p14:creationId xmlns:p14="http://schemas.microsoft.com/office/powerpoint/2010/main" val="2712936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986B87E-83DC-455A-94FE-389658903147}"/>
              </a:ext>
            </a:extLst>
          </p:cNvPr>
          <p:cNvSpPr>
            <a:spLocks noGrp="1"/>
          </p:cNvSpPr>
          <p:nvPr>
            <p:ph idx="1"/>
          </p:nvPr>
        </p:nvSpPr>
        <p:spPr/>
        <p:txBody>
          <a:bodyPr>
            <a:normAutofit/>
          </a:bodyPr>
          <a:lstStyle/>
          <a:p>
            <a:pPr marL="0" indent="0">
              <a:buNone/>
            </a:pPr>
            <a:r>
              <a:rPr lang="en-US" dirty="0"/>
              <a:t>The project revolves around one class and it is called the habit class, in this class there are various functions needed to track the habit and analyze it and to view them. The class provides various functions for sorted view and to modify the habits. These habits can be removed by the user by inserting their name and can create habits by </a:t>
            </a:r>
            <a:r>
              <a:rPr lang="en-US" dirty="0" err="1"/>
              <a:t>inputing</a:t>
            </a:r>
            <a:r>
              <a:rPr lang="en-US" dirty="0"/>
              <a:t> the data required for the program to analyze the habit. The class uses a default constructor for now and more functions are yet to be added to the project.</a:t>
            </a:r>
          </a:p>
        </p:txBody>
      </p:sp>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p:txBody>
          <a:bodyPr/>
          <a:lstStyle/>
          <a:p>
            <a:r>
              <a:rPr lang="en-US" dirty="0"/>
              <a:t>Class Structure</a:t>
            </a:r>
          </a:p>
        </p:txBody>
      </p:sp>
      <p:pic>
        <p:nvPicPr>
          <p:cNvPr id="7" name="Graphic 6" descr="Gears icon">
            <a:extLst>
              <a:ext uri="{FF2B5EF4-FFF2-40B4-BE49-F238E27FC236}">
                <a16:creationId xmlns:a16="http://schemas.microsoft.com/office/drawing/2014/main" id="{DA9595F8-50AF-4C85-9BC5-B52646E113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16904" y="243287"/>
            <a:ext cx="1122450" cy="1122450"/>
          </a:xfrm>
          <a:prstGeom prst="rect">
            <a:avLst/>
          </a:prstGeom>
        </p:spPr>
      </p:pic>
    </p:spTree>
    <p:extLst>
      <p:ext uri="{BB962C8B-B14F-4D97-AF65-F5344CB8AC3E}">
        <p14:creationId xmlns:p14="http://schemas.microsoft.com/office/powerpoint/2010/main" val="4164098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FE287C-EC22-65A8-2072-D3B8928AC869}"/>
              </a:ext>
            </a:extLst>
          </p:cNvPr>
          <p:cNvSpPr>
            <a:spLocks noGrp="1"/>
          </p:cNvSpPr>
          <p:nvPr>
            <p:ph idx="1"/>
          </p:nvPr>
        </p:nvSpPr>
        <p:spPr>
          <a:xfrm>
            <a:off x="1294363" y="1511300"/>
            <a:ext cx="10008637" cy="4635500"/>
          </a:xfrm>
        </p:spPr>
        <p:txBody>
          <a:bodyPr>
            <a:normAutofit fontScale="85000" lnSpcReduction="20000"/>
          </a:bodyPr>
          <a:lstStyle/>
          <a:p>
            <a:r>
              <a:rPr lang="en-US" dirty="0"/>
              <a:t>Overview of the MySQL database schema used for storing habit data</a:t>
            </a:r>
          </a:p>
          <a:p>
            <a:pPr lvl="1"/>
            <a:r>
              <a:rPr lang="en-US" dirty="0"/>
              <a:t>The main database used called </a:t>
            </a:r>
            <a:r>
              <a:rPr lang="en-US" dirty="0" err="1"/>
              <a:t>habittrackerdb</a:t>
            </a:r>
            <a:r>
              <a:rPr lang="en-US" dirty="0"/>
              <a:t> contains the table habits where the data is stored </a:t>
            </a:r>
          </a:p>
          <a:p>
            <a:pPr lvl="1"/>
            <a:r>
              <a:rPr lang="en-US" dirty="0"/>
              <a:t>The database will have multiple tables for different users after they create an account</a:t>
            </a:r>
          </a:p>
          <a:p>
            <a:r>
              <a:rPr lang="en-US" dirty="0"/>
              <a:t>Table and its attributes:</a:t>
            </a:r>
          </a:p>
          <a:p>
            <a:pPr lvl="1"/>
            <a:r>
              <a:rPr lang="en-US" dirty="0"/>
              <a:t>1,name,habittrackerdb,habits,VARCHAR. </a:t>
            </a:r>
          </a:p>
          <a:p>
            <a:pPr lvl="1"/>
            <a:r>
              <a:rPr lang="en-US" dirty="0"/>
              <a:t>2,time_Since_Creation,habittrackerdb,habits,VARCHAR.</a:t>
            </a:r>
          </a:p>
          <a:p>
            <a:pPr lvl="1"/>
            <a:r>
              <a:rPr lang="en-US" dirty="0"/>
              <a:t>3,Total_hours,habittrackerdb,habits,INT.</a:t>
            </a:r>
          </a:p>
          <a:p>
            <a:pPr lvl="1"/>
            <a:r>
              <a:rPr lang="en-US" dirty="0"/>
              <a:t>4,start_Date,habittrackerdb,habits,DATE.</a:t>
            </a:r>
          </a:p>
          <a:p>
            <a:pPr lvl="1"/>
            <a:r>
              <a:rPr lang="en-US" dirty="0"/>
              <a:t>5,minutes_Saved,habittrackerdb,habits,INT.</a:t>
            </a:r>
          </a:p>
          <a:p>
            <a:pPr lvl="1"/>
            <a:r>
              <a:rPr lang="en-US" dirty="0"/>
              <a:t>6,checked,habittrackerdb,habits,TINYINT.</a:t>
            </a:r>
          </a:p>
          <a:p>
            <a:pPr lvl="1"/>
            <a:r>
              <a:rPr lang="en-US" dirty="0"/>
              <a:t>7,streak,habittrackerdb,habits,INT.</a:t>
            </a:r>
          </a:p>
          <a:p>
            <a:pPr lvl="1"/>
            <a:r>
              <a:rPr lang="en-US" dirty="0"/>
              <a:t>9,Check_date,habittrackerdb,habits,DATE.</a:t>
            </a:r>
          </a:p>
          <a:p>
            <a:pPr lvl="1"/>
            <a:r>
              <a:rPr lang="en-US" dirty="0"/>
              <a:t>8,Habit_Type,habittrackerdb,habits,VARCHAR.</a:t>
            </a:r>
          </a:p>
          <a:p>
            <a:r>
              <a:rPr lang="en-US" dirty="0"/>
              <a:t>Importance of data organization for efficient habit tracking</a:t>
            </a:r>
          </a:p>
          <a:p>
            <a:pPr lvl="1"/>
            <a:r>
              <a:rPr lang="en-US" dirty="0"/>
              <a:t>The data stored in the table is used for the calculation of the time saved and time since creation </a:t>
            </a:r>
          </a:p>
          <a:p>
            <a:pPr lvl="1"/>
            <a:endParaRPr lang="en-US" dirty="0"/>
          </a:p>
          <a:p>
            <a:pPr lvl="1"/>
            <a:endParaRPr lang="en-IN" dirty="0"/>
          </a:p>
          <a:p>
            <a:endParaRPr lang="en-US" dirty="0"/>
          </a:p>
        </p:txBody>
      </p:sp>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Database Schema</a:t>
            </a:r>
          </a:p>
        </p:txBody>
      </p:sp>
    </p:spTree>
    <p:extLst>
      <p:ext uri="{BB962C8B-B14F-4D97-AF65-F5344CB8AC3E}">
        <p14:creationId xmlns:p14="http://schemas.microsoft.com/office/powerpoint/2010/main" val="2394598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AFF691-1690-8D13-D299-C3D0D1279192}"/>
              </a:ext>
            </a:extLst>
          </p:cNvPr>
          <p:cNvSpPr>
            <a:spLocks noGrp="1"/>
          </p:cNvSpPr>
          <p:nvPr>
            <p:ph idx="1"/>
          </p:nvPr>
        </p:nvSpPr>
        <p:spPr>
          <a:xfrm>
            <a:off x="1294363" y="2015732"/>
            <a:ext cx="9603275" cy="4037749"/>
          </a:xfrm>
        </p:spPr>
        <p:txBody>
          <a:bodyPr/>
          <a:lstStyle/>
          <a:p>
            <a:r>
              <a:rPr lang="en-US" dirty="0"/>
              <a:t>Screenshots or code snippets showcasing the program in action</a:t>
            </a:r>
          </a:p>
          <a:p>
            <a:endParaRPr lang="en-US" dirty="0"/>
          </a:p>
          <a:p>
            <a:endParaRPr lang="en-US" dirty="0"/>
          </a:p>
          <a:p>
            <a:endParaRPr lang="en-US" dirty="0"/>
          </a:p>
          <a:p>
            <a:endParaRPr lang="en-US" dirty="0"/>
          </a:p>
          <a:p>
            <a:r>
              <a:rPr lang="en-US" dirty="0"/>
              <a:t>Example scenarios of creating, checking off, and analyzing habits</a:t>
            </a:r>
          </a:p>
          <a:p>
            <a:pPr marL="0" indent="0">
              <a:buNone/>
            </a:pPr>
            <a:endParaRPr lang="en-IN" dirty="0"/>
          </a:p>
        </p:txBody>
      </p:sp>
      <p:sp>
        <p:nvSpPr>
          <p:cNvPr id="3" name="Title 2">
            <a:extLst>
              <a:ext uri="{FF2B5EF4-FFF2-40B4-BE49-F238E27FC236}">
                <a16:creationId xmlns:a16="http://schemas.microsoft.com/office/drawing/2014/main" id="{1C43304D-1428-2A57-F316-90364B26ADF8}"/>
              </a:ext>
            </a:extLst>
          </p:cNvPr>
          <p:cNvSpPr>
            <a:spLocks noGrp="1"/>
          </p:cNvSpPr>
          <p:nvPr>
            <p:ph type="title"/>
          </p:nvPr>
        </p:nvSpPr>
        <p:spPr/>
        <p:txBody>
          <a:bodyPr/>
          <a:lstStyle/>
          <a:p>
            <a:r>
              <a:rPr lang="en-IN" dirty="0"/>
              <a:t>Demonstration</a:t>
            </a:r>
          </a:p>
        </p:txBody>
      </p:sp>
      <p:pic>
        <p:nvPicPr>
          <p:cNvPr id="5" name="Picture 4">
            <a:extLst>
              <a:ext uri="{FF2B5EF4-FFF2-40B4-BE49-F238E27FC236}">
                <a16:creationId xmlns:a16="http://schemas.microsoft.com/office/drawing/2014/main" id="{AEB1D752-E9C7-65B4-03C8-4E9F09A2CDD1}"/>
              </a:ext>
            </a:extLst>
          </p:cNvPr>
          <p:cNvPicPr>
            <a:picLocks noChangeAspect="1"/>
          </p:cNvPicPr>
          <p:nvPr/>
        </p:nvPicPr>
        <p:blipFill>
          <a:blip r:embed="rId2"/>
          <a:stretch>
            <a:fillRect/>
          </a:stretch>
        </p:blipFill>
        <p:spPr>
          <a:xfrm>
            <a:off x="1723781" y="2408173"/>
            <a:ext cx="3486637" cy="924054"/>
          </a:xfrm>
          <a:prstGeom prst="rect">
            <a:avLst/>
          </a:prstGeom>
        </p:spPr>
      </p:pic>
      <p:pic>
        <p:nvPicPr>
          <p:cNvPr id="7" name="Picture 6">
            <a:extLst>
              <a:ext uri="{FF2B5EF4-FFF2-40B4-BE49-F238E27FC236}">
                <a16:creationId xmlns:a16="http://schemas.microsoft.com/office/drawing/2014/main" id="{E4B6E077-77B0-11C5-35FF-E80407916211}"/>
              </a:ext>
            </a:extLst>
          </p:cNvPr>
          <p:cNvPicPr>
            <a:picLocks noChangeAspect="1"/>
          </p:cNvPicPr>
          <p:nvPr/>
        </p:nvPicPr>
        <p:blipFill>
          <a:blip r:embed="rId3"/>
          <a:stretch>
            <a:fillRect/>
          </a:stretch>
        </p:blipFill>
        <p:spPr>
          <a:xfrm>
            <a:off x="5403109" y="2408173"/>
            <a:ext cx="3652510" cy="924054"/>
          </a:xfrm>
          <a:prstGeom prst="rect">
            <a:avLst/>
          </a:prstGeom>
        </p:spPr>
      </p:pic>
      <p:pic>
        <p:nvPicPr>
          <p:cNvPr id="9" name="Picture 8">
            <a:extLst>
              <a:ext uri="{FF2B5EF4-FFF2-40B4-BE49-F238E27FC236}">
                <a16:creationId xmlns:a16="http://schemas.microsoft.com/office/drawing/2014/main" id="{A32AF586-192F-30F4-14A2-74CC37191BF3}"/>
              </a:ext>
            </a:extLst>
          </p:cNvPr>
          <p:cNvPicPr>
            <a:picLocks noChangeAspect="1"/>
          </p:cNvPicPr>
          <p:nvPr/>
        </p:nvPicPr>
        <p:blipFill>
          <a:blip r:embed="rId4"/>
          <a:stretch>
            <a:fillRect/>
          </a:stretch>
        </p:blipFill>
        <p:spPr>
          <a:xfrm>
            <a:off x="1723781" y="3429000"/>
            <a:ext cx="7331838" cy="1088057"/>
          </a:xfrm>
          <a:prstGeom prst="rect">
            <a:avLst/>
          </a:prstGeom>
        </p:spPr>
      </p:pic>
      <p:pic>
        <p:nvPicPr>
          <p:cNvPr id="11" name="Picture 10">
            <a:extLst>
              <a:ext uri="{FF2B5EF4-FFF2-40B4-BE49-F238E27FC236}">
                <a16:creationId xmlns:a16="http://schemas.microsoft.com/office/drawing/2014/main" id="{5C91A393-4002-D961-3B3B-0BDA521522A5}"/>
              </a:ext>
            </a:extLst>
          </p:cNvPr>
          <p:cNvPicPr>
            <a:picLocks noChangeAspect="1"/>
          </p:cNvPicPr>
          <p:nvPr/>
        </p:nvPicPr>
        <p:blipFill>
          <a:blip r:embed="rId5"/>
          <a:stretch>
            <a:fillRect/>
          </a:stretch>
        </p:blipFill>
        <p:spPr>
          <a:xfrm>
            <a:off x="1723780" y="4951923"/>
            <a:ext cx="6258797" cy="514422"/>
          </a:xfrm>
          <a:prstGeom prst="rect">
            <a:avLst/>
          </a:prstGeom>
        </p:spPr>
      </p:pic>
      <p:pic>
        <p:nvPicPr>
          <p:cNvPr id="15" name="Picture 14">
            <a:extLst>
              <a:ext uri="{FF2B5EF4-FFF2-40B4-BE49-F238E27FC236}">
                <a16:creationId xmlns:a16="http://schemas.microsoft.com/office/drawing/2014/main" id="{DBDA22C3-1AC5-41EA-DF76-20834A7613E1}"/>
              </a:ext>
            </a:extLst>
          </p:cNvPr>
          <p:cNvPicPr>
            <a:picLocks noChangeAspect="1"/>
          </p:cNvPicPr>
          <p:nvPr/>
        </p:nvPicPr>
        <p:blipFill>
          <a:blip r:embed="rId6"/>
          <a:stretch>
            <a:fillRect/>
          </a:stretch>
        </p:blipFill>
        <p:spPr>
          <a:xfrm>
            <a:off x="1723781" y="5466345"/>
            <a:ext cx="6258798" cy="333422"/>
          </a:xfrm>
          <a:prstGeom prst="rect">
            <a:avLst/>
          </a:prstGeom>
        </p:spPr>
      </p:pic>
    </p:spTree>
    <p:extLst>
      <p:ext uri="{BB962C8B-B14F-4D97-AF65-F5344CB8AC3E}">
        <p14:creationId xmlns:p14="http://schemas.microsoft.com/office/powerpoint/2010/main" val="1909454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94E0E3-4AA6-1360-E2B4-FB7C8EF4E64D}"/>
              </a:ext>
            </a:extLst>
          </p:cNvPr>
          <p:cNvSpPr>
            <a:spLocks noGrp="1"/>
          </p:cNvSpPr>
          <p:nvPr>
            <p:ph idx="1"/>
          </p:nvPr>
        </p:nvSpPr>
        <p:spPr>
          <a:xfrm>
            <a:off x="1294363" y="2015732"/>
            <a:ext cx="8967237" cy="3450613"/>
          </a:xfrm>
        </p:spPr>
        <p:txBody>
          <a:bodyPr/>
          <a:lstStyle/>
          <a:p>
            <a:r>
              <a:rPr lang="en-US" dirty="0"/>
              <a:t>performance of the program with large datasets</a:t>
            </a:r>
          </a:p>
          <a:p>
            <a:pPr lvl="1"/>
            <a:r>
              <a:rPr lang="en-US" dirty="0"/>
              <a:t>The program has passed all the test and the components have been tested and work without errors </a:t>
            </a:r>
          </a:p>
          <a:p>
            <a:r>
              <a:rPr lang="en-US" dirty="0"/>
              <a:t>Potential optimizations for improving performance</a:t>
            </a:r>
          </a:p>
          <a:p>
            <a:pPr lvl="1"/>
            <a:r>
              <a:rPr lang="en-US" dirty="0"/>
              <a:t>The program needs to be optimized for creating a new account and handling more users to the database </a:t>
            </a:r>
          </a:p>
        </p:txBody>
      </p:sp>
      <p:sp>
        <p:nvSpPr>
          <p:cNvPr id="3" name="Title 2">
            <a:extLst>
              <a:ext uri="{FF2B5EF4-FFF2-40B4-BE49-F238E27FC236}">
                <a16:creationId xmlns:a16="http://schemas.microsoft.com/office/drawing/2014/main" id="{C9388C6B-B40C-D0E9-86E2-3D41E114DB29}"/>
              </a:ext>
            </a:extLst>
          </p:cNvPr>
          <p:cNvSpPr>
            <a:spLocks noGrp="1"/>
          </p:cNvSpPr>
          <p:nvPr>
            <p:ph type="title"/>
          </p:nvPr>
        </p:nvSpPr>
        <p:spPr/>
        <p:txBody>
          <a:bodyPr/>
          <a:lstStyle/>
          <a:p>
            <a:r>
              <a:rPr lang="en-IN" dirty="0"/>
              <a:t>Performance and Scalability</a:t>
            </a:r>
          </a:p>
        </p:txBody>
      </p:sp>
    </p:spTree>
    <p:extLst>
      <p:ext uri="{BB962C8B-B14F-4D97-AF65-F5344CB8AC3E}">
        <p14:creationId xmlns:p14="http://schemas.microsoft.com/office/powerpoint/2010/main" val="4040338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893E3B-42D8-C3AD-3A84-C3ADC626A418}"/>
              </a:ext>
            </a:extLst>
          </p:cNvPr>
          <p:cNvSpPr>
            <a:spLocks noGrp="1"/>
          </p:cNvSpPr>
          <p:nvPr>
            <p:ph idx="1"/>
          </p:nvPr>
        </p:nvSpPr>
        <p:spPr>
          <a:xfrm>
            <a:off x="1294362" y="1520431"/>
            <a:ext cx="9603275" cy="4080269"/>
          </a:xfrm>
        </p:spPr>
        <p:txBody>
          <a:bodyPr>
            <a:normAutofit/>
          </a:bodyPr>
          <a:lstStyle/>
          <a:p>
            <a:r>
              <a:rPr lang="en-US" dirty="0"/>
              <a:t>Summary of key points covered in the presentation</a:t>
            </a:r>
          </a:p>
          <a:p>
            <a:pPr lvl="1"/>
            <a:r>
              <a:rPr lang="en-US" dirty="0"/>
              <a:t>Habit class: -The core functionality is encapsulated within the Habit class.</a:t>
            </a:r>
          </a:p>
          <a:p>
            <a:pPr lvl="1"/>
            <a:r>
              <a:rPr lang="en-US" dirty="0"/>
              <a:t>Database Interaction:-The program interacts with a MySQL database to store habit data.</a:t>
            </a:r>
          </a:p>
          <a:p>
            <a:pPr lvl="1"/>
            <a:r>
              <a:rPr lang="en-US" dirty="0"/>
              <a:t>Functionality: -Habit creation involves specifying details such as name, start date, time spent, and habit type (daily or weekly).</a:t>
            </a:r>
          </a:p>
          <a:p>
            <a:r>
              <a:rPr lang="en-US" dirty="0"/>
              <a:t>Reflection on the design and implementation process</a:t>
            </a:r>
          </a:p>
          <a:p>
            <a:pPr lvl="1"/>
            <a:r>
              <a:rPr kumimoji="0" lang="en-US" altLang="en-US" sz="1800" b="1" i="0" u="none" strike="noStrike" cap="none" normalizeH="0" baseline="0" dirty="0">
                <a:ln>
                  <a:noFill/>
                </a:ln>
                <a:effectLst/>
                <a:latin typeface="Söhne"/>
              </a:rPr>
              <a:t>Design Patterns</a:t>
            </a:r>
            <a:r>
              <a:rPr kumimoji="0" lang="en-US" altLang="en-US" sz="1800" b="0" i="0" u="none" strike="noStrike" cap="none" normalizeH="0" baseline="0" dirty="0">
                <a:ln>
                  <a:noFill/>
                </a:ln>
                <a:effectLst/>
                <a:latin typeface="Söhne"/>
              </a:rPr>
              <a:t>: The code follows a procedural programming style with a class (</a:t>
            </a:r>
            <a:r>
              <a:rPr kumimoji="0" lang="en-US" altLang="en-US" b="1" i="0" u="none" strike="noStrike" cap="none" normalizeH="0" baseline="0" dirty="0">
                <a:ln>
                  <a:noFill/>
                </a:ln>
                <a:effectLst/>
                <a:latin typeface="Söhne Mono"/>
              </a:rPr>
              <a:t>Habit</a:t>
            </a:r>
            <a:r>
              <a:rPr kumimoji="0" lang="en-US" altLang="en-US" sz="1800" b="0" i="0" u="none" strike="noStrike" cap="none" normalizeH="0" baseline="0" dirty="0">
                <a:ln>
                  <a:noFill/>
                </a:ln>
                <a:effectLst/>
                <a:latin typeface="Söhne"/>
              </a:rPr>
              <a:t>)</a:t>
            </a:r>
            <a:r>
              <a:rPr kumimoji="0" lang="en-US" altLang="en-US" sz="1800" b="0" i="0" u="none" strike="noStrike" cap="none" normalizeH="0" baseline="0" dirty="0">
                <a:ln>
                  <a:noFill/>
                </a:ln>
                <a:solidFill>
                  <a:srgbClr val="ECECEC"/>
                </a:solidFill>
                <a:effectLst/>
                <a:latin typeface="Söhne"/>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lvl="1"/>
            <a:r>
              <a:rPr lang="en-US" dirty="0"/>
              <a:t>Database Interaction: Interaction with the MySQL database is implemented using the “</a:t>
            </a:r>
            <a:r>
              <a:rPr lang="en-US" dirty="0" err="1"/>
              <a:t>mysql.connector</a:t>
            </a:r>
            <a:r>
              <a:rPr lang="en-US" dirty="0"/>
              <a:t>” library. </a:t>
            </a:r>
          </a:p>
          <a:p>
            <a:pPr lvl="1"/>
            <a:r>
              <a:rPr lang="en-US" dirty="0"/>
              <a:t>User Interaction: The program utilizes the questionary library for user input. </a:t>
            </a:r>
          </a:p>
          <a:p>
            <a:endParaRPr lang="en-IN" dirty="0"/>
          </a:p>
        </p:txBody>
      </p:sp>
      <p:sp>
        <p:nvSpPr>
          <p:cNvPr id="3" name="Title 2">
            <a:extLst>
              <a:ext uri="{FF2B5EF4-FFF2-40B4-BE49-F238E27FC236}">
                <a16:creationId xmlns:a16="http://schemas.microsoft.com/office/drawing/2014/main" id="{996A90CC-5628-0818-370E-E2095A1CC132}"/>
              </a:ext>
            </a:extLst>
          </p:cNvPr>
          <p:cNvSpPr>
            <a:spLocks noGrp="1"/>
          </p:cNvSpPr>
          <p:nvPr>
            <p:ph type="title"/>
          </p:nvPr>
        </p:nvSpPr>
        <p:spPr/>
        <p:txBody>
          <a:bodyPr/>
          <a:lstStyle/>
          <a:p>
            <a:r>
              <a:rPr lang="en-IN" dirty="0"/>
              <a:t>Conclusion</a:t>
            </a:r>
          </a:p>
        </p:txBody>
      </p:sp>
    </p:spTree>
    <p:extLst>
      <p:ext uri="{BB962C8B-B14F-4D97-AF65-F5344CB8AC3E}">
        <p14:creationId xmlns:p14="http://schemas.microsoft.com/office/powerpoint/2010/main" val="2836984373"/>
      </p:ext>
    </p:extLst>
  </p:cSld>
  <p:clrMapOvr>
    <a:masterClrMapping/>
  </p:clrMapOvr>
</p:sld>
</file>

<file path=ppt/theme/theme1.xml><?xml version="1.0" encoding="utf-8"?>
<a:theme xmlns:a="http://schemas.openxmlformats.org/drawingml/2006/main" name="Gallery">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tf66921596_win32_fixed.potx" id="{F81442EF-054B-43F2-9D42-4AC72B9AFB37}" vid="{A487745B-CFD4-4F4A-9F31-FD463ACA8A6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 invention</Template>
  <TotalTime>91</TotalTime>
  <Words>1002</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Gill Sans MT</vt:lpstr>
      <vt:lpstr>Söhne</vt:lpstr>
      <vt:lpstr>Söhne Mono</vt:lpstr>
      <vt:lpstr>Tahoma</vt:lpstr>
      <vt:lpstr>Gallery</vt:lpstr>
      <vt:lpstr>Habit Tracker </vt:lpstr>
      <vt:lpstr>Introduction</vt:lpstr>
      <vt:lpstr>Program Overview</vt:lpstr>
      <vt:lpstr>Implementation Details</vt:lpstr>
      <vt:lpstr>Class Structure</vt:lpstr>
      <vt:lpstr>Database Schema</vt:lpstr>
      <vt:lpstr>Demonstration</vt:lpstr>
      <vt:lpstr>Performance and Scalability</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Habit Tracker </dc:title>
  <dc:creator>aaron alex</dc:creator>
  <cp:lastModifiedBy>aaron alex</cp:lastModifiedBy>
  <cp:revision>6</cp:revision>
  <dcterms:created xsi:type="dcterms:W3CDTF">2024-04-08T17:07:17Z</dcterms:created>
  <dcterms:modified xsi:type="dcterms:W3CDTF">2024-04-08T18:39:15Z</dcterms:modified>
</cp:coreProperties>
</file>