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handoutMasterIdLst>
    <p:handoutMasterId r:id="rId15"/>
  </p:handoutMasterIdLst>
  <p:sldIdLst>
    <p:sldId id="256" r:id="rId2"/>
    <p:sldId id="257" r:id="rId3"/>
    <p:sldId id="258" r:id="rId4"/>
    <p:sldId id="259" r:id="rId5"/>
    <p:sldId id="260" r:id="rId6"/>
    <p:sldId id="264" r:id="rId7"/>
    <p:sldId id="265" r:id="rId8"/>
    <p:sldId id="270"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B71E42"/>
    <a:srgbClr val="E2DED9"/>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5" d="100"/>
          <a:sy n="75" d="100"/>
        </p:scale>
        <p:origin x="546"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4/11/2024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4/11/2024</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4/11/2024</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4/11/2024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4/11/2024</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2749429" y="887569"/>
            <a:ext cx="8637073" cy="2541431"/>
          </a:xfrm>
        </p:spPr>
        <p:txBody>
          <a:bodyPr/>
          <a:lstStyle/>
          <a:p>
            <a:r>
              <a:rPr lang="en-US" dirty="0"/>
              <a:t>Habit Tracker </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r>
              <a:rPr lang="en-US" dirty="0">
                <a:solidFill>
                  <a:srgbClr val="000000"/>
                </a:solidFill>
                <a:ea typeface="Tahoma" panose="020B0604030504040204" pitchFamily="34" charset="0"/>
                <a:cs typeface="Tahoma" panose="020B0604030504040204" pitchFamily="34" charset="0"/>
              </a:rPr>
              <a:t>Aaron Alex Sequeira</a:t>
            </a: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893E3B-42D8-C3AD-3A84-C3ADC626A418}"/>
              </a:ext>
            </a:extLst>
          </p:cNvPr>
          <p:cNvSpPr>
            <a:spLocks noGrp="1"/>
          </p:cNvSpPr>
          <p:nvPr>
            <p:ph idx="1"/>
          </p:nvPr>
        </p:nvSpPr>
        <p:spPr>
          <a:xfrm>
            <a:off x="1294362" y="1520431"/>
            <a:ext cx="9603275" cy="4080269"/>
          </a:xfrm>
        </p:spPr>
        <p:txBody>
          <a:bodyPr>
            <a:normAutofit/>
          </a:bodyPr>
          <a:lstStyle/>
          <a:p>
            <a:r>
              <a:rPr lang="en-US" dirty="0"/>
              <a:t>Summary of key points covered in the presentation</a:t>
            </a:r>
          </a:p>
          <a:p>
            <a:pPr lvl="1"/>
            <a:r>
              <a:rPr lang="en-US" dirty="0"/>
              <a:t>Habit class: -The core functionality is encapsulated within the Habit class.</a:t>
            </a:r>
          </a:p>
          <a:p>
            <a:pPr lvl="1"/>
            <a:r>
              <a:rPr lang="en-US" dirty="0"/>
              <a:t>Database Interaction:-The program interacts with a MySQL database to store habit data.</a:t>
            </a:r>
          </a:p>
          <a:p>
            <a:pPr lvl="1"/>
            <a:r>
              <a:rPr lang="en-US" dirty="0"/>
              <a:t>Functionality: -Habit creation involves specifying details such as name, start date, time spent, and habit type (daily or weekly).</a:t>
            </a:r>
          </a:p>
          <a:p>
            <a:r>
              <a:rPr lang="en-US" dirty="0"/>
              <a:t>Reflection on the design and implementation process</a:t>
            </a:r>
          </a:p>
          <a:p>
            <a:pPr lvl="1"/>
            <a:r>
              <a:rPr kumimoji="0" lang="en-US" altLang="en-US" sz="1800" b="1" i="0" u="none" strike="noStrike" cap="none" normalizeH="0" baseline="0" dirty="0">
                <a:ln>
                  <a:noFill/>
                </a:ln>
                <a:effectLst/>
                <a:latin typeface="Söhne"/>
              </a:rPr>
              <a:t>Design Patterns</a:t>
            </a:r>
            <a:r>
              <a:rPr kumimoji="0" lang="en-US" altLang="en-US" sz="1800" b="0" i="0" u="none" strike="noStrike" cap="none" normalizeH="0" baseline="0" dirty="0">
                <a:ln>
                  <a:noFill/>
                </a:ln>
                <a:effectLst/>
                <a:latin typeface="Söhne"/>
              </a:rPr>
              <a:t>: The code follows a procedural programming style with a class (</a:t>
            </a:r>
            <a:r>
              <a:rPr kumimoji="0" lang="en-US" altLang="en-US" b="1" i="0" u="none" strike="noStrike" cap="none" normalizeH="0" baseline="0" dirty="0">
                <a:ln>
                  <a:noFill/>
                </a:ln>
                <a:effectLst/>
                <a:latin typeface="Söhne Mono"/>
              </a:rPr>
              <a:t>Habit</a:t>
            </a:r>
            <a:r>
              <a:rPr kumimoji="0" lang="en-US" altLang="en-US" sz="1800" b="0" i="0" u="none" strike="noStrike" cap="none" normalizeH="0" baseline="0" dirty="0">
                <a:ln>
                  <a:noFill/>
                </a:ln>
                <a:effectLst/>
                <a:latin typeface="Söhne"/>
              </a:rPr>
              <a:t>)</a:t>
            </a:r>
            <a:r>
              <a:rPr kumimoji="0" lang="en-US" altLang="en-US" sz="1800" b="0" i="0" u="none" strike="noStrike" cap="none" normalizeH="0" baseline="0" dirty="0">
                <a:ln>
                  <a:noFill/>
                </a:ln>
                <a:solidFill>
                  <a:srgbClr val="ECECEC"/>
                </a:solidFill>
                <a:effectLst/>
                <a:latin typeface="Söhne"/>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lvl="1"/>
            <a:r>
              <a:rPr lang="en-US" dirty="0"/>
              <a:t>Database Interaction: Interaction with the MySQL database is implemented using the “</a:t>
            </a:r>
            <a:r>
              <a:rPr lang="en-US" dirty="0" err="1"/>
              <a:t>mysql.connector</a:t>
            </a:r>
            <a:r>
              <a:rPr lang="en-US" dirty="0"/>
              <a:t>” library. </a:t>
            </a:r>
          </a:p>
          <a:p>
            <a:pPr lvl="1"/>
            <a:r>
              <a:rPr lang="en-US" dirty="0"/>
              <a:t>User Interaction: The program utilizes the questionary library for user input. </a:t>
            </a:r>
          </a:p>
          <a:p>
            <a:endParaRPr lang="en-IN" dirty="0"/>
          </a:p>
        </p:txBody>
      </p:sp>
      <p:sp>
        <p:nvSpPr>
          <p:cNvPr id="3" name="Title 2">
            <a:extLst>
              <a:ext uri="{FF2B5EF4-FFF2-40B4-BE49-F238E27FC236}">
                <a16:creationId xmlns:a16="http://schemas.microsoft.com/office/drawing/2014/main" id="{996A90CC-5628-0818-370E-E2095A1CC132}"/>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283698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76F09-4792-34C3-571A-387DCC3EDD0A}"/>
              </a:ext>
            </a:extLst>
          </p:cNvPr>
          <p:cNvSpPr>
            <a:spLocks noGrp="1"/>
          </p:cNvSpPr>
          <p:nvPr>
            <p:ph idx="4294967295"/>
          </p:nvPr>
        </p:nvSpPr>
        <p:spPr>
          <a:xfrm>
            <a:off x="1293812" y="1475581"/>
            <a:ext cx="9604375" cy="3449638"/>
          </a:xfrm>
        </p:spPr>
        <p:txBody>
          <a:bodyPr/>
          <a:lstStyle/>
          <a:p>
            <a:r>
              <a:rPr lang="en-US" sz="2400" dirty="0"/>
              <a:t>Future enhancements and potential areas for further development</a:t>
            </a:r>
          </a:p>
          <a:p>
            <a:pPr lvl="1"/>
            <a:r>
              <a:rPr lang="en-US" sz="2400" dirty="0"/>
              <a:t>Adding authentication to the project to have more than one user </a:t>
            </a:r>
          </a:p>
          <a:p>
            <a:pPr lvl="1"/>
            <a:r>
              <a:rPr lang="en-US" sz="2400" dirty="0"/>
              <a:t>Better habit management system to better the user experience </a:t>
            </a:r>
          </a:p>
          <a:p>
            <a:pPr lvl="1"/>
            <a:r>
              <a:rPr lang="en-US" sz="2400" dirty="0"/>
              <a:t>Using a real user interface(UI) framework to make the app more user friendly </a:t>
            </a:r>
          </a:p>
          <a:p>
            <a:pPr lvl="1"/>
            <a:r>
              <a:rPr lang="en-US" sz="2400" dirty="0"/>
              <a:t>Adding more statistics on the habit to give more information to the user</a:t>
            </a:r>
          </a:p>
          <a:p>
            <a:endParaRPr lang="en-IN" dirty="0"/>
          </a:p>
        </p:txBody>
      </p:sp>
      <p:pic>
        <p:nvPicPr>
          <p:cNvPr id="1028" name="Picture 4" descr="Checkmark PNG, Checkmark Transparent Background - FreeIconsPNG">
            <a:extLst>
              <a:ext uri="{FF2B5EF4-FFF2-40B4-BE49-F238E27FC236}">
                <a16:creationId xmlns:a16="http://schemas.microsoft.com/office/drawing/2014/main" id="{720C0335-C415-BBA7-6D6A-045DB7692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14" y="3200400"/>
            <a:ext cx="628543" cy="579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heckmark PNG, Checkmark Transparent Background - FreeIconsPNG">
            <a:extLst>
              <a:ext uri="{FF2B5EF4-FFF2-40B4-BE49-F238E27FC236}">
                <a16:creationId xmlns:a16="http://schemas.microsoft.com/office/drawing/2014/main" id="{04976A07-28F0-F900-1009-A93A985AD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15" y="2431257"/>
            <a:ext cx="628543" cy="5794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heckmark PNG, Checkmark Transparent Background - FreeIconsPNG">
            <a:extLst>
              <a:ext uri="{FF2B5EF4-FFF2-40B4-BE49-F238E27FC236}">
                <a16:creationId xmlns:a16="http://schemas.microsoft.com/office/drawing/2014/main" id="{5ECBE8A4-130B-43AD-AD90-1ED3922F8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15" y="1851819"/>
            <a:ext cx="628543" cy="579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mark PNG, Checkmark Transparent Background - FreeIconsPNG">
            <a:extLst>
              <a:ext uri="{FF2B5EF4-FFF2-40B4-BE49-F238E27FC236}">
                <a16:creationId xmlns:a16="http://schemas.microsoft.com/office/drawing/2014/main" id="{9DCF7AF1-4020-A341-87DF-EBCCDD303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13" y="3969543"/>
            <a:ext cx="628543" cy="57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6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9FC7F7-EF93-A63A-D374-661FBC7C618F}"/>
              </a:ext>
            </a:extLst>
          </p:cNvPr>
          <p:cNvSpPr>
            <a:spLocks noGrp="1"/>
          </p:cNvSpPr>
          <p:nvPr>
            <p:ph idx="4294967295"/>
          </p:nvPr>
        </p:nvSpPr>
        <p:spPr>
          <a:xfrm>
            <a:off x="1293812" y="1704181"/>
            <a:ext cx="9604375" cy="3449638"/>
          </a:xfrm>
        </p:spPr>
        <p:txBody>
          <a:bodyPr>
            <a:normAutofit/>
          </a:bodyPr>
          <a:lstStyle/>
          <a:p>
            <a:r>
              <a:rPr lang="en-US" sz="4000" dirty="0"/>
              <a:t>Therefore, this is the brief overview of the projects and how it works, the key components and the main functions</a:t>
            </a:r>
            <a:endParaRPr lang="en-IN" sz="4000" dirty="0"/>
          </a:p>
        </p:txBody>
      </p:sp>
    </p:spTree>
    <p:extLst>
      <p:ext uri="{BB962C8B-B14F-4D97-AF65-F5344CB8AC3E}">
        <p14:creationId xmlns:p14="http://schemas.microsoft.com/office/powerpoint/2010/main" val="367173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853754"/>
            <a:ext cx="9603275" cy="3877067"/>
          </a:xfrm>
        </p:spPr>
        <p:txBody>
          <a:bodyPr/>
          <a:lstStyle/>
          <a:p>
            <a:pPr lvl="0"/>
            <a:r>
              <a:rPr lang="en-US" dirty="0">
                <a:solidFill>
                  <a:srgbClr val="000000"/>
                </a:solidFill>
                <a:ea typeface="Tahoma" panose="020B0604030504040204" pitchFamily="34" charset="0"/>
                <a:cs typeface="Tahoma" panose="020B0604030504040204" pitchFamily="34" charset="0"/>
              </a:rPr>
              <a:t>Brief overview of the habit tracker program</a:t>
            </a:r>
          </a:p>
          <a:p>
            <a:pPr lvl="1"/>
            <a:r>
              <a:rPr lang="en-US" dirty="0">
                <a:solidFill>
                  <a:srgbClr val="000000"/>
                </a:solidFill>
                <a:ea typeface="Tahoma" panose="020B0604030504040204" pitchFamily="34" charset="0"/>
                <a:cs typeface="Tahoma" panose="020B0604030504040204" pitchFamily="34" charset="0"/>
              </a:rPr>
              <a:t>The habit tracker application is an application used to track users habits and analyze them to provide an accurate statistic on the habit using different functions from the class </a:t>
            </a:r>
          </a:p>
          <a:p>
            <a:pPr lvl="0"/>
            <a:r>
              <a:rPr lang="en-US" dirty="0">
                <a:solidFill>
                  <a:srgbClr val="000000"/>
                </a:solidFill>
                <a:ea typeface="Tahoma" panose="020B0604030504040204" pitchFamily="34" charset="0"/>
                <a:cs typeface="Tahoma" panose="020B0604030504040204" pitchFamily="34" charset="0"/>
              </a:rPr>
              <a:t>Importance of habit tracking for personal development</a:t>
            </a:r>
          </a:p>
          <a:p>
            <a:pPr lvl="1"/>
            <a:r>
              <a:rPr lang="en-US" dirty="0">
                <a:solidFill>
                  <a:srgbClr val="000000"/>
                </a:solidFill>
                <a:ea typeface="Tahoma" panose="020B0604030504040204" pitchFamily="34" charset="0"/>
                <a:cs typeface="Tahoma" panose="020B0604030504040204" pitchFamily="34" charset="0"/>
              </a:rPr>
              <a:t>Habit tracking can be used for personal gain such as breaking a habit where you bite your nails or it can be used to develop useful habits such as practicing your coding skills by doing more problem solving and the habit tracker reminds you of these habits that you must complete</a:t>
            </a:r>
          </a:p>
          <a:p>
            <a:pPr lvl="0"/>
            <a:r>
              <a:rPr lang="en-US" dirty="0">
                <a:solidFill>
                  <a:srgbClr val="000000"/>
                </a:solidFill>
                <a:ea typeface="Tahoma" panose="020B0604030504040204" pitchFamily="34" charset="0"/>
                <a:cs typeface="Tahoma" panose="020B0604030504040204" pitchFamily="34" charset="0"/>
              </a:rPr>
              <a:t>Objectives of the presentation</a:t>
            </a:r>
          </a:p>
          <a:p>
            <a:pPr lvl="1"/>
            <a:r>
              <a:rPr lang="en-US" dirty="0">
                <a:solidFill>
                  <a:srgbClr val="000000"/>
                </a:solidFill>
                <a:ea typeface="Tahoma" panose="020B0604030504040204" pitchFamily="34" charset="0"/>
                <a:cs typeface="Tahoma" panose="020B0604030504040204" pitchFamily="34" charset="0"/>
              </a:rPr>
              <a:t>To achieve greater understanding of the project</a:t>
            </a:r>
            <a:endParaRPr lang="en-US" dirty="0"/>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Program Overview</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595780"/>
            <a:ext cx="9603275" cy="4457701"/>
          </a:xfrm>
        </p:spPr>
        <p:txBody>
          <a:bodyPr>
            <a:normAutofit lnSpcReduction="10000"/>
          </a:bodyPr>
          <a:lstStyle/>
          <a:p>
            <a:pPr lvl="0"/>
            <a:r>
              <a:rPr lang="en-US" dirty="0">
                <a:solidFill>
                  <a:srgbClr val="000000"/>
                </a:solidFill>
                <a:ea typeface="Tahoma" panose="020B0604030504040204" pitchFamily="34" charset="0"/>
                <a:cs typeface="Tahoma" panose="020B0604030504040204" pitchFamily="34" charset="0"/>
              </a:rPr>
              <a:t>Description of the main functionalities provided by the program</a:t>
            </a:r>
          </a:p>
          <a:p>
            <a:pPr lvl="1"/>
            <a:r>
              <a:rPr lang="en-US" dirty="0">
                <a:solidFill>
                  <a:srgbClr val="000000"/>
                </a:solidFill>
                <a:ea typeface="Tahoma" panose="020B0604030504040204" pitchFamily="34" charset="0"/>
                <a:cs typeface="Tahoma" panose="020B0604030504040204" pitchFamily="34" charset="0"/>
              </a:rPr>
              <a:t>The main function in the program denoted by the __main__ is the heart of the project as it initializes the object habit which allows the main function to access the function of the habit class, the project has a non parameterized constructor which asks the user to login or register to create or login. Features such as habit creation, removal, checking off, and analysis. The main function is the main CLI which uses </a:t>
            </a:r>
            <a:r>
              <a:rPr lang="en-US" dirty="0"/>
              <a:t>questionary as its cli as it is clean</a:t>
            </a:r>
            <a:endParaRPr lang="en-US" dirty="0">
              <a:solidFill>
                <a:srgbClr val="000000"/>
              </a:solidFill>
              <a:ea typeface="Tahoma" panose="020B0604030504040204" pitchFamily="34" charset="0"/>
              <a:cs typeface="Tahoma" panose="020B0604030504040204" pitchFamily="34" charset="0"/>
            </a:endParaRPr>
          </a:p>
          <a:p>
            <a:pPr lvl="0"/>
            <a:r>
              <a:rPr lang="en-US" dirty="0">
                <a:solidFill>
                  <a:srgbClr val="000000"/>
                </a:solidFill>
                <a:ea typeface="Tahoma" panose="020B0604030504040204" pitchFamily="34" charset="0"/>
                <a:cs typeface="Tahoma" panose="020B0604030504040204" pitchFamily="34" charset="0"/>
              </a:rPr>
              <a:t>Importance of each feature in habit tracking</a:t>
            </a:r>
          </a:p>
          <a:p>
            <a:pPr lvl="1"/>
            <a:r>
              <a:rPr lang="en-US" dirty="0">
                <a:solidFill>
                  <a:srgbClr val="000000"/>
                </a:solidFill>
                <a:ea typeface="Tahoma" panose="020B0604030504040204" pitchFamily="34" charset="0"/>
                <a:cs typeface="Tahoma" panose="020B0604030504040204" pitchFamily="34" charset="0"/>
              </a:rPr>
              <a:t>Each function has its own importance as some functions are used for other functions to operate such as checkoff() function needs analyze function to be accessed and how </a:t>
            </a:r>
            <a:r>
              <a:rPr lang="en-US" dirty="0" err="1">
                <a:solidFill>
                  <a:srgbClr val="000000"/>
                </a:solidFill>
                <a:ea typeface="Tahoma" panose="020B0604030504040204" pitchFamily="34" charset="0"/>
                <a:cs typeface="Tahoma" panose="020B0604030504040204" pitchFamily="34" charset="0"/>
              </a:rPr>
              <a:t>timer_function</a:t>
            </a:r>
            <a:r>
              <a:rPr lang="en-US" dirty="0">
                <a:solidFill>
                  <a:srgbClr val="000000"/>
                </a:solidFill>
                <a:ea typeface="Tahoma" panose="020B0604030504040204" pitchFamily="34" charset="0"/>
                <a:cs typeface="Tahoma" panose="020B0604030504040204" pitchFamily="34" charset="0"/>
              </a:rPr>
              <a:t>() is used when checkoff() is executed. The </a:t>
            </a:r>
            <a:r>
              <a:rPr lang="en-US" dirty="0" err="1">
                <a:solidFill>
                  <a:srgbClr val="000000"/>
                </a:solidFill>
                <a:ea typeface="Tahoma" panose="020B0604030504040204" pitchFamily="34" charset="0"/>
                <a:cs typeface="Tahoma" panose="020B0604030504040204" pitchFamily="34" charset="0"/>
              </a:rPr>
              <a:t>viewAllHabits</a:t>
            </a:r>
            <a:r>
              <a:rPr lang="en-US" dirty="0">
                <a:solidFill>
                  <a:srgbClr val="000000"/>
                </a:solidFill>
                <a:ea typeface="Tahoma" panose="020B0604030504040204" pitchFamily="34" charset="0"/>
                <a:cs typeface="Tahoma" panose="020B0604030504040204" pitchFamily="34" charset="0"/>
              </a:rPr>
              <a:t>() function is used to view all the current habits in the database and the variations of the function such as </a:t>
            </a:r>
            <a:r>
              <a:rPr lang="en-US" dirty="0" err="1">
                <a:solidFill>
                  <a:srgbClr val="000000"/>
                </a:solidFill>
                <a:ea typeface="Tahoma" panose="020B0604030504040204" pitchFamily="34" charset="0"/>
                <a:cs typeface="Tahoma" panose="020B0604030504040204" pitchFamily="34" charset="0"/>
              </a:rPr>
              <a:t>longestStreak</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latestStreak</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most_Struggling_habit</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least_Struggling_habit</a:t>
            </a:r>
            <a:r>
              <a:rPr lang="en-US" dirty="0">
                <a:solidFill>
                  <a:srgbClr val="000000"/>
                </a:solidFill>
                <a:ea typeface="Tahoma" panose="020B0604030504040204" pitchFamily="34" charset="0"/>
                <a:cs typeface="Tahoma" panose="020B0604030504040204" pitchFamily="34" charset="0"/>
              </a:rPr>
              <a:t>(), </a:t>
            </a:r>
            <a:r>
              <a:rPr lang="en-US" dirty="0" err="1">
                <a:solidFill>
                  <a:srgbClr val="000000"/>
                </a:solidFill>
                <a:ea typeface="Tahoma" panose="020B0604030504040204" pitchFamily="34" charset="0"/>
                <a:cs typeface="Tahoma" panose="020B0604030504040204" pitchFamily="34" charset="0"/>
              </a:rPr>
              <a:t>Daily_habits</a:t>
            </a:r>
            <a:r>
              <a:rPr lang="en-US" dirty="0">
                <a:solidFill>
                  <a:srgbClr val="000000"/>
                </a:solidFill>
                <a:ea typeface="Tahoma" panose="020B0604030504040204" pitchFamily="34" charset="0"/>
                <a:cs typeface="Tahoma" panose="020B0604030504040204" pitchFamily="34" charset="0"/>
              </a:rPr>
              <a:t>()</a:t>
            </a:r>
          </a:p>
          <a:p>
            <a:pPr lvl="1"/>
            <a:r>
              <a:rPr lang="en-US" dirty="0" err="1">
                <a:solidFill>
                  <a:srgbClr val="000000"/>
                </a:solidFill>
                <a:ea typeface="Tahoma" panose="020B0604030504040204" pitchFamily="34" charset="0"/>
                <a:cs typeface="Tahoma" panose="020B0604030504040204" pitchFamily="34" charset="0"/>
              </a:rPr>
              <a:t>Weekly_habits</a:t>
            </a:r>
            <a:r>
              <a:rPr lang="en-US" dirty="0">
                <a:solidFill>
                  <a:srgbClr val="000000"/>
                </a:solidFill>
                <a:ea typeface="Tahoma" panose="020B0604030504040204" pitchFamily="34" charset="0"/>
                <a:cs typeface="Tahoma" panose="020B0604030504040204" pitchFamily="34" charset="0"/>
              </a:rPr>
              <a:t>() and the _</a:t>
            </a:r>
            <a:r>
              <a:rPr lang="en-US" dirty="0" err="1">
                <a:solidFill>
                  <a:srgbClr val="000000"/>
                </a:solidFill>
                <a:ea typeface="Tahoma" panose="020B0604030504040204" pitchFamily="34" charset="0"/>
                <a:cs typeface="Tahoma" panose="020B0604030504040204" pitchFamily="34" charset="0"/>
              </a:rPr>
              <a:t>init</a:t>
            </a:r>
            <a:r>
              <a:rPr lang="en-US" dirty="0">
                <a:solidFill>
                  <a:srgbClr val="000000"/>
                </a:solidFill>
                <a:ea typeface="Tahoma" panose="020B0604030504040204" pitchFamily="34" charset="0"/>
                <a:cs typeface="Tahoma" panose="020B0604030504040204" pitchFamily="34" charset="0"/>
              </a:rPr>
              <a:t>_() function used to create an account</a:t>
            </a: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Implementation Details</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49400"/>
            <a:ext cx="9633682" cy="4597400"/>
          </a:xfrm>
        </p:spPr>
        <p:txBody>
          <a:bodyPr>
            <a:normAutofit lnSpcReduction="10000"/>
          </a:bodyPr>
          <a:lstStyle/>
          <a:p>
            <a:pPr lvl="0"/>
            <a:r>
              <a:rPr lang="en-US" dirty="0"/>
              <a:t>Explanation of the main components of the program</a:t>
            </a:r>
          </a:p>
          <a:p>
            <a:pPr lvl="1"/>
            <a:r>
              <a:rPr lang="en-US" dirty="0"/>
              <a:t>The main components of this programs are _</a:t>
            </a:r>
            <a:r>
              <a:rPr lang="en-US" dirty="0" err="1"/>
              <a:t>init</a:t>
            </a:r>
            <a:r>
              <a:rPr lang="en-US" dirty="0"/>
              <a:t>_,create habit, remove habit ,modify a habit and analyze habit each function has its own uses as create habit is used for the user to create a new habit by inserting the required information/data. The remove habit is used for the user to remove an existing habit in the database by inserting the name to the program. Finally the analyze function is used to manage and view the existing habits </a:t>
            </a:r>
          </a:p>
          <a:p>
            <a:pPr lvl="0"/>
            <a:r>
              <a:rPr lang="en-US" dirty="0"/>
              <a:t>How Python's threading module is used for implementing timers</a:t>
            </a:r>
          </a:p>
          <a:p>
            <a:pPr lvl="1"/>
            <a:r>
              <a:rPr lang="en-US" dirty="0"/>
              <a:t>The implementation of threads in the project is used to uncheck and break habits that have been checked after the user inserted the name of the habit in the checkoff() function that sets off a timer. </a:t>
            </a:r>
          </a:p>
          <a:p>
            <a:pPr lvl="0"/>
            <a:r>
              <a:rPr lang="en-US" dirty="0"/>
              <a:t>Use of questionary library for user input</a:t>
            </a:r>
          </a:p>
          <a:p>
            <a:pPr lvl="1"/>
            <a:r>
              <a:rPr lang="en-US" dirty="0"/>
              <a:t>The use of questionary is to create a clean CLI instead of inserting numbers to navigate throughout the program and to avoid potential errors in the program</a:t>
            </a:r>
          </a:p>
          <a:p>
            <a:pPr lvl="1"/>
            <a:endParaRPr lang="en-US"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idx="1"/>
          </p:nvPr>
        </p:nvSpPr>
        <p:spPr/>
        <p:txBody>
          <a:bodyPr>
            <a:normAutofit/>
          </a:bodyPr>
          <a:lstStyle/>
          <a:p>
            <a:pPr marL="0" indent="0">
              <a:buNone/>
            </a:pPr>
            <a:r>
              <a:rPr lang="en-US" dirty="0"/>
              <a:t>The project revolves around one class and it is called the habit class, in this class there are various functions needed to track the habit and analyze it and to view them. The class provides various functions for sorted view and to modify the habits. These habits can be removed by the user by inserting their name and can create habits by inserting the data required for the program to analyze the habit. The class uses a non parameterized constructor to login to an account to add or remove or modify a habit.</a:t>
            </a:r>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lstStyle/>
          <a:p>
            <a:r>
              <a:rPr lang="en-US" dirty="0"/>
              <a:t>Class Structure</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E287C-EC22-65A8-2072-D3B8928AC869}"/>
              </a:ext>
            </a:extLst>
          </p:cNvPr>
          <p:cNvSpPr>
            <a:spLocks noGrp="1"/>
          </p:cNvSpPr>
          <p:nvPr>
            <p:ph idx="1"/>
          </p:nvPr>
        </p:nvSpPr>
        <p:spPr>
          <a:xfrm>
            <a:off x="1294363" y="1511300"/>
            <a:ext cx="10008637" cy="4635500"/>
          </a:xfrm>
        </p:spPr>
        <p:txBody>
          <a:bodyPr>
            <a:normAutofit fontScale="85000" lnSpcReduction="20000"/>
          </a:bodyPr>
          <a:lstStyle/>
          <a:p>
            <a:r>
              <a:rPr lang="en-US" dirty="0"/>
              <a:t>Overview of the MySQL database schema used for storing habit data</a:t>
            </a:r>
          </a:p>
          <a:p>
            <a:pPr lvl="1"/>
            <a:r>
              <a:rPr lang="en-US" dirty="0"/>
              <a:t>The main database used called </a:t>
            </a:r>
            <a:r>
              <a:rPr lang="en-US" dirty="0" err="1"/>
              <a:t>habittrackerdb</a:t>
            </a:r>
            <a:r>
              <a:rPr lang="en-US" dirty="0"/>
              <a:t> contains the table habits where the data is stored </a:t>
            </a:r>
          </a:p>
          <a:p>
            <a:pPr lvl="1"/>
            <a:r>
              <a:rPr lang="en-US" dirty="0"/>
              <a:t>The database will have multiple tables for different users after they create an account</a:t>
            </a:r>
          </a:p>
          <a:p>
            <a:r>
              <a:rPr lang="en-US" dirty="0"/>
              <a:t>Table and its attributes:</a:t>
            </a:r>
          </a:p>
          <a:p>
            <a:pPr lvl="1"/>
            <a:r>
              <a:rPr lang="en-US" dirty="0"/>
              <a:t>1,name,habittrackerdb,habits,VARCHAR. </a:t>
            </a:r>
          </a:p>
          <a:p>
            <a:pPr lvl="1"/>
            <a:r>
              <a:rPr lang="en-US" dirty="0"/>
              <a:t>2,time_Since_Creation,habittrackerdb,habits,VARCHAR.</a:t>
            </a:r>
          </a:p>
          <a:p>
            <a:pPr lvl="1"/>
            <a:r>
              <a:rPr lang="en-US" dirty="0"/>
              <a:t>3,Total_hours,habittrackerdb,habits,INT.</a:t>
            </a:r>
          </a:p>
          <a:p>
            <a:pPr lvl="1"/>
            <a:r>
              <a:rPr lang="en-US" dirty="0"/>
              <a:t>4,start_Date,habittrackerdb,habits,DATE.</a:t>
            </a:r>
          </a:p>
          <a:p>
            <a:pPr lvl="1"/>
            <a:r>
              <a:rPr lang="en-US" dirty="0"/>
              <a:t>5,minutes_Saved,habittrackerdb,habits,INT.</a:t>
            </a:r>
          </a:p>
          <a:p>
            <a:pPr lvl="1"/>
            <a:r>
              <a:rPr lang="en-US" dirty="0"/>
              <a:t>6,checked,habittrackerdb,habits,TINYINT.</a:t>
            </a:r>
          </a:p>
          <a:p>
            <a:pPr lvl="1"/>
            <a:r>
              <a:rPr lang="en-US" dirty="0"/>
              <a:t>7,streak,habittrackerdb,habits,INT.</a:t>
            </a:r>
          </a:p>
          <a:p>
            <a:pPr lvl="1"/>
            <a:r>
              <a:rPr lang="en-US" dirty="0"/>
              <a:t>9,Check_date,habittrackerdb,habits,DATE.</a:t>
            </a:r>
          </a:p>
          <a:p>
            <a:pPr lvl="1"/>
            <a:r>
              <a:rPr lang="en-US" dirty="0"/>
              <a:t>8,Habit_Type,habittrackerdb,habits,VARCHAR.</a:t>
            </a:r>
          </a:p>
          <a:p>
            <a:r>
              <a:rPr lang="en-US" dirty="0"/>
              <a:t>Importance of data organization for efficient habit tracking</a:t>
            </a:r>
          </a:p>
          <a:p>
            <a:pPr lvl="1"/>
            <a:r>
              <a:rPr lang="en-US" dirty="0"/>
              <a:t>The data stored in the table is used for the calculation of the time saved and time since creation </a:t>
            </a:r>
          </a:p>
          <a:p>
            <a:pPr lvl="1"/>
            <a:endParaRPr lang="en-US" dirty="0"/>
          </a:p>
          <a:p>
            <a:pPr lvl="1"/>
            <a:endParaRPr lang="en-IN" dirty="0"/>
          </a:p>
          <a:p>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Database Schema</a:t>
            </a:r>
          </a:p>
        </p:txBody>
      </p:sp>
    </p:spTree>
    <p:extLst>
      <p:ext uri="{BB962C8B-B14F-4D97-AF65-F5344CB8AC3E}">
        <p14:creationId xmlns:p14="http://schemas.microsoft.com/office/powerpoint/2010/main" val="23945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FF691-1690-8D13-D299-C3D0D1279192}"/>
              </a:ext>
            </a:extLst>
          </p:cNvPr>
          <p:cNvSpPr>
            <a:spLocks noGrp="1"/>
          </p:cNvSpPr>
          <p:nvPr>
            <p:ph idx="1"/>
          </p:nvPr>
        </p:nvSpPr>
        <p:spPr>
          <a:xfrm>
            <a:off x="1282694" y="1853754"/>
            <a:ext cx="9614938" cy="4199727"/>
          </a:xfrm>
        </p:spPr>
        <p:txBody>
          <a:bodyPr/>
          <a:lstStyle/>
          <a:p>
            <a:r>
              <a:rPr lang="en-US" dirty="0"/>
              <a:t>Screenshots or code snippets showcasing modify habit</a:t>
            </a:r>
          </a:p>
          <a:p>
            <a:endParaRPr lang="en-US" dirty="0"/>
          </a:p>
          <a:p>
            <a:endParaRPr lang="en-US" dirty="0"/>
          </a:p>
          <a:p>
            <a:endParaRPr lang="en-US" dirty="0"/>
          </a:p>
          <a:p>
            <a:endParaRPr lang="en-US" dirty="0"/>
          </a:p>
          <a:p>
            <a:pPr marL="0" indent="0">
              <a:buNone/>
            </a:pPr>
            <a:endParaRPr lang="en-IN" dirty="0"/>
          </a:p>
        </p:txBody>
      </p:sp>
      <p:sp>
        <p:nvSpPr>
          <p:cNvPr id="3" name="Title 2">
            <a:extLst>
              <a:ext uri="{FF2B5EF4-FFF2-40B4-BE49-F238E27FC236}">
                <a16:creationId xmlns:a16="http://schemas.microsoft.com/office/drawing/2014/main" id="{1C43304D-1428-2A57-F316-90364B26ADF8}"/>
              </a:ext>
            </a:extLst>
          </p:cNvPr>
          <p:cNvSpPr>
            <a:spLocks noGrp="1"/>
          </p:cNvSpPr>
          <p:nvPr>
            <p:ph type="title"/>
          </p:nvPr>
        </p:nvSpPr>
        <p:spPr/>
        <p:txBody>
          <a:bodyPr/>
          <a:lstStyle/>
          <a:p>
            <a:r>
              <a:rPr lang="en-IN" dirty="0"/>
              <a:t>Demonstration</a:t>
            </a:r>
          </a:p>
        </p:txBody>
      </p:sp>
      <p:pic>
        <p:nvPicPr>
          <p:cNvPr id="6" name="Picture 5">
            <a:extLst>
              <a:ext uri="{FF2B5EF4-FFF2-40B4-BE49-F238E27FC236}">
                <a16:creationId xmlns:a16="http://schemas.microsoft.com/office/drawing/2014/main" id="{F0FAC912-EB66-BE24-BD91-E0D6FC7D1FE6}"/>
              </a:ext>
            </a:extLst>
          </p:cNvPr>
          <p:cNvPicPr>
            <a:picLocks noChangeAspect="1"/>
          </p:cNvPicPr>
          <p:nvPr/>
        </p:nvPicPr>
        <p:blipFill>
          <a:blip r:embed="rId2"/>
          <a:stretch>
            <a:fillRect/>
          </a:stretch>
        </p:blipFill>
        <p:spPr>
          <a:xfrm>
            <a:off x="1509071" y="2411902"/>
            <a:ext cx="4091629" cy="2159985"/>
          </a:xfrm>
          <a:prstGeom prst="rect">
            <a:avLst/>
          </a:prstGeom>
        </p:spPr>
      </p:pic>
      <p:pic>
        <p:nvPicPr>
          <p:cNvPr id="13" name="Picture 12">
            <a:extLst>
              <a:ext uri="{FF2B5EF4-FFF2-40B4-BE49-F238E27FC236}">
                <a16:creationId xmlns:a16="http://schemas.microsoft.com/office/drawing/2014/main" id="{B8134779-263F-9F1E-0260-E7B24C0E4F12}"/>
              </a:ext>
            </a:extLst>
          </p:cNvPr>
          <p:cNvPicPr>
            <a:picLocks noChangeAspect="1"/>
          </p:cNvPicPr>
          <p:nvPr/>
        </p:nvPicPr>
        <p:blipFill>
          <a:blip r:embed="rId3"/>
          <a:stretch>
            <a:fillRect/>
          </a:stretch>
        </p:blipFill>
        <p:spPr>
          <a:xfrm>
            <a:off x="5791522" y="2454160"/>
            <a:ext cx="5106113" cy="981212"/>
          </a:xfrm>
          <a:prstGeom prst="rect">
            <a:avLst/>
          </a:prstGeom>
        </p:spPr>
      </p:pic>
      <p:pic>
        <p:nvPicPr>
          <p:cNvPr id="16" name="Picture 15">
            <a:extLst>
              <a:ext uri="{FF2B5EF4-FFF2-40B4-BE49-F238E27FC236}">
                <a16:creationId xmlns:a16="http://schemas.microsoft.com/office/drawing/2014/main" id="{0142DB3B-05C1-DC69-D518-55BE51C41C31}"/>
              </a:ext>
            </a:extLst>
          </p:cNvPr>
          <p:cNvPicPr>
            <a:picLocks noChangeAspect="1"/>
          </p:cNvPicPr>
          <p:nvPr/>
        </p:nvPicPr>
        <p:blipFill>
          <a:blip r:embed="rId4"/>
          <a:stretch>
            <a:fillRect/>
          </a:stretch>
        </p:blipFill>
        <p:spPr>
          <a:xfrm>
            <a:off x="5791519" y="3497086"/>
            <a:ext cx="5106113" cy="1130187"/>
          </a:xfrm>
          <a:prstGeom prst="rect">
            <a:avLst/>
          </a:prstGeom>
        </p:spPr>
      </p:pic>
      <p:pic>
        <p:nvPicPr>
          <p:cNvPr id="18" name="Picture 17">
            <a:extLst>
              <a:ext uri="{FF2B5EF4-FFF2-40B4-BE49-F238E27FC236}">
                <a16:creationId xmlns:a16="http://schemas.microsoft.com/office/drawing/2014/main" id="{7F811E72-5EF5-571B-8CC8-2657123C28C1}"/>
              </a:ext>
            </a:extLst>
          </p:cNvPr>
          <p:cNvPicPr>
            <a:picLocks noChangeAspect="1"/>
          </p:cNvPicPr>
          <p:nvPr/>
        </p:nvPicPr>
        <p:blipFill>
          <a:blip r:embed="rId5"/>
          <a:stretch>
            <a:fillRect/>
          </a:stretch>
        </p:blipFill>
        <p:spPr>
          <a:xfrm>
            <a:off x="5791520" y="4674802"/>
            <a:ext cx="5106113" cy="352474"/>
          </a:xfrm>
          <a:prstGeom prst="rect">
            <a:avLst/>
          </a:prstGeom>
        </p:spPr>
      </p:pic>
      <p:pic>
        <p:nvPicPr>
          <p:cNvPr id="20" name="Picture 19">
            <a:extLst>
              <a:ext uri="{FF2B5EF4-FFF2-40B4-BE49-F238E27FC236}">
                <a16:creationId xmlns:a16="http://schemas.microsoft.com/office/drawing/2014/main" id="{0FC79883-2CD8-D9AC-5487-C14B74B4FE7A}"/>
              </a:ext>
            </a:extLst>
          </p:cNvPr>
          <p:cNvPicPr>
            <a:picLocks noChangeAspect="1"/>
          </p:cNvPicPr>
          <p:nvPr/>
        </p:nvPicPr>
        <p:blipFill>
          <a:blip r:embed="rId6"/>
          <a:stretch>
            <a:fillRect/>
          </a:stretch>
        </p:blipFill>
        <p:spPr>
          <a:xfrm>
            <a:off x="1509071" y="4598591"/>
            <a:ext cx="4091629" cy="857370"/>
          </a:xfrm>
          <a:prstGeom prst="rect">
            <a:avLst/>
          </a:prstGeom>
        </p:spPr>
      </p:pic>
      <p:pic>
        <p:nvPicPr>
          <p:cNvPr id="22" name="Picture 21">
            <a:extLst>
              <a:ext uri="{FF2B5EF4-FFF2-40B4-BE49-F238E27FC236}">
                <a16:creationId xmlns:a16="http://schemas.microsoft.com/office/drawing/2014/main" id="{24808EE8-9BF1-8C70-125C-CC20C6083300}"/>
              </a:ext>
            </a:extLst>
          </p:cNvPr>
          <p:cNvPicPr>
            <a:picLocks noChangeAspect="1"/>
          </p:cNvPicPr>
          <p:nvPr/>
        </p:nvPicPr>
        <p:blipFill>
          <a:blip r:embed="rId7"/>
          <a:stretch>
            <a:fillRect/>
          </a:stretch>
        </p:blipFill>
        <p:spPr>
          <a:xfrm>
            <a:off x="5791520" y="5088990"/>
            <a:ext cx="5106113" cy="752580"/>
          </a:xfrm>
          <a:prstGeom prst="rect">
            <a:avLst/>
          </a:prstGeom>
        </p:spPr>
      </p:pic>
      <p:pic>
        <p:nvPicPr>
          <p:cNvPr id="24" name="Picture 23">
            <a:extLst>
              <a:ext uri="{FF2B5EF4-FFF2-40B4-BE49-F238E27FC236}">
                <a16:creationId xmlns:a16="http://schemas.microsoft.com/office/drawing/2014/main" id="{55426243-2070-7025-135D-E1B6513437D4}"/>
              </a:ext>
            </a:extLst>
          </p:cNvPr>
          <p:cNvPicPr>
            <a:picLocks noChangeAspect="1"/>
          </p:cNvPicPr>
          <p:nvPr/>
        </p:nvPicPr>
        <p:blipFill>
          <a:blip r:embed="rId8"/>
          <a:stretch>
            <a:fillRect/>
          </a:stretch>
        </p:blipFill>
        <p:spPr>
          <a:xfrm>
            <a:off x="1509071" y="5498622"/>
            <a:ext cx="4091629" cy="342948"/>
          </a:xfrm>
          <a:prstGeom prst="rect">
            <a:avLst/>
          </a:prstGeom>
        </p:spPr>
      </p:pic>
    </p:spTree>
    <p:extLst>
      <p:ext uri="{BB962C8B-B14F-4D97-AF65-F5344CB8AC3E}">
        <p14:creationId xmlns:p14="http://schemas.microsoft.com/office/powerpoint/2010/main" val="190945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FF691-1690-8D13-D299-C3D0D1279192}"/>
              </a:ext>
            </a:extLst>
          </p:cNvPr>
          <p:cNvSpPr>
            <a:spLocks noGrp="1"/>
          </p:cNvSpPr>
          <p:nvPr>
            <p:ph idx="1"/>
          </p:nvPr>
        </p:nvSpPr>
        <p:spPr>
          <a:xfrm>
            <a:off x="1294363" y="2015732"/>
            <a:ext cx="9603275" cy="4037749"/>
          </a:xfrm>
        </p:spPr>
        <p:txBody>
          <a:bodyPr/>
          <a:lstStyle/>
          <a:p>
            <a:r>
              <a:rPr lang="en-US" dirty="0"/>
              <a:t>Screenshots or code snippets showcasing the program in action</a:t>
            </a:r>
          </a:p>
          <a:p>
            <a:endParaRPr lang="en-US" dirty="0"/>
          </a:p>
          <a:p>
            <a:endParaRPr lang="en-US" dirty="0"/>
          </a:p>
          <a:p>
            <a:endParaRPr lang="en-US" dirty="0"/>
          </a:p>
          <a:p>
            <a:endParaRPr lang="en-US" dirty="0"/>
          </a:p>
          <a:p>
            <a:r>
              <a:rPr lang="en-US" dirty="0"/>
              <a:t>Example scenarios of creating, checking off, and analyzing habits</a:t>
            </a:r>
          </a:p>
          <a:p>
            <a:pPr marL="0" indent="0">
              <a:buNone/>
            </a:pPr>
            <a:endParaRPr lang="en-IN" dirty="0"/>
          </a:p>
        </p:txBody>
      </p:sp>
      <p:sp>
        <p:nvSpPr>
          <p:cNvPr id="3" name="Title 2">
            <a:extLst>
              <a:ext uri="{FF2B5EF4-FFF2-40B4-BE49-F238E27FC236}">
                <a16:creationId xmlns:a16="http://schemas.microsoft.com/office/drawing/2014/main" id="{1C43304D-1428-2A57-F316-90364B26ADF8}"/>
              </a:ext>
            </a:extLst>
          </p:cNvPr>
          <p:cNvSpPr>
            <a:spLocks noGrp="1"/>
          </p:cNvSpPr>
          <p:nvPr>
            <p:ph type="title"/>
          </p:nvPr>
        </p:nvSpPr>
        <p:spPr/>
        <p:txBody>
          <a:bodyPr/>
          <a:lstStyle/>
          <a:p>
            <a:r>
              <a:rPr lang="en-IN" dirty="0"/>
              <a:t>Demonstration</a:t>
            </a:r>
          </a:p>
        </p:txBody>
      </p:sp>
      <p:pic>
        <p:nvPicPr>
          <p:cNvPr id="7" name="Picture 6">
            <a:extLst>
              <a:ext uri="{FF2B5EF4-FFF2-40B4-BE49-F238E27FC236}">
                <a16:creationId xmlns:a16="http://schemas.microsoft.com/office/drawing/2014/main" id="{E4B6E077-77B0-11C5-35FF-E80407916211}"/>
              </a:ext>
            </a:extLst>
          </p:cNvPr>
          <p:cNvPicPr>
            <a:picLocks noChangeAspect="1"/>
          </p:cNvPicPr>
          <p:nvPr/>
        </p:nvPicPr>
        <p:blipFill>
          <a:blip r:embed="rId2"/>
          <a:stretch>
            <a:fillRect/>
          </a:stretch>
        </p:blipFill>
        <p:spPr>
          <a:xfrm>
            <a:off x="4711699" y="2422400"/>
            <a:ext cx="5524499" cy="924054"/>
          </a:xfrm>
          <a:prstGeom prst="rect">
            <a:avLst/>
          </a:prstGeom>
        </p:spPr>
      </p:pic>
      <p:pic>
        <p:nvPicPr>
          <p:cNvPr id="9" name="Picture 8">
            <a:extLst>
              <a:ext uri="{FF2B5EF4-FFF2-40B4-BE49-F238E27FC236}">
                <a16:creationId xmlns:a16="http://schemas.microsoft.com/office/drawing/2014/main" id="{A32AF586-192F-30F4-14A2-74CC37191BF3}"/>
              </a:ext>
            </a:extLst>
          </p:cNvPr>
          <p:cNvPicPr>
            <a:picLocks noChangeAspect="1"/>
          </p:cNvPicPr>
          <p:nvPr/>
        </p:nvPicPr>
        <p:blipFill>
          <a:blip r:embed="rId3"/>
          <a:stretch>
            <a:fillRect/>
          </a:stretch>
        </p:blipFill>
        <p:spPr>
          <a:xfrm>
            <a:off x="4711700" y="3483831"/>
            <a:ext cx="5524499" cy="1088057"/>
          </a:xfrm>
          <a:prstGeom prst="rect">
            <a:avLst/>
          </a:prstGeom>
        </p:spPr>
      </p:pic>
      <p:pic>
        <p:nvPicPr>
          <p:cNvPr id="15" name="Picture 14">
            <a:extLst>
              <a:ext uri="{FF2B5EF4-FFF2-40B4-BE49-F238E27FC236}">
                <a16:creationId xmlns:a16="http://schemas.microsoft.com/office/drawing/2014/main" id="{DBDA22C3-1AC5-41EA-DF76-20834A7613E1}"/>
              </a:ext>
            </a:extLst>
          </p:cNvPr>
          <p:cNvPicPr>
            <a:picLocks noChangeAspect="1"/>
          </p:cNvPicPr>
          <p:nvPr/>
        </p:nvPicPr>
        <p:blipFill>
          <a:blip r:embed="rId4"/>
          <a:stretch>
            <a:fillRect/>
          </a:stretch>
        </p:blipFill>
        <p:spPr>
          <a:xfrm>
            <a:off x="1723781" y="5733381"/>
            <a:ext cx="6258798" cy="333422"/>
          </a:xfrm>
          <a:prstGeom prst="rect">
            <a:avLst/>
          </a:prstGeom>
        </p:spPr>
      </p:pic>
      <p:pic>
        <p:nvPicPr>
          <p:cNvPr id="6" name="Picture 5">
            <a:extLst>
              <a:ext uri="{FF2B5EF4-FFF2-40B4-BE49-F238E27FC236}">
                <a16:creationId xmlns:a16="http://schemas.microsoft.com/office/drawing/2014/main" id="{F0FAC912-EB66-BE24-BD91-E0D6FC7D1FE6}"/>
              </a:ext>
            </a:extLst>
          </p:cNvPr>
          <p:cNvPicPr>
            <a:picLocks noChangeAspect="1"/>
          </p:cNvPicPr>
          <p:nvPr/>
        </p:nvPicPr>
        <p:blipFill>
          <a:blip r:embed="rId5"/>
          <a:stretch>
            <a:fillRect/>
          </a:stretch>
        </p:blipFill>
        <p:spPr>
          <a:xfrm>
            <a:off x="1509071" y="2411902"/>
            <a:ext cx="3101029" cy="2159985"/>
          </a:xfrm>
          <a:prstGeom prst="rect">
            <a:avLst/>
          </a:prstGeom>
        </p:spPr>
      </p:pic>
      <p:pic>
        <p:nvPicPr>
          <p:cNvPr id="10" name="Picture 9">
            <a:extLst>
              <a:ext uri="{FF2B5EF4-FFF2-40B4-BE49-F238E27FC236}">
                <a16:creationId xmlns:a16="http://schemas.microsoft.com/office/drawing/2014/main" id="{62F01149-2DFC-98AA-BE8F-44AF9EC48FB1}"/>
              </a:ext>
            </a:extLst>
          </p:cNvPr>
          <p:cNvPicPr>
            <a:picLocks noChangeAspect="1"/>
          </p:cNvPicPr>
          <p:nvPr/>
        </p:nvPicPr>
        <p:blipFill>
          <a:blip r:embed="rId6"/>
          <a:stretch>
            <a:fillRect/>
          </a:stretch>
        </p:blipFill>
        <p:spPr>
          <a:xfrm>
            <a:off x="1723781" y="4865171"/>
            <a:ext cx="6258797" cy="881532"/>
          </a:xfrm>
          <a:prstGeom prst="rect">
            <a:avLst/>
          </a:prstGeom>
        </p:spPr>
      </p:pic>
    </p:spTree>
    <p:extLst>
      <p:ext uri="{BB962C8B-B14F-4D97-AF65-F5344CB8AC3E}">
        <p14:creationId xmlns:p14="http://schemas.microsoft.com/office/powerpoint/2010/main" val="225267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94E0E3-4AA6-1360-E2B4-FB7C8EF4E64D}"/>
              </a:ext>
            </a:extLst>
          </p:cNvPr>
          <p:cNvSpPr>
            <a:spLocks noGrp="1"/>
          </p:cNvSpPr>
          <p:nvPr>
            <p:ph idx="1"/>
          </p:nvPr>
        </p:nvSpPr>
        <p:spPr>
          <a:xfrm>
            <a:off x="1294363" y="2015732"/>
            <a:ext cx="8967237" cy="3450613"/>
          </a:xfrm>
        </p:spPr>
        <p:txBody>
          <a:bodyPr/>
          <a:lstStyle/>
          <a:p>
            <a:r>
              <a:rPr lang="en-US" dirty="0"/>
              <a:t>performance of the program with large datasets</a:t>
            </a:r>
          </a:p>
          <a:p>
            <a:pPr lvl="1"/>
            <a:r>
              <a:rPr lang="en-US" dirty="0"/>
              <a:t>The program has passed all the test and the components have been tested and work without errors </a:t>
            </a:r>
          </a:p>
          <a:p>
            <a:r>
              <a:rPr lang="en-US" dirty="0"/>
              <a:t>Potential optimizations for improving performance</a:t>
            </a:r>
          </a:p>
          <a:p>
            <a:pPr lvl="1"/>
            <a:r>
              <a:rPr lang="en-US" dirty="0"/>
              <a:t>The program has been optimized for creating a new account and handling more users to the database </a:t>
            </a:r>
          </a:p>
        </p:txBody>
      </p:sp>
      <p:sp>
        <p:nvSpPr>
          <p:cNvPr id="3" name="Title 2">
            <a:extLst>
              <a:ext uri="{FF2B5EF4-FFF2-40B4-BE49-F238E27FC236}">
                <a16:creationId xmlns:a16="http://schemas.microsoft.com/office/drawing/2014/main" id="{C9388C6B-B40C-D0E9-86E2-3D41E114DB29}"/>
              </a:ext>
            </a:extLst>
          </p:cNvPr>
          <p:cNvSpPr>
            <a:spLocks noGrp="1"/>
          </p:cNvSpPr>
          <p:nvPr>
            <p:ph type="title"/>
          </p:nvPr>
        </p:nvSpPr>
        <p:spPr/>
        <p:txBody>
          <a:bodyPr/>
          <a:lstStyle/>
          <a:p>
            <a:r>
              <a:rPr lang="en-IN" dirty="0"/>
              <a:t>Performance and Scalability</a:t>
            </a:r>
          </a:p>
        </p:txBody>
      </p:sp>
    </p:spTree>
    <p:extLst>
      <p:ext uri="{BB962C8B-B14F-4D97-AF65-F5344CB8AC3E}">
        <p14:creationId xmlns:p14="http://schemas.microsoft.com/office/powerpoint/2010/main" val="4040338034"/>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121</TotalTime>
  <Words>1048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Söhne</vt:lpstr>
      <vt:lpstr>Söhne Mono</vt:lpstr>
      <vt:lpstr>Tahoma</vt:lpstr>
      <vt:lpstr>Gallery</vt:lpstr>
      <vt:lpstr>Habit Tracker </vt:lpstr>
      <vt:lpstr>Introduction</vt:lpstr>
      <vt:lpstr>Program Overview</vt:lpstr>
      <vt:lpstr>Implementation Details</vt:lpstr>
      <vt:lpstr>Class Structure</vt:lpstr>
      <vt:lpstr>Database Schema</vt:lpstr>
      <vt:lpstr>Demonstration</vt:lpstr>
      <vt:lpstr>Demonstration</vt:lpstr>
      <vt:lpstr>Performance and Scalability</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 Tracker</dc:title>
  <dc:creator>aaron alex</dc:creator>
  <cp:lastModifiedBy>aaron alex</cp:lastModifiedBy>
  <cp:revision>14</cp:revision>
  <dcterms:created xsi:type="dcterms:W3CDTF">2024-04-08T17:07:17Z</dcterms:created>
  <dcterms:modified xsi:type="dcterms:W3CDTF">2024-04-11T13:48:00Z</dcterms:modified>
</cp:coreProperties>
</file>