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8" r:id="rId1"/>
  </p:sldMasterIdLst>
  <p:notesMasterIdLst>
    <p:notesMasterId r:id="rId12"/>
  </p:notesMasterIdLst>
  <p:sldIdLst>
    <p:sldId id="256" r:id="rId2"/>
    <p:sldId id="257" r:id="rId3"/>
    <p:sldId id="258" r:id="rId4"/>
    <p:sldId id="265" r:id="rId5"/>
    <p:sldId id="259" r:id="rId6"/>
    <p:sldId id="260" r:id="rId7"/>
    <p:sldId id="261" r:id="rId8"/>
    <p:sldId id="262" r:id="rId9"/>
    <p:sldId id="264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18"/>
    <p:restoredTop sz="94701"/>
  </p:normalViewPr>
  <p:slideViewPr>
    <p:cSldViewPr snapToGrid="0">
      <p:cViewPr varScale="1">
        <p:scale>
          <a:sx n="201" d="100"/>
          <a:sy n="201" d="100"/>
        </p:scale>
        <p:origin x="19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9BEDF8-3933-B14A-BA10-DDA3A0672D67}" type="datetimeFigureOut">
              <a:rPr lang="en-US" smtClean="0"/>
              <a:t>8/31/25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AAD6A9-63C2-B94D-8F8C-51F67E0E2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587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AAD6A9-63C2-B94D-8F8C-51F67E0E277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1124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AAD6A9-63C2-B94D-8F8C-51F67E0E277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9822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AAD6A9-63C2-B94D-8F8C-51F67E0E277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149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BB3F1F7-FC7C-0041-AFE4-F55382F9ECD1}" type="datetimeFigureOut">
              <a:rPr lang="en-US" smtClean="0"/>
              <a:t>8/31/25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9C53CD4-F220-BA43-AB0D-402B9671A192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2901080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3F1F7-FC7C-0041-AFE4-F55382F9ECD1}" type="datetimeFigureOut">
              <a:rPr lang="en-US" smtClean="0"/>
              <a:t>8/31/25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53CD4-F220-BA43-AB0D-402B9671A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022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3F1F7-FC7C-0041-AFE4-F55382F9ECD1}" type="datetimeFigureOut">
              <a:rPr lang="en-US" smtClean="0"/>
              <a:t>8/31/25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53CD4-F220-BA43-AB0D-402B9671A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284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3F1F7-FC7C-0041-AFE4-F55382F9ECD1}" type="datetimeFigureOut">
              <a:rPr lang="en-US" smtClean="0"/>
              <a:t>8/31/25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53CD4-F220-BA43-AB0D-402B9671A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903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BB3F1F7-FC7C-0041-AFE4-F55382F9ECD1}" type="datetimeFigureOut">
              <a:rPr lang="en-US" smtClean="0"/>
              <a:t>8/31/25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9C53CD4-F220-BA43-AB0D-402B9671A19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7715036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3F1F7-FC7C-0041-AFE4-F55382F9ECD1}" type="datetimeFigureOut">
              <a:rPr lang="en-US" smtClean="0"/>
              <a:t>8/31/25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53CD4-F220-BA43-AB0D-402B9671A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645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3F1F7-FC7C-0041-AFE4-F55382F9ECD1}" type="datetimeFigureOut">
              <a:rPr lang="en-US" smtClean="0"/>
              <a:t>8/31/25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53CD4-F220-BA43-AB0D-402B9671A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282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3F1F7-FC7C-0041-AFE4-F55382F9ECD1}" type="datetimeFigureOut">
              <a:rPr lang="en-US" smtClean="0"/>
              <a:t>8/31/25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53CD4-F220-BA43-AB0D-402B9671A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220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3F1F7-FC7C-0041-AFE4-F55382F9ECD1}" type="datetimeFigureOut">
              <a:rPr lang="en-US" smtClean="0"/>
              <a:t>8/31/25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53CD4-F220-BA43-AB0D-402B9671A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689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BB3F1F7-FC7C-0041-AFE4-F55382F9ECD1}" type="datetimeFigureOut">
              <a:rPr lang="en-US" smtClean="0"/>
              <a:t>8/31/25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9C53CD4-F220-BA43-AB0D-402B9671A19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97549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BB3F1F7-FC7C-0041-AFE4-F55382F9ECD1}" type="datetimeFigureOut">
              <a:rPr lang="en-US" smtClean="0"/>
              <a:t>8/31/25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9C53CD4-F220-BA43-AB0D-402B9671A19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01505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9BB3F1F7-FC7C-0041-AFE4-F55382F9ECD1}" type="datetimeFigureOut">
              <a:rPr lang="en-US" smtClean="0"/>
              <a:t>8/31/25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E9C53CD4-F220-BA43-AB0D-402B9671A19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67100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74C7F-558A-5532-6326-7FE0954497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93338"/>
            <a:ext cx="9144000" cy="3274592"/>
          </a:xfrm>
        </p:spPr>
        <p:txBody>
          <a:bodyPr anchor="ctr">
            <a:normAutofit/>
          </a:bodyPr>
          <a:lstStyle/>
          <a:p>
            <a:r>
              <a:rPr lang="en-US" sz="7200" dirty="0"/>
              <a:t>Motability SET Tech task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2FC5F7-51A0-5085-7F1C-FEFDEF1211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96402"/>
            <a:ext cx="9144000" cy="651910"/>
          </a:xfrm>
        </p:spPr>
        <p:txBody>
          <a:bodyPr anchor="ctr">
            <a:normAutofit/>
          </a:bodyPr>
          <a:lstStyle/>
          <a:p>
            <a:r>
              <a:rPr lang="en-US" dirty="0"/>
              <a:t>Aaron Southey | </a:t>
            </a:r>
            <a:r>
              <a:rPr lang="en-US" dirty="0" err="1"/>
              <a:t>aaronsouthey.dev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4FBF4F-945B-93F2-47B8-8161D8BD0977}"/>
              </a:ext>
            </a:extLst>
          </p:cNvPr>
          <p:cNvSpPr txBox="1"/>
          <p:nvPr/>
        </p:nvSpPr>
        <p:spPr>
          <a:xfrm>
            <a:off x="-1225550" y="1600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3681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C89EA62-F38E-4285-A105-C5E1BD360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2CF6E46A-CCCD-4728-B011-E147B2362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2E2C684B-30C9-4689-A529-EBF1B8ADB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C2B4A13-0632-456F-A66A-2D0CDB9D3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568A552-34C4-41D2-A36B-9E86EC569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1730653" y="-921117"/>
            <a:ext cx="1756584" cy="4408488"/>
          </a:xfrm>
          <a:custGeom>
            <a:avLst/>
            <a:gdLst>
              <a:gd name="connsiteX0" fmla="*/ 1756584 w 1756584"/>
              <a:gd name="connsiteY0" fmla="*/ 4408488 h 4408488"/>
              <a:gd name="connsiteX1" fmla="*/ 1756584 w 1756584"/>
              <a:gd name="connsiteY1" fmla="*/ 0 h 4408488"/>
              <a:gd name="connsiteX2" fmla="*/ 1350810 w 1756584"/>
              <a:gd name="connsiteY2" fmla="*/ 0 h 4408488"/>
              <a:gd name="connsiteX3" fmla="*/ 1350810 w 1756584"/>
              <a:gd name="connsiteY3" fmla="*/ 4024068 h 4408488"/>
              <a:gd name="connsiteX4" fmla="*/ 0 w 1756584"/>
              <a:gd name="connsiteY4" fmla="*/ 4023445 h 4408488"/>
              <a:gd name="connsiteX5" fmla="*/ 0 w 1756584"/>
              <a:gd name="connsiteY5" fmla="*/ 440848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6584" h="4408488">
                <a:moveTo>
                  <a:pt x="1756584" y="4408488"/>
                </a:moveTo>
                <a:lnTo>
                  <a:pt x="1756584" y="0"/>
                </a:lnTo>
                <a:lnTo>
                  <a:pt x="1350810" y="0"/>
                </a:lnTo>
                <a:lnTo>
                  <a:pt x="1350810" y="4024068"/>
                </a:lnTo>
                <a:lnTo>
                  <a:pt x="0" y="4023445"/>
                </a:lnTo>
                <a:lnTo>
                  <a:pt x="0" y="440848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8BE655E-142C-41C9-895E-54D55EDDA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V="1">
            <a:off x="8673443" y="2182330"/>
            <a:ext cx="1755930" cy="4408488"/>
          </a:xfrm>
          <a:custGeom>
            <a:avLst/>
            <a:gdLst>
              <a:gd name="connsiteX0" fmla="*/ 0 w 1755930"/>
              <a:gd name="connsiteY0" fmla="*/ 4023420 h 4408488"/>
              <a:gd name="connsiteX1" fmla="*/ 1 w 1755930"/>
              <a:gd name="connsiteY1" fmla="*/ 4408488 h 4408488"/>
              <a:gd name="connsiteX2" fmla="*/ 1755930 w 1755930"/>
              <a:gd name="connsiteY2" fmla="*/ 4408488 h 4408488"/>
              <a:gd name="connsiteX3" fmla="*/ 1755930 w 1755930"/>
              <a:gd name="connsiteY3" fmla="*/ 0 h 4408488"/>
              <a:gd name="connsiteX4" fmla="*/ 1350156 w 1755930"/>
              <a:gd name="connsiteY4" fmla="*/ 0 h 4408488"/>
              <a:gd name="connsiteX5" fmla="*/ 1350156 w 1755930"/>
              <a:gd name="connsiteY5" fmla="*/ 402362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5930" h="4408488">
                <a:moveTo>
                  <a:pt x="0" y="4023420"/>
                </a:moveTo>
                <a:lnTo>
                  <a:pt x="1" y="4408488"/>
                </a:lnTo>
                <a:lnTo>
                  <a:pt x="1755930" y="4408488"/>
                </a:lnTo>
                <a:lnTo>
                  <a:pt x="1755930" y="0"/>
                </a:lnTo>
                <a:lnTo>
                  <a:pt x="1350156" y="0"/>
                </a:lnTo>
                <a:lnTo>
                  <a:pt x="1350156" y="402362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FEE4C-6933-7F52-66FE-3AD498E45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006" y="1086143"/>
            <a:ext cx="9969910" cy="25079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cap="all" dirty="0"/>
              <a:t>Thank You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98CC593-9FF4-46EF-81AE-2D26922F1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6453386"/>
            <a:ext cx="12191998" cy="40461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6582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C974F-F485-ECA0-142E-A5608D247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0381" y="298450"/>
            <a:ext cx="5040285" cy="663479"/>
          </a:xfrm>
        </p:spPr>
        <p:txBody>
          <a:bodyPr anchor="b">
            <a:normAutofit/>
          </a:bodyPr>
          <a:lstStyle/>
          <a:p>
            <a:r>
              <a:rPr lang="en-US" sz="4000" dirty="0"/>
              <a:t>High level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7DECB-21E4-99A4-8BEE-94B455194D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3288" y="4040979"/>
            <a:ext cx="3282261" cy="76435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/>
              <a:t>The post-submission journey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334812-D950-E126-9696-E46CEBF986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9859" y="4584048"/>
            <a:ext cx="4389120" cy="95660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2FC767C-9043-83E1-DD5D-6E727636C7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9565" y="2273952"/>
            <a:ext cx="8709711" cy="1219358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DDFD502-0C7E-4949-92D0-46A5DA7BBBD9}"/>
              </a:ext>
            </a:extLst>
          </p:cNvPr>
          <p:cNvSpPr txBox="1">
            <a:spLocks/>
          </p:cNvSpPr>
          <p:nvPr/>
        </p:nvSpPr>
        <p:spPr>
          <a:xfrm>
            <a:off x="4288274" y="1672449"/>
            <a:ext cx="4052291" cy="7604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The Application Submission Journey</a:t>
            </a:r>
          </a:p>
        </p:txBody>
      </p:sp>
    </p:spTree>
    <p:extLst>
      <p:ext uri="{BB962C8B-B14F-4D97-AF65-F5344CB8AC3E}">
        <p14:creationId xmlns:p14="http://schemas.microsoft.com/office/powerpoint/2010/main" val="1096842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EFD4C-2E1B-0F51-5365-FDB1F55D9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Strategy – The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2B787-68CE-71C3-9A1F-D44E855ECF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1750" y="3829049"/>
            <a:ext cx="4591050" cy="240506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Unit &amp; Integration testing for pre merge</a:t>
            </a:r>
          </a:p>
          <a:p>
            <a:pPr marL="0" indent="0">
              <a:buNone/>
            </a:pPr>
            <a:r>
              <a:rPr lang="en-US" dirty="0"/>
              <a:t>Fast following Smoke testing for post merge</a:t>
            </a:r>
          </a:p>
          <a:p>
            <a:pPr marL="0" indent="0">
              <a:buNone/>
            </a:pPr>
            <a:r>
              <a:rPr lang="en-US" dirty="0"/>
              <a:t>Regression Schedules - API, UI E2E testing, focusing on the eligibility rules</a:t>
            </a:r>
          </a:p>
          <a:p>
            <a:pPr marL="0" indent="0">
              <a:buNone/>
            </a:pPr>
            <a:r>
              <a:rPr lang="en-US" dirty="0"/>
              <a:t>Performance/Load/Scalability testing</a:t>
            </a:r>
          </a:p>
          <a:p>
            <a:pPr marL="0" indent="0">
              <a:buNone/>
            </a:pPr>
            <a:r>
              <a:rPr lang="en-US" dirty="0"/>
              <a:t>Security testing</a:t>
            </a:r>
          </a:p>
          <a:p>
            <a:pPr marL="0" indent="0">
              <a:buNone/>
            </a:pPr>
            <a:r>
              <a:rPr lang="en-GB" dirty="0"/>
              <a:t>Usability &amp; Accessibility</a:t>
            </a:r>
            <a:endParaRPr lang="en-US" dirty="0"/>
          </a:p>
        </p:txBody>
      </p:sp>
      <p:pic>
        <p:nvPicPr>
          <p:cNvPr id="1030" name="Picture 6" descr="Test automation: Why you need it and how to get started - Work Life by  Atlassian">
            <a:extLst>
              <a:ext uri="{FF2B5EF4-FFF2-40B4-BE49-F238E27FC236}">
                <a16:creationId xmlns:a16="http://schemas.microsoft.com/office/drawing/2014/main" id="{8CDFD7E8-3FD2-840A-23EB-AF7DA278C1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250" y="1257300"/>
            <a:ext cx="6665404" cy="2527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4077A58-01F0-524C-15C1-B5C36AE056B7}"/>
              </a:ext>
            </a:extLst>
          </p:cNvPr>
          <p:cNvSpPr txBox="1"/>
          <p:nvPr/>
        </p:nvSpPr>
        <p:spPr>
          <a:xfrm>
            <a:off x="1162050" y="1426508"/>
            <a:ext cx="41465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“Small Project” so it doesn’t require extensive testing types. </a:t>
            </a:r>
          </a:p>
          <a:p>
            <a:r>
              <a:rPr lang="en-US" dirty="0"/>
              <a:t>Simplicity is often the best approach, reduces potential test flake and overall maintenance requirements.</a:t>
            </a:r>
          </a:p>
          <a:p>
            <a:endParaRPr lang="en-US" dirty="0"/>
          </a:p>
          <a:p>
            <a:r>
              <a:rPr lang="en-US" dirty="0"/>
              <a:t>Focus on </a:t>
            </a:r>
            <a:r>
              <a:rPr lang="en-US" dirty="0" err="1"/>
              <a:t>Eligability</a:t>
            </a:r>
            <a:r>
              <a:rPr lang="en-US" dirty="0"/>
              <a:t> – these are the </a:t>
            </a:r>
            <a:r>
              <a:rPr lang="en-US" b="1" u="sng" dirty="0"/>
              <a:t>business-critical rules</a:t>
            </a:r>
          </a:p>
        </p:txBody>
      </p:sp>
      <p:pic>
        <p:nvPicPr>
          <p:cNvPr id="1034" name="Picture 10" descr="The agile tester - Why agile testing is important | Expleo Academy">
            <a:extLst>
              <a:ext uri="{FF2B5EF4-FFF2-40B4-BE49-F238E27FC236}">
                <a16:creationId xmlns:a16="http://schemas.microsoft.com/office/drawing/2014/main" id="{300F70C3-173A-B431-F9F5-73736BC7AE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765548"/>
            <a:ext cx="4479436" cy="2519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1227112-E884-A023-88C0-EBCB14597C10}"/>
              </a:ext>
            </a:extLst>
          </p:cNvPr>
          <p:cNvSpPr txBox="1"/>
          <p:nvPr/>
        </p:nvSpPr>
        <p:spPr>
          <a:xfrm>
            <a:off x="9042400" y="180459"/>
            <a:ext cx="2935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Confidence over Coverage</a:t>
            </a:r>
          </a:p>
        </p:txBody>
      </p:sp>
      <p:pic>
        <p:nvPicPr>
          <p:cNvPr id="6" name="Picture 10" descr="The agile tester - Why agile testing is important | Expleo Academy">
            <a:extLst>
              <a:ext uri="{FF2B5EF4-FFF2-40B4-BE49-F238E27FC236}">
                <a16:creationId xmlns:a16="http://schemas.microsoft.com/office/drawing/2014/main" id="{3AB7FD20-C1B7-74A2-2B46-D4937C353C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704116"/>
            <a:ext cx="4479436" cy="2519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4200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9EEDF-A0EC-B467-43CB-236B42A5E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Eligibility Rules – Mapping Strategy</a:t>
            </a: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D97E301-0249-5035-4B5F-1A5350D19D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0919925"/>
              </p:ext>
            </p:extLst>
          </p:nvPr>
        </p:nvGraphicFramePr>
        <p:xfrm>
          <a:off x="1981200" y="1485901"/>
          <a:ext cx="822960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sz="1200"/>
                        <a:t>Eligibility Rule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Test Type(s)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Example Test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sz="1200"/>
                        <a:t>Driver with automatic licence cannot drive manual vehicle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Unit,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it("should fail if auto licence driver selects manual vehicle")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sz="1200"/>
                        <a:t>At least one driver must have full licence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Integration,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it("should pass if at least one driver is full licence")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sz="1200"/>
                        <a:t>Driver is disqualified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Smoke,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it("should reject if any driver is disqualified")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sz="1200" dirty="0"/>
                        <a:t>≥4 endorsements in last 4 yrs (categories G/H/I)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it("should fail if driver has 4 endorsements in G/H/I")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sz="1200" dirty="0"/>
                        <a:t>≥2 endorsements in last 4 yrs (category 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it("should fail if driver has 2 endorsements in G")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sz="1200"/>
                        <a:t>Any endorsement in last 4 yrs (category 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 dirty="0"/>
                        <a:t>it("should fail if driver has F category endorsement")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DBFCBA8-B85B-11A8-16D3-19D667B50206}"/>
              </a:ext>
            </a:extLst>
          </p:cNvPr>
          <p:cNvSpPr txBox="1"/>
          <p:nvPr/>
        </p:nvSpPr>
        <p:spPr>
          <a:xfrm>
            <a:off x="1371600" y="4914899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dirty="0"/>
              <a:t>• Unit &amp; integration tests validate rule logic and service contracts.</a:t>
            </a:r>
          </a:p>
          <a:p>
            <a:r>
              <a:rPr dirty="0"/>
              <a:t>• Smoke &amp; regression ensure rules hold under real flows.</a:t>
            </a:r>
          </a:p>
          <a:p>
            <a:r>
              <a:rPr dirty="0"/>
              <a:t>• Non-functional checks validate SLA, resilience, and security.</a:t>
            </a:r>
          </a:p>
        </p:txBody>
      </p:sp>
    </p:spTree>
    <p:extLst>
      <p:ext uri="{BB962C8B-B14F-4D97-AF65-F5344CB8AC3E}">
        <p14:creationId xmlns:p14="http://schemas.microsoft.com/office/powerpoint/2010/main" val="2081430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979E8-5BCE-D41F-0B26-A8A49B11A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&amp; Integration Testing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469276-2A4B-13FF-D95D-3648674DB528}"/>
              </a:ext>
            </a:extLst>
          </p:cNvPr>
          <p:cNvSpPr txBox="1"/>
          <p:nvPr/>
        </p:nvSpPr>
        <p:spPr>
          <a:xfrm>
            <a:off x="6308725" y="1841499"/>
            <a:ext cx="54991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Integration Testing</a:t>
            </a:r>
          </a:p>
          <a:p>
            <a:endParaRPr lang="en-GB" sz="1400" b="1" dirty="0"/>
          </a:p>
          <a:p>
            <a:r>
              <a:rPr lang="en-GB" sz="1400" dirty="0"/>
              <a:t>Important for combined functionality across modules</a:t>
            </a:r>
          </a:p>
          <a:p>
            <a:endParaRPr lang="en-GB" sz="1400" b="1" dirty="0"/>
          </a:p>
          <a:p>
            <a:r>
              <a:rPr lang="en-GB" sz="1400" b="1" dirty="0"/>
              <a:t>Scope:</a:t>
            </a:r>
            <a:r>
              <a:rPr lang="en-GB" sz="1400" dirty="0"/>
              <a:t> Multiple modules / components interacting together with minimal mocks</a:t>
            </a:r>
          </a:p>
          <a:p>
            <a:endParaRPr lang="en-GB" sz="1400" b="1" dirty="0"/>
          </a:p>
          <a:p>
            <a:r>
              <a:rPr lang="en-GB" sz="1400" b="1" dirty="0"/>
              <a:t>Good targets:</a:t>
            </a:r>
            <a:br>
              <a:rPr lang="en-GB" sz="1400" dirty="0"/>
            </a:br>
            <a:r>
              <a:rPr lang="en-GB" sz="1400" dirty="0"/>
              <a:t>• Critical user journeys (form → API → persistence)</a:t>
            </a:r>
            <a:br>
              <a:rPr lang="en-GB" sz="1400" dirty="0"/>
            </a:br>
            <a:r>
              <a:rPr lang="en-GB" sz="1400" dirty="0"/>
              <a:t>• Error propagation (validation → HTTP 400 → UI message)</a:t>
            </a:r>
            <a:br>
              <a:rPr lang="en-GB" sz="1400" dirty="0"/>
            </a:br>
            <a:r>
              <a:rPr lang="en-GB" sz="1400" dirty="0"/>
              <a:t>• Service-to-service contracts (API ↔ DVLA TPS, etc.)</a:t>
            </a:r>
          </a:p>
          <a:p>
            <a:endParaRPr lang="en-GB" sz="1400" b="1" dirty="0"/>
          </a:p>
          <a:p>
            <a:r>
              <a:rPr lang="en-GB" sz="1400" b="1" dirty="0"/>
              <a:t>Example:</a:t>
            </a:r>
            <a:br>
              <a:rPr lang="en-GB" sz="1400" dirty="0"/>
            </a:br>
            <a:r>
              <a:rPr lang="en-GB" sz="1400" dirty="0"/>
              <a:t>it(‘saves customer with valid DOB and shows confirmation’, () =&gt; { … })</a:t>
            </a:r>
            <a:br>
              <a:rPr lang="en-GB" sz="1400" dirty="0"/>
            </a:br>
            <a:r>
              <a:rPr lang="en-GB" sz="1400" dirty="0"/>
              <a:t>it(‘Should return a 4xx when invalid dob is submitted’, () =&gt; { … })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75D481-245A-BD4F-A0B0-6DE6EDB891E1}"/>
              </a:ext>
            </a:extLst>
          </p:cNvPr>
          <p:cNvSpPr txBox="1"/>
          <p:nvPr/>
        </p:nvSpPr>
        <p:spPr>
          <a:xfrm>
            <a:off x="1158875" y="1841500"/>
            <a:ext cx="514985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Unit Testing</a:t>
            </a:r>
          </a:p>
          <a:p>
            <a:endParaRPr lang="en-GB" sz="1400" b="1" dirty="0"/>
          </a:p>
          <a:p>
            <a:r>
              <a:rPr lang="en-GB" sz="1400" dirty="0"/>
              <a:t>Important for individual functionality (UI / API)</a:t>
            </a:r>
          </a:p>
          <a:p>
            <a:endParaRPr lang="en-GB" sz="1400" dirty="0"/>
          </a:p>
          <a:p>
            <a:r>
              <a:rPr lang="en-GB" sz="1400" b="1" dirty="0"/>
              <a:t>Scope:</a:t>
            </a:r>
            <a:r>
              <a:rPr lang="en-GB" sz="1400" dirty="0"/>
              <a:t> One function / component / module with external dependencies mocked</a:t>
            </a:r>
          </a:p>
          <a:p>
            <a:endParaRPr lang="en-GB" sz="1400" b="1" dirty="0"/>
          </a:p>
          <a:p>
            <a:r>
              <a:rPr lang="en-GB" sz="1400" b="1" dirty="0"/>
              <a:t>Good targets:</a:t>
            </a:r>
            <a:br>
              <a:rPr lang="en-GB" sz="1400" dirty="0"/>
            </a:br>
            <a:r>
              <a:rPr lang="en-GB" sz="1400" dirty="0"/>
              <a:t>• Pure functions (validation, formatting)</a:t>
            </a:r>
            <a:br>
              <a:rPr lang="en-GB" sz="1400" dirty="0"/>
            </a:br>
            <a:r>
              <a:rPr lang="en-GB" sz="1400" dirty="0"/>
              <a:t>• UI behaviour (button clicks, conditional rendering)</a:t>
            </a:r>
            <a:br>
              <a:rPr lang="en-GB" sz="1400" dirty="0"/>
            </a:br>
            <a:r>
              <a:rPr lang="en-GB" sz="1400" dirty="0"/>
              <a:t>• API branching logic</a:t>
            </a:r>
          </a:p>
          <a:p>
            <a:endParaRPr lang="en-GB" sz="1400" b="1" dirty="0"/>
          </a:p>
          <a:p>
            <a:r>
              <a:rPr lang="en-GB" sz="1400" b="1" dirty="0"/>
              <a:t>Examples:</a:t>
            </a:r>
            <a:br>
              <a:rPr lang="en-GB" sz="1400" dirty="0"/>
            </a:br>
            <a:r>
              <a:rPr lang="en-GB" sz="1400" dirty="0"/>
              <a:t>it(‘should only accept date type for `</a:t>
            </a:r>
            <a:r>
              <a:rPr lang="en-GB" sz="1400" dirty="0" err="1"/>
              <a:t>customer.dob</a:t>
            </a:r>
            <a:r>
              <a:rPr lang="en-GB" sz="1400" dirty="0"/>
              <a:t>`’, () =&gt; { … })</a:t>
            </a:r>
            <a:br>
              <a:rPr lang="en-GB" sz="1400" dirty="0"/>
            </a:br>
            <a:r>
              <a:rPr lang="en-GB" sz="1400" dirty="0"/>
              <a:t>it(‘should submit the form on button click’, () =&gt; { … })</a:t>
            </a:r>
          </a:p>
        </p:txBody>
      </p:sp>
    </p:spTree>
    <p:extLst>
      <p:ext uri="{BB962C8B-B14F-4D97-AF65-F5344CB8AC3E}">
        <p14:creationId xmlns:p14="http://schemas.microsoft.com/office/powerpoint/2010/main" val="2807525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10A2C-6336-3318-2B29-B1028C2C5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Smoke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3674F-53FA-E150-B35E-41BC538234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55750"/>
            <a:ext cx="7480300" cy="35814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/>
              <a:t>Run </a:t>
            </a:r>
            <a:r>
              <a:rPr lang="en-GB" b="1" dirty="0"/>
              <a:t>post-deployment</a:t>
            </a:r>
            <a:r>
              <a:rPr lang="en-GB" dirty="0"/>
              <a:t> as part of the release pipeline (test environment)</a:t>
            </a:r>
          </a:p>
          <a:p>
            <a:pPr marL="0" indent="0">
              <a:buNone/>
            </a:pPr>
            <a:r>
              <a:rPr lang="en-GB" dirty="0"/>
              <a:t>Focused on </a:t>
            </a:r>
            <a:r>
              <a:rPr lang="en-GB" b="1" dirty="0"/>
              <a:t>absolutely business-critical flows</a:t>
            </a:r>
          </a:p>
          <a:p>
            <a:pPr marL="0" indent="0">
              <a:buNone/>
            </a:pPr>
            <a:r>
              <a:rPr lang="en-GB" dirty="0"/>
              <a:t>Acts </a:t>
            </a:r>
            <a:r>
              <a:rPr lang="en-GB" b="1" dirty="0"/>
              <a:t>cross-project</a:t>
            </a:r>
            <a:r>
              <a:rPr lang="en-GB" dirty="0"/>
              <a:t>, validating each release against the latest build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Scope:</a:t>
            </a:r>
          </a:p>
          <a:p>
            <a:r>
              <a:rPr lang="en-GB" dirty="0"/>
              <a:t>Minimal set of tests covering key application lifelines</a:t>
            </a:r>
          </a:p>
          <a:p>
            <a:r>
              <a:rPr lang="en-GB" dirty="0"/>
              <a:t>Business critical only (not full regression)</a:t>
            </a:r>
          </a:p>
          <a:p>
            <a:pPr marL="0" indent="0">
              <a:buNone/>
            </a:pPr>
            <a:r>
              <a:rPr lang="en-US" dirty="0"/>
              <a:t>Examples:</a:t>
            </a:r>
          </a:p>
          <a:p>
            <a:pPr marL="0" indent="0">
              <a:buNone/>
            </a:pPr>
            <a:r>
              <a:rPr lang="en-US" dirty="0"/>
              <a:t>it(‘Should be able to submit the application successfully’, () =&gt; {…})</a:t>
            </a:r>
          </a:p>
          <a:p>
            <a:pPr marL="0" indent="0">
              <a:buNone/>
            </a:pPr>
            <a:r>
              <a:rPr lang="en-US" dirty="0"/>
              <a:t>it(‘Should not pass eligibility checks if driver is disqualified’ () =&gt; {…})</a:t>
            </a:r>
          </a:p>
        </p:txBody>
      </p:sp>
    </p:spTree>
    <p:extLst>
      <p:ext uri="{BB962C8B-B14F-4D97-AF65-F5344CB8AC3E}">
        <p14:creationId xmlns:p14="http://schemas.microsoft.com/office/powerpoint/2010/main" val="3158812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40F54-25D4-3F86-BE4F-190A85CDD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FC382-3E45-B5DC-11EA-F5ECAFDAFD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51000"/>
            <a:ext cx="9601200" cy="421640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GB" dirty="0"/>
              <a:t>Ensures existing functionality still works after new changes</a:t>
            </a:r>
          </a:p>
          <a:p>
            <a:pPr marL="0" indent="0">
              <a:buNone/>
            </a:pPr>
            <a:r>
              <a:rPr lang="en-GB" dirty="0"/>
              <a:t>Runs on stable builds (Those that pass smoke testing)</a:t>
            </a:r>
          </a:p>
          <a:p>
            <a:pPr marL="0" indent="0">
              <a:buNone/>
            </a:pPr>
            <a:r>
              <a:rPr lang="en-GB" dirty="0"/>
              <a:t>Broader scope than smoke tests; covers core and edge cases</a:t>
            </a:r>
          </a:p>
          <a:p>
            <a:pPr marL="0" indent="0">
              <a:buNone/>
            </a:pPr>
            <a:r>
              <a:rPr lang="en-GB" dirty="0"/>
              <a:t>Regression focuses heavily on eligibility rule outcomes, as these are critical business rules</a:t>
            </a:r>
          </a:p>
          <a:p>
            <a:pPr marL="0" indent="0">
              <a:buNone/>
            </a:pPr>
            <a:r>
              <a:rPr lang="en-GB" dirty="0"/>
              <a:t>Helps prevent re-introduction of previously fixed bugs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b="1" dirty="0"/>
              <a:t>Scope:</a:t>
            </a:r>
            <a:endParaRPr lang="en-GB" dirty="0"/>
          </a:p>
          <a:p>
            <a:r>
              <a:rPr lang="en-GB" dirty="0"/>
              <a:t>Full or partial test suite depending on risk/impact</a:t>
            </a:r>
          </a:p>
          <a:p>
            <a:r>
              <a:rPr lang="en-GB" dirty="0"/>
              <a:t>Validates both business-critical and non-critical features, reducing silent bugs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Examples:</a:t>
            </a:r>
          </a:p>
          <a:p>
            <a:r>
              <a:rPr lang="en-GB" dirty="0"/>
              <a:t>it('should create an application and save dealer + customer details', () =&gt; { … })</a:t>
            </a:r>
          </a:p>
          <a:p>
            <a:r>
              <a:rPr lang="en-GB" dirty="0"/>
              <a:t>it('should submit application only after DWP consent is given', () =&gt; { … })</a:t>
            </a:r>
          </a:p>
          <a:p>
            <a:r>
              <a:rPr lang="en-GB" dirty="0"/>
              <a:t>it('should fail if driver with automatic licence selects manual vehicle', () =&gt; { … })</a:t>
            </a:r>
          </a:p>
          <a:p>
            <a:r>
              <a:rPr lang="en-GB" dirty="0"/>
              <a:t>it('should pass if at least one driver has a full licence', () =&gt; { … })</a:t>
            </a:r>
          </a:p>
          <a:p>
            <a:r>
              <a:rPr lang="en-GB" dirty="0"/>
              <a:t>it('should reject application if any driver is disqualified', () =&gt; { … })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767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EC7B2-3398-16EC-7522-98C3DD49B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47650"/>
            <a:ext cx="9601200" cy="1485900"/>
          </a:xfrm>
        </p:spPr>
        <p:txBody>
          <a:bodyPr/>
          <a:lstStyle/>
          <a:p>
            <a:r>
              <a:rPr lang="en-US" dirty="0"/>
              <a:t>Non-functional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4FA69-267E-BB34-8F1F-D7FB59174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085850"/>
            <a:ext cx="9601200" cy="4394200"/>
          </a:xfrm>
        </p:spPr>
        <p:txBody>
          <a:bodyPr>
            <a:no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GB" sz="1400" dirty="0"/>
              <a:t>Ensures the system not only works functionally, but also meets quality attributes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GB" sz="1400" dirty="0"/>
              <a:t>Focus on performance, security, usability, and resilience of the OLA journey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GB" sz="1400" b="1" dirty="0"/>
              <a:t>Scope:</a:t>
            </a:r>
            <a:endParaRPr lang="en-GB" sz="1400" dirty="0"/>
          </a:p>
          <a:p>
            <a:pPr marL="0" indent="0">
              <a:lnSpc>
                <a:spcPct val="80000"/>
              </a:lnSpc>
              <a:buNone/>
            </a:pPr>
            <a:r>
              <a:rPr lang="en-GB" sz="1400" b="1" dirty="0"/>
              <a:t>Performance &amp; Load:</a:t>
            </a:r>
            <a:br>
              <a:rPr lang="en-GB" sz="1400" dirty="0"/>
            </a:br>
            <a:r>
              <a:rPr lang="en-GB" sz="1400" dirty="0"/>
              <a:t>• Application submission scales under peak dealership traffic</a:t>
            </a:r>
            <a:br>
              <a:rPr lang="en-GB" sz="1400" dirty="0"/>
            </a:br>
            <a:r>
              <a:rPr lang="en-GB" sz="1400" dirty="0"/>
              <a:t>• Eligibility API calls (e.g., DVLA) respond within SLA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GB" sz="1400" b="1" dirty="0"/>
              <a:t>Resilience &amp; Reliability:</a:t>
            </a:r>
            <a:br>
              <a:rPr lang="en-GB" sz="1400" dirty="0"/>
            </a:br>
            <a:r>
              <a:rPr lang="en-GB" sz="1400" dirty="0"/>
              <a:t>• Graceful handling if TPS (DVLA) are slow or unavailable -&gt; Critical!</a:t>
            </a:r>
            <a:br>
              <a:rPr lang="en-GB" sz="1400" dirty="0"/>
            </a:br>
            <a:r>
              <a:rPr lang="en-GB" sz="1400" dirty="0"/>
              <a:t>• Retry &amp; failover mechanisms verified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GB" sz="1400" b="1" dirty="0"/>
              <a:t>Security:</a:t>
            </a:r>
            <a:br>
              <a:rPr lang="en-GB" sz="1400" dirty="0"/>
            </a:br>
            <a:r>
              <a:rPr lang="en-GB" sz="1400" dirty="0"/>
              <a:t>• System auth (Machine, user etc)</a:t>
            </a:r>
            <a:br>
              <a:rPr lang="en-GB" sz="1400" dirty="0"/>
            </a:br>
            <a:r>
              <a:rPr lang="en-GB" sz="1400" dirty="0"/>
              <a:t>• API endpoints protected against injection / unauthorised access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GB" sz="1400" b="1" dirty="0"/>
              <a:t>Usability &amp; Accessibility:</a:t>
            </a:r>
            <a:br>
              <a:rPr lang="en-GB" sz="1400" dirty="0"/>
            </a:br>
            <a:r>
              <a:rPr lang="en-GB" sz="1400" dirty="0"/>
              <a:t>• Dealers can complete flow efficiently with minimal errors</a:t>
            </a:r>
            <a:br>
              <a:rPr lang="en-GB" sz="1400" dirty="0"/>
            </a:br>
            <a:r>
              <a:rPr lang="en-GB" sz="1400" dirty="0"/>
              <a:t>• UI meets accessibility guidelines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GB" sz="1400" b="1" dirty="0"/>
              <a:t>Examples:</a:t>
            </a:r>
            <a:endParaRPr lang="en-GB" sz="1400" dirty="0"/>
          </a:p>
          <a:p>
            <a:pPr>
              <a:lnSpc>
                <a:spcPct val="80000"/>
              </a:lnSpc>
            </a:pPr>
            <a:r>
              <a:rPr lang="en-US" sz="1400" dirty="0"/>
              <a:t>it('should process `n` concurrent application submissions within SLA', () =&gt; { … })</a:t>
            </a:r>
          </a:p>
          <a:p>
            <a:pPr>
              <a:lnSpc>
                <a:spcPct val="80000"/>
              </a:lnSpc>
            </a:pPr>
            <a:r>
              <a:rPr lang="en-US" sz="1400" dirty="0"/>
              <a:t>it('should mask NINO in logs and error responses', () =&gt; { … })</a:t>
            </a:r>
          </a:p>
          <a:p>
            <a:pPr>
              <a:lnSpc>
                <a:spcPct val="80000"/>
              </a:lnSpc>
            </a:pPr>
            <a:r>
              <a:rPr lang="en-US" sz="1400" dirty="0"/>
              <a:t>it('should retry DVLA driver check if service times out', () =&gt; { … })</a:t>
            </a:r>
          </a:p>
          <a:p>
            <a:pPr>
              <a:lnSpc>
                <a:spcPct val="80000"/>
              </a:lnSpc>
            </a:pPr>
            <a:r>
              <a:rPr lang="en-US" sz="1400" dirty="0"/>
              <a:t>it('should meet WCAG AA accessibility standards on application form', () =&gt; { … })</a:t>
            </a:r>
          </a:p>
          <a:p>
            <a:pPr marL="0" indent="0">
              <a:lnSpc>
                <a:spcPct val="80000"/>
              </a:lnSpc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01103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05B8B-504E-65EA-6191-A57475B92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9120A-F246-5FC3-A3AC-3BA9AAF22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4349750"/>
            <a:ext cx="9601200" cy="2482850"/>
          </a:xfrm>
        </p:spPr>
        <p:txBody>
          <a:bodyPr/>
          <a:lstStyle/>
          <a:p>
            <a:r>
              <a:rPr lang="en-GB" b="1" dirty="0"/>
              <a:t>Tooling</a:t>
            </a:r>
            <a:r>
              <a:rPr lang="en-GB" dirty="0"/>
              <a:t>: Consistent across stack (Jest, </a:t>
            </a:r>
            <a:r>
              <a:rPr lang="en-GB" dirty="0" err="1"/>
              <a:t>PyTest</a:t>
            </a:r>
            <a:r>
              <a:rPr lang="en-GB" dirty="0"/>
              <a:t>, Cypress, Playwright, OWASP ZAP, K6, </a:t>
            </a:r>
            <a:r>
              <a:rPr lang="en-GB" dirty="0" err="1"/>
              <a:t>Jmeter</a:t>
            </a:r>
            <a:r>
              <a:rPr lang="en-GB" dirty="0"/>
              <a:t>, </a:t>
            </a:r>
            <a:r>
              <a:rPr lang="en-GB" dirty="0" err="1"/>
              <a:t>Pactflow</a:t>
            </a:r>
            <a:r>
              <a:rPr lang="en-GB" dirty="0"/>
              <a:t>); clear env setup and data seeding</a:t>
            </a:r>
          </a:p>
          <a:p>
            <a:r>
              <a:rPr lang="en-GB" b="1" dirty="0"/>
              <a:t>Reporting / Notifications</a:t>
            </a:r>
            <a:r>
              <a:rPr lang="en-GB" dirty="0"/>
              <a:t>: Unified test reports (coverage, e2e traces, security findings) with CI notifications to teams</a:t>
            </a:r>
          </a:p>
          <a:p>
            <a:r>
              <a:rPr lang="en-GB" b="1" dirty="0"/>
              <a:t>Contracts / Testing</a:t>
            </a:r>
            <a:r>
              <a:rPr lang="en-GB" dirty="0"/>
              <a:t>: Consumer-driven contract tests for external APIs (DVLA/DWP); schema/versioning checks; backward compatibility verified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6E868E-303C-32B9-2339-A424DC5EEE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3029" y="1447800"/>
            <a:ext cx="6045942" cy="27974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4F645AF-CF7E-D2D0-B5DD-ADAF94181C4B}"/>
              </a:ext>
            </a:extLst>
          </p:cNvPr>
          <p:cNvSpPr txBox="1"/>
          <p:nvPr/>
        </p:nvSpPr>
        <p:spPr>
          <a:xfrm>
            <a:off x="3257550" y="1530350"/>
            <a:ext cx="1905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 Pipeline</a:t>
            </a:r>
          </a:p>
        </p:txBody>
      </p:sp>
    </p:spTree>
    <p:extLst>
      <p:ext uri="{BB962C8B-B14F-4D97-AF65-F5344CB8AC3E}">
        <p14:creationId xmlns:p14="http://schemas.microsoft.com/office/powerpoint/2010/main" val="1564932162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132</TotalTime>
  <Words>1004</Words>
  <Application>Microsoft Macintosh PowerPoint</Application>
  <PresentationFormat>Widescreen</PresentationFormat>
  <Paragraphs>110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Arial</vt:lpstr>
      <vt:lpstr>Franklin Gothic Book</vt:lpstr>
      <vt:lpstr>Crop</vt:lpstr>
      <vt:lpstr>Motability SET Tech task</vt:lpstr>
      <vt:lpstr>High level overview</vt:lpstr>
      <vt:lpstr>Test Strategy – The Approach</vt:lpstr>
      <vt:lpstr>Eligibility Rules – Mapping Strategy</vt:lpstr>
      <vt:lpstr>Unit &amp; Integration Testing</vt:lpstr>
      <vt:lpstr>Smoke Testing</vt:lpstr>
      <vt:lpstr>Regression Testing</vt:lpstr>
      <vt:lpstr>Non-functional testing</vt:lpstr>
      <vt:lpstr>Other Considerations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Aaron Southey</dc:creator>
  <cp:lastModifiedBy>Aaron Southey</cp:lastModifiedBy>
  <cp:revision>7</cp:revision>
  <dcterms:created xsi:type="dcterms:W3CDTF">2025-08-31T13:23:36Z</dcterms:created>
  <dcterms:modified xsi:type="dcterms:W3CDTF">2025-08-31T15:38:19Z</dcterms:modified>
</cp:coreProperties>
</file>