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318" r:id="rId2"/>
    <p:sldId id="332" r:id="rId3"/>
    <p:sldId id="364" r:id="rId4"/>
    <p:sldId id="317" r:id="rId5"/>
    <p:sldId id="348" r:id="rId6"/>
    <p:sldId id="390" r:id="rId7"/>
    <p:sldId id="414" r:id="rId8"/>
    <p:sldId id="411" r:id="rId9"/>
    <p:sldId id="412" r:id="rId10"/>
    <p:sldId id="413" r:id="rId11"/>
    <p:sldId id="415" r:id="rId12"/>
    <p:sldId id="416" r:id="rId13"/>
    <p:sldId id="417" r:id="rId14"/>
    <p:sldId id="418" r:id="rId15"/>
    <p:sldId id="391" r:id="rId16"/>
    <p:sldId id="419" r:id="rId17"/>
    <p:sldId id="420" r:id="rId18"/>
    <p:sldId id="421" r:id="rId19"/>
    <p:sldId id="422" r:id="rId20"/>
    <p:sldId id="423" r:id="rId21"/>
    <p:sldId id="424" r:id="rId22"/>
    <p:sldId id="392" r:id="rId23"/>
    <p:sldId id="393" r:id="rId24"/>
    <p:sldId id="394" r:id="rId25"/>
    <p:sldId id="410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34" r:id="rId50"/>
    <p:sldId id="449" r:id="rId51"/>
    <p:sldId id="450" r:id="rId52"/>
    <p:sldId id="451" r:id="rId53"/>
    <p:sldId id="452" r:id="rId54"/>
    <p:sldId id="453" r:id="rId55"/>
    <p:sldId id="395" r:id="rId56"/>
    <p:sldId id="346" r:id="rId57"/>
    <p:sldId id="359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350" r:id="rId66"/>
    <p:sldId id="407" r:id="rId67"/>
    <p:sldId id="404" r:id="rId68"/>
    <p:sldId id="403" r:id="rId69"/>
    <p:sldId id="408" r:id="rId70"/>
    <p:sldId id="405" r:id="rId71"/>
    <p:sldId id="406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koll, Jon-Cody" initials="JS" lastIdx="16" clrIdx="0">
    <p:extLst>
      <p:ext uri="{19B8F6BF-5375-455C-9EA6-DF929625EA0E}">
        <p15:presenceInfo xmlns:p15="http://schemas.microsoft.com/office/powerpoint/2012/main" userId="Sokoll, Jon-Co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14F"/>
    <a:srgbClr val="8CD17D"/>
    <a:srgbClr val="B6992D"/>
    <a:srgbClr val="F1CE63"/>
    <a:srgbClr val="80C23F"/>
    <a:srgbClr val="EA2766"/>
    <a:srgbClr val="F8DA4D"/>
    <a:srgbClr val="48CEC8"/>
    <a:srgbClr val="52D0CA"/>
    <a:srgbClr val="42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70505" autoAdjust="0"/>
  </p:normalViewPr>
  <p:slideViewPr>
    <p:cSldViewPr snapToGrid="0" snapToObjects="1">
      <p:cViewPr varScale="1">
        <p:scale>
          <a:sx n="48" d="100"/>
          <a:sy n="48" d="100"/>
        </p:scale>
        <p:origin x="17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F13E-F6D8-4D26-BFC1-0A21FD494D2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CF04-72EA-4CAA-B92D-F754AEF2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we predicted 7 to be SPAM! Only 4 of those were actually SPAM. One was not SPAM.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8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3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7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6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6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68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1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threshold is 0, then all are predicted to be SPAM. But only 4 were actually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8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2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0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6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8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2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56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move from 0.00 to</a:t>
            </a:r>
            <a:r>
              <a:rPr lang="en-US" baseline="0" dirty="0"/>
              <a:t> 0.05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4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2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https://translatingnerd.com/2018/02/08/searching-for-lost-nuclear-bombs-bayes-rule-in-action/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3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Game of </a:t>
            </a:r>
            <a:r>
              <a:rPr lang="en-US"/>
              <a:t>Thrones</a:t>
            </a:r>
            <a:r>
              <a:rPr lang="en-US" baseline="0"/>
              <a:t> example!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cs typeface="Times New Roman"/>
              </a:rPr>
              <a:t>CLASSIFICATION</a:t>
            </a:r>
            <a:endParaRPr lang="en-US" sz="8800" b="1" i="1" dirty="0">
              <a:solidFill>
                <a:schemeClr val="bg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94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284" y="5653548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44528" y="5260258"/>
            <a:ext cx="639097" cy="501445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9596" y="5683045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9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96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84207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5023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32667" y="5663380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6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7" y="5663380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8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7" y="5663380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84207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5023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932667" y="5663380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29947" y="5260258"/>
            <a:ext cx="639097" cy="501445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7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344591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344591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5884" y="2378277"/>
            <a:ext cx="1150374" cy="1711942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420" y="471948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420" y="471948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1797928" y="1620946"/>
            <a:ext cx="762565" cy="3133763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757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0673" y="34155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1268" y="341555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9480" y="4477903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4433" y="4477903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Dimension Reduction</a:t>
            </a:r>
          </a:p>
        </p:txBody>
      </p:sp>
      <p:sp>
        <p:nvSpPr>
          <p:cNvPr id="3" name="Oval 2"/>
          <p:cNvSpPr/>
          <p:nvPr/>
        </p:nvSpPr>
        <p:spPr>
          <a:xfrm>
            <a:off x="2989179" y="3158519"/>
            <a:ext cx="1824370" cy="89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19981" y="463099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468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19981" y="463099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468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1797928" y="1620946"/>
            <a:ext cx="762565" cy="3133763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2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8609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RECEIVING OPERATOR CHARACTERISTIC</a:t>
            </a:r>
          </a:p>
          <a:p>
            <a:r>
              <a:rPr lang="en-US" sz="4000" b="1" dirty="0"/>
              <a:t>(ROC) CURVE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4" y="2689758"/>
            <a:ext cx="7869317" cy="3567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454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425990"/>
            <a:ext cx="7605419" cy="3490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983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75" y="4794736"/>
            <a:ext cx="3718882" cy="128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9045" y="4631764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5366" y="5097568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180" y="5092371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5" y="4794736"/>
            <a:ext cx="3718882" cy="128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9045" y="4631764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8457" y="29471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8457" y="26763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28582" y="3206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78396" y="32015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8396" y="29471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8582" y="29439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8396" y="26763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8582" y="2676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5366" y="50975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180" y="5092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3489" y="2757604"/>
            <a:ext cx="282164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641596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78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95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94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62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WHEN… CLASSIFICATION?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45" y="2620024"/>
            <a:ext cx="78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in your groups: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051" y="3099175"/>
            <a:ext cx="795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dirty="0"/>
              <a:t>What are some examples of classifications we encounter in our lives?</a:t>
            </a:r>
          </a:p>
          <a:p>
            <a:pPr marL="342900" indent="-342900">
              <a:buFont typeface="Wingdings" charset="2"/>
              <a:buChar char=""/>
            </a:pPr>
            <a:r>
              <a:rPr lang="en-US" dirty="0"/>
              <a:t>How might we measure the success of a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905942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0270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7802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124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94687" y="342953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94687" y="393183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94687" y="414138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82925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94687" y="4417979"/>
            <a:ext cx="633734" cy="267568"/>
          </a:xfrm>
          <a:prstGeom prst="rect">
            <a:avLst/>
          </a:prstGeom>
          <a:noFill/>
          <a:ln w="1905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43734" y="3201827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0122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633734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0438" y="2427569"/>
            <a:ext cx="633734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94687" y="413805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94687" y="387048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94687" y="339614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81679" y="2861187"/>
            <a:ext cx="1211084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90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2890684"/>
            <a:ext cx="797337" cy="1445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07538" y="4405622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3787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2" idx="1"/>
          </p:cNvCxnSpPr>
          <p:nvPr/>
        </p:nvCxnSpPr>
        <p:spPr>
          <a:xfrm flipV="1">
            <a:off x="2635045" y="2830626"/>
            <a:ext cx="1527243" cy="94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07538" y="4405622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07538" y="413805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07538" y="387048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07538" y="339614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3201676"/>
            <a:ext cx="797337" cy="57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372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3201676"/>
            <a:ext cx="797337" cy="57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5883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944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WHICH… CLASSIFICATION?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9046" y="2451652"/>
            <a:ext cx="7952104" cy="39093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89046" y="4406348"/>
            <a:ext cx="79521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4" idx="2"/>
          </p:cNvCxnSpPr>
          <p:nvPr/>
        </p:nvCxnSpPr>
        <p:spPr>
          <a:xfrm>
            <a:off x="4565098" y="2451652"/>
            <a:ext cx="0" cy="39093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35" y="3352440"/>
            <a:ext cx="3508475" cy="625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6307" y="2640356"/>
            <a:ext cx="1841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4655" y="2640356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KNN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5216" y="4603759"/>
            <a:ext cx="302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LOGISTIC REGRESSION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9804" y="4603759"/>
            <a:ext cx="224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DECISION TREES</a:t>
            </a:r>
          </a:p>
        </p:txBody>
      </p:sp>
      <p:pic>
        <p:nvPicPr>
          <p:cNvPr id="1026" name="Picture 2" descr="Image result for logis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6" y="5145309"/>
            <a:ext cx="2037768" cy="11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 nearest neighb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90" y="3242206"/>
            <a:ext cx="1130221" cy="1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cision tre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96" y="5078676"/>
            <a:ext cx="3004211" cy="11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64975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90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4684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90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1458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7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64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7648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07123" y="2712837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96722" y="2715458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163097" y="2993714"/>
            <a:ext cx="1812934" cy="2443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33" y="5885694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0.75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79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94503" y="3246309"/>
            <a:ext cx="2039717" cy="2190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33" y="5885694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0.75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207123" y="2958639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96722" y="2961260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5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94503" y="3246309"/>
            <a:ext cx="2039717" cy="2190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07123" y="2958639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96722" y="2961260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99993" y="4323135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=4/4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003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99993" y="4323135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=4/4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7127425" y="2657281"/>
            <a:ext cx="197608" cy="1555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7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179480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045" y="556701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22778" y="5567017"/>
            <a:ext cx="1195811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28421" y="2900516"/>
            <a:ext cx="4023218" cy="278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6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7562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HOW… MEASURE PERFORMANCE?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6" y="2261140"/>
            <a:ext cx="7628281" cy="35740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34865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3923841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045" y="577349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22778" y="5773491"/>
            <a:ext cx="1195811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9" idx="3"/>
          </p:cNvCxnSpPr>
          <p:nvPr/>
        </p:nvCxnSpPr>
        <p:spPr>
          <a:xfrm flipV="1">
            <a:off x="2418589" y="2900517"/>
            <a:ext cx="3274288" cy="3006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94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367803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124562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124562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3529781"/>
            <a:ext cx="1392570" cy="126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31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31864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340866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340866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4267200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11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294061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567002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567002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4851048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20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294061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783306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783306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5519349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38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910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VS ROC?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45" y="2499011"/>
            <a:ext cx="78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in your groups: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051" y="2978162"/>
            <a:ext cx="795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dirty="0"/>
              <a:t>What information do you take away from each of these evaluation techniques? </a:t>
            </a:r>
          </a:p>
          <a:p>
            <a:pPr marL="342900" indent="-342900">
              <a:buFont typeface="Wingdings" charset="2"/>
              <a:buChar char=""/>
            </a:pPr>
            <a:r>
              <a:rPr lang="en-US" dirty="0"/>
              <a:t>What decisions can be made from each tool?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7564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4109243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67736"/>
            <a:ext cx="7952104" cy="34217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18442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544934"/>
            <a:ext cx="8080774" cy="3249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59969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6" y="2261140"/>
            <a:ext cx="7952104" cy="3059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7988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4122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662080"/>
            <a:ext cx="7952104" cy="31064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45572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4" y="2436911"/>
            <a:ext cx="7952105" cy="3476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5275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602050"/>
            <a:ext cx="7952104" cy="3326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54297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5" y="2407754"/>
            <a:ext cx="7952104" cy="3731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907085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8587473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361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DECISION TREES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33006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the purest split (using </a:t>
            </a:r>
            <a:r>
              <a:rPr lang="en-US" sz="2400" dirty="0" err="1"/>
              <a:t>gini</a:t>
            </a:r>
            <a:r>
              <a:rPr lang="en-US" sz="2400" dirty="0"/>
              <a:t> index)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the next purest split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Continue until max depth is reached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Tuning: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min_sample_leaf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Image result for decision 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9" y="2596600"/>
            <a:ext cx="4068540" cy="15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670C7B-9548-48E5-A86C-20A1C367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84" y="4375756"/>
            <a:ext cx="1914218" cy="6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73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361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DECISION TREES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7952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Easy to interpret and make for straightforward visualizations.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internal workings are capable of being observed and thus make it possible to reproduce 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handle both numerical and categorical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well on large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extremely fast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Purest split at each step might lead to local maximum not global maximum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Prone to overfitting, leads to high variance from sample to sample</a:t>
            </a:r>
          </a:p>
        </p:txBody>
      </p:sp>
    </p:spTree>
    <p:extLst>
      <p:ext uri="{BB962C8B-B14F-4D97-AF65-F5344CB8AC3E}">
        <p14:creationId xmlns:p14="http://schemas.microsoft.com/office/powerpoint/2010/main" val="2642856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1395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KNN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9045" y="2107543"/>
            <a:ext cx="33006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Pick a value for 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colors of k nearest neighbors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Assign the most common color to the gray dot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Tuning: </a:t>
            </a:r>
            <a:r>
              <a:rPr lang="en-US" sz="2400" dirty="0" err="1"/>
              <a:t>k_neighbors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36" y="2572323"/>
            <a:ext cx="4557155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183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KNN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7952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learn complex topics by local approximation (simple methods)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assumptions or cost of learning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not handle categorical values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Can’t be interpreted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5154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9045" y="4522839"/>
            <a:ext cx="1220090" cy="44245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221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373586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4272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09596" y="5683045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7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284" y="5653548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7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22668</TotalTime>
  <Words>1055</Words>
  <Application>Microsoft Office PowerPoint</Application>
  <PresentationFormat>On-screen Show (4:3)</PresentationFormat>
  <Paragraphs>372</Paragraphs>
  <Slides>71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Raveret</dc:creator>
  <cp:lastModifiedBy>Lasseter, Austin</cp:lastModifiedBy>
  <cp:revision>229</cp:revision>
  <dcterms:created xsi:type="dcterms:W3CDTF">2016-10-29T15:35:35Z</dcterms:created>
  <dcterms:modified xsi:type="dcterms:W3CDTF">2019-05-29T13:26:46Z</dcterms:modified>
</cp:coreProperties>
</file>