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stack</a:t>
            </a:r>
            <a:r>
              <a:rPr lang="en"/>
              <a:t> is a data structure that is similar in spirit to a pile of cafeteria trays.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Think about the trays in the dining halls: when the dining staff put trays out before meals, they pile them from the bottom to the top, and then you take the top-most tray when you arrive. The last tray that the staff put on the piles is the first one taken from the pile. </a:t>
            </a:r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Similarly, with stacks, the last element inserted will be the first element retrieved. We'll refer to this pattern of insertion and retrieval as </a:t>
            </a:r>
            <a:r>
              <a:rPr b="1" lang="en"/>
              <a:t>"last-in, first-out,"</a:t>
            </a:r>
            <a:r>
              <a:rPr lang="en"/>
              <a:t> or </a:t>
            </a:r>
            <a:r>
              <a:rPr b="1" lang="en"/>
              <a:t>LIFO</a:t>
            </a:r>
            <a:r>
              <a:rPr lang="en"/>
              <a:t> for short.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stack's two primary operations are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/>
              <a:t>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</a:t>
            </a:r>
            <a:r>
              <a:rPr lang="en"/>
              <a:t>places a new element on the top of the stack (like a dining hall's tray or a function's stack frame),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retrieves the topmost element from the stack, decrementing the stack's size in the process.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Like queues (and unlike arrays), stacks typically don't allow access to elements in the middle. </a:t>
            </a: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one way to define a stack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 is a constant and strings is a statically-sized array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 that you'll use for storing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 elements.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en"/>
              <a:t>stores the number of elements currently in the stack. You'll need to adjust it appropriately so that you can track the location of the "top" of the stack.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is this design suboptimal? It imposes a limit on the size of the stack.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an element onto the stack, first make sure that the array isn't full by 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&lt; CAPACITY</a:t>
            </a:r>
            <a:r>
              <a:rPr lang="en"/>
              <a:t>, store the element in the next available open slot, which should be at index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[size]</a:t>
            </a:r>
            <a:r>
              <a:rPr lang="en"/>
              <a:t>. </a:t>
            </a: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an element off the stack, first make sure that there are elements in the array by checking whether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, decrement size and return the last element in the array, which should be at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[size]</a:t>
            </a:r>
            <a:r>
              <a:rPr lang="en"/>
              <a:t>. </a:t>
            </a:r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lvl="1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lvl="2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lvl="3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lvl="4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lvl="5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lvl="6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lvl="7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lvl="8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 b="1"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 sz="1400"/>
            </a:lvl1pPr>
            <a:lvl2pPr indent="0" lvl="1" marL="457200" rtl="0">
              <a:spcBef>
                <a:spcPts val="0"/>
              </a:spcBef>
              <a:buFont typeface="Calibri"/>
              <a:buNone/>
              <a:defRPr sz="1200"/>
            </a:lvl2pPr>
            <a:lvl3pPr indent="0" lvl="2" marL="914400" rtl="0">
              <a:spcBef>
                <a:spcPts val="0"/>
              </a:spcBef>
              <a:buFont typeface="Calibri"/>
              <a:buNone/>
              <a:defRPr sz="1000"/>
            </a:lvl3pPr>
            <a:lvl4pPr indent="0" lvl="3" marL="1371600" rtl="0">
              <a:spcBef>
                <a:spcPts val="0"/>
              </a:spcBef>
              <a:buFont typeface="Calibri"/>
              <a:buNone/>
              <a:defRPr sz="900"/>
            </a:lvl4pPr>
            <a:lvl5pPr indent="0" lvl="4" marL="1828800" rtl="0">
              <a:spcBef>
                <a:spcPts val="0"/>
              </a:spcBef>
              <a:buFont typeface="Calibri"/>
              <a:buNone/>
              <a:defRPr sz="900"/>
            </a:lvl5pPr>
            <a:lvl6pPr indent="0" lvl="5" marL="2286000" rtl="0">
              <a:spcBef>
                <a:spcPts val="0"/>
              </a:spcBef>
              <a:buFont typeface="Calibri"/>
              <a:buNone/>
              <a:defRPr sz="900"/>
            </a:lvl6pPr>
            <a:lvl7pPr indent="0" lvl="6" marL="2743200" rtl="0">
              <a:spcBef>
                <a:spcPts val="0"/>
              </a:spcBef>
              <a:buFont typeface="Calibri"/>
              <a:buNone/>
              <a:defRPr sz="900"/>
            </a:lvl7pPr>
            <a:lvl8pPr indent="0" lvl="7" marL="3200400" rtl="0">
              <a:spcBef>
                <a:spcPts val="0"/>
              </a:spcBef>
              <a:buFont typeface="Calibri"/>
              <a:buNone/>
              <a:defRPr sz="900"/>
            </a:lvl8pPr>
            <a:lvl9pPr indent="0" lvl="8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 b="1" sz="4000" cap="small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758238" y="388467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Stacks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2243137"/>
            <a:ext cx="56197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-818829" y="2896000"/>
            <a:ext cx="435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LIFO</a:t>
            </a:r>
          </a:p>
        </p:txBody>
      </p:sp>
      <p:sp>
        <p:nvSpPr>
          <p:cNvPr id="109" name="Shape 109"/>
          <p:cNvSpPr/>
          <p:nvPr/>
        </p:nvSpPr>
        <p:spPr>
          <a:xfrm>
            <a:off x="3112375" y="3385250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3112375" y="2623250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3112375" y="18612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369175" y="4896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855575" y="4896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5268065">
            <a:off x="3531366" y="951415"/>
            <a:ext cx="539497" cy="54340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1591">
            <a:off x="5055430" y="875180"/>
            <a:ext cx="539760" cy="54366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112375" y="4147250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112375" y="4909250"/>
            <a:ext cx="2868600" cy="730799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112375" y="5671250"/>
            <a:ext cx="2868600" cy="730799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914400" y="381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push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029200" y="381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pop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587525" y="1730975"/>
            <a:ext cx="51948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4F81BD"/>
                </a:solidFill>
              </a:rPr>
              <a:t>typedef struct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   </a:t>
            </a:r>
            <a:r>
              <a:rPr b="1" lang="en" sz="3000">
                <a:solidFill>
                  <a:srgbClr val="4F81BD"/>
                </a:solidFill>
              </a:rPr>
              <a:t>char</a:t>
            </a:r>
            <a:r>
              <a:rPr b="1" lang="en" sz="3000">
                <a:solidFill>
                  <a:srgbClr val="FFFFFF"/>
                </a:solidFill>
              </a:rPr>
              <a:t>* strings[CAPACITY];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   </a:t>
            </a:r>
            <a:r>
              <a:rPr b="1" lang="en" sz="3000">
                <a:solidFill>
                  <a:srgbClr val="4F81BD"/>
                </a:solidFill>
              </a:rPr>
              <a:t>int</a:t>
            </a:r>
            <a:r>
              <a:rPr b="1" lang="en" sz="3000">
                <a:solidFill>
                  <a:srgbClr val="FFFFFF"/>
                </a:solidFill>
              </a:rPr>
              <a:t> size;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</a:rPr>
              <a:t>stack;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/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550775" y="3385250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550775" y="2623250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340975" y="6420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5268065">
            <a:off x="6503166" y="1103815"/>
            <a:ext cx="539497" cy="54340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50775" y="4147250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50775" y="4909250"/>
            <a:ext cx="2868600" cy="730799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50775" y="5671250"/>
            <a:ext cx="2868600" cy="730799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36900" y="2844175"/>
            <a:ext cx="456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en" sz="4000">
                <a:solidFill>
                  <a:srgbClr val="F2F2F2"/>
                </a:solidFill>
              </a:rPr>
              <a:t> TODOs: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 &lt; CAPACITY</a:t>
            </a:r>
            <a:r>
              <a:rPr b="1" lang="en" sz="3000">
                <a:solidFill>
                  <a:srgbClr val="F2F2F2"/>
                </a:solidFill>
              </a:rPr>
              <a:t>?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</a:rPr>
              <a:t>store element at </a:t>
            </a: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[size]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size++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379025" y="6035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379025" y="5273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379025" y="4511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379025" y="3749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[3]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6379025" y="2987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[4]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6379025" y="21492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[5]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978775" y="3385250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978775" y="2623250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978775" y="4147250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978775" y="4909250"/>
            <a:ext cx="2868600" cy="730799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978775" y="5671250"/>
            <a:ext cx="2868600" cy="730799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314700" y="2756150"/>
            <a:ext cx="456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b="1" lang="en" sz="4000">
                <a:solidFill>
                  <a:srgbClr val="F2F2F2"/>
                </a:solidFill>
              </a:rPr>
              <a:t> TODOs: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b="1" lang="en" sz="3000">
                <a:solidFill>
                  <a:srgbClr val="F2F2F2"/>
                </a:solidFill>
              </a:rPr>
              <a:t>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size--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return [size]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2F2F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1848850" y="60210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[0]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807025" y="5273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1807025" y="4511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[2]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807025" y="3749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[3]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807025" y="29874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[4]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807025" y="2149250"/>
            <a:ext cx="1244999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000">
                <a:solidFill>
                  <a:srgbClr val="F2F2F2"/>
                </a:solidFill>
              </a:rPr>
              <a:t>[5]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4000">
              <a:solidFill>
                <a:srgbClr val="F2F2F2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 rot="-51591">
            <a:off x="2312230" y="875180"/>
            <a:ext cx="539760" cy="54366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112375" y="489650"/>
            <a:ext cx="2868600" cy="730799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