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A </a:t>
            </a:r>
            <a:r>
              <a:rPr b="1" lang="en"/>
              <a:t>tree</a:t>
            </a:r>
            <a:r>
              <a:rPr lang="en"/>
              <a:t> is a data structure in which each node is comprised of some data as well as node pointers to child nodes. </a:t>
            </a:r>
          </a:p>
        </p:txBody>
      </p:sp>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We'll refer to node 1 as the </a:t>
            </a:r>
            <a:r>
              <a:rPr b="1" lang="en"/>
              <a:t>root node</a:t>
            </a:r>
            <a:r>
              <a:rPr lang="en"/>
              <a:t>, and external nodes like 5, 6, 7, 8, and 9 as </a:t>
            </a:r>
            <a:r>
              <a:rPr b="1" lang="en"/>
              <a:t>leaves</a:t>
            </a:r>
            <a:r>
              <a:rPr lang="en"/>
              <a:t>. </a:t>
            </a:r>
          </a:p>
          <a:p>
            <a:pPr lvl="0" rtl="0">
              <a:spcBef>
                <a:spcPts val="0"/>
              </a:spcBef>
              <a:buNone/>
            </a:pPr>
            <a:r>
              <a:t/>
            </a:r>
            <a:endParaRPr/>
          </a:p>
          <a:p>
            <a:pPr lvl="0" rtl="0">
              <a:spcBef>
                <a:spcPts val="0"/>
              </a:spcBef>
              <a:buNone/>
            </a:pPr>
            <a:r>
              <a:rPr lang="en"/>
              <a:t>It's also convention to use the following terms to describe relationships between nodes:</a:t>
            </a:r>
          </a:p>
          <a:p>
            <a:pPr indent="-228600" lvl="0" marL="457200" rtl="0">
              <a:spcBef>
                <a:spcPts val="0"/>
              </a:spcBef>
              <a:buFont typeface="Arial"/>
              <a:buChar char="●"/>
            </a:pPr>
            <a:r>
              <a:rPr lang="en"/>
              <a:t>nodes 2 and 3 are </a:t>
            </a:r>
            <a:r>
              <a:rPr b="1" lang="en"/>
              <a:t>siblings</a:t>
            </a:r>
            <a:r>
              <a:rPr lang="en"/>
              <a:t> of each other</a:t>
            </a:r>
          </a:p>
          <a:p>
            <a:pPr indent="-228600" lvl="0" marL="457200" rtl="0">
              <a:spcBef>
                <a:spcPts val="0"/>
              </a:spcBef>
              <a:buFont typeface="Arial"/>
              <a:buChar char="●"/>
            </a:pPr>
            <a:r>
              <a:rPr lang="en"/>
              <a:t>nodes 5, 6, and 7 are </a:t>
            </a:r>
            <a:r>
              <a:rPr b="1" lang="en"/>
              <a:t>children</a:t>
            </a:r>
            <a:r>
              <a:rPr lang="en"/>
              <a:t> of node 3</a:t>
            </a:r>
          </a:p>
          <a:p>
            <a:pPr indent="-228600" lvl="0" marL="457200" rtl="0">
              <a:spcBef>
                <a:spcPts val="0"/>
              </a:spcBef>
              <a:buFont typeface="Arial"/>
              <a:buChar char="●"/>
            </a:pPr>
            <a:r>
              <a:rPr lang="en"/>
              <a:t>node 2 is the </a:t>
            </a:r>
            <a:r>
              <a:rPr b="1" lang="en"/>
              <a:t>parent</a:t>
            </a:r>
            <a:r>
              <a:rPr lang="en"/>
              <a:t> of node 4</a:t>
            </a:r>
          </a:p>
        </p:txBody>
      </p:sp>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A </a:t>
            </a:r>
            <a:r>
              <a:rPr b="1" lang="en"/>
              <a:t>binary tree</a:t>
            </a:r>
            <a:r>
              <a:rPr lang="en"/>
              <a:t> is a type of tree in which each node is comprised of some data as well as node pointers to at most two children.</a:t>
            </a:r>
          </a:p>
        </p:txBody>
      </p:sp>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Here's an example of a binary tree node implementation.  </a:t>
            </a:r>
          </a:p>
          <a:p>
            <a:pPr lvl="0" rtl="0">
              <a:spcBef>
                <a:spcPts val="0"/>
              </a:spcBef>
              <a:buNone/>
            </a:pPr>
            <a:r>
              <a:t/>
            </a:r>
            <a:endParaRPr/>
          </a:p>
          <a:p>
            <a:pPr lvl="0" rtl="0">
              <a:spcBef>
                <a:spcPts val="0"/>
              </a:spcBef>
              <a:buNone/>
            </a:pPr>
            <a:r>
              <a:rPr lang="en"/>
              <a:t>Note how each node in a binary tree is comprised of two node pointers and some data.  </a:t>
            </a:r>
          </a:p>
          <a:p>
            <a:pPr lvl="0" rtl="0">
              <a:spcBef>
                <a:spcPts val="0"/>
              </a:spcBef>
              <a:buNone/>
            </a:pPr>
            <a:r>
              <a:t/>
            </a:r>
            <a:endParaRPr/>
          </a:p>
          <a:p>
            <a:pPr lvl="0" rtl="0">
              <a:spcBef>
                <a:spcPts val="0"/>
              </a:spcBef>
              <a:buNone/>
            </a:pPr>
            <a:r>
              <a:rPr lang="en">
                <a:latin typeface="Courier New"/>
                <a:ea typeface="Courier New"/>
                <a:cs typeface="Courier New"/>
                <a:sym typeface="Courier New"/>
              </a:rPr>
              <a:t>n</a:t>
            </a:r>
            <a:r>
              <a:rPr lang="en"/>
              <a:t> is the data stored in this node, and </a:t>
            </a:r>
            <a:r>
              <a:rPr lang="en">
                <a:latin typeface="Courier New"/>
                <a:ea typeface="Courier New"/>
                <a:cs typeface="Courier New"/>
                <a:sym typeface="Courier New"/>
              </a:rPr>
              <a:t>left</a:t>
            </a:r>
            <a:r>
              <a:rPr lang="en"/>
              <a:t> and </a:t>
            </a:r>
            <a:r>
              <a:rPr lang="en">
                <a:latin typeface="Courier New"/>
                <a:ea typeface="Courier New"/>
                <a:cs typeface="Courier New"/>
                <a:sym typeface="Courier New"/>
              </a:rPr>
              <a:t>right</a:t>
            </a:r>
            <a:r>
              <a:rPr lang="en"/>
              <a:t> are pointers either to the node's children (or to </a:t>
            </a:r>
            <a:r>
              <a:rPr lang="en">
                <a:latin typeface="Courier New"/>
                <a:ea typeface="Courier New"/>
                <a:cs typeface="Courier New"/>
                <a:sym typeface="Courier New"/>
              </a:rPr>
              <a:t>NULL</a:t>
            </a:r>
            <a:r>
              <a:rPr lang="en"/>
              <a:t> if no children exist).</a:t>
            </a:r>
          </a:p>
          <a:p>
            <a:pPr lvl="0" rtl="0">
              <a:spcBef>
                <a:spcPts val="0"/>
              </a:spcBef>
              <a:buNone/>
            </a:pPr>
            <a:r>
              <a:t/>
            </a:r>
            <a:endParaRPr/>
          </a:p>
        </p:txBody>
      </p:sp>
      <p:sp>
        <p:nvSpPr>
          <p:cNvPr id="188" name="Shape 1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A </a:t>
            </a:r>
            <a:r>
              <a:rPr b="1" lang="en"/>
              <a:t>binary search tree </a:t>
            </a:r>
            <a:r>
              <a:rPr lang="en"/>
              <a:t>is a special type of binary tree that simplifies searching.  </a:t>
            </a:r>
          </a:p>
          <a:p>
            <a:pPr lvl="0" rtl="0">
              <a:spcBef>
                <a:spcPts val="0"/>
              </a:spcBef>
              <a:buNone/>
            </a:pPr>
            <a:r>
              <a:t/>
            </a:r>
            <a:endParaRPr/>
          </a:p>
          <a:p>
            <a:pPr lvl="0" rtl="0">
              <a:spcBef>
                <a:spcPts val="0"/>
              </a:spcBef>
              <a:buNone/>
            </a:pPr>
            <a:r>
              <a:rPr lang="en"/>
              <a:t>For each node in a binary search tree, every value on its left child's side is less than its own value, and every value on its right is greater.  </a:t>
            </a:r>
            <a:r>
              <a:rPr lang="en">
                <a:solidFill>
                  <a:srgbClr val="212F40"/>
                </a:solidFill>
                <a:highlight>
                  <a:srgbClr val="FFFFFF"/>
                </a:highlight>
              </a:rPr>
              <a:t>Notice how all values to the left of the root (55) are less than 55, and all the values to the right are greater than 55.</a:t>
            </a:r>
          </a:p>
        </p:txBody>
      </p:sp>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Here's some pseudocode to search a binary search tree for a particular value </a:t>
            </a:r>
            <a:r>
              <a:rPr lang="en">
                <a:latin typeface="Courier New"/>
                <a:ea typeface="Courier New"/>
                <a:cs typeface="Courier New"/>
                <a:sym typeface="Courier New"/>
              </a:rPr>
              <a:t>val</a:t>
            </a:r>
            <a:r>
              <a:rPr lang="en"/>
              <a:t>.  </a:t>
            </a:r>
          </a:p>
          <a:p>
            <a:pPr lvl="0" rtl="0">
              <a:spcBef>
                <a:spcPts val="0"/>
              </a:spcBef>
              <a:buNone/>
            </a:pPr>
            <a:r>
              <a:t/>
            </a:r>
            <a:endParaRPr/>
          </a:p>
          <a:p>
            <a:pPr lvl="0" rtl="0">
              <a:spcBef>
                <a:spcPts val="0"/>
              </a:spcBef>
              <a:buNone/>
            </a:pPr>
            <a:r>
              <a:rPr lang="en"/>
              <a:t>If the current node's value is less than the value you're looking for, recursively search its right child. If the current node's value is greater than the value you're looking for, recursively search its left child. </a:t>
            </a:r>
          </a:p>
          <a:p>
            <a:pPr lvl="0" rtl="0">
              <a:spcBef>
                <a:spcPts val="0"/>
              </a:spcBef>
              <a:buNone/>
            </a:pPr>
            <a:r>
              <a:t/>
            </a:r>
            <a:endParaRPr/>
          </a:p>
        </p:txBody>
      </p:sp>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474"/>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50" name="Shape 50"/>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57" name="Shape 57"/>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58" name="Shape 58"/>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59" name="Shape 59"/>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60" name="Shape 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72" name="Shape 72"/>
        <p:cNvGrpSpPr/>
        <p:nvPr/>
      </p:nvGrpSpPr>
      <p:grpSpPr>
        <a:xfrm>
          <a:off x="0" y="0"/>
          <a:ext cx="0" cy="0"/>
          <a:chOff x="0" y="0"/>
          <a:chExt cx="0" cy="0"/>
        </a:xfrm>
      </p:grpSpPr>
      <p:sp>
        <p:nvSpPr>
          <p:cNvPr id="73" name="Shape 73"/>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75" name="Shape 7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76" name="Shape 7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79" name="Shape 79"/>
        <p:cNvGrpSpPr/>
        <p:nvPr/>
      </p:nvGrpSpPr>
      <p:grpSpPr>
        <a:xfrm>
          <a:off x="0" y="0"/>
          <a:ext cx="0" cy="0"/>
          <a:chOff x="0" y="0"/>
          <a:chExt cx="0" cy="0"/>
        </a:xfrm>
      </p:grpSpPr>
      <p:sp>
        <p:nvSpPr>
          <p:cNvPr id="80" name="Shape 80"/>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2" name="Shape 82"/>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83" name="Shape 8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92" name="Shape 92"/>
        <p:cNvGrpSpPr/>
        <p:nvPr/>
      </p:nvGrpSpPr>
      <p:grpSpPr>
        <a:xfrm>
          <a:off x="0" y="0"/>
          <a:ext cx="0" cy="0"/>
          <a:chOff x="0" y="0"/>
          <a:chExt cx="0" cy="0"/>
        </a:xfrm>
      </p:grpSpPr>
      <p:sp>
        <p:nvSpPr>
          <p:cNvPr id="93" name="Shape 93"/>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95" name="Shape 9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693"/>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9" name="Shape 29"/>
        <p:cNvGrpSpPr/>
        <p:nvPr/>
      </p:nvGrpSpPr>
      <p:grpSpPr>
        <a:xfrm>
          <a:off x="0" y="0"/>
          <a:ext cx="0" cy="0"/>
          <a:chOff x="0" y="0"/>
          <a:chExt cx="0" cy="0"/>
        </a:xfrm>
      </p:grpSpPr>
      <p:sp>
        <p:nvSpPr>
          <p:cNvPr id="30" name="Shape 30"/>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1" name="Shape 31"/>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38" name="Shape 3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1" name="Shape 41"/>
        <p:cNvGrpSpPr/>
        <p:nvPr/>
      </p:nvGrpSpPr>
      <p:grpSpPr>
        <a:xfrm>
          <a:off x="0" y="0"/>
          <a:ext cx="0" cy="0"/>
          <a:chOff x="0" y="0"/>
          <a:chExt cx="0" cy="0"/>
        </a:xfrm>
      </p:grpSpPr>
      <p:sp>
        <p:nvSpPr>
          <p:cNvPr id="42" name="Shape 42"/>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b="1" sz="4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sz="2000">
                <a:solidFill>
                  <a:srgbClr val="888888"/>
                </a:solidFill>
              </a:defRPr>
            </a:lvl1pPr>
            <a:lvl2pPr indent="0" lvl="1" marL="457200" rtl="0">
              <a:spcBef>
                <a:spcPts val="0"/>
              </a:spcBef>
              <a:buClr>
                <a:srgbClr val="888888"/>
              </a:buClr>
              <a:buFont typeface="Calibri"/>
              <a:buNone/>
              <a:defRPr sz="1800">
                <a:solidFill>
                  <a:srgbClr val="888888"/>
                </a:solidFill>
              </a:defRPr>
            </a:lvl2pPr>
            <a:lvl3pPr indent="0" lvl="2" marL="914400" rtl="0">
              <a:spcBef>
                <a:spcPts val="0"/>
              </a:spcBef>
              <a:buClr>
                <a:srgbClr val="888888"/>
              </a:buClr>
              <a:buFont typeface="Calibri"/>
              <a:buNone/>
              <a:defRPr sz="1600">
                <a:solidFill>
                  <a:srgbClr val="888888"/>
                </a:solidFill>
              </a:defRPr>
            </a:lvl3pPr>
            <a:lvl4pPr indent="0" lvl="3" marL="1371600" rtl="0">
              <a:spcBef>
                <a:spcPts val="0"/>
              </a:spcBef>
              <a:buClr>
                <a:srgbClr val="888888"/>
              </a:buClr>
              <a:buFont typeface="Calibri"/>
              <a:buNone/>
              <a:defRPr sz="1400">
                <a:solidFill>
                  <a:srgbClr val="888888"/>
                </a:solidFill>
              </a:defRPr>
            </a:lvl4pPr>
            <a:lvl5pPr indent="0" lvl="4" marL="1828800" rtl="0">
              <a:spcBef>
                <a:spcPts val="0"/>
              </a:spcBef>
              <a:buClr>
                <a:srgbClr val="888888"/>
              </a:buClr>
              <a:buFont typeface="Calibri"/>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3.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5" name="Shape 25"/>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marR="0" rtl="0" algn="l">
              <a:spcBef>
                <a:spcPts val="640"/>
              </a:spcBef>
              <a:buClr>
                <a:schemeClr val="dk1"/>
              </a:buClr>
              <a:buFont typeface="Arial"/>
              <a:buChar char="●"/>
              <a:defRPr b="0" i="0" sz="3200" u="none" cap="none" strike="noStrike">
                <a:solidFill>
                  <a:schemeClr val="dk1"/>
                </a:solidFill>
                <a:latin typeface="Calibri"/>
                <a:ea typeface="Calibri"/>
                <a:cs typeface="Calibri"/>
                <a:sym typeface="Calibri"/>
              </a:defRPr>
            </a:lvl1pPr>
            <a:lvl2pPr indent="-177800" lvl="1" marL="742950" marR="0" rtl="0" algn="l">
              <a:spcBef>
                <a:spcPts val="560"/>
              </a:spcBef>
              <a:buClr>
                <a:schemeClr val="dk1"/>
              </a:buClr>
              <a:buFont typeface="Arial"/>
              <a:buChar char="●"/>
              <a:defRPr b="0" i="0" sz="2800" u="none" cap="none" strike="noStrike">
                <a:solidFill>
                  <a:schemeClr val="dk1"/>
                </a:solidFill>
                <a:latin typeface="Calibri"/>
                <a:ea typeface="Calibri"/>
                <a:cs typeface="Calibri"/>
                <a:sym typeface="Calibri"/>
              </a:defRPr>
            </a:lvl2pPr>
            <a:lvl3pPr indent="-136525" lvl="2" marL="1143000" marR="0" rtl="0" algn="l">
              <a:spcBef>
                <a:spcPts val="480"/>
              </a:spcBef>
              <a:buClr>
                <a:schemeClr val="dk1"/>
              </a:buClr>
              <a:buFont typeface="Arial"/>
              <a:buChar char="●"/>
              <a:defRPr b="0" i="0" sz="2400" u="none" cap="none" strike="noStrike">
                <a:solidFill>
                  <a:schemeClr val="dk1"/>
                </a:solidFill>
                <a:latin typeface="Calibri"/>
                <a:ea typeface="Calibri"/>
                <a:cs typeface="Calibri"/>
                <a:sym typeface="Calibri"/>
              </a:defRPr>
            </a:lvl3pPr>
            <a:lvl4pPr indent="-152400" lvl="3" marL="1600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4pPr>
            <a:lvl5pPr indent="-152400" lvl="4" marL="20574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5pPr>
            <a:lvl6pPr indent="-152400" lvl="5" marL="25146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6pPr>
            <a:lvl7pPr indent="-152400" lvl="6" marL="29718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7pPr>
            <a:lvl8pPr indent="-152400" lvl="7" marL="34290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8pPr>
            <a:lvl9pPr indent="-152400" lvl="8" marL="3886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cxnSp>
        <p:nvCxnSpPr>
          <p:cNvPr id="102" name="Shape 102"/>
          <p:cNvCxnSpPr/>
          <p:nvPr/>
        </p:nvCxnSpPr>
        <p:spPr>
          <a:xfrm flipH="1">
            <a:off x="5907749" y="3311725"/>
            <a:ext cx="12000" cy="771899"/>
          </a:xfrm>
          <a:prstGeom prst="straightConnector1">
            <a:avLst/>
          </a:prstGeom>
          <a:noFill/>
          <a:ln cap="flat" cmpd="sng" w="38100">
            <a:solidFill>
              <a:schemeClr val="accent5"/>
            </a:solidFill>
            <a:prstDash val="solid"/>
            <a:round/>
            <a:headEnd len="lg" w="lg" type="none"/>
            <a:tailEnd len="lg" w="lg" type="triangle"/>
          </a:ln>
        </p:spPr>
      </p:cxnSp>
      <p:cxnSp>
        <p:nvCxnSpPr>
          <p:cNvPr id="103" name="Shape 103"/>
          <p:cNvCxnSpPr/>
          <p:nvPr/>
        </p:nvCxnSpPr>
        <p:spPr>
          <a:xfrm>
            <a:off x="3157650" y="48357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04" name="Shape 104"/>
          <p:cNvCxnSpPr/>
          <p:nvPr/>
        </p:nvCxnSpPr>
        <p:spPr>
          <a:xfrm flipH="1">
            <a:off x="2319449" y="4835725"/>
            <a:ext cx="399900" cy="565500"/>
          </a:xfrm>
          <a:prstGeom prst="straightConnector1">
            <a:avLst/>
          </a:prstGeom>
          <a:noFill/>
          <a:ln cap="flat" cmpd="sng" w="38100">
            <a:solidFill>
              <a:schemeClr val="accent5"/>
            </a:solidFill>
            <a:prstDash val="solid"/>
            <a:round/>
            <a:headEnd len="lg" w="lg" type="none"/>
            <a:tailEnd len="lg" w="lg" type="triangle"/>
          </a:ln>
        </p:spPr>
      </p:cxnSp>
      <p:sp>
        <p:nvSpPr>
          <p:cNvPr id="105" name="Shape 105"/>
          <p:cNvSpPr txBox="1"/>
          <p:nvPr/>
        </p:nvSpPr>
        <p:spPr>
          <a:xfrm>
            <a:off x="719238" y="-15240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F2F2F2"/>
                </a:solidFill>
              </a:rPr>
              <a:t>Tree</a:t>
            </a:r>
          </a:p>
        </p:txBody>
      </p:sp>
      <p:cxnSp>
        <p:nvCxnSpPr>
          <p:cNvPr id="106" name="Shape 106"/>
          <p:cNvCxnSpPr/>
          <p:nvPr/>
        </p:nvCxnSpPr>
        <p:spPr>
          <a:xfrm>
            <a:off x="6129450" y="3387925"/>
            <a:ext cx="644099" cy="533700"/>
          </a:xfrm>
          <a:prstGeom prst="straightConnector1">
            <a:avLst/>
          </a:prstGeom>
          <a:noFill/>
          <a:ln cap="flat" cmpd="sng" w="38100">
            <a:solidFill>
              <a:schemeClr val="accent5"/>
            </a:solidFill>
            <a:prstDash val="solid"/>
            <a:round/>
            <a:headEnd len="lg" w="lg" type="none"/>
            <a:tailEnd len="lg" w="lg" type="triangle"/>
          </a:ln>
        </p:spPr>
      </p:cxnSp>
      <p:cxnSp>
        <p:nvCxnSpPr>
          <p:cNvPr id="107" name="Shape 107"/>
          <p:cNvCxnSpPr/>
          <p:nvPr/>
        </p:nvCxnSpPr>
        <p:spPr>
          <a:xfrm flipH="1">
            <a:off x="5004749" y="3387925"/>
            <a:ext cx="534000" cy="567599"/>
          </a:xfrm>
          <a:prstGeom prst="straightConnector1">
            <a:avLst/>
          </a:prstGeom>
          <a:noFill/>
          <a:ln cap="flat" cmpd="sng" w="38100">
            <a:solidFill>
              <a:schemeClr val="accent5"/>
            </a:solidFill>
            <a:prstDash val="solid"/>
            <a:round/>
            <a:headEnd len="lg" w="lg" type="none"/>
            <a:tailEnd len="lg" w="lg" type="triangle"/>
          </a:ln>
        </p:spPr>
      </p:cxnSp>
      <p:cxnSp>
        <p:nvCxnSpPr>
          <p:cNvPr id="108" name="Shape 108"/>
          <p:cNvCxnSpPr/>
          <p:nvPr/>
        </p:nvCxnSpPr>
        <p:spPr>
          <a:xfrm>
            <a:off x="4676375" y="2178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09" name="Shape 109"/>
          <p:cNvCxnSpPr/>
          <p:nvPr/>
        </p:nvCxnSpPr>
        <p:spPr>
          <a:xfrm flipH="1">
            <a:off x="3457175" y="2178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10" name="Shape 110"/>
          <p:cNvCxnSpPr/>
          <p:nvPr/>
        </p:nvCxnSpPr>
        <p:spPr>
          <a:xfrm flipH="1">
            <a:off x="2935949" y="3311725"/>
            <a:ext cx="12000" cy="771899"/>
          </a:xfrm>
          <a:prstGeom prst="straightConnector1">
            <a:avLst/>
          </a:prstGeom>
          <a:noFill/>
          <a:ln cap="flat" cmpd="sng" w="38100">
            <a:solidFill>
              <a:schemeClr val="accent5"/>
            </a:solidFill>
            <a:prstDash val="solid"/>
            <a:round/>
            <a:headEnd len="lg" w="lg" type="none"/>
            <a:tailEnd len="lg" w="lg" type="triangle"/>
          </a:ln>
        </p:spPr>
      </p:cxnSp>
      <p:sp>
        <p:nvSpPr>
          <p:cNvPr id="111" name="Shape 111"/>
          <p:cNvSpPr/>
          <p:nvPr/>
        </p:nvSpPr>
        <p:spPr>
          <a:xfrm>
            <a:off x="2497650" y="4143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2" name="Shape 112"/>
          <p:cNvSpPr/>
          <p:nvPr/>
        </p:nvSpPr>
        <p:spPr>
          <a:xfrm>
            <a:off x="3945450" y="1552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3" name="Shape 113"/>
          <p:cNvSpPr/>
          <p:nvPr/>
        </p:nvSpPr>
        <p:spPr>
          <a:xfrm>
            <a:off x="5393250" y="2695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4" name="Shape 114"/>
          <p:cNvSpPr/>
          <p:nvPr/>
        </p:nvSpPr>
        <p:spPr>
          <a:xfrm>
            <a:off x="2497650" y="2695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5" name="Shape 115"/>
          <p:cNvSpPr/>
          <p:nvPr/>
        </p:nvSpPr>
        <p:spPr>
          <a:xfrm>
            <a:off x="6740850" y="41379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6" name="Shape 116"/>
          <p:cNvSpPr/>
          <p:nvPr/>
        </p:nvSpPr>
        <p:spPr>
          <a:xfrm>
            <a:off x="4250250" y="4143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7" name="Shape 117"/>
          <p:cNvSpPr/>
          <p:nvPr/>
        </p:nvSpPr>
        <p:spPr>
          <a:xfrm>
            <a:off x="5469450" y="4143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8" name="Shape 118"/>
          <p:cNvSpPr txBox="1"/>
          <p:nvPr/>
        </p:nvSpPr>
        <p:spPr>
          <a:xfrm>
            <a:off x="4254596" y="170462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1</a:t>
            </a:r>
          </a:p>
        </p:txBody>
      </p:sp>
      <p:sp>
        <p:nvSpPr>
          <p:cNvPr id="119" name="Shape 119"/>
          <p:cNvSpPr txBox="1"/>
          <p:nvPr/>
        </p:nvSpPr>
        <p:spPr>
          <a:xfrm>
            <a:off x="5671494" y="2904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3</a:t>
            </a:r>
          </a:p>
        </p:txBody>
      </p:sp>
      <p:sp>
        <p:nvSpPr>
          <p:cNvPr id="120" name="Shape 120"/>
          <p:cNvSpPr txBox="1"/>
          <p:nvPr/>
        </p:nvSpPr>
        <p:spPr>
          <a:xfrm>
            <a:off x="5778609" y="42954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6</a:t>
            </a:r>
          </a:p>
        </p:txBody>
      </p:sp>
      <p:sp>
        <p:nvSpPr>
          <p:cNvPr id="121" name="Shape 121"/>
          <p:cNvSpPr txBox="1"/>
          <p:nvPr/>
        </p:nvSpPr>
        <p:spPr>
          <a:xfrm>
            <a:off x="4559400" y="42954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5</a:t>
            </a:r>
          </a:p>
        </p:txBody>
      </p:sp>
      <p:sp>
        <p:nvSpPr>
          <p:cNvPr id="122" name="Shape 122"/>
          <p:cNvSpPr txBox="1"/>
          <p:nvPr/>
        </p:nvSpPr>
        <p:spPr>
          <a:xfrm>
            <a:off x="7049994" y="42903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7</a:t>
            </a:r>
          </a:p>
        </p:txBody>
      </p:sp>
      <p:sp>
        <p:nvSpPr>
          <p:cNvPr id="123" name="Shape 123"/>
          <p:cNvSpPr txBox="1"/>
          <p:nvPr/>
        </p:nvSpPr>
        <p:spPr>
          <a:xfrm>
            <a:off x="2730596" y="4295425"/>
            <a:ext cx="578700" cy="692700"/>
          </a:xfrm>
          <a:prstGeom prst="rect">
            <a:avLst/>
          </a:prstGeom>
          <a:noFill/>
          <a:ln>
            <a:noFill/>
          </a:ln>
        </p:spPr>
        <p:txBody>
          <a:bodyPr anchorCtr="0" anchor="t" bIns="91425" lIns="91425" rIns="91425" tIns="91425">
            <a:noAutofit/>
          </a:bodyPr>
          <a:lstStyle/>
          <a:p>
            <a:pPr lvl="0" rtl="0">
              <a:spcBef>
                <a:spcPts val="0"/>
              </a:spcBef>
              <a:buNone/>
            </a:pPr>
            <a:r>
              <a:rPr lang="en" sz="3000"/>
              <a:t>4</a:t>
            </a:r>
          </a:p>
        </p:txBody>
      </p:sp>
      <p:sp>
        <p:nvSpPr>
          <p:cNvPr id="124" name="Shape 124"/>
          <p:cNvSpPr txBox="1"/>
          <p:nvPr/>
        </p:nvSpPr>
        <p:spPr>
          <a:xfrm>
            <a:off x="2806795" y="2847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2</a:t>
            </a:r>
          </a:p>
        </p:txBody>
      </p:sp>
      <p:sp>
        <p:nvSpPr>
          <p:cNvPr id="125" name="Shape 125"/>
          <p:cNvSpPr/>
          <p:nvPr/>
        </p:nvSpPr>
        <p:spPr>
          <a:xfrm>
            <a:off x="1659450" y="54384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6" name="Shape 126"/>
          <p:cNvSpPr/>
          <p:nvPr/>
        </p:nvSpPr>
        <p:spPr>
          <a:xfrm>
            <a:off x="3183450" y="54384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7" name="Shape 127"/>
          <p:cNvSpPr txBox="1"/>
          <p:nvPr/>
        </p:nvSpPr>
        <p:spPr>
          <a:xfrm>
            <a:off x="3492609" y="5590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9</a:t>
            </a:r>
          </a:p>
        </p:txBody>
      </p:sp>
      <p:sp>
        <p:nvSpPr>
          <p:cNvPr id="128" name="Shape 128"/>
          <p:cNvSpPr txBox="1"/>
          <p:nvPr/>
        </p:nvSpPr>
        <p:spPr>
          <a:xfrm>
            <a:off x="1968600" y="55908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cxnSp>
        <p:nvCxnSpPr>
          <p:cNvPr id="133" name="Shape 133"/>
          <p:cNvCxnSpPr/>
          <p:nvPr/>
        </p:nvCxnSpPr>
        <p:spPr>
          <a:xfrm flipH="1">
            <a:off x="5907749" y="2549725"/>
            <a:ext cx="12000" cy="771899"/>
          </a:xfrm>
          <a:prstGeom prst="straightConnector1">
            <a:avLst/>
          </a:prstGeom>
          <a:noFill/>
          <a:ln cap="flat" cmpd="sng" w="38100">
            <a:solidFill>
              <a:schemeClr val="accent5"/>
            </a:solidFill>
            <a:prstDash val="solid"/>
            <a:round/>
            <a:headEnd len="lg" w="lg" type="none"/>
            <a:tailEnd len="lg" w="lg" type="triangle"/>
          </a:ln>
        </p:spPr>
      </p:cxnSp>
      <p:cxnSp>
        <p:nvCxnSpPr>
          <p:cNvPr id="134" name="Shape 134"/>
          <p:cNvCxnSpPr/>
          <p:nvPr/>
        </p:nvCxnSpPr>
        <p:spPr>
          <a:xfrm>
            <a:off x="3157650" y="40737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35" name="Shape 135"/>
          <p:cNvCxnSpPr/>
          <p:nvPr/>
        </p:nvCxnSpPr>
        <p:spPr>
          <a:xfrm flipH="1">
            <a:off x="2319449" y="40737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36" name="Shape 136"/>
          <p:cNvCxnSpPr/>
          <p:nvPr/>
        </p:nvCxnSpPr>
        <p:spPr>
          <a:xfrm>
            <a:off x="6129450" y="2625925"/>
            <a:ext cx="644099" cy="533700"/>
          </a:xfrm>
          <a:prstGeom prst="straightConnector1">
            <a:avLst/>
          </a:prstGeom>
          <a:noFill/>
          <a:ln cap="flat" cmpd="sng" w="38100">
            <a:solidFill>
              <a:schemeClr val="accent5"/>
            </a:solidFill>
            <a:prstDash val="solid"/>
            <a:round/>
            <a:headEnd len="lg" w="lg" type="none"/>
            <a:tailEnd len="lg" w="lg" type="triangle"/>
          </a:ln>
        </p:spPr>
      </p:cxnSp>
      <p:cxnSp>
        <p:nvCxnSpPr>
          <p:cNvPr id="137" name="Shape 137"/>
          <p:cNvCxnSpPr/>
          <p:nvPr/>
        </p:nvCxnSpPr>
        <p:spPr>
          <a:xfrm flipH="1">
            <a:off x="5004749" y="2625925"/>
            <a:ext cx="534000" cy="567599"/>
          </a:xfrm>
          <a:prstGeom prst="straightConnector1">
            <a:avLst/>
          </a:prstGeom>
          <a:noFill/>
          <a:ln cap="flat" cmpd="sng" w="38100">
            <a:solidFill>
              <a:schemeClr val="accent5"/>
            </a:solidFill>
            <a:prstDash val="solid"/>
            <a:round/>
            <a:headEnd len="lg" w="lg" type="none"/>
            <a:tailEnd len="lg" w="lg" type="triangle"/>
          </a:ln>
        </p:spPr>
      </p:cxnSp>
      <p:cxnSp>
        <p:nvCxnSpPr>
          <p:cNvPr id="138" name="Shape 138"/>
          <p:cNvCxnSpPr/>
          <p:nvPr/>
        </p:nvCxnSpPr>
        <p:spPr>
          <a:xfrm>
            <a:off x="4676375" y="1416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39" name="Shape 139"/>
          <p:cNvCxnSpPr/>
          <p:nvPr/>
        </p:nvCxnSpPr>
        <p:spPr>
          <a:xfrm flipH="1">
            <a:off x="3457175" y="1416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40" name="Shape 140"/>
          <p:cNvCxnSpPr/>
          <p:nvPr/>
        </p:nvCxnSpPr>
        <p:spPr>
          <a:xfrm flipH="1">
            <a:off x="2935949" y="2549725"/>
            <a:ext cx="12000" cy="771899"/>
          </a:xfrm>
          <a:prstGeom prst="straightConnector1">
            <a:avLst/>
          </a:prstGeom>
          <a:noFill/>
          <a:ln cap="flat" cmpd="sng" w="38100">
            <a:solidFill>
              <a:schemeClr val="accent5"/>
            </a:solidFill>
            <a:prstDash val="solid"/>
            <a:round/>
            <a:headEnd len="lg" w="lg" type="none"/>
            <a:tailEnd len="lg" w="lg" type="triangle"/>
          </a:ln>
        </p:spPr>
      </p:cxnSp>
      <p:sp>
        <p:nvSpPr>
          <p:cNvPr id="141" name="Shape 141"/>
          <p:cNvSpPr/>
          <p:nvPr/>
        </p:nvSpPr>
        <p:spPr>
          <a:xfrm>
            <a:off x="2497650" y="3381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2" name="Shape 142"/>
          <p:cNvSpPr/>
          <p:nvPr/>
        </p:nvSpPr>
        <p:spPr>
          <a:xfrm>
            <a:off x="3945450" y="790225"/>
            <a:ext cx="959700" cy="959700"/>
          </a:xfrm>
          <a:prstGeom prst="ellipse">
            <a:avLst/>
          </a:prstGeom>
          <a:solidFill>
            <a:srgbClr val="7F6000"/>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3" name="Shape 143"/>
          <p:cNvSpPr/>
          <p:nvPr/>
        </p:nvSpPr>
        <p:spPr>
          <a:xfrm>
            <a:off x="5393250" y="1933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4" name="Shape 144"/>
          <p:cNvSpPr/>
          <p:nvPr/>
        </p:nvSpPr>
        <p:spPr>
          <a:xfrm>
            <a:off x="2497650" y="1933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5" name="Shape 145"/>
          <p:cNvSpPr/>
          <p:nvPr/>
        </p:nvSpPr>
        <p:spPr>
          <a:xfrm>
            <a:off x="6740850" y="33759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6" name="Shape 146"/>
          <p:cNvSpPr/>
          <p:nvPr/>
        </p:nvSpPr>
        <p:spPr>
          <a:xfrm>
            <a:off x="4250250" y="33810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7" name="Shape 147"/>
          <p:cNvSpPr/>
          <p:nvPr/>
        </p:nvSpPr>
        <p:spPr>
          <a:xfrm>
            <a:off x="5469450" y="33810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8" name="Shape 148"/>
          <p:cNvSpPr txBox="1"/>
          <p:nvPr/>
        </p:nvSpPr>
        <p:spPr>
          <a:xfrm>
            <a:off x="4254596" y="94262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1</a:t>
            </a:r>
          </a:p>
        </p:txBody>
      </p:sp>
      <p:sp>
        <p:nvSpPr>
          <p:cNvPr id="149" name="Shape 149"/>
          <p:cNvSpPr txBox="1"/>
          <p:nvPr/>
        </p:nvSpPr>
        <p:spPr>
          <a:xfrm>
            <a:off x="5671494" y="2142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3</a:t>
            </a:r>
          </a:p>
        </p:txBody>
      </p:sp>
      <p:sp>
        <p:nvSpPr>
          <p:cNvPr id="150" name="Shape 150"/>
          <p:cNvSpPr txBox="1"/>
          <p:nvPr/>
        </p:nvSpPr>
        <p:spPr>
          <a:xfrm>
            <a:off x="5778609" y="35334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6</a:t>
            </a:r>
          </a:p>
        </p:txBody>
      </p:sp>
      <p:sp>
        <p:nvSpPr>
          <p:cNvPr id="151" name="Shape 151"/>
          <p:cNvSpPr txBox="1"/>
          <p:nvPr/>
        </p:nvSpPr>
        <p:spPr>
          <a:xfrm>
            <a:off x="4559400" y="35334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5</a:t>
            </a:r>
          </a:p>
        </p:txBody>
      </p:sp>
      <p:sp>
        <p:nvSpPr>
          <p:cNvPr id="152" name="Shape 152"/>
          <p:cNvSpPr txBox="1"/>
          <p:nvPr/>
        </p:nvSpPr>
        <p:spPr>
          <a:xfrm>
            <a:off x="7049994" y="35283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7</a:t>
            </a:r>
          </a:p>
        </p:txBody>
      </p:sp>
      <p:sp>
        <p:nvSpPr>
          <p:cNvPr id="153" name="Shape 153"/>
          <p:cNvSpPr txBox="1"/>
          <p:nvPr/>
        </p:nvSpPr>
        <p:spPr>
          <a:xfrm>
            <a:off x="2730596" y="3533425"/>
            <a:ext cx="578700" cy="692700"/>
          </a:xfrm>
          <a:prstGeom prst="rect">
            <a:avLst/>
          </a:prstGeom>
          <a:noFill/>
          <a:ln>
            <a:noFill/>
          </a:ln>
        </p:spPr>
        <p:txBody>
          <a:bodyPr anchorCtr="0" anchor="t" bIns="91425" lIns="91425" rIns="91425" tIns="91425">
            <a:noAutofit/>
          </a:bodyPr>
          <a:lstStyle/>
          <a:p>
            <a:pPr lvl="0" rtl="0">
              <a:spcBef>
                <a:spcPts val="0"/>
              </a:spcBef>
              <a:buNone/>
            </a:pPr>
            <a:r>
              <a:rPr lang="en" sz="3000"/>
              <a:t>4</a:t>
            </a:r>
          </a:p>
        </p:txBody>
      </p:sp>
      <p:sp>
        <p:nvSpPr>
          <p:cNvPr id="154" name="Shape 154"/>
          <p:cNvSpPr txBox="1"/>
          <p:nvPr/>
        </p:nvSpPr>
        <p:spPr>
          <a:xfrm>
            <a:off x="2806795" y="2085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2</a:t>
            </a:r>
          </a:p>
        </p:txBody>
      </p:sp>
      <p:sp>
        <p:nvSpPr>
          <p:cNvPr id="155" name="Shape 155"/>
          <p:cNvSpPr/>
          <p:nvPr/>
        </p:nvSpPr>
        <p:spPr>
          <a:xfrm>
            <a:off x="1659450" y="46764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6" name="Shape 156"/>
          <p:cNvSpPr/>
          <p:nvPr/>
        </p:nvSpPr>
        <p:spPr>
          <a:xfrm>
            <a:off x="3183450" y="46764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7" name="Shape 157"/>
          <p:cNvSpPr txBox="1"/>
          <p:nvPr/>
        </p:nvSpPr>
        <p:spPr>
          <a:xfrm>
            <a:off x="34926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9</a:t>
            </a:r>
          </a:p>
        </p:txBody>
      </p:sp>
      <p:sp>
        <p:nvSpPr>
          <p:cNvPr id="158" name="Shape 158"/>
          <p:cNvSpPr txBox="1"/>
          <p:nvPr/>
        </p:nvSpPr>
        <p:spPr>
          <a:xfrm>
            <a:off x="1968600" y="48288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8</a:t>
            </a:r>
          </a:p>
        </p:txBody>
      </p:sp>
      <p:sp>
        <p:nvSpPr>
          <p:cNvPr id="159" name="Shape 159"/>
          <p:cNvSpPr txBox="1"/>
          <p:nvPr/>
        </p:nvSpPr>
        <p:spPr>
          <a:xfrm>
            <a:off x="624438" y="-428382"/>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7F6000"/>
                </a:solidFill>
              </a:rPr>
              <a:t>Root</a:t>
            </a:r>
          </a:p>
        </p:txBody>
      </p:sp>
      <p:sp>
        <p:nvSpPr>
          <p:cNvPr id="160" name="Shape 160"/>
          <p:cNvSpPr txBox="1"/>
          <p:nvPr/>
        </p:nvSpPr>
        <p:spPr>
          <a:xfrm>
            <a:off x="3343396" y="3997525"/>
            <a:ext cx="5393699"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chemeClr val="accent3"/>
                </a:solidFill>
              </a:rPr>
              <a:t>Leaves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cxnSp>
        <p:nvCxnSpPr>
          <p:cNvPr id="165" name="Shape 165"/>
          <p:cNvCxnSpPr/>
          <p:nvPr/>
        </p:nvCxnSpPr>
        <p:spPr>
          <a:xfrm>
            <a:off x="6281850"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66" name="Shape 166"/>
          <p:cNvCxnSpPr/>
          <p:nvPr/>
        </p:nvCxnSpPr>
        <p:spPr>
          <a:xfrm flipH="1">
            <a:off x="54436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67" name="Shape 167"/>
          <p:cNvCxnSpPr/>
          <p:nvPr/>
        </p:nvCxnSpPr>
        <p:spPr>
          <a:xfrm>
            <a:off x="48287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68" name="Shape 168"/>
          <p:cNvCxnSpPr/>
          <p:nvPr/>
        </p:nvCxnSpPr>
        <p:spPr>
          <a:xfrm flipH="1">
            <a:off x="36095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69" name="Shape 169"/>
          <p:cNvCxnSpPr/>
          <p:nvPr/>
        </p:nvCxnSpPr>
        <p:spPr>
          <a:xfrm flipH="1">
            <a:off x="26242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70" name="Shape 170"/>
          <p:cNvCxnSpPr/>
          <p:nvPr/>
        </p:nvCxnSpPr>
        <p:spPr>
          <a:xfrm>
            <a:off x="3462450" y="4149925"/>
            <a:ext cx="399900" cy="565500"/>
          </a:xfrm>
          <a:prstGeom prst="straightConnector1">
            <a:avLst/>
          </a:prstGeom>
          <a:noFill/>
          <a:ln cap="flat" cmpd="sng" w="38100">
            <a:solidFill>
              <a:schemeClr val="accent5"/>
            </a:solidFill>
            <a:prstDash val="solid"/>
            <a:round/>
            <a:headEnd len="lg" w="lg" type="none"/>
            <a:tailEnd len="lg" w="lg" type="triangle"/>
          </a:ln>
        </p:spPr>
      </p:cxnSp>
      <p:sp>
        <p:nvSpPr>
          <p:cNvPr id="171" name="Shape 171"/>
          <p:cNvSpPr/>
          <p:nvPr/>
        </p:nvSpPr>
        <p:spPr>
          <a:xfrm>
            <a:off x="19642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2" name="Shape 172"/>
          <p:cNvSpPr txBox="1"/>
          <p:nvPr/>
        </p:nvSpPr>
        <p:spPr>
          <a:xfrm>
            <a:off x="806688" y="35476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F2F2F2"/>
                </a:solidFill>
              </a:rPr>
              <a:t>Binary Tree</a:t>
            </a:r>
          </a:p>
        </p:txBody>
      </p:sp>
      <p:sp>
        <p:nvSpPr>
          <p:cNvPr id="173" name="Shape 173"/>
          <p:cNvSpPr/>
          <p:nvPr/>
        </p:nvSpPr>
        <p:spPr>
          <a:xfrm>
            <a:off x="4097850" y="2314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55456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5" name="Shape 175"/>
          <p:cNvSpPr/>
          <p:nvPr/>
        </p:nvSpPr>
        <p:spPr>
          <a:xfrm>
            <a:off x="27262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6" name="Shape 176"/>
          <p:cNvSpPr/>
          <p:nvPr/>
        </p:nvSpPr>
        <p:spPr>
          <a:xfrm>
            <a:off x="34120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7" name="Shape 177"/>
          <p:cNvSpPr/>
          <p:nvPr/>
        </p:nvSpPr>
        <p:spPr>
          <a:xfrm>
            <a:off x="4859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8" name="Shape 178"/>
          <p:cNvSpPr/>
          <p:nvPr/>
        </p:nvSpPr>
        <p:spPr>
          <a:xfrm>
            <a:off x="6383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9" name="Shape 179"/>
          <p:cNvSpPr txBox="1"/>
          <p:nvPr/>
        </p:nvSpPr>
        <p:spPr>
          <a:xfrm>
            <a:off x="4254596" y="246662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33</a:t>
            </a:r>
          </a:p>
        </p:txBody>
      </p:sp>
      <p:sp>
        <p:nvSpPr>
          <p:cNvPr id="180" name="Shape 180"/>
          <p:cNvSpPr txBox="1"/>
          <p:nvPr/>
        </p:nvSpPr>
        <p:spPr>
          <a:xfrm>
            <a:off x="5747694" y="3666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77</a:t>
            </a:r>
          </a:p>
        </p:txBody>
      </p:sp>
      <p:sp>
        <p:nvSpPr>
          <p:cNvPr id="181" name="Shape 181"/>
          <p:cNvSpPr txBox="1"/>
          <p:nvPr/>
        </p:nvSpPr>
        <p:spPr>
          <a:xfrm>
            <a:off x="6505348" y="4981225"/>
            <a:ext cx="690000" cy="530099"/>
          </a:xfrm>
          <a:prstGeom prst="rect">
            <a:avLst/>
          </a:prstGeom>
          <a:noFill/>
          <a:ln>
            <a:noFill/>
          </a:ln>
        </p:spPr>
        <p:txBody>
          <a:bodyPr anchorCtr="0" anchor="t" bIns="91425" lIns="91425" rIns="91425" tIns="91425">
            <a:noAutofit/>
          </a:bodyPr>
          <a:lstStyle/>
          <a:p>
            <a:pPr lvl="0" rtl="0">
              <a:spcBef>
                <a:spcPts val="0"/>
              </a:spcBef>
              <a:buNone/>
            </a:pPr>
            <a:r>
              <a:rPr lang="en" sz="3000"/>
              <a:t>66</a:t>
            </a:r>
          </a:p>
        </p:txBody>
      </p:sp>
      <p:sp>
        <p:nvSpPr>
          <p:cNvPr id="182" name="Shape 182"/>
          <p:cNvSpPr txBox="1"/>
          <p:nvPr/>
        </p:nvSpPr>
        <p:spPr>
          <a:xfrm>
            <a:off x="5016600" y="49812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11</a:t>
            </a:r>
          </a:p>
        </p:txBody>
      </p:sp>
      <p:sp>
        <p:nvSpPr>
          <p:cNvPr id="183" name="Shape 183"/>
          <p:cNvSpPr txBox="1"/>
          <p:nvPr/>
        </p:nvSpPr>
        <p:spPr>
          <a:xfrm>
            <a:off x="3568794" y="49812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22</a:t>
            </a:r>
          </a:p>
        </p:txBody>
      </p:sp>
      <p:sp>
        <p:nvSpPr>
          <p:cNvPr id="184" name="Shape 184"/>
          <p:cNvSpPr txBox="1"/>
          <p:nvPr/>
        </p:nvSpPr>
        <p:spPr>
          <a:xfrm>
            <a:off x="2120992" y="49812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88</a:t>
            </a:r>
          </a:p>
        </p:txBody>
      </p:sp>
      <p:sp>
        <p:nvSpPr>
          <p:cNvPr id="185" name="Shape 185"/>
          <p:cNvSpPr txBox="1"/>
          <p:nvPr/>
        </p:nvSpPr>
        <p:spPr>
          <a:xfrm>
            <a:off x="2882995" y="3609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99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nvSpPr>
        <p:spPr>
          <a:xfrm>
            <a:off x="3973550" y="1559150"/>
            <a:ext cx="4676699" cy="4132500"/>
          </a:xfrm>
          <a:prstGeom prst="rect">
            <a:avLst/>
          </a:prstGeom>
          <a:noFill/>
          <a:ln>
            <a:noFill/>
          </a:ln>
        </p:spPr>
        <p:txBody>
          <a:bodyPr anchorCtr="0" anchor="ctr" bIns="45700" lIns="91425" rIns="91425" tIns="45700">
            <a:noAutofit/>
          </a:bodyPr>
          <a:lstStyle/>
          <a:p>
            <a:pPr lvl="0" rtl="0">
              <a:spcBef>
                <a:spcPts val="0"/>
              </a:spcBef>
              <a:buNone/>
            </a:pPr>
            <a:r>
              <a:rPr b="1" lang="en" sz="3000">
                <a:solidFill>
                  <a:schemeClr val="accent1"/>
                </a:solidFill>
                <a:latin typeface="Consolas"/>
                <a:ea typeface="Consolas"/>
                <a:cs typeface="Consolas"/>
                <a:sym typeface="Consolas"/>
              </a:rPr>
              <a:t>typedef struct</a:t>
            </a:r>
            <a:r>
              <a:rPr b="1" lang="en" sz="3000">
                <a:solidFill>
                  <a:srgbClr val="FFFFFF"/>
                </a:solidFill>
                <a:latin typeface="Consolas"/>
                <a:ea typeface="Consolas"/>
                <a:cs typeface="Consolas"/>
                <a:sym typeface="Consolas"/>
              </a:rPr>
              <a:t> node</a:t>
            </a:r>
          </a:p>
          <a:p>
            <a:pPr lvl="0" rtl="0">
              <a:spcBef>
                <a:spcPts val="0"/>
              </a:spcBef>
              <a:buNone/>
            </a:pPr>
            <a:r>
              <a:rPr b="1" lang="en" sz="3000">
                <a:solidFill>
                  <a:srgbClr val="F2F2F2"/>
                </a:solidFill>
                <a:latin typeface="Consolas"/>
                <a:ea typeface="Consolas"/>
                <a:cs typeface="Consolas"/>
                <a:sym typeface="Consolas"/>
              </a:rPr>
              <a:t>{</a:t>
            </a:r>
          </a:p>
          <a:p>
            <a:pPr lvl="0" rtl="0">
              <a:spcBef>
                <a:spcPts val="0"/>
              </a:spcBef>
              <a:buNone/>
            </a:pPr>
            <a:r>
              <a:rPr b="1" lang="en" sz="3000">
                <a:solidFill>
                  <a:srgbClr val="F2F2F2"/>
                </a:solidFill>
                <a:latin typeface="Consolas"/>
                <a:ea typeface="Consolas"/>
                <a:cs typeface="Consolas"/>
                <a:sym typeface="Consolas"/>
              </a:rPr>
              <a:t>	</a:t>
            </a:r>
            <a:r>
              <a:rPr b="1" lang="en" sz="3000">
                <a:solidFill>
                  <a:schemeClr val="accent1"/>
                </a:solidFill>
                <a:latin typeface="Consolas"/>
                <a:ea typeface="Consolas"/>
                <a:cs typeface="Consolas"/>
                <a:sym typeface="Consolas"/>
              </a:rPr>
              <a:t>int </a:t>
            </a:r>
            <a:r>
              <a:rPr b="1" lang="en" sz="3000">
                <a:solidFill>
                  <a:srgbClr val="F2F2F2"/>
                </a:solidFill>
                <a:latin typeface="Consolas"/>
                <a:ea typeface="Consolas"/>
                <a:cs typeface="Consolas"/>
                <a:sym typeface="Consolas"/>
              </a:rPr>
              <a:t>n;</a:t>
            </a:r>
          </a:p>
          <a:p>
            <a:pPr lvl="0" rtl="0">
              <a:spcBef>
                <a:spcPts val="0"/>
              </a:spcBef>
              <a:buNone/>
            </a:pPr>
            <a:r>
              <a:rPr b="1" lang="en" sz="3000">
                <a:solidFill>
                  <a:srgbClr val="F2F2F2"/>
                </a:solidFill>
                <a:latin typeface="Consolas"/>
                <a:ea typeface="Consolas"/>
                <a:cs typeface="Consolas"/>
                <a:sym typeface="Consolas"/>
              </a:rPr>
              <a:t>	</a:t>
            </a:r>
            <a:r>
              <a:rPr b="1" lang="en" sz="3000">
                <a:solidFill>
                  <a:schemeClr val="accent1"/>
                </a:solidFill>
                <a:latin typeface="Consolas"/>
                <a:ea typeface="Consolas"/>
                <a:cs typeface="Consolas"/>
                <a:sym typeface="Consolas"/>
              </a:rPr>
              <a:t>struct</a:t>
            </a:r>
            <a:r>
              <a:rPr b="1" lang="en" sz="3000">
                <a:solidFill>
                  <a:srgbClr val="F2F2F2"/>
                </a:solidFill>
                <a:latin typeface="Consolas"/>
                <a:ea typeface="Consolas"/>
                <a:cs typeface="Consolas"/>
                <a:sym typeface="Consolas"/>
              </a:rPr>
              <a:t> node* left;</a:t>
            </a:r>
          </a:p>
          <a:p>
            <a:pPr lvl="0" rtl="0">
              <a:spcBef>
                <a:spcPts val="0"/>
              </a:spcBef>
              <a:buNone/>
            </a:pPr>
            <a:r>
              <a:rPr b="1" lang="en" sz="3000">
                <a:solidFill>
                  <a:srgbClr val="F2F2F2"/>
                </a:solidFill>
                <a:latin typeface="Consolas"/>
                <a:ea typeface="Consolas"/>
                <a:cs typeface="Consolas"/>
                <a:sym typeface="Consolas"/>
              </a:rPr>
              <a:t>	</a:t>
            </a:r>
            <a:r>
              <a:rPr b="1" lang="en" sz="3000">
                <a:solidFill>
                  <a:schemeClr val="accent1"/>
                </a:solidFill>
                <a:latin typeface="Consolas"/>
                <a:ea typeface="Consolas"/>
                <a:cs typeface="Consolas"/>
                <a:sym typeface="Consolas"/>
              </a:rPr>
              <a:t>struct</a:t>
            </a:r>
            <a:r>
              <a:rPr b="1" lang="en" sz="3000">
                <a:solidFill>
                  <a:srgbClr val="F2F2F2"/>
                </a:solidFill>
                <a:latin typeface="Consolas"/>
                <a:ea typeface="Consolas"/>
                <a:cs typeface="Consolas"/>
                <a:sym typeface="Consolas"/>
              </a:rPr>
              <a:t> node* right;</a:t>
            </a:r>
          </a:p>
          <a:p>
            <a:pPr lvl="0" rtl="0">
              <a:spcBef>
                <a:spcPts val="0"/>
              </a:spcBef>
              <a:buNone/>
            </a:pPr>
            <a:r>
              <a:rPr b="1" lang="en" sz="3000">
                <a:solidFill>
                  <a:srgbClr val="F2F2F2"/>
                </a:solidFill>
                <a:latin typeface="Consolas"/>
                <a:ea typeface="Consolas"/>
                <a:cs typeface="Consolas"/>
                <a:sym typeface="Consolas"/>
              </a:rPr>
              <a:t>}</a:t>
            </a:r>
          </a:p>
          <a:p>
            <a:pPr lvl="0" rtl="0">
              <a:spcBef>
                <a:spcPts val="0"/>
              </a:spcBef>
              <a:buNone/>
            </a:pPr>
            <a:r>
              <a:rPr b="1" lang="en" sz="3000">
                <a:solidFill>
                  <a:srgbClr val="F2F2F2"/>
                </a:solidFill>
                <a:latin typeface="Consolas"/>
                <a:ea typeface="Consolas"/>
                <a:cs typeface="Consolas"/>
                <a:sym typeface="Consolas"/>
              </a:rPr>
              <a:t>node;</a:t>
            </a:r>
          </a:p>
          <a:p>
            <a:pPr indent="0" lvl="0" marL="0" marR="0" rtl="0" algn="l">
              <a:spcBef>
                <a:spcPts val="0"/>
              </a:spcBef>
              <a:buClr>
                <a:schemeClr val="dk1"/>
              </a:buClr>
              <a:buFont typeface="Arial"/>
              <a:buNone/>
            </a:pPr>
            <a:r>
              <a:t/>
            </a:r>
            <a:endParaRPr b="0" i="0" sz="4400" u="none" cap="none" strike="noStrike">
              <a:solidFill>
                <a:schemeClr val="dk1"/>
              </a:solidFill>
              <a:latin typeface="Calibri"/>
              <a:ea typeface="Calibri"/>
              <a:cs typeface="Calibri"/>
              <a:sym typeface="Calibri"/>
            </a:endParaRPr>
          </a:p>
        </p:txBody>
      </p:sp>
      <p:sp>
        <p:nvSpPr>
          <p:cNvPr id="191" name="Shape 191"/>
          <p:cNvSpPr/>
          <p:nvPr/>
        </p:nvSpPr>
        <p:spPr>
          <a:xfrm>
            <a:off x="1507050" y="2619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92" name="Shape 192"/>
          <p:cNvCxnSpPr>
            <a:stCxn id="191" idx="2"/>
            <a:endCxn id="191" idx="6"/>
          </p:cNvCxnSpPr>
          <p:nvPr/>
        </p:nvCxnSpPr>
        <p:spPr>
          <a:xfrm>
            <a:off x="1507050" y="3098875"/>
            <a:ext cx="959700" cy="0"/>
          </a:xfrm>
          <a:prstGeom prst="straightConnector1">
            <a:avLst/>
          </a:prstGeom>
          <a:noFill/>
          <a:ln cap="flat" cmpd="sng" w="38100">
            <a:solidFill>
              <a:schemeClr val="accent5"/>
            </a:solidFill>
            <a:prstDash val="solid"/>
            <a:round/>
            <a:headEnd len="lg" w="lg" type="none"/>
            <a:tailEnd len="lg" w="lg" type="none"/>
          </a:ln>
        </p:spPr>
      </p:cxnSp>
      <p:cxnSp>
        <p:nvCxnSpPr>
          <p:cNvPr id="193" name="Shape 193"/>
          <p:cNvCxnSpPr>
            <a:stCxn id="191" idx="4"/>
          </p:cNvCxnSpPr>
          <p:nvPr/>
        </p:nvCxnSpPr>
        <p:spPr>
          <a:xfrm flipH="1" rot="10800000">
            <a:off x="1986900" y="3090925"/>
            <a:ext cx="5400" cy="487800"/>
          </a:xfrm>
          <a:prstGeom prst="straightConnector1">
            <a:avLst/>
          </a:prstGeom>
          <a:noFill/>
          <a:ln cap="flat" cmpd="sng" w="38100">
            <a:solidFill>
              <a:schemeClr val="accent5"/>
            </a:solidFill>
            <a:prstDash val="solid"/>
            <a:round/>
            <a:headEnd len="lg" w="lg" type="none"/>
            <a:tailEnd len="lg" w="lg" type="none"/>
          </a:ln>
        </p:spPr>
      </p:cxnSp>
      <p:cxnSp>
        <p:nvCxnSpPr>
          <p:cNvPr id="194" name="Shape 194"/>
          <p:cNvCxnSpPr/>
          <p:nvPr/>
        </p:nvCxnSpPr>
        <p:spPr>
          <a:xfrm flipH="1">
            <a:off x="1018775" y="32450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95" name="Shape 195"/>
          <p:cNvCxnSpPr/>
          <p:nvPr/>
        </p:nvCxnSpPr>
        <p:spPr>
          <a:xfrm>
            <a:off x="2237975" y="3245050"/>
            <a:ext cx="741299" cy="526800"/>
          </a:xfrm>
          <a:prstGeom prst="straightConnector1">
            <a:avLst/>
          </a:prstGeom>
          <a:noFill/>
          <a:ln cap="flat" cmpd="sng" w="38100">
            <a:solidFill>
              <a:schemeClr val="accent5"/>
            </a:solidFill>
            <a:prstDash val="solid"/>
            <a:round/>
            <a:headEnd len="lg" w="lg" type="none"/>
            <a:tailEnd len="lg" w="lg" type="triangle"/>
          </a:ln>
        </p:spPr>
      </p:cxnSp>
      <p:sp>
        <p:nvSpPr>
          <p:cNvPr id="196" name="Shape 196"/>
          <p:cNvSpPr txBox="1"/>
          <p:nvPr/>
        </p:nvSpPr>
        <p:spPr>
          <a:xfrm>
            <a:off x="1740009" y="26190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55</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nvSpPr>
        <p:spPr>
          <a:xfrm>
            <a:off x="806688" y="35476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F2F2F2"/>
                </a:solidFill>
              </a:rPr>
              <a:t>Binary Search Tree</a:t>
            </a:r>
          </a:p>
        </p:txBody>
      </p:sp>
      <p:sp>
        <p:nvSpPr>
          <p:cNvPr id="202" name="Shape 202"/>
          <p:cNvSpPr/>
          <p:nvPr/>
        </p:nvSpPr>
        <p:spPr>
          <a:xfrm>
            <a:off x="5545650" y="34572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03" name="Shape 203"/>
          <p:cNvCxnSpPr>
            <a:stCxn id="202" idx="2"/>
            <a:endCxn id="202" idx="6"/>
          </p:cNvCxnSpPr>
          <p:nvPr/>
        </p:nvCxnSpPr>
        <p:spPr>
          <a:xfrm>
            <a:off x="5545650" y="39370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04" name="Shape 204"/>
          <p:cNvCxnSpPr>
            <a:stCxn id="202" idx="4"/>
          </p:cNvCxnSpPr>
          <p:nvPr/>
        </p:nvCxnSpPr>
        <p:spPr>
          <a:xfrm flipH="1" rot="10800000">
            <a:off x="6025500" y="39291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05" name="Shape 205"/>
          <p:cNvSpPr/>
          <p:nvPr/>
        </p:nvSpPr>
        <p:spPr>
          <a:xfrm>
            <a:off x="2726250" y="34572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06" name="Shape 206"/>
          <p:cNvCxnSpPr>
            <a:stCxn id="205" idx="2"/>
            <a:endCxn id="205" idx="6"/>
          </p:cNvCxnSpPr>
          <p:nvPr/>
        </p:nvCxnSpPr>
        <p:spPr>
          <a:xfrm>
            <a:off x="2726250" y="39370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07" name="Shape 207"/>
          <p:cNvCxnSpPr>
            <a:stCxn id="205" idx="4"/>
          </p:cNvCxnSpPr>
          <p:nvPr/>
        </p:nvCxnSpPr>
        <p:spPr>
          <a:xfrm flipH="1" rot="10800000">
            <a:off x="3206100" y="39291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08" name="Shape 208"/>
          <p:cNvSpPr/>
          <p:nvPr/>
        </p:nvSpPr>
        <p:spPr>
          <a:xfrm>
            <a:off x="34120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09" name="Shape 209"/>
          <p:cNvCxnSpPr>
            <a:stCxn id="208" idx="2"/>
            <a:endCxn id="208" idx="6"/>
          </p:cNvCxnSpPr>
          <p:nvPr/>
        </p:nvCxnSpPr>
        <p:spPr>
          <a:xfrm>
            <a:off x="34120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10" name="Shape 210"/>
          <p:cNvCxnSpPr>
            <a:stCxn id="208" idx="4"/>
          </p:cNvCxnSpPr>
          <p:nvPr/>
        </p:nvCxnSpPr>
        <p:spPr>
          <a:xfrm flipH="1" rot="10800000">
            <a:off x="3891900" y="53007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11" name="Shape 211"/>
          <p:cNvSpPr/>
          <p:nvPr/>
        </p:nvSpPr>
        <p:spPr>
          <a:xfrm>
            <a:off x="19642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12" name="Shape 212"/>
          <p:cNvCxnSpPr>
            <a:stCxn id="211" idx="2"/>
            <a:endCxn id="211" idx="6"/>
          </p:cNvCxnSpPr>
          <p:nvPr/>
        </p:nvCxnSpPr>
        <p:spPr>
          <a:xfrm>
            <a:off x="19642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13" name="Shape 213"/>
          <p:cNvCxnSpPr>
            <a:stCxn id="211" idx="4"/>
          </p:cNvCxnSpPr>
          <p:nvPr/>
        </p:nvCxnSpPr>
        <p:spPr>
          <a:xfrm flipH="1" rot="10800000">
            <a:off x="2444100" y="53007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14" name="Shape 214"/>
          <p:cNvSpPr/>
          <p:nvPr/>
        </p:nvSpPr>
        <p:spPr>
          <a:xfrm>
            <a:off x="48598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15" name="Shape 215"/>
          <p:cNvCxnSpPr>
            <a:stCxn id="214" idx="2"/>
            <a:endCxn id="214" idx="6"/>
          </p:cNvCxnSpPr>
          <p:nvPr/>
        </p:nvCxnSpPr>
        <p:spPr>
          <a:xfrm>
            <a:off x="48598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16" name="Shape 216"/>
          <p:cNvCxnSpPr>
            <a:stCxn id="214" idx="4"/>
          </p:cNvCxnSpPr>
          <p:nvPr/>
        </p:nvCxnSpPr>
        <p:spPr>
          <a:xfrm flipH="1" rot="10800000">
            <a:off x="5339700" y="53007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17" name="Shape 217"/>
          <p:cNvSpPr/>
          <p:nvPr/>
        </p:nvSpPr>
        <p:spPr>
          <a:xfrm>
            <a:off x="63838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18" name="Shape 218"/>
          <p:cNvCxnSpPr>
            <a:stCxn id="217" idx="2"/>
            <a:endCxn id="217" idx="6"/>
          </p:cNvCxnSpPr>
          <p:nvPr/>
        </p:nvCxnSpPr>
        <p:spPr>
          <a:xfrm>
            <a:off x="63838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19" name="Shape 219"/>
          <p:cNvCxnSpPr>
            <a:stCxn id="217" idx="4"/>
          </p:cNvCxnSpPr>
          <p:nvPr/>
        </p:nvCxnSpPr>
        <p:spPr>
          <a:xfrm flipH="1" rot="10800000">
            <a:off x="6863700" y="5300725"/>
            <a:ext cx="5400" cy="487800"/>
          </a:xfrm>
          <a:prstGeom prst="straightConnector1">
            <a:avLst/>
          </a:prstGeom>
          <a:noFill/>
          <a:ln cap="flat" cmpd="sng" w="28575">
            <a:solidFill>
              <a:schemeClr val="accent5"/>
            </a:solidFill>
            <a:prstDash val="solid"/>
            <a:round/>
            <a:headEnd len="lg" w="lg" type="none"/>
            <a:tailEnd len="lg" w="lg" type="none"/>
          </a:ln>
        </p:spPr>
      </p:cxnSp>
      <p:cxnSp>
        <p:nvCxnSpPr>
          <p:cNvPr id="220" name="Shape 220"/>
          <p:cNvCxnSpPr/>
          <p:nvPr/>
        </p:nvCxnSpPr>
        <p:spPr>
          <a:xfrm flipH="1">
            <a:off x="3609575" y="2940250"/>
            <a:ext cx="741299" cy="526800"/>
          </a:xfrm>
          <a:prstGeom prst="straightConnector1">
            <a:avLst/>
          </a:prstGeom>
          <a:noFill/>
          <a:ln cap="flat" cmpd="sng" w="28575">
            <a:solidFill>
              <a:schemeClr val="accent5"/>
            </a:solidFill>
            <a:prstDash val="solid"/>
            <a:round/>
            <a:headEnd len="lg" w="lg" type="none"/>
            <a:tailEnd len="lg" w="lg" type="triangle"/>
          </a:ln>
        </p:spPr>
      </p:cxnSp>
      <p:cxnSp>
        <p:nvCxnSpPr>
          <p:cNvPr id="221" name="Shape 221"/>
          <p:cNvCxnSpPr/>
          <p:nvPr/>
        </p:nvCxnSpPr>
        <p:spPr>
          <a:xfrm flipH="1">
            <a:off x="2624249"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22" name="Shape 222"/>
          <p:cNvCxnSpPr/>
          <p:nvPr/>
        </p:nvCxnSpPr>
        <p:spPr>
          <a:xfrm>
            <a:off x="3462450"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23" name="Shape 223"/>
          <p:cNvCxnSpPr/>
          <p:nvPr/>
        </p:nvCxnSpPr>
        <p:spPr>
          <a:xfrm>
            <a:off x="6281850"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24" name="Shape 224"/>
          <p:cNvCxnSpPr/>
          <p:nvPr/>
        </p:nvCxnSpPr>
        <p:spPr>
          <a:xfrm flipH="1">
            <a:off x="5443649"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25" name="Shape 225"/>
          <p:cNvCxnSpPr/>
          <p:nvPr/>
        </p:nvCxnSpPr>
        <p:spPr>
          <a:xfrm>
            <a:off x="4828775" y="2940250"/>
            <a:ext cx="741299" cy="526800"/>
          </a:xfrm>
          <a:prstGeom prst="straightConnector1">
            <a:avLst/>
          </a:prstGeom>
          <a:noFill/>
          <a:ln cap="flat" cmpd="sng" w="28575">
            <a:solidFill>
              <a:schemeClr val="accent5"/>
            </a:solidFill>
            <a:prstDash val="solid"/>
            <a:round/>
            <a:headEnd len="lg" w="lg" type="none"/>
            <a:tailEnd len="lg" w="lg" type="triangle"/>
          </a:ln>
        </p:spPr>
      </p:cxnSp>
      <p:sp>
        <p:nvSpPr>
          <p:cNvPr id="226" name="Shape 226"/>
          <p:cNvSpPr txBox="1"/>
          <p:nvPr/>
        </p:nvSpPr>
        <p:spPr>
          <a:xfrm>
            <a:off x="5778609" y="34572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77</a:t>
            </a:r>
          </a:p>
        </p:txBody>
      </p:sp>
      <p:sp>
        <p:nvSpPr>
          <p:cNvPr id="227" name="Shape 227"/>
          <p:cNvSpPr txBox="1"/>
          <p:nvPr/>
        </p:nvSpPr>
        <p:spPr>
          <a:xfrm>
            <a:off x="66168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88</a:t>
            </a:r>
          </a:p>
        </p:txBody>
      </p:sp>
      <p:sp>
        <p:nvSpPr>
          <p:cNvPr id="228" name="Shape 228"/>
          <p:cNvSpPr txBox="1"/>
          <p:nvPr/>
        </p:nvSpPr>
        <p:spPr>
          <a:xfrm>
            <a:off x="50928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66</a:t>
            </a:r>
          </a:p>
        </p:txBody>
      </p:sp>
      <p:sp>
        <p:nvSpPr>
          <p:cNvPr id="229" name="Shape 229"/>
          <p:cNvSpPr txBox="1"/>
          <p:nvPr/>
        </p:nvSpPr>
        <p:spPr>
          <a:xfrm>
            <a:off x="36450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44</a:t>
            </a:r>
          </a:p>
        </p:txBody>
      </p:sp>
      <p:sp>
        <p:nvSpPr>
          <p:cNvPr id="230" name="Shape 230"/>
          <p:cNvSpPr txBox="1"/>
          <p:nvPr/>
        </p:nvSpPr>
        <p:spPr>
          <a:xfrm>
            <a:off x="21972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22</a:t>
            </a:r>
          </a:p>
        </p:txBody>
      </p:sp>
      <p:sp>
        <p:nvSpPr>
          <p:cNvPr id="231" name="Shape 231"/>
          <p:cNvSpPr txBox="1"/>
          <p:nvPr/>
        </p:nvSpPr>
        <p:spPr>
          <a:xfrm>
            <a:off x="2959209" y="34572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33</a:t>
            </a:r>
          </a:p>
        </p:txBody>
      </p:sp>
      <p:cxnSp>
        <p:nvCxnSpPr>
          <p:cNvPr id="232" name="Shape 232"/>
          <p:cNvCxnSpPr>
            <a:stCxn id="211" idx="3"/>
          </p:cNvCxnSpPr>
          <p:nvPr/>
        </p:nvCxnSpPr>
        <p:spPr>
          <a:xfrm flipH="1" rot="10800000">
            <a:off x="2104794" y="5336880"/>
            <a:ext cx="327300" cy="311100"/>
          </a:xfrm>
          <a:prstGeom prst="straightConnector1">
            <a:avLst/>
          </a:prstGeom>
          <a:noFill/>
          <a:ln cap="flat" cmpd="sng" w="28575">
            <a:solidFill>
              <a:schemeClr val="accent5"/>
            </a:solidFill>
            <a:prstDash val="solid"/>
            <a:round/>
            <a:headEnd len="lg" w="lg" type="none"/>
            <a:tailEnd len="lg" w="lg" type="none"/>
          </a:ln>
        </p:spPr>
      </p:cxnSp>
      <p:cxnSp>
        <p:nvCxnSpPr>
          <p:cNvPr id="233" name="Shape 233"/>
          <p:cNvCxnSpPr>
            <a:stCxn id="211" idx="4"/>
          </p:cNvCxnSpPr>
          <p:nvPr/>
        </p:nvCxnSpPr>
        <p:spPr>
          <a:xfrm flipH="1" rot="10800000">
            <a:off x="2444100" y="5308825"/>
            <a:ext cx="479700" cy="479700"/>
          </a:xfrm>
          <a:prstGeom prst="straightConnector1">
            <a:avLst/>
          </a:prstGeom>
          <a:noFill/>
          <a:ln cap="flat" cmpd="sng" w="28575">
            <a:solidFill>
              <a:schemeClr val="accent5"/>
            </a:solidFill>
            <a:prstDash val="solid"/>
            <a:round/>
            <a:headEnd len="lg" w="lg" type="none"/>
            <a:tailEnd len="lg" w="lg" type="none"/>
          </a:ln>
        </p:spPr>
      </p:cxnSp>
      <p:cxnSp>
        <p:nvCxnSpPr>
          <p:cNvPr id="234" name="Shape 234"/>
          <p:cNvCxnSpPr/>
          <p:nvPr/>
        </p:nvCxnSpPr>
        <p:spPr>
          <a:xfrm flipH="1" rot="10800000">
            <a:off x="3891900" y="5308825"/>
            <a:ext cx="479699" cy="479699"/>
          </a:xfrm>
          <a:prstGeom prst="straightConnector1">
            <a:avLst/>
          </a:prstGeom>
          <a:noFill/>
          <a:ln cap="flat" cmpd="sng" w="28575">
            <a:solidFill>
              <a:schemeClr val="accent5"/>
            </a:solidFill>
            <a:prstDash val="solid"/>
            <a:round/>
            <a:headEnd len="lg" w="lg" type="none"/>
            <a:tailEnd len="lg" w="lg" type="none"/>
          </a:ln>
        </p:spPr>
      </p:cxnSp>
      <p:cxnSp>
        <p:nvCxnSpPr>
          <p:cNvPr id="235" name="Shape 235"/>
          <p:cNvCxnSpPr/>
          <p:nvPr/>
        </p:nvCxnSpPr>
        <p:spPr>
          <a:xfrm flipH="1" rot="10800000">
            <a:off x="5339700" y="5308825"/>
            <a:ext cx="479699" cy="479699"/>
          </a:xfrm>
          <a:prstGeom prst="straightConnector1">
            <a:avLst/>
          </a:prstGeom>
          <a:noFill/>
          <a:ln cap="flat" cmpd="sng" w="28575">
            <a:solidFill>
              <a:schemeClr val="accent5"/>
            </a:solidFill>
            <a:prstDash val="solid"/>
            <a:round/>
            <a:headEnd len="lg" w="lg" type="none"/>
            <a:tailEnd len="lg" w="lg" type="none"/>
          </a:ln>
        </p:spPr>
      </p:cxnSp>
      <p:cxnSp>
        <p:nvCxnSpPr>
          <p:cNvPr id="236" name="Shape 236"/>
          <p:cNvCxnSpPr/>
          <p:nvPr/>
        </p:nvCxnSpPr>
        <p:spPr>
          <a:xfrm flipH="1" rot="10800000">
            <a:off x="6863700" y="5308825"/>
            <a:ext cx="479699" cy="479699"/>
          </a:xfrm>
          <a:prstGeom prst="straightConnector1">
            <a:avLst/>
          </a:prstGeom>
          <a:noFill/>
          <a:ln cap="flat" cmpd="sng" w="28575">
            <a:solidFill>
              <a:schemeClr val="accent5"/>
            </a:solidFill>
            <a:prstDash val="solid"/>
            <a:round/>
            <a:headEnd len="lg" w="lg" type="none"/>
            <a:tailEnd len="lg" w="lg" type="none"/>
          </a:ln>
        </p:spPr>
      </p:cxnSp>
      <p:cxnSp>
        <p:nvCxnSpPr>
          <p:cNvPr id="237" name="Shape 237"/>
          <p:cNvCxnSpPr/>
          <p:nvPr/>
        </p:nvCxnSpPr>
        <p:spPr>
          <a:xfrm flipH="1" rot="10800000">
            <a:off x="3552594" y="5336880"/>
            <a:ext cx="327299" cy="311099"/>
          </a:xfrm>
          <a:prstGeom prst="straightConnector1">
            <a:avLst/>
          </a:prstGeom>
          <a:noFill/>
          <a:ln cap="flat" cmpd="sng" w="28575">
            <a:solidFill>
              <a:schemeClr val="accent5"/>
            </a:solidFill>
            <a:prstDash val="solid"/>
            <a:round/>
            <a:headEnd len="lg" w="lg" type="none"/>
            <a:tailEnd len="lg" w="lg" type="none"/>
          </a:ln>
        </p:spPr>
      </p:cxnSp>
      <p:cxnSp>
        <p:nvCxnSpPr>
          <p:cNvPr id="238" name="Shape 238"/>
          <p:cNvCxnSpPr/>
          <p:nvPr/>
        </p:nvCxnSpPr>
        <p:spPr>
          <a:xfrm flipH="1" rot="10800000">
            <a:off x="5000394" y="5336880"/>
            <a:ext cx="327299" cy="311099"/>
          </a:xfrm>
          <a:prstGeom prst="straightConnector1">
            <a:avLst/>
          </a:prstGeom>
          <a:noFill/>
          <a:ln cap="flat" cmpd="sng" w="28575">
            <a:solidFill>
              <a:schemeClr val="accent5"/>
            </a:solidFill>
            <a:prstDash val="solid"/>
            <a:round/>
            <a:headEnd len="lg" w="lg" type="none"/>
            <a:tailEnd len="lg" w="lg" type="none"/>
          </a:ln>
        </p:spPr>
      </p:cxnSp>
      <p:cxnSp>
        <p:nvCxnSpPr>
          <p:cNvPr id="239" name="Shape 239"/>
          <p:cNvCxnSpPr/>
          <p:nvPr/>
        </p:nvCxnSpPr>
        <p:spPr>
          <a:xfrm flipH="1" rot="10800000">
            <a:off x="6524394" y="5336880"/>
            <a:ext cx="327299" cy="311099"/>
          </a:xfrm>
          <a:prstGeom prst="straightConnector1">
            <a:avLst/>
          </a:prstGeom>
          <a:noFill/>
          <a:ln cap="flat" cmpd="sng" w="28575">
            <a:solidFill>
              <a:schemeClr val="accent5"/>
            </a:solidFill>
            <a:prstDash val="solid"/>
            <a:round/>
            <a:headEnd len="lg" w="lg" type="none"/>
            <a:tailEnd len="lg" w="lg" type="none"/>
          </a:ln>
        </p:spPr>
      </p:cxnSp>
      <p:cxnSp>
        <p:nvCxnSpPr>
          <p:cNvPr id="240" name="Shape 240"/>
          <p:cNvCxnSpPr/>
          <p:nvPr/>
        </p:nvCxnSpPr>
        <p:spPr>
          <a:xfrm>
            <a:off x="6281850"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241" name="Shape 241"/>
          <p:cNvCxnSpPr/>
          <p:nvPr/>
        </p:nvCxnSpPr>
        <p:spPr>
          <a:xfrm flipH="1">
            <a:off x="54436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242" name="Shape 242"/>
          <p:cNvCxnSpPr/>
          <p:nvPr/>
        </p:nvCxnSpPr>
        <p:spPr>
          <a:xfrm>
            <a:off x="48287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243" name="Shape 243"/>
          <p:cNvCxnSpPr/>
          <p:nvPr/>
        </p:nvCxnSpPr>
        <p:spPr>
          <a:xfrm flipH="1">
            <a:off x="36095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244" name="Shape 244"/>
          <p:cNvCxnSpPr/>
          <p:nvPr/>
        </p:nvCxnSpPr>
        <p:spPr>
          <a:xfrm flipH="1">
            <a:off x="26242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245" name="Shape 245"/>
          <p:cNvCxnSpPr/>
          <p:nvPr/>
        </p:nvCxnSpPr>
        <p:spPr>
          <a:xfrm>
            <a:off x="3462450" y="4149925"/>
            <a:ext cx="399900" cy="565500"/>
          </a:xfrm>
          <a:prstGeom prst="straightConnector1">
            <a:avLst/>
          </a:prstGeom>
          <a:noFill/>
          <a:ln cap="flat" cmpd="sng" w="38100">
            <a:solidFill>
              <a:schemeClr val="accent5"/>
            </a:solidFill>
            <a:prstDash val="solid"/>
            <a:round/>
            <a:headEnd len="lg" w="lg" type="none"/>
            <a:tailEnd len="lg" w="lg" type="triangle"/>
          </a:ln>
        </p:spPr>
      </p:cxnSp>
      <p:sp>
        <p:nvSpPr>
          <p:cNvPr id="246" name="Shape 246"/>
          <p:cNvSpPr/>
          <p:nvPr/>
        </p:nvSpPr>
        <p:spPr>
          <a:xfrm>
            <a:off x="19642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7" name="Shape 247"/>
          <p:cNvSpPr/>
          <p:nvPr/>
        </p:nvSpPr>
        <p:spPr>
          <a:xfrm>
            <a:off x="55456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8" name="Shape 248"/>
          <p:cNvSpPr/>
          <p:nvPr/>
        </p:nvSpPr>
        <p:spPr>
          <a:xfrm>
            <a:off x="27262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9" name="Shape 249"/>
          <p:cNvSpPr/>
          <p:nvPr/>
        </p:nvSpPr>
        <p:spPr>
          <a:xfrm>
            <a:off x="34120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0" name="Shape 250"/>
          <p:cNvSpPr/>
          <p:nvPr/>
        </p:nvSpPr>
        <p:spPr>
          <a:xfrm>
            <a:off x="4859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1" name="Shape 251"/>
          <p:cNvSpPr/>
          <p:nvPr/>
        </p:nvSpPr>
        <p:spPr>
          <a:xfrm>
            <a:off x="6383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2" name="Shape 252"/>
          <p:cNvSpPr txBox="1"/>
          <p:nvPr/>
        </p:nvSpPr>
        <p:spPr>
          <a:xfrm>
            <a:off x="5747694" y="3666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77</a:t>
            </a:r>
          </a:p>
        </p:txBody>
      </p:sp>
      <p:sp>
        <p:nvSpPr>
          <p:cNvPr id="253" name="Shape 253"/>
          <p:cNvSpPr txBox="1"/>
          <p:nvPr/>
        </p:nvSpPr>
        <p:spPr>
          <a:xfrm>
            <a:off x="6616796" y="4981225"/>
            <a:ext cx="741299" cy="526800"/>
          </a:xfrm>
          <a:prstGeom prst="rect">
            <a:avLst/>
          </a:prstGeom>
          <a:noFill/>
          <a:ln>
            <a:noFill/>
          </a:ln>
        </p:spPr>
        <p:txBody>
          <a:bodyPr anchorCtr="0" anchor="t" bIns="91425" lIns="91425" rIns="91425" tIns="91425">
            <a:noAutofit/>
          </a:bodyPr>
          <a:lstStyle/>
          <a:p>
            <a:pPr lvl="0" rtl="0">
              <a:spcBef>
                <a:spcPts val="0"/>
              </a:spcBef>
              <a:buNone/>
            </a:pPr>
            <a:r>
              <a:rPr lang="en" sz="3000"/>
              <a:t>88</a:t>
            </a:r>
          </a:p>
        </p:txBody>
      </p:sp>
      <p:sp>
        <p:nvSpPr>
          <p:cNvPr id="254" name="Shape 254"/>
          <p:cNvSpPr txBox="1"/>
          <p:nvPr/>
        </p:nvSpPr>
        <p:spPr>
          <a:xfrm>
            <a:off x="5016600" y="49812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66</a:t>
            </a:r>
          </a:p>
        </p:txBody>
      </p:sp>
      <p:sp>
        <p:nvSpPr>
          <p:cNvPr id="255" name="Shape 255"/>
          <p:cNvSpPr txBox="1"/>
          <p:nvPr/>
        </p:nvSpPr>
        <p:spPr>
          <a:xfrm>
            <a:off x="3568794" y="49812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44</a:t>
            </a:r>
          </a:p>
        </p:txBody>
      </p:sp>
      <p:sp>
        <p:nvSpPr>
          <p:cNvPr id="256" name="Shape 256"/>
          <p:cNvSpPr txBox="1"/>
          <p:nvPr/>
        </p:nvSpPr>
        <p:spPr>
          <a:xfrm>
            <a:off x="2120992" y="49812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22</a:t>
            </a:r>
          </a:p>
        </p:txBody>
      </p:sp>
      <p:sp>
        <p:nvSpPr>
          <p:cNvPr id="257" name="Shape 257"/>
          <p:cNvSpPr txBox="1"/>
          <p:nvPr/>
        </p:nvSpPr>
        <p:spPr>
          <a:xfrm>
            <a:off x="2882995" y="3609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33</a:t>
            </a:r>
          </a:p>
        </p:txBody>
      </p:sp>
      <p:sp>
        <p:nvSpPr>
          <p:cNvPr id="258" name="Shape 258"/>
          <p:cNvSpPr/>
          <p:nvPr/>
        </p:nvSpPr>
        <p:spPr>
          <a:xfrm>
            <a:off x="4066950" y="2209150"/>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9" name="Shape 259"/>
          <p:cNvSpPr txBox="1"/>
          <p:nvPr/>
        </p:nvSpPr>
        <p:spPr>
          <a:xfrm>
            <a:off x="4252346" y="240767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55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nvSpPr>
        <p:spPr>
          <a:xfrm>
            <a:off x="1056375" y="1940150"/>
            <a:ext cx="8849699" cy="4132500"/>
          </a:xfrm>
          <a:prstGeom prst="rect">
            <a:avLst/>
          </a:prstGeom>
          <a:noFill/>
          <a:ln>
            <a:noFill/>
          </a:ln>
        </p:spPr>
        <p:txBody>
          <a:bodyPr anchorCtr="0" anchor="ctr" bIns="45700" lIns="91425" rIns="91425" tIns="45700">
            <a:noAutofit/>
          </a:bodyPr>
          <a:lstStyle/>
          <a:p>
            <a:pPr lvl="0" rtl="0">
              <a:spcBef>
                <a:spcPts val="0"/>
              </a:spcBef>
              <a:buNone/>
            </a:pPr>
            <a:r>
              <a:rPr b="1" lang="en" sz="2500">
                <a:solidFill>
                  <a:schemeClr val="accent1"/>
                </a:solidFill>
                <a:latin typeface="Consolas"/>
                <a:ea typeface="Consolas"/>
                <a:cs typeface="Consolas"/>
                <a:sym typeface="Consolas"/>
              </a:rPr>
              <a:t>bool</a:t>
            </a:r>
            <a:r>
              <a:rPr b="1" lang="en" sz="2500">
                <a:solidFill>
                  <a:schemeClr val="lt1"/>
                </a:solidFill>
                <a:latin typeface="Consolas"/>
                <a:ea typeface="Consolas"/>
                <a:cs typeface="Consolas"/>
                <a:sym typeface="Consolas"/>
              </a:rPr>
              <a:t> search(node* root, </a:t>
            </a:r>
            <a:r>
              <a:rPr b="1" lang="en" sz="2500">
                <a:solidFill>
                  <a:schemeClr val="accent1"/>
                </a:solidFill>
                <a:latin typeface="Consolas"/>
                <a:ea typeface="Consolas"/>
                <a:cs typeface="Consolas"/>
                <a:sym typeface="Consolas"/>
              </a:rPr>
              <a:t>int </a:t>
            </a:r>
            <a:r>
              <a:rPr b="1" lang="en" sz="2500">
                <a:solidFill>
                  <a:schemeClr val="lt1"/>
                </a:solidFill>
                <a:latin typeface="Consolas"/>
                <a:ea typeface="Consolas"/>
                <a:cs typeface="Consolas"/>
                <a:sym typeface="Consolas"/>
              </a:rPr>
              <a:t>val)</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root is NULL</a:t>
            </a:r>
          </a:p>
          <a:p>
            <a:pPr lvl="0" rtl="0">
              <a:spcBef>
                <a:spcPts val="0"/>
              </a:spcBef>
              <a:buNone/>
            </a:pPr>
            <a:r>
              <a:rPr b="1" lang="en" sz="2500">
                <a:solidFill>
                  <a:schemeClr val="lt1"/>
                </a:solidFill>
                <a:latin typeface="Consolas"/>
                <a:ea typeface="Consolas"/>
                <a:cs typeface="Consolas"/>
                <a:sym typeface="Consolas"/>
              </a:rPr>
              <a:t>        return false.</a:t>
            </a:r>
          </a:p>
          <a:p>
            <a:pPr lvl="0" rtl="0">
              <a:spcBef>
                <a:spcPts val="0"/>
              </a:spcBef>
              <a:buClr>
                <a:srgbClr val="000000"/>
              </a:buClr>
              <a:buFont typeface="Arial"/>
              <a:buNone/>
            </a:pPr>
            <a:r>
              <a:t/>
            </a:r>
            <a:endParaRPr b="1" sz="2500">
              <a:solidFill>
                <a:schemeClr val="lt1"/>
              </a:solidFill>
              <a:latin typeface="Consolas"/>
              <a:ea typeface="Consolas"/>
              <a:cs typeface="Consolas"/>
              <a:sym typeface="Consolas"/>
            </a:endParaRP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root-&gt;n is val</a:t>
            </a:r>
          </a:p>
          <a:p>
            <a:pPr lvl="0" rtl="0">
              <a:spcBef>
                <a:spcPts val="0"/>
              </a:spcBef>
              <a:buNone/>
            </a:pPr>
            <a:r>
              <a:rPr b="1" lang="en" sz="2500">
                <a:solidFill>
                  <a:schemeClr val="lt1"/>
                </a:solidFill>
                <a:latin typeface="Consolas"/>
                <a:ea typeface="Consolas"/>
                <a:cs typeface="Consolas"/>
                <a:sym typeface="Consolas"/>
              </a:rPr>
              <a:t>        return true.</a:t>
            </a:r>
          </a:p>
          <a:p>
            <a:pPr lvl="0" rtl="0">
              <a:spcBef>
                <a:spcPts val="0"/>
              </a:spcBef>
              <a:buClr>
                <a:srgbClr val="000000"/>
              </a:buClr>
              <a:buFont typeface="Arial"/>
              <a:buNone/>
            </a:pPr>
            <a:r>
              <a:t/>
            </a:r>
            <a:endParaRPr b="1" sz="2500">
              <a:solidFill>
                <a:schemeClr val="lt1"/>
              </a:solidFill>
              <a:latin typeface="Consolas"/>
              <a:ea typeface="Consolas"/>
              <a:cs typeface="Consolas"/>
              <a:sym typeface="Consolas"/>
            </a:endParaRP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val is less than root-&gt;n</a:t>
            </a:r>
          </a:p>
          <a:p>
            <a:pPr lvl="0" rtl="0">
              <a:spcBef>
                <a:spcPts val="0"/>
              </a:spcBef>
              <a:buNone/>
            </a:pPr>
            <a:r>
              <a:rPr b="1" lang="en" sz="2500">
                <a:solidFill>
                  <a:schemeClr val="lt1"/>
                </a:solidFill>
                <a:latin typeface="Consolas"/>
                <a:ea typeface="Consolas"/>
                <a:cs typeface="Consolas"/>
                <a:sym typeface="Consolas"/>
              </a:rPr>
              <a:t>        search left child</a:t>
            </a:r>
          </a:p>
          <a:p>
            <a:pPr lvl="0" rtl="0">
              <a:spcBef>
                <a:spcPts val="0"/>
              </a:spcBef>
              <a:buClr>
                <a:srgbClr val="000000"/>
              </a:buClr>
              <a:buFont typeface="Arial"/>
              <a:buNone/>
            </a:pPr>
            <a:r>
              <a:t/>
            </a:r>
            <a:endParaRPr b="1" sz="2500">
              <a:solidFill>
                <a:schemeClr val="lt1"/>
              </a:solidFill>
              <a:latin typeface="Consolas"/>
              <a:ea typeface="Consolas"/>
              <a:cs typeface="Consolas"/>
              <a:sym typeface="Consolas"/>
            </a:endParaRP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val is greater than root-&gt;n</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search right child</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a:t>
            </a:r>
          </a:p>
          <a:p>
            <a:pPr lvl="0" rtl="0">
              <a:spcBef>
                <a:spcPts val="0"/>
              </a:spcBef>
              <a:buNone/>
            </a:pPr>
            <a:r>
              <a:t/>
            </a:r>
            <a:endParaRPr b="1" sz="3000">
              <a:solidFill>
                <a:srgbClr val="F2F2F2"/>
              </a:solidFill>
            </a:endParaRPr>
          </a:p>
          <a:p>
            <a:pPr indent="0" lvl="0" marL="0" marR="0" rtl="0" algn="l">
              <a:spcBef>
                <a:spcPts val="0"/>
              </a:spcBef>
              <a:buClr>
                <a:schemeClr val="dk1"/>
              </a:buClr>
              <a:buFont typeface="Arial"/>
              <a:buNone/>
            </a:pPr>
            <a:r>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