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85FF"/>
    <a:srgbClr val="E4B3FF"/>
    <a:srgbClr val="C357FF"/>
    <a:srgbClr val="DA9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3ADB-7208-4E9C-B80E-A2920E69B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02504-F0FB-45D1-8B88-46AE06A0D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E42CF-3E36-497F-90A3-F49647BB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6F25-90F7-4605-9C42-9F0AA29462C3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1236E-A856-45AA-AF97-9B9CE251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05A12-3E9F-44F6-AB20-B3FA5C1A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8A24-AD57-46C3-807E-C5571BA325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449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F79E-7C54-4E64-B4FD-94CF9358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566E5-63E1-49BB-B81B-FD754C946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4808D-C951-4FC5-B1C5-89C49AFC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6F25-90F7-4605-9C42-9F0AA29462C3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A2253-9365-4625-B0D5-CCED760F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D6097-8D92-4FDF-B2CA-6508FC74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8A24-AD57-46C3-807E-C5571BA325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809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D83C1-A024-47DC-B939-40EBD1045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4AB8E-7EE5-4C75-95B1-5CA295350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22A91-6FBA-4DAB-9757-863F293B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6F25-90F7-4605-9C42-9F0AA29462C3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8358A-3076-4EFE-A384-2313F7E0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6E69A-1339-4FF0-BD62-8F3127A4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8A24-AD57-46C3-807E-C5571BA325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584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861A-03C8-40A5-AB3B-893F7A44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C2927-50F4-45B6-A7BA-3F1FE6AF0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B0797-B9EE-42BB-86E0-06A946B8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6F25-90F7-4605-9C42-9F0AA29462C3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935CC-6ED7-4D10-B680-C04B2BD8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37761-120F-4571-AA07-3ED61BEB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8A24-AD57-46C3-807E-C5571BA325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510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2D37-73B4-452C-A41A-0107DA0A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69976-E44E-448E-BAFE-7FD0B4240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968A0-7E17-4A36-87E0-BF82E768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6F25-90F7-4605-9C42-9F0AA29462C3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2FD9B-B3EF-4385-89A3-C62242E3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D4C88-7EE6-40EE-B857-2F4F682E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8A24-AD57-46C3-807E-C5571BA325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960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8F0B-A804-4C0B-BAED-9F6EF55A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92A9A-B5E4-4931-982F-73B5B1C5A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33B6B-AE1F-4491-88E7-6BF3136CB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CB9C9-7711-4D51-9223-6BBCE380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6F25-90F7-4605-9C42-9F0AA29462C3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CEF8A-48AB-45E7-ADF3-5D14C8BE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4EDA6-AD60-4C47-AD91-77C5EBAF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8A24-AD57-46C3-807E-C5571BA325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833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6EA4-E907-48DC-9C54-3162BB3C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5302F-08D2-458E-A7CB-956190BD4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43746-294F-4391-8038-0DA141751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1F0E9-4B42-4845-B7D8-468DBC49F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55F7E-8416-4372-B30F-1FE806F40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216AA-1B06-40C5-AD4B-1664C2AD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6F25-90F7-4605-9C42-9F0AA29462C3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7573C-F3F0-40FC-9A2C-7B173065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ED8D7-FA4C-4376-AF36-1F214426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8A24-AD57-46C3-807E-C5571BA325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212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C32B-3B58-4A22-BA8D-0A8ABE03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034C6-C751-407C-8982-700533A6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6F25-90F7-4605-9C42-9F0AA29462C3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31312-5244-4327-BDAE-F8F78C1C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1CFF4-B55A-44EA-B9BA-2B91E5D7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8A24-AD57-46C3-807E-C5571BA325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776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5D47F-F98F-461C-9727-DDC57349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6F25-90F7-4605-9C42-9F0AA29462C3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A696F-3319-4613-A6FC-89955242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34061-F4EE-4E59-89DA-C1FF66E1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8A24-AD57-46C3-807E-C5571BA325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017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C96D-292F-4408-84E6-3549210F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2F678-659F-40A7-9C0A-8D38B80A7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A31E8-4D69-47E4-80B2-9CA33DBFB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F8EFD-E684-4FF6-A3D7-374E6EE4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6F25-90F7-4605-9C42-9F0AA29462C3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74F04-EDB0-4458-A302-F406809D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B55D7-17EE-4EA3-8CA0-1C1F2FBC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8A24-AD57-46C3-807E-C5571BA325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77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AD4B-A6E5-4199-83AA-E1078322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63940-8889-4783-8B54-8AC9E4F62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23D97-1950-4805-9F58-01778EB7A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07ADA-68B3-47AE-8875-44579B13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6F25-90F7-4605-9C42-9F0AA29462C3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17BCD-E3CD-48D7-B266-6000BB43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E7274-C483-47C9-ABBE-CBD42118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8A24-AD57-46C3-807E-C5571BA325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091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BACB2-6453-4F3A-A83A-5E96CD55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79D19-CA2D-461A-86D4-D9E182813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C3B6B-2890-4934-AEFE-60A70311C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76F25-90F7-4605-9C42-9F0AA29462C3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14AE-4764-402A-9D58-5E3A7102B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C82F-8967-4590-A887-09787F0F6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98A24-AD57-46C3-807E-C5571BA325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665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q=virtuality+group+arcade+machines&amp;sxsrf=ALeKk01XLBVjEy_W1w2zfJ1zkiVIfhWI7Q:1589125068947&amp;source=lnms&amp;tbm=isch&amp;sa=X&amp;ved=2ahUKEwiQtvOZ0KnpAhVoQxUIHY_BC-QQ_AUoAXoECBIQAw&amp;biw=958&amp;bih=910#imgrc=NKa14-O7DZRuaM" TargetMode="External"/><Relationship Id="rId13" Type="http://schemas.openxmlformats.org/officeDocument/2006/relationships/hyperlink" Target="https://www.google.com/search?q=5g+tower&amp;tbm=isch&amp;ved=2ahUKEwje-pG9gqzpAhVUQ8AKHR6lD7YQ2-cCegQIABAA&amp;oq=5g+tower&amp;gs_lcp=CgNpbWcQAzIECAAQQzIECAAQQzIECAAQQzIECAAQQzIECAAQQzIECAAQQzIECAAQQzICCAAyAggAMgQIABBDUKIJWMISYM0TaABwAHgAgAHpAYgB9gSSAQUxLjIuMZgBAKABAaoBC2d3cy13aXotaW1n&amp;sclient=img&amp;ei=9GC5Xt6wBdSGgQaeyr6wCw&amp;bih=920&amp;biw=1920#imgrc=_nnozgqVMrIvkM" TargetMode="External"/><Relationship Id="rId18" Type="http://schemas.openxmlformats.org/officeDocument/2006/relationships/hyperlink" Target="https://www.google.com/search?q=ready+player+one+real+world&amp;tbm=isch&amp;ved=2ahUKEwjB9eqYhazpAhVeXRUIHRRgAdcQ2-cCegQIABAA&amp;oq=ready+player+one+real+world&amp;gs_lcp=CgNpbWcQAzICCAAyBAgAEBg6BAgjECc6BQgAEIMBOgQIABBDOgcIIxDqAhAnOgYIABAFEB46BggAEAgQHjoECAAQHlDWwAFYy_YBYIL4AWgHcAB4AIAB8QKIAeUhkgEJMTYuMTQuMi4ymAEAoAEBqgELZ3dzLXdpei1pbWewAQo&amp;sclient=img&amp;ei=zWO5XoHbD9661fAPlMCFuA0&amp;bih=920&amp;biw=1920#imgrc=Gdy_I10bpQxf6M" TargetMode="External"/><Relationship Id="rId3" Type="http://schemas.openxmlformats.org/officeDocument/2006/relationships/hyperlink" Target="https://www.google.com/search?q=sensorama&amp;sxsrf=ALeKk00COv-TSxlnbRj6Gt7RUQLmj-p6lA:1589123753305&amp;source=lnms&amp;tbm=isch&amp;sa=X&amp;ved=2ahUKEwi7isemy6npAhWBtXEKHQF3AFYQ_AUoAXoECBIQAw&amp;biw=958&amp;bih=910#imgrc=w6G4qZJxxiAuWM" TargetMode="External"/><Relationship Id="rId7" Type="http://schemas.openxmlformats.org/officeDocument/2006/relationships/hyperlink" Target="https://www.google.com/search?q=video+place+myron&amp;hl=en&amp;sxsrf=ALeKk02R-9Yd-kt2oPVb7ImWoVAZ3SFPeQ:1589124890037&amp;source=lnms&amp;tbm=isch&amp;sa=X&amp;ved=2ahUKEwjuzcvEz6npAhU1RBUIHUmPDzIQ_AUoAXoECBAQAw&amp;biw=958&amp;bih=910#imgrc=F5HNjdkDIg8gEM" TargetMode="External"/><Relationship Id="rId12" Type="http://schemas.openxmlformats.org/officeDocument/2006/relationships/hyperlink" Target="https://www.google.com/search?q=pimax+8k+headset&amp;tbm=isch&amp;sxsrf=ALeKk02cLb3vIVtB7LvpSIvRhejJBFVl-Q:1589207163660&amp;source=lnms&amp;sa=X&amp;ved=0ahUKEwiDm9uDgqzpAhWRVBUIHba5BJ4Q_AUIECgD&amp;biw=1920&amp;bih=969&amp;dpr=1#imgrc=Bs_nHV3mu84G-M" TargetMode="External"/><Relationship Id="rId17" Type="http://schemas.openxmlformats.org/officeDocument/2006/relationships/hyperlink" Target="https://www.google.com/search?q=future+vr+headset&amp;sxsrf=ALeKk01zQzHuVstWYecCfQJWkAVMvVejlw:1589207913934&amp;source=lnms&amp;tbm=isch&amp;sa=X&amp;ved=2ahUKEwimnrzphKzpAhU3QxUIHRe4Cb8Q_AUoAXoECBIQAw&amp;biw=1920&amp;bih=920#imgrc=dXg4jlhLRxZTqM" TargetMode="External"/><Relationship Id="rId2" Type="http://schemas.openxmlformats.org/officeDocument/2006/relationships/hyperlink" Target="https://www.google.com/search?q=pygmalion%E2%80%99s+spectacles&amp;sxsrf=ALeKk01a7pK4HXBOPvXfA8Zg3AfkuyJv_w:1589123546381&amp;source=lnms&amp;tbm=isch&amp;sa=X&amp;ved=2ahUKEwiT1fHDyqnpAhV2VRUIHZesCyIQ_AUoAXoECBoQAw&amp;biw=958&amp;bih=959#imgrc=YsNnQfLHxsEwhM" TargetMode="External"/><Relationship Id="rId16" Type="http://schemas.openxmlformats.org/officeDocument/2006/relationships/hyperlink" Target="https://www.google.com/search?q=tesla+suit&amp;sxsrf=ALeKk02_0p51xDq1wXZ3M-J24T5OYUVd9A:1589207585925&amp;source=lnms&amp;tbm=isch&amp;sa=X&amp;ved=2ahUKEwjQlYjNg6zpAhWTUBUIHT8nB7EQ_AUoAXoECAoQAw&amp;biw=1920&amp;bih=920#imgrc=MiEK-Fq4lk31L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q=the+ultimate+display&amp;tbm=isch&amp;ved=2ahUKEwj3tsuhzqnpAhVCnVwKHbIrCEYQ2-cCegQIABAA&amp;oq=the+ultimate+&amp;gs_lcp=CgNpbWcQARgAMgQIIxAnMgQIIxAnMgIIADICCAAyAggAMgIIADICCAAyAggAMgIIADICCAA6BAgAEEM6BQgAEIMBUPzMBFjD3ARgyegEaABwAHgAgAFiiAHUCJIBAjEzmAEAoAEBqgELZ3dzLXdpei1pbWc&amp;sclient=img&amp;ei=xB24XvfEC8K68gKy16CwBA&amp;bih=910&amp;biw=958#imgrc=ec7RyybZmswVEM" TargetMode="External"/><Relationship Id="rId11" Type="http://schemas.openxmlformats.org/officeDocument/2006/relationships/hyperlink" Target="https://www.google.com/search?q=oculus+2012+kickstarer&amp;tbm=isch&amp;ved=2ahUKEwiY1pfA0anpAhUEQRUIHbOOC8QQ2-cCegQIABAA&amp;oq=oculus+2012+kickstarer&amp;gs_lcp=CgNpbWcQAzoECAAQHjoGCAAQCBAeUNyAAVizlAFgjJUBaABwAHgAgAFsiAG5B5IBBDEwLjGYAQCgAQGqAQtnd3Mtd2l6LWltZw&amp;sclient=img&amp;ei=KSG4XtidKISC1fAPs52uoAw&amp;bih=910&amp;biw=958#imgrc=q9k5Jw2ub6bx9M" TargetMode="External"/><Relationship Id="rId5" Type="http://schemas.openxmlformats.org/officeDocument/2006/relationships/hyperlink" Target="https://www.google.com/search?q=sword+of+damocles+vr+patent+&amp;tbm=isch&amp;ved=2ahUKEwilyvaczqnpAhV_QkEAHedKAZAQ2-cCegQIABAA&amp;oq=sword+of+damocles+vr+patent+&amp;gs_lcp=CgNpbWcQAzoECCMQJzoCCAA6BAgAEB5QoThYtEJgw0RoAHAAeACAAVyIAfkEkgEBOJgBAKABAaoBC2d3cy13aXotaW1n&amp;sclient=img&amp;ei=uh24XqWFGf-EhbIP55WFgAk&amp;bih=910&amp;biw=958#imgrc=pYBClm2IOJ-zAM" TargetMode="External"/><Relationship Id="rId15" Type="http://schemas.openxmlformats.org/officeDocument/2006/relationships/hyperlink" Target="https://www.google.com/search?q=vrgluv&amp;sxsrf=ALeKk00RVQDmHR3GgrdLD0mEgl8m48__UQ:1589207494330&amp;source=lnms&amp;tbm=isch&amp;sa=X&amp;ved=2ahUKEwiI0bGhg6zpAhVeQhUIHTegBsIQ_AUoAXoECAwQAw&amp;biw=1920&amp;bih=920#imgrc=8NGXBBoK53CbrM" TargetMode="External"/><Relationship Id="rId10" Type="http://schemas.openxmlformats.org/officeDocument/2006/relationships/hyperlink" Target="https://www.google.com/search?q=matrix&amp;sxsrf=ALeKk03VAZ7W06kzZDgaGOInxw1t81XPJQ:1589125292296&amp;source=lnms&amp;tbm=isch&amp;sa=X&amp;ved=2ahUKEwiyzLOE0anpAhWuZxUIHZIqB3EQ_AUoAXoECCcQAw&amp;biw=958&amp;bih=910#imgrc=azv96f54k_36VM" TargetMode="External"/><Relationship Id="rId4" Type="http://schemas.openxmlformats.org/officeDocument/2006/relationships/hyperlink" Target="https://www.google.com/search?q=sensorama&amp;sxsrf=ALeKk00COv-TSxlnbRj6Gt7RUQLmj-p6lA:1589123753305&amp;source=lnms&amp;tbm=isch&amp;sa=X&amp;ved=2ahUKEwi7isemy6npAhWBtXEKHQF3AFYQ_AUoAXoECBIQAw&amp;biw=958&amp;bih=910#imgrc=2TYTPhQJ-tAl0M" TargetMode="External"/><Relationship Id="rId9" Type="http://schemas.openxmlformats.org/officeDocument/2006/relationships/hyperlink" Target="https://www.google.com/search?q=virtual+boy&amp;sxsrf=ALeKk00rbQoF5gFOu86C7gRWiMY68wIWPA:1589125161004&amp;source=lnms&amp;tbm=isch&amp;sa=X&amp;ved=2ahUKEwitoubF0KnpAhU2QRUIHbk0BicQ_AUoAXoECA4QAw&amp;biw=958&amp;bih=910#imgrc=TC2kVlkOpi0WWM" TargetMode="External"/><Relationship Id="rId14" Type="http://schemas.openxmlformats.org/officeDocument/2006/relationships/hyperlink" Target="https://www.google.com/search?q=kat+loco&amp;hl=en&amp;sxsrf=ALeKk01GGkO6oS8DhAGDRfIvsDwBZ3hZmw:1589207411900&amp;source=lnms&amp;tbm=isch&amp;sa=X&amp;ved=2ahUKEwjcwYr6gqzpAhUSsHEKHeKzCP8Q_AUoAXoECAoQAw&amp;biw=1920&amp;bih=920#imgrc=tEUjJm5KqDxQF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153387-A584-4C09-B053-43054BB63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chemeClr val="tx2"/>
                </a:solidFill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353871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255AAF7-2442-40DD-83C8-30469267B237}"/>
              </a:ext>
            </a:extLst>
          </p:cNvPr>
          <p:cNvSpPr/>
          <p:nvPr/>
        </p:nvSpPr>
        <p:spPr>
          <a:xfrm>
            <a:off x="-1" y="3289109"/>
            <a:ext cx="6207095" cy="3568891"/>
          </a:xfrm>
          <a:prstGeom prst="rect">
            <a:avLst/>
          </a:prstGeom>
          <a:solidFill>
            <a:srgbClr val="C35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020D93-44E5-4CDF-A1A3-A51592D86E66}"/>
              </a:ext>
            </a:extLst>
          </p:cNvPr>
          <p:cNvSpPr/>
          <p:nvPr/>
        </p:nvSpPr>
        <p:spPr>
          <a:xfrm>
            <a:off x="6207095" y="0"/>
            <a:ext cx="5984905" cy="6858000"/>
          </a:xfrm>
          <a:prstGeom prst="rect">
            <a:avLst/>
          </a:prstGeom>
          <a:solidFill>
            <a:srgbClr val="E4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13C7CF-19E6-49F9-92F2-213AB663908D}"/>
              </a:ext>
            </a:extLst>
          </p:cNvPr>
          <p:cNvSpPr/>
          <p:nvPr/>
        </p:nvSpPr>
        <p:spPr>
          <a:xfrm>
            <a:off x="0" y="0"/>
            <a:ext cx="6207095" cy="3289109"/>
          </a:xfrm>
          <a:prstGeom prst="rect">
            <a:avLst/>
          </a:prstGeom>
          <a:solidFill>
            <a:srgbClr val="DA9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Content Placeholder 4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9D9581B4-38F6-457D-8474-04DB5E678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59" y="1219137"/>
            <a:ext cx="2285200" cy="14556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A picture containing text, map, drawing&#10;&#10;Description automatically generated">
            <a:extLst>
              <a:ext uri="{FF2B5EF4-FFF2-40B4-BE49-F238E27FC236}">
                <a16:creationId xmlns:a16="http://schemas.microsoft.com/office/drawing/2014/main" id="{98A51DA4-F8EA-4FBF-B301-099296B76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05" y="3992818"/>
            <a:ext cx="1909855" cy="22233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F551D7-2038-4CCF-964A-9D1E6E0F9213}"/>
              </a:ext>
            </a:extLst>
          </p:cNvPr>
          <p:cNvCxnSpPr/>
          <p:nvPr/>
        </p:nvCxnSpPr>
        <p:spPr>
          <a:xfrm flipH="1">
            <a:off x="3537959" y="902942"/>
            <a:ext cx="2669136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3042CC-2F23-4F84-A7F8-85E753A5ED8D}"/>
              </a:ext>
            </a:extLst>
          </p:cNvPr>
          <p:cNvSpPr txBox="1"/>
          <p:nvPr/>
        </p:nvSpPr>
        <p:spPr>
          <a:xfrm>
            <a:off x="861393" y="537820"/>
            <a:ext cx="3067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1930s -  Stanley G. Weinbaum</a:t>
            </a:r>
          </a:p>
          <a:p>
            <a:pPr algn="ctr"/>
            <a:r>
              <a:rPr lang="en-IE" sz="1400" dirty="0"/>
              <a:t>First proposed the idea of VR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854CEF-6802-4D65-84CD-ED2681FF53A1}"/>
              </a:ext>
            </a:extLst>
          </p:cNvPr>
          <p:cNvCxnSpPr/>
          <p:nvPr/>
        </p:nvCxnSpPr>
        <p:spPr>
          <a:xfrm>
            <a:off x="6096000" y="4437426"/>
            <a:ext cx="288231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048B19-B79A-4228-A9A7-5AF7799714D8}"/>
              </a:ext>
            </a:extLst>
          </p:cNvPr>
          <p:cNvSpPr txBox="1"/>
          <p:nvPr/>
        </p:nvSpPr>
        <p:spPr>
          <a:xfrm>
            <a:off x="8978314" y="3289109"/>
            <a:ext cx="2634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1955 – Morton Heilig </a:t>
            </a:r>
          </a:p>
          <a:p>
            <a:pPr algn="ctr"/>
            <a:r>
              <a:rPr lang="en-IE" sz="1400" dirty="0"/>
              <a:t>Envisioned multi-sensory theatre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1C0481-8B05-43C7-A22A-005C7D54F93F}"/>
              </a:ext>
            </a:extLst>
          </p:cNvPr>
          <p:cNvCxnSpPr/>
          <p:nvPr/>
        </p:nvCxnSpPr>
        <p:spPr>
          <a:xfrm flipH="1">
            <a:off x="3929324" y="5104263"/>
            <a:ext cx="2277771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close up of a map&#10;&#10;Description automatically generated">
            <a:extLst>
              <a:ext uri="{FF2B5EF4-FFF2-40B4-BE49-F238E27FC236}">
                <a16:creationId xmlns:a16="http://schemas.microsoft.com/office/drawing/2014/main" id="{8F834175-D752-406F-AE5C-76987E21A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2" y="3992818"/>
            <a:ext cx="1584354" cy="23273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030A683-EFA0-445F-817E-41F6BD32DE88}"/>
              </a:ext>
            </a:extLst>
          </p:cNvPr>
          <p:cNvSpPr txBox="1"/>
          <p:nvPr/>
        </p:nvSpPr>
        <p:spPr>
          <a:xfrm>
            <a:off x="1988325" y="4734931"/>
            <a:ext cx="21039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1960 – Morton Heilig </a:t>
            </a:r>
          </a:p>
          <a:p>
            <a:pPr algn="ctr"/>
            <a:r>
              <a:rPr lang="en-IE" sz="1400" dirty="0"/>
              <a:t>Patented design for first head mounted display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ADF725-B51C-4AE5-A45B-C71FC25E175C}"/>
              </a:ext>
            </a:extLst>
          </p:cNvPr>
          <p:cNvSpPr/>
          <p:nvPr/>
        </p:nvSpPr>
        <p:spPr>
          <a:xfrm>
            <a:off x="6096000" y="-1"/>
            <a:ext cx="274076" cy="697495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2049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3C3AD55-81CD-4A05-8E9D-6F849412BAAF}"/>
              </a:ext>
            </a:extLst>
          </p:cNvPr>
          <p:cNvSpPr/>
          <p:nvPr/>
        </p:nvSpPr>
        <p:spPr>
          <a:xfrm>
            <a:off x="6266122" y="4136054"/>
            <a:ext cx="5925878" cy="2721940"/>
          </a:xfrm>
          <a:prstGeom prst="rect">
            <a:avLst/>
          </a:prstGeom>
          <a:solidFill>
            <a:srgbClr val="C35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499A47-55C8-4575-A7A5-6CA05F934547}"/>
              </a:ext>
            </a:extLst>
          </p:cNvPr>
          <p:cNvSpPr/>
          <p:nvPr/>
        </p:nvSpPr>
        <p:spPr>
          <a:xfrm>
            <a:off x="0" y="2611693"/>
            <a:ext cx="6266122" cy="4246308"/>
          </a:xfrm>
          <a:prstGeom prst="rect">
            <a:avLst/>
          </a:prstGeom>
          <a:solidFill>
            <a:srgbClr val="D38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599B17-97C2-45F3-8E40-A253BD68EDF0}"/>
              </a:ext>
            </a:extLst>
          </p:cNvPr>
          <p:cNvSpPr/>
          <p:nvPr/>
        </p:nvSpPr>
        <p:spPr>
          <a:xfrm>
            <a:off x="6266123" y="-1"/>
            <a:ext cx="5925878" cy="4136055"/>
          </a:xfrm>
          <a:prstGeom prst="rect">
            <a:avLst/>
          </a:prstGeom>
          <a:solidFill>
            <a:srgbClr val="D38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4B83E2-2410-4369-8A1E-AD1431F10478}"/>
              </a:ext>
            </a:extLst>
          </p:cNvPr>
          <p:cNvSpPr/>
          <p:nvPr/>
        </p:nvSpPr>
        <p:spPr>
          <a:xfrm>
            <a:off x="0" y="0"/>
            <a:ext cx="6266122" cy="2611692"/>
          </a:xfrm>
          <a:prstGeom prst="rect">
            <a:avLst/>
          </a:prstGeom>
          <a:solidFill>
            <a:srgbClr val="E4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A7F567-13E9-46CD-9261-F8717D66EE8C}"/>
              </a:ext>
            </a:extLst>
          </p:cNvPr>
          <p:cNvCxnSpPr/>
          <p:nvPr/>
        </p:nvCxnSpPr>
        <p:spPr>
          <a:xfrm flipH="1">
            <a:off x="3912781" y="850605"/>
            <a:ext cx="2339163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indoor, photo, living, white&#10;&#10;Description automatically generated">
            <a:extLst>
              <a:ext uri="{FF2B5EF4-FFF2-40B4-BE49-F238E27FC236}">
                <a16:creationId xmlns:a16="http://schemas.microsoft.com/office/drawing/2014/main" id="{48C0507C-4930-4625-A0A4-69EB1F782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37" y="250863"/>
            <a:ext cx="1980141" cy="18012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193716-ADBB-4CDB-87E4-2A8FCE9B9FCE}"/>
              </a:ext>
            </a:extLst>
          </p:cNvPr>
          <p:cNvSpPr txBox="1"/>
          <p:nvPr/>
        </p:nvSpPr>
        <p:spPr>
          <a:xfrm>
            <a:off x="2085796" y="628249"/>
            <a:ext cx="179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1962 – Morton Heilig</a:t>
            </a:r>
          </a:p>
          <a:p>
            <a:pPr algn="ctr"/>
            <a:r>
              <a:rPr lang="en-IE" sz="1400" dirty="0"/>
              <a:t>Created Sensorama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E7463E-F666-4C03-8A0A-02920344192F}"/>
              </a:ext>
            </a:extLst>
          </p:cNvPr>
          <p:cNvCxnSpPr/>
          <p:nvPr/>
        </p:nvCxnSpPr>
        <p:spPr>
          <a:xfrm>
            <a:off x="6251944" y="1360967"/>
            <a:ext cx="174374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erson wearing a costume&#10;&#10;Description automatically generated">
            <a:extLst>
              <a:ext uri="{FF2B5EF4-FFF2-40B4-BE49-F238E27FC236}">
                <a16:creationId xmlns:a16="http://schemas.microsoft.com/office/drawing/2014/main" id="{7264CB92-E164-4107-A863-B6F49BA502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8" r="21847"/>
          <a:stretch/>
        </p:blipFill>
        <p:spPr>
          <a:xfrm>
            <a:off x="10207258" y="628248"/>
            <a:ext cx="1435394" cy="14238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18AC74-1CFA-4645-87C8-76FE68B29001}"/>
              </a:ext>
            </a:extLst>
          </p:cNvPr>
          <p:cNvSpPr txBox="1"/>
          <p:nvPr/>
        </p:nvSpPr>
        <p:spPr>
          <a:xfrm>
            <a:off x="8208329" y="1072962"/>
            <a:ext cx="1998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1965 – Ivan Sutherland</a:t>
            </a:r>
          </a:p>
          <a:p>
            <a:pPr algn="ctr"/>
            <a:r>
              <a:rPr lang="en-IE" sz="1400" dirty="0"/>
              <a:t>The Ultimate display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E4EAD8-7627-4E01-9DD6-3C82453B6C88}"/>
              </a:ext>
            </a:extLst>
          </p:cNvPr>
          <p:cNvCxnSpPr/>
          <p:nvPr/>
        </p:nvCxnSpPr>
        <p:spPr>
          <a:xfrm flipH="1">
            <a:off x="4327451" y="3508744"/>
            <a:ext cx="1924493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erson standing in a room&#10;&#10;Description automatically generated">
            <a:extLst>
              <a:ext uri="{FF2B5EF4-FFF2-40B4-BE49-F238E27FC236}">
                <a16:creationId xmlns:a16="http://schemas.microsoft.com/office/drawing/2014/main" id="{19E9D035-4903-4B86-87EA-B3E80F3C1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16" y="2981104"/>
            <a:ext cx="2286000" cy="171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D262556-A845-4F5D-ADEC-3A4A9089459F}"/>
              </a:ext>
            </a:extLst>
          </p:cNvPr>
          <p:cNvSpPr txBox="1"/>
          <p:nvPr/>
        </p:nvSpPr>
        <p:spPr>
          <a:xfrm>
            <a:off x="2574920" y="3139412"/>
            <a:ext cx="1798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1970s – Myron Krueger</a:t>
            </a:r>
          </a:p>
          <a:p>
            <a:pPr algn="ctr"/>
            <a:r>
              <a:rPr lang="en-IE" sz="1400" dirty="0"/>
              <a:t>Created </a:t>
            </a:r>
            <a:r>
              <a:rPr lang="en-IE" sz="1400" dirty="0" err="1"/>
              <a:t>VideoPlace</a:t>
            </a:r>
            <a:endParaRPr lang="en-IE" sz="1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14D0436-2285-4D3E-91E4-DFCEFB3ED105}"/>
              </a:ext>
            </a:extLst>
          </p:cNvPr>
          <p:cNvCxnSpPr>
            <a:cxnSpLocks/>
          </p:cNvCxnSpPr>
          <p:nvPr/>
        </p:nvCxnSpPr>
        <p:spPr>
          <a:xfrm>
            <a:off x="6251944" y="5475767"/>
            <a:ext cx="1584251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hand holding a cellphone&#10;&#10;Description automatically generated">
            <a:extLst>
              <a:ext uri="{FF2B5EF4-FFF2-40B4-BE49-F238E27FC236}">
                <a16:creationId xmlns:a16="http://schemas.microsoft.com/office/drawing/2014/main" id="{6394566B-C06D-4EE3-8EC9-7C7F59EDE8E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5" r="3" b="3"/>
          <a:stretch/>
        </p:blipFill>
        <p:spPr>
          <a:xfrm>
            <a:off x="9769069" y="4631808"/>
            <a:ext cx="2422931" cy="14220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217CD7F-5A67-4B37-BD16-D35775A6961A}"/>
              </a:ext>
            </a:extLst>
          </p:cNvPr>
          <p:cNvSpPr txBox="1"/>
          <p:nvPr/>
        </p:nvSpPr>
        <p:spPr>
          <a:xfrm>
            <a:off x="7995684" y="5113135"/>
            <a:ext cx="207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1991 – Virtual Group</a:t>
            </a:r>
          </a:p>
          <a:p>
            <a:pPr algn="ctr"/>
            <a:r>
              <a:rPr lang="en-IE" sz="1400" dirty="0" err="1"/>
              <a:t>Vr</a:t>
            </a:r>
            <a:r>
              <a:rPr lang="en-IE" sz="1400" dirty="0"/>
              <a:t> arcade games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A0420E-87F2-451B-8382-1C654B57A30F}"/>
              </a:ext>
            </a:extLst>
          </p:cNvPr>
          <p:cNvSpPr/>
          <p:nvPr/>
        </p:nvSpPr>
        <p:spPr>
          <a:xfrm>
            <a:off x="6096000" y="-85053"/>
            <a:ext cx="274076" cy="706001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277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CB7A51B-E89C-43B8-8921-2ED826FEA19E}"/>
              </a:ext>
            </a:extLst>
          </p:cNvPr>
          <p:cNvSpPr/>
          <p:nvPr/>
        </p:nvSpPr>
        <p:spPr>
          <a:xfrm>
            <a:off x="0" y="3428993"/>
            <a:ext cx="6266121" cy="3429007"/>
          </a:xfrm>
          <a:prstGeom prst="rect">
            <a:avLst/>
          </a:prstGeom>
          <a:solidFill>
            <a:srgbClr val="D38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37A8B0-ED55-4325-A078-139698C85343}"/>
              </a:ext>
            </a:extLst>
          </p:cNvPr>
          <p:cNvSpPr/>
          <p:nvPr/>
        </p:nvSpPr>
        <p:spPr>
          <a:xfrm>
            <a:off x="6266122" y="0"/>
            <a:ext cx="5925878" cy="6858000"/>
          </a:xfrm>
          <a:prstGeom prst="rect">
            <a:avLst/>
          </a:prstGeom>
          <a:solidFill>
            <a:srgbClr val="D38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8875D-D7CB-4732-9D81-6B6BEAC1FB75}"/>
              </a:ext>
            </a:extLst>
          </p:cNvPr>
          <p:cNvSpPr/>
          <p:nvPr/>
        </p:nvSpPr>
        <p:spPr>
          <a:xfrm>
            <a:off x="0" y="0"/>
            <a:ext cx="6266122" cy="3428993"/>
          </a:xfrm>
          <a:prstGeom prst="rect">
            <a:avLst/>
          </a:prstGeom>
          <a:solidFill>
            <a:srgbClr val="E4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ECCAF3-7DED-4AFE-8177-4F11E407227C}"/>
              </a:ext>
            </a:extLst>
          </p:cNvPr>
          <p:cNvCxnSpPr/>
          <p:nvPr/>
        </p:nvCxnSpPr>
        <p:spPr>
          <a:xfrm flipH="1">
            <a:off x="3774558" y="903767"/>
            <a:ext cx="249156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sitting, red, table, black&#10;&#10;Description automatically generated">
            <a:extLst>
              <a:ext uri="{FF2B5EF4-FFF2-40B4-BE49-F238E27FC236}">
                <a16:creationId xmlns:a16="http://schemas.microsoft.com/office/drawing/2014/main" id="{2C3F23FD-B79B-43C0-84FD-D087F85A6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1" y="219053"/>
            <a:ext cx="1358886" cy="17267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61C6-DD1A-4B17-B8F9-5CDB0236355C}"/>
              </a:ext>
            </a:extLst>
          </p:cNvPr>
          <p:cNvSpPr txBox="1"/>
          <p:nvPr/>
        </p:nvSpPr>
        <p:spPr>
          <a:xfrm>
            <a:off x="1422023" y="682295"/>
            <a:ext cx="22859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1995 – Nintendo Visual Boy</a:t>
            </a:r>
          </a:p>
          <a:p>
            <a:pPr algn="ctr"/>
            <a:r>
              <a:rPr lang="en-IE" sz="1400" dirty="0"/>
              <a:t>Head mounted </a:t>
            </a:r>
            <a:r>
              <a:rPr lang="en-IE" sz="1400" dirty="0" err="1"/>
              <a:t>dispay</a:t>
            </a:r>
            <a:endParaRPr lang="en-IE" sz="1400" dirty="0"/>
          </a:p>
          <a:p>
            <a:endParaRPr lang="en-I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6D1A47-A389-4A98-BC4D-C2077718A519}"/>
              </a:ext>
            </a:extLst>
          </p:cNvPr>
          <p:cNvCxnSpPr/>
          <p:nvPr/>
        </p:nvCxnSpPr>
        <p:spPr>
          <a:xfrm>
            <a:off x="6141936" y="1493147"/>
            <a:ext cx="1995376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42682872-3617-4DC4-9CF7-CBE7A2A601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9" b="-3"/>
          <a:stretch/>
        </p:blipFill>
        <p:spPr>
          <a:xfrm>
            <a:off x="8261498" y="1220901"/>
            <a:ext cx="2835065" cy="16639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009DC3-89F1-416D-9AB7-E6CF0DC65C7D}"/>
              </a:ext>
            </a:extLst>
          </p:cNvPr>
          <p:cNvSpPr txBox="1"/>
          <p:nvPr/>
        </p:nvSpPr>
        <p:spPr>
          <a:xfrm>
            <a:off x="7981079" y="612628"/>
            <a:ext cx="30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1999 – The Matrix</a:t>
            </a:r>
          </a:p>
          <a:p>
            <a:pPr algn="ctr"/>
            <a:r>
              <a:rPr lang="en-IE" sz="1400" dirty="0"/>
              <a:t>Inspired many to invest in VR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E0C976-01FD-4984-96E1-0C02DBA5335E}"/>
              </a:ext>
            </a:extLst>
          </p:cNvPr>
          <p:cNvCxnSpPr/>
          <p:nvPr/>
        </p:nvCxnSpPr>
        <p:spPr>
          <a:xfrm flipH="1">
            <a:off x="3572540" y="5082363"/>
            <a:ext cx="269358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mouse&#10;&#10;Description automatically generated">
            <a:extLst>
              <a:ext uri="{FF2B5EF4-FFF2-40B4-BE49-F238E27FC236}">
                <a16:creationId xmlns:a16="http://schemas.microsoft.com/office/drawing/2014/main" id="{E2512867-CE40-4C59-9A04-B5DD9AFA65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0" r="3" b="13676"/>
          <a:stretch/>
        </p:blipFill>
        <p:spPr>
          <a:xfrm>
            <a:off x="841248" y="5217447"/>
            <a:ext cx="1998077" cy="1172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C6FF10-7E84-4920-AEE3-421AE01F050B}"/>
              </a:ext>
            </a:extLst>
          </p:cNvPr>
          <p:cNvSpPr txBox="1"/>
          <p:nvPr/>
        </p:nvSpPr>
        <p:spPr>
          <a:xfrm>
            <a:off x="2283255" y="4909670"/>
            <a:ext cx="2849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2012 - Oculus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3346FD-566A-465B-945F-58111BFCA2EC}"/>
              </a:ext>
            </a:extLst>
          </p:cNvPr>
          <p:cNvSpPr/>
          <p:nvPr/>
        </p:nvSpPr>
        <p:spPr>
          <a:xfrm>
            <a:off x="6096000" y="-85053"/>
            <a:ext cx="274076" cy="706001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398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CC7D10-07BD-4BB1-9576-DA588AD0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Future </a:t>
            </a:r>
          </a:p>
        </p:txBody>
      </p:sp>
    </p:spTree>
    <p:extLst>
      <p:ext uri="{BB962C8B-B14F-4D97-AF65-F5344CB8AC3E}">
        <p14:creationId xmlns:p14="http://schemas.microsoft.com/office/powerpoint/2010/main" val="259529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9E871B6-1C93-40AE-ACFF-880EBAA68058}"/>
              </a:ext>
            </a:extLst>
          </p:cNvPr>
          <p:cNvSpPr/>
          <p:nvPr/>
        </p:nvSpPr>
        <p:spPr>
          <a:xfrm>
            <a:off x="0" y="4446720"/>
            <a:ext cx="12192000" cy="2411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A34B65-28E5-4618-9AA2-52B72F7DC3BE}"/>
              </a:ext>
            </a:extLst>
          </p:cNvPr>
          <p:cNvSpPr/>
          <p:nvPr/>
        </p:nvSpPr>
        <p:spPr>
          <a:xfrm>
            <a:off x="0" y="2210253"/>
            <a:ext cx="12192000" cy="2232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F977F-9DFB-47CC-8044-5E967418249A}"/>
              </a:ext>
            </a:extLst>
          </p:cNvPr>
          <p:cNvSpPr/>
          <p:nvPr/>
        </p:nvSpPr>
        <p:spPr>
          <a:xfrm>
            <a:off x="0" y="0"/>
            <a:ext cx="12192000" cy="22327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Picture 3" descr="A person wearing a hat&#10;&#10;Description automatically generated">
            <a:extLst>
              <a:ext uri="{FF2B5EF4-FFF2-40B4-BE49-F238E27FC236}">
                <a16:creationId xmlns:a16="http://schemas.microsoft.com/office/drawing/2014/main" id="{3BAC530D-462B-44BB-8366-178B49596B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8" b="1"/>
          <a:stretch/>
        </p:blipFill>
        <p:spPr>
          <a:xfrm>
            <a:off x="426580" y="214663"/>
            <a:ext cx="3231021" cy="18963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7E0D5-FCBB-4BB4-A8AE-F6B2308EAC08}"/>
              </a:ext>
            </a:extLst>
          </p:cNvPr>
          <p:cNvSpPr txBox="1"/>
          <p:nvPr/>
        </p:nvSpPr>
        <p:spPr>
          <a:xfrm>
            <a:off x="4949456" y="433128"/>
            <a:ext cx="405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err="1"/>
              <a:t>Pimax</a:t>
            </a:r>
            <a:r>
              <a:rPr lang="en-IE" dirty="0"/>
              <a:t> 8k Headset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44F55E-BB67-46B6-BDE2-7A703C4707FB}"/>
              </a:ext>
            </a:extLst>
          </p:cNvPr>
          <p:cNvSpPr txBox="1"/>
          <p:nvPr/>
        </p:nvSpPr>
        <p:spPr>
          <a:xfrm>
            <a:off x="4949456" y="802460"/>
            <a:ext cx="40510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Provides a more captivating experience, but requires a very powerful processor.</a:t>
            </a:r>
          </a:p>
          <a:p>
            <a:endParaRPr lang="en-IE" dirty="0"/>
          </a:p>
        </p:txBody>
      </p:sp>
      <p:pic>
        <p:nvPicPr>
          <p:cNvPr id="8" name="Picture 7" descr="A picture containing outdoor, sitting, standing, pole&#10;&#10;Description automatically generated">
            <a:extLst>
              <a:ext uri="{FF2B5EF4-FFF2-40B4-BE49-F238E27FC236}">
                <a16:creationId xmlns:a16="http://schemas.microsoft.com/office/drawing/2014/main" id="{D9379225-96B4-4E95-B2C3-140E80A865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3" r="3" b="3"/>
          <a:stretch/>
        </p:blipFill>
        <p:spPr>
          <a:xfrm>
            <a:off x="279553" y="2300379"/>
            <a:ext cx="3481742" cy="2043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B793AD-0055-4AAA-9AA4-872EB96E8527}"/>
              </a:ext>
            </a:extLst>
          </p:cNvPr>
          <p:cNvSpPr txBox="1"/>
          <p:nvPr/>
        </p:nvSpPr>
        <p:spPr>
          <a:xfrm>
            <a:off x="5135526" y="2859613"/>
            <a:ext cx="367886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Development in 5G</a:t>
            </a:r>
          </a:p>
          <a:p>
            <a:pPr algn="ctr"/>
            <a:r>
              <a:rPr lang="en-IE" sz="1600" dirty="0"/>
              <a:t>VR could potentially receive images in real time</a:t>
            </a:r>
          </a:p>
          <a:p>
            <a:endParaRPr lang="en-IE" dirty="0"/>
          </a:p>
        </p:txBody>
      </p:sp>
      <p:pic>
        <p:nvPicPr>
          <p:cNvPr id="10" name="Picture 9" descr="A picture containing outdoor, road, man, young&#10;&#10;Description automatically generated">
            <a:extLst>
              <a:ext uri="{FF2B5EF4-FFF2-40B4-BE49-F238E27FC236}">
                <a16:creationId xmlns:a16="http://schemas.microsoft.com/office/drawing/2014/main" id="{B6E61E92-5016-44DA-AFE3-3B21FAEDD5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9" b="-3"/>
          <a:stretch/>
        </p:blipFill>
        <p:spPr>
          <a:xfrm>
            <a:off x="322885" y="4625249"/>
            <a:ext cx="3438410" cy="20180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B652EC-05E6-4DEF-8B3E-25BE6BEF2F17}"/>
              </a:ext>
            </a:extLst>
          </p:cNvPr>
          <p:cNvSpPr txBox="1"/>
          <p:nvPr/>
        </p:nvSpPr>
        <p:spPr>
          <a:xfrm>
            <a:off x="5196663" y="5255320"/>
            <a:ext cx="35565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KAT VR</a:t>
            </a:r>
          </a:p>
          <a:p>
            <a:pPr algn="ctr"/>
            <a:r>
              <a:rPr lang="en-IE" sz="1600" dirty="0"/>
              <a:t>Complete control over lower body</a:t>
            </a:r>
          </a:p>
        </p:txBody>
      </p:sp>
    </p:spTree>
    <p:extLst>
      <p:ext uri="{BB962C8B-B14F-4D97-AF65-F5344CB8AC3E}">
        <p14:creationId xmlns:p14="http://schemas.microsoft.com/office/powerpoint/2010/main" val="399115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6056EE4-A6AD-4939-B7A6-81AF4CE1D7A6}"/>
              </a:ext>
            </a:extLst>
          </p:cNvPr>
          <p:cNvSpPr/>
          <p:nvPr/>
        </p:nvSpPr>
        <p:spPr>
          <a:xfrm>
            <a:off x="-74428" y="4554588"/>
            <a:ext cx="12450726" cy="233916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78D2FC-48D3-49A9-9A21-B3C6959D9144}"/>
              </a:ext>
            </a:extLst>
          </p:cNvPr>
          <p:cNvSpPr/>
          <p:nvPr/>
        </p:nvSpPr>
        <p:spPr>
          <a:xfrm>
            <a:off x="-74428" y="2259418"/>
            <a:ext cx="12450726" cy="2339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395000-329B-4728-B7D0-711C948E1E93}"/>
              </a:ext>
            </a:extLst>
          </p:cNvPr>
          <p:cNvSpPr/>
          <p:nvPr/>
        </p:nvSpPr>
        <p:spPr>
          <a:xfrm>
            <a:off x="-74428" y="-85061"/>
            <a:ext cx="12450726" cy="238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CBE736C7-C772-4D12-B481-F63A42E297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" r="1297" b="-3"/>
          <a:stretch/>
        </p:blipFill>
        <p:spPr>
          <a:xfrm>
            <a:off x="151311" y="124453"/>
            <a:ext cx="3048785" cy="1789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FD697E-3624-4099-983E-D7573ADA99EB}"/>
              </a:ext>
            </a:extLst>
          </p:cNvPr>
          <p:cNvSpPr txBox="1"/>
          <p:nvPr/>
        </p:nvSpPr>
        <p:spPr>
          <a:xfrm>
            <a:off x="5336657" y="515037"/>
            <a:ext cx="37639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err="1"/>
              <a:t>Vr</a:t>
            </a:r>
            <a:r>
              <a:rPr lang="en-IE" dirty="0"/>
              <a:t> </a:t>
            </a:r>
            <a:r>
              <a:rPr lang="en-IE" dirty="0" err="1"/>
              <a:t>Gluv</a:t>
            </a:r>
            <a:r>
              <a:rPr lang="en-IE" dirty="0"/>
              <a:t> </a:t>
            </a:r>
          </a:p>
          <a:p>
            <a:pPr algn="ctr"/>
            <a:r>
              <a:rPr lang="en-IE" sz="1600" dirty="0"/>
              <a:t>Haptic gloves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4CF617-EA99-4593-BCBC-2B782DA67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1" y="2618108"/>
            <a:ext cx="3251518" cy="16217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6BE638-9E6F-4DDC-81B4-B076944E6CCB}"/>
              </a:ext>
            </a:extLst>
          </p:cNvPr>
          <p:cNvSpPr txBox="1"/>
          <p:nvPr/>
        </p:nvSpPr>
        <p:spPr>
          <a:xfrm>
            <a:off x="5069957" y="2859613"/>
            <a:ext cx="429732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Tesla Suit</a:t>
            </a:r>
          </a:p>
          <a:p>
            <a:pPr algn="ctr"/>
            <a:r>
              <a:rPr lang="en-IE" sz="1600" dirty="0"/>
              <a:t>Full body haptic suit, not easily available to the public yet</a:t>
            </a:r>
          </a:p>
          <a:p>
            <a:endParaRPr lang="en-IE" dirty="0"/>
          </a:p>
        </p:txBody>
      </p:sp>
      <p:pic>
        <p:nvPicPr>
          <p:cNvPr id="9" name="Picture 8" descr="A picture containing sunglasses, mirror&#10;&#10;Description automatically generated">
            <a:extLst>
              <a:ext uri="{FF2B5EF4-FFF2-40B4-BE49-F238E27FC236}">
                <a16:creationId xmlns:a16="http://schemas.microsoft.com/office/drawing/2014/main" id="{23D30BF4-98D1-4415-8203-2658B01576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9" b="-3"/>
          <a:stretch/>
        </p:blipFill>
        <p:spPr>
          <a:xfrm>
            <a:off x="151311" y="4796477"/>
            <a:ext cx="3300372" cy="19370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482F2E-B623-4713-A8FD-7B4B4B807AF4}"/>
              </a:ext>
            </a:extLst>
          </p:cNvPr>
          <p:cNvSpPr txBox="1"/>
          <p:nvPr/>
        </p:nvSpPr>
        <p:spPr>
          <a:xfrm>
            <a:off x="5069957" y="5154782"/>
            <a:ext cx="48316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Future VR headset</a:t>
            </a:r>
          </a:p>
          <a:p>
            <a:pPr algn="ctr"/>
            <a:r>
              <a:rPr lang="en-IE" sz="1600" dirty="0"/>
              <a:t>It is hoped that VR headsets will be light and easy to ignore when wearing them.</a:t>
            </a:r>
          </a:p>
        </p:txBody>
      </p:sp>
    </p:spTree>
    <p:extLst>
      <p:ext uri="{BB962C8B-B14F-4D97-AF65-F5344CB8AC3E}">
        <p14:creationId xmlns:p14="http://schemas.microsoft.com/office/powerpoint/2010/main" val="359357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8BF43-A12A-4FB0-9871-4FFF0823E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899"/>
            <a:ext cx="12080148" cy="5150840"/>
          </a:xfrm>
        </p:spPr>
        <p:txBody>
          <a:bodyPr>
            <a:normAutofit fontScale="92500"/>
          </a:bodyPr>
          <a:lstStyle/>
          <a:p>
            <a:pPr algn="ctr"/>
            <a:r>
              <a:rPr lang="en-IE" sz="800" dirty="0"/>
              <a:t>Stanley G. Weinbaum  </a:t>
            </a:r>
            <a:r>
              <a:rPr lang="en-IE" sz="800" u="sng" dirty="0">
                <a:hlinkClick r:id="rId2"/>
              </a:rPr>
              <a:t>https://www.google.com/search?q=pygmalion%E2%80%99s+spectacles&amp;sxsrf=ALeKk01a7pK4HXBOPvXfA8Zg3AfkuyJv_w:1589123546381&amp;source=lnms&amp;tbm=isch&amp;sa=X&amp;ved=2ahUKEwiT1fHDyqnpAhV2VRUIHZesCyIQ_AUoAXoECBoQAw&amp;biw=958&amp;bih=959#imgrc=YsNnQfLHxsEwhM</a:t>
            </a:r>
            <a:endParaRPr lang="en-IE" sz="800" dirty="0"/>
          </a:p>
          <a:p>
            <a:pPr algn="ctr"/>
            <a:r>
              <a:rPr lang="en-IE" sz="800" dirty="0"/>
              <a:t>Sensorama  </a:t>
            </a:r>
            <a:r>
              <a:rPr lang="en-IE" sz="800" u="sng" dirty="0">
                <a:hlinkClick r:id="rId3"/>
              </a:rPr>
              <a:t>https://www.google.com/search?q=sensorama&amp;sxsrf=ALeKk00COv-TSxlnbRj6Gt7RUQLmj-p6lA:1589123753305&amp;source=lnms&amp;tbm=isch&amp;sa=X&amp;ved=2ahUKEwi7isemy6npAhWBtXEKHQF3AFYQ_AUoAXoECBIQAw&amp;biw=958&amp;bih=910#imgrc=w6G4qZJxxiAuWM</a:t>
            </a:r>
            <a:endParaRPr lang="en-IE" sz="800" dirty="0"/>
          </a:p>
          <a:p>
            <a:pPr marL="0" indent="0" algn="ctr">
              <a:buNone/>
            </a:pPr>
            <a:r>
              <a:rPr lang="en-IE" sz="800" u="sng" dirty="0">
                <a:hlinkClick r:id="rId4"/>
              </a:rPr>
              <a:t>https://www.google.com/search?q=sensorama&amp;sxsrf=ALeKk00COv-TSxlnbRj6Gt7RUQLmj-p6lA:1589123753305&amp;source=lnms&amp;tbm=isch&amp;sa=X&amp;ved=2ahUKEwi7isemy6npAhWBtXEKHQF3AFYQ_AUoAXoECBIQAw&amp;biw=958&amp;bih=910#imgrc=2TYTPhQJ-tAl0M</a:t>
            </a:r>
            <a:endParaRPr lang="en-IE" sz="800" dirty="0"/>
          </a:p>
          <a:p>
            <a:pPr algn="ctr"/>
            <a:r>
              <a:rPr lang="en-IE" sz="800" dirty="0"/>
              <a:t>Swords of </a:t>
            </a:r>
            <a:r>
              <a:rPr lang="en-IE" sz="800" dirty="0" err="1"/>
              <a:t>democles</a:t>
            </a:r>
            <a:r>
              <a:rPr lang="en-IE" sz="800" dirty="0"/>
              <a:t> </a:t>
            </a:r>
            <a:r>
              <a:rPr lang="en-IE" sz="800" u="sng" dirty="0">
                <a:hlinkClick r:id="rId5"/>
              </a:rPr>
              <a:t>https://www.google.com/search?q=sword+of+damocles+vr+patent+&amp;tbm=isch&amp;ved=2ahUKEwilyvaczqnpAhV_QkEAHedKAZAQ2-cCegQIABAA&amp;oq=sword+of+damocles+vr+patent+&amp;gs_lcp=CgNpbWcQAzoECCMQJzoCCAA6BAgAEB5QoThYtEJgw0RoAHAAeACAAVyIAfkEkgEBOJgBAKABAaoBC2d3cy13aXotaW1n&amp;sclient=img&amp;ei=uh24XqWFGf-EhbIP55WFgAk&amp;bih=910&amp;biw=958#imgrc=pYBClm2IOJ-zAM</a:t>
            </a:r>
            <a:endParaRPr lang="en-IE" sz="800" dirty="0"/>
          </a:p>
          <a:p>
            <a:pPr algn="ctr"/>
            <a:r>
              <a:rPr lang="en-IE" sz="800" dirty="0"/>
              <a:t>the ultimate display </a:t>
            </a:r>
            <a:r>
              <a:rPr lang="en-IE" sz="800" u="sng" dirty="0">
                <a:hlinkClick r:id="rId6"/>
              </a:rPr>
              <a:t>https://www.google.com/search?q=the+ultimate+display&amp;tbm=isch&amp;ved=2ahUKEwj3tsuhzqnpAhVCnVwKHbIrCEYQ2-cCegQIABAA&amp;oq=the+ultimate+&amp;gs_lcp=CgNpbWcQARgAMgQIIxAnMgQIIxAnMgIIADICCAAyAggAMgIIADICCAAyAggAMgIIADICCAA6BAgAEEM6BQgAEIMBUPzMBFjD3ARgyegEaABwAHgAgAFiiAHUCJIBAjEzmAEAoAEBqgELZ3dzLXdpei1pbWc&amp;sclient=img&amp;ei=xB24XvfEC8K68gKy16CwBA&amp;bih=910&amp;biw=958#imgrc=ec7RyybZmswVEM</a:t>
            </a:r>
            <a:endParaRPr lang="en-IE" sz="800" dirty="0"/>
          </a:p>
          <a:p>
            <a:pPr algn="ctr"/>
            <a:r>
              <a:rPr lang="en-IE" sz="800" dirty="0"/>
              <a:t>Video Place </a:t>
            </a:r>
            <a:r>
              <a:rPr lang="en-IE" sz="800" u="sng" dirty="0">
                <a:hlinkClick r:id="rId7"/>
              </a:rPr>
              <a:t>https://www.google.com/search?q=video+place+myron&amp;hl=en&amp;sxsrf=ALeKk02R-9Yd-kt2oPVb7ImWoVAZ3SFPeQ:1589124890037&amp;source=lnms&amp;tbm=isch&amp;sa=X&amp;ved=2ahUKEwjuzcvEz6npAhU1RBUIHUmPDzIQ_AUoAXoECBAQAw&amp;biw=958&amp;bih=910#imgrc=F5HNjdkDIg8gEM</a:t>
            </a:r>
            <a:endParaRPr lang="en-IE" sz="800" dirty="0"/>
          </a:p>
          <a:p>
            <a:pPr algn="ctr"/>
            <a:r>
              <a:rPr lang="en-IE" sz="800" dirty="0"/>
              <a:t>Virtuality group  </a:t>
            </a:r>
            <a:r>
              <a:rPr lang="en-IE" sz="800" u="sng" dirty="0">
                <a:hlinkClick r:id="rId8"/>
              </a:rPr>
              <a:t>https://www.google.com/search?q=virtuality+group+arcade+machines&amp;sxsrf=ALeKk01XLBVjEy_W1w2zfJ1zkiVIfhWI7Q:1589125068947&amp;source=lnms&amp;tbm=isch&amp;sa=X&amp;ved=2ahUKEwiQtvOZ0KnpAhVoQxUIHY_BC-QQ_AUoAXoECBIQAw&amp;biw=958&amp;bih=910#imgrc=NKa14-O7DZRuaM</a:t>
            </a:r>
            <a:r>
              <a:rPr lang="en-IE" sz="800" dirty="0"/>
              <a:t> </a:t>
            </a:r>
          </a:p>
          <a:p>
            <a:pPr algn="ctr"/>
            <a:r>
              <a:rPr lang="en-IE" sz="800" dirty="0"/>
              <a:t>virtual boy </a:t>
            </a:r>
            <a:r>
              <a:rPr lang="en-IE" sz="800" u="sng" dirty="0">
                <a:hlinkClick r:id="rId9"/>
              </a:rPr>
              <a:t>https://www.google.com/search?q=virtual+boy&amp;sxsrf=ALeKk00rbQoF5gFOu86C7gRWiMY68wIWPA:1589125161004&amp;source=lnms&amp;tbm=isch&amp;sa=X&amp;ved=2ahUKEwitoubF0KnpAhU2QRUIHbk0BicQ_AUoAXoECA4QAw&amp;biw=958&amp;bih=910#imgrc=TC2kVlkOpi0WWM</a:t>
            </a:r>
            <a:endParaRPr lang="en-IE" sz="800" dirty="0"/>
          </a:p>
          <a:p>
            <a:pPr algn="ctr"/>
            <a:r>
              <a:rPr lang="en-IE" sz="800" dirty="0"/>
              <a:t>the matrix </a:t>
            </a:r>
            <a:r>
              <a:rPr lang="en-IE" sz="800" u="sng" dirty="0">
                <a:hlinkClick r:id="rId10"/>
              </a:rPr>
              <a:t>https://www.google.com/search?q=matrix&amp;sxsrf=ALeKk03VAZ7W06kzZDgaGOInxw1t81XPJQ:1589125292296&amp;source=lnms&amp;tbm=isch&amp;sa=X&amp;ved=2ahUKEwiyzLOE0anpAhWuZxUIHZIqB3EQ_AUoAXoECCcQAw&amp;biw=958&amp;bih=910#imgrc=azv96f54k_36VM</a:t>
            </a:r>
            <a:endParaRPr lang="en-IE" sz="800" dirty="0"/>
          </a:p>
          <a:p>
            <a:pPr algn="ctr"/>
            <a:r>
              <a:rPr lang="en-IE" sz="800" dirty="0"/>
              <a:t>Oculus  </a:t>
            </a:r>
            <a:r>
              <a:rPr lang="en-IE" sz="800" u="sng" dirty="0">
                <a:hlinkClick r:id="rId11"/>
              </a:rPr>
              <a:t>https://www.google.com/search?q=oculus+2012+kickstarer&amp;tbm=isch&amp;ved=2ahUKEwiY1pfA0anpAhUEQRUIHbOOC8QQ2-cCegQIABAA&amp;oq=oculus+2012+kickstarer&amp;gs_lcp=CgNpbWcQAzoECAAQHjoGCAAQCBAeUNyAAVizlAFgjJUBaABwAHgAgAFsiAG5B5IBBDEwLjGYAQCgAQGqAQtnd3Mtd2l6LWltZw&amp;sclient=img&amp;ei=KSG4XtidKISC1fAPs52uoAw&amp;bih=910&amp;biw=958#imgrc=q9k5Jw2ub6bx9M</a:t>
            </a:r>
            <a:r>
              <a:rPr lang="en-IE" sz="800" dirty="0"/>
              <a:t> </a:t>
            </a:r>
          </a:p>
          <a:p>
            <a:pPr algn="ctr"/>
            <a:r>
              <a:rPr lang="en-IE" sz="800" dirty="0" err="1"/>
              <a:t>Pimax</a:t>
            </a:r>
            <a:r>
              <a:rPr lang="en-IE" sz="800" dirty="0"/>
              <a:t> 8k </a:t>
            </a:r>
            <a:r>
              <a:rPr lang="en-IE" sz="800" u="sng" dirty="0">
                <a:hlinkClick r:id="rId12"/>
              </a:rPr>
              <a:t>https://www.google.com/search?q=pimax+8k+headset&amp;tbm=isch&amp;sxsrf=ALeKk02cLb3vIVtB7LvpSIvRhejJBFVl-Q:1589207163660&amp;source=lnms&amp;sa=X&amp;ved=0ahUKEwiDm9uDgqzpAhWRVBUIHba5BJ4Q_AUIECgD&amp;biw=1920&amp;bih=969&amp;dpr=1#imgrc=Bs_nHV3mu84G-M</a:t>
            </a:r>
            <a:r>
              <a:rPr lang="en-IE" sz="800" dirty="0"/>
              <a:t> </a:t>
            </a:r>
          </a:p>
          <a:p>
            <a:pPr algn="ctr"/>
            <a:r>
              <a:rPr lang="en-IE" sz="800" dirty="0"/>
              <a:t>5g </a:t>
            </a:r>
            <a:r>
              <a:rPr lang="en-IE" sz="800" u="sng" dirty="0">
                <a:hlinkClick r:id="rId13"/>
              </a:rPr>
              <a:t>https://www.google.com/search?q=5g+tower&amp;tbm=isch&amp;ved=2ahUKEwje-pG9gqzpAhVUQ8AKHR6lD7YQ2-cCegQIABAA&amp;oq=5g+tower&amp;gs_lcp=CgNpbWcQAzIECAAQQzIECAAQQzIECAAQQzIECAAQQzIECAAQQzIECAAQQzIECAAQQzICCAAyAggAMgQIABBDUKIJWMISYM0TaABwAHgAgAHpAYgB9gSSAQUxLjIuMZgBAKABAaoBC2d3cy13aXotaW1n&amp;sclient=img&amp;ei=9GC5Xt6wBdSGgQaeyr6wCw&amp;bih=920&amp;biw=1920#imgrc=_nnozgqVMrIvkM</a:t>
            </a:r>
            <a:endParaRPr lang="en-IE" sz="800" dirty="0"/>
          </a:p>
          <a:p>
            <a:pPr marL="0" indent="0" algn="ctr">
              <a:buNone/>
            </a:pPr>
            <a:endParaRPr lang="en-IE" sz="800" dirty="0"/>
          </a:p>
          <a:p>
            <a:pPr algn="ctr"/>
            <a:r>
              <a:rPr lang="en-IE" sz="800" dirty="0" err="1"/>
              <a:t>kat</a:t>
            </a:r>
            <a:r>
              <a:rPr lang="en-IE" sz="800" dirty="0"/>
              <a:t> loco </a:t>
            </a:r>
            <a:r>
              <a:rPr lang="en-IE" sz="800" u="sng" dirty="0">
                <a:hlinkClick r:id="rId14"/>
              </a:rPr>
              <a:t>https://www.google.com/search?q=kat+loco&amp;hl=en&amp;sxsrf=ALeKk01GGkO6oS8DhAGDRfIvsDwBZ3hZmw:1589207411900&amp;source=lnms&amp;tbm=isch&amp;sa=X&amp;ved=2ahUKEwjcwYr6gqzpAhUSsHEKHeKzCP8Q_AUoAXoECAoQAw&amp;biw=1920&amp;bih=920#imgrc=tEUjJm5KqDxQFM</a:t>
            </a:r>
            <a:r>
              <a:rPr lang="en-IE" sz="800" dirty="0"/>
              <a:t> </a:t>
            </a:r>
          </a:p>
          <a:p>
            <a:pPr algn="ctr"/>
            <a:r>
              <a:rPr lang="en-IE" sz="800" dirty="0" err="1"/>
              <a:t>vr</a:t>
            </a:r>
            <a:r>
              <a:rPr lang="en-IE" sz="800" dirty="0"/>
              <a:t> </a:t>
            </a:r>
            <a:r>
              <a:rPr lang="en-IE" sz="800" dirty="0" err="1"/>
              <a:t>gluv</a:t>
            </a:r>
            <a:r>
              <a:rPr lang="en-IE" sz="800" dirty="0"/>
              <a:t>  </a:t>
            </a:r>
            <a:r>
              <a:rPr lang="en-IE" sz="800" u="sng" dirty="0">
                <a:hlinkClick r:id="rId15"/>
              </a:rPr>
              <a:t>https://www.google.com/search?q=vrgluv&amp;sxsrf=ALeKk00RVQDmHR3GgrdLD0mEgl8m48__UQ:1589207494330&amp;source=lnms&amp;tbm=isch&amp;sa=X&amp;ved=2ahUKEwiI0bGhg6zpAhVeQhUIHTegBsIQ_AUoAXoECAwQAw&amp;biw=1920&amp;bih=920#imgrc=8NGXBBoK53CbrM</a:t>
            </a:r>
            <a:endParaRPr lang="en-IE" sz="800" dirty="0"/>
          </a:p>
          <a:p>
            <a:pPr algn="ctr"/>
            <a:r>
              <a:rPr lang="en-IE" sz="800" dirty="0"/>
              <a:t>tesla suit </a:t>
            </a:r>
            <a:r>
              <a:rPr lang="en-IE" sz="800" u="sng" dirty="0">
                <a:hlinkClick r:id="rId16"/>
              </a:rPr>
              <a:t>https://www.google.com/search?q=tesla+suit&amp;sxsrf=ALeKk02_0p51xDq1wXZ3M-J24T5OYUVd9A:1589207585925&amp;source=lnms&amp;tbm=isch&amp;sa=X&amp;ved=2ahUKEwjQlYjNg6zpAhWTUBUIHT8nB7EQ_AUoAXoECAoQAw&amp;biw=1920&amp;bih=920#imgrc=MiEK-Fq4lk31LM</a:t>
            </a:r>
            <a:r>
              <a:rPr lang="en-IE" sz="800" dirty="0"/>
              <a:t> </a:t>
            </a:r>
          </a:p>
          <a:p>
            <a:pPr algn="ctr"/>
            <a:r>
              <a:rPr lang="en-IE" sz="800" dirty="0"/>
              <a:t>future </a:t>
            </a:r>
            <a:r>
              <a:rPr lang="en-IE" sz="800" dirty="0" err="1"/>
              <a:t>vr</a:t>
            </a:r>
            <a:r>
              <a:rPr lang="en-IE" sz="800" dirty="0"/>
              <a:t> headsets </a:t>
            </a:r>
            <a:r>
              <a:rPr lang="en-IE" sz="800" u="sng" dirty="0">
                <a:hlinkClick r:id="rId17"/>
              </a:rPr>
              <a:t>https://www.google.com/search?q=future+vr+headset&amp;sxsrf=ALeKk01zQzHuVstWYecCfQJWkAVMvVejlw:1589207913934&amp;source=lnms&amp;tbm=isch&amp;sa=X&amp;ved=2ahUKEwimnrzphKzpAhU3QxUIHRe4Cb8Q_AUoAXoECBIQAw&amp;biw=1920&amp;bih=920#imgrc=dXg4jlhLRxZTqM</a:t>
            </a:r>
            <a:r>
              <a:rPr lang="en-IE" sz="800" dirty="0"/>
              <a:t> </a:t>
            </a:r>
          </a:p>
          <a:p>
            <a:pPr algn="ctr"/>
            <a:r>
              <a:rPr lang="en-IE" sz="800" dirty="0"/>
              <a:t>ready player one </a:t>
            </a:r>
            <a:r>
              <a:rPr lang="en-IE" sz="800" u="sng" dirty="0">
                <a:hlinkClick r:id="rId18"/>
              </a:rPr>
              <a:t>https://www.google.com/search?q=ready+player+one+real+world&amp;tbm=isch&amp;ved=2ahUKEwjB9eqYhazpAhVeXRUIHRRgAdcQ2-cCegQIABAA&amp;oq=ready+player+one+real+world&amp;gs_lcp=CgNpbWcQAzICCAAyBAgAEBg6BAgjECc6BQgAEIMBOgQIABBDOgcIIxDqAhAnOgYIABAFEB46BggAEAgQHjoECAAQHlDWwAFYy_YBYIL4AWgHcAB4AIAB8QKIAeUhkgEJMTYuMTQuMi4ymAEAoAEBqgELZ3dzLXdpei1pbWewAQo&amp;sclient=img&amp;ei=zWO5XoHbD9661fAPlMCFuA0&amp;bih=920&amp;biw=1920#imgrc=Gdy_I10bpQxf6M</a:t>
            </a:r>
            <a:endParaRPr lang="en-IE" sz="800" dirty="0"/>
          </a:p>
          <a:p>
            <a:endParaRPr lang="en-IE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F1BC5-84F4-4646-A3E5-21CA690C2969}"/>
              </a:ext>
            </a:extLst>
          </p:cNvPr>
          <p:cNvSpPr txBox="1"/>
          <p:nvPr/>
        </p:nvSpPr>
        <p:spPr>
          <a:xfrm>
            <a:off x="5285064" y="192947"/>
            <a:ext cx="343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Images Used</a:t>
            </a:r>
          </a:p>
        </p:txBody>
      </p:sp>
    </p:spTree>
    <p:extLst>
      <p:ext uri="{BB962C8B-B14F-4D97-AF65-F5344CB8AC3E}">
        <p14:creationId xmlns:p14="http://schemas.microsoft.com/office/powerpoint/2010/main" val="381977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563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History</vt:lpstr>
      <vt:lpstr>PowerPoint Presentation</vt:lpstr>
      <vt:lpstr>PowerPoint Presentation</vt:lpstr>
      <vt:lpstr>PowerPoint Presentation</vt:lpstr>
      <vt:lpstr>Future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</dc:title>
  <dc:creator>Aaron ‏‏‎ ‎</dc:creator>
  <cp:lastModifiedBy>Aaron ‏‏‎ ‎</cp:lastModifiedBy>
  <cp:revision>5</cp:revision>
  <dcterms:created xsi:type="dcterms:W3CDTF">2020-05-11T17:58:10Z</dcterms:created>
  <dcterms:modified xsi:type="dcterms:W3CDTF">2020-05-11T19:07:58Z</dcterms:modified>
</cp:coreProperties>
</file>