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6" r:id="rId10"/>
    <p:sldId id="265" r:id="rId11"/>
    <p:sldId id="264" r:id="rId12"/>
    <p:sldId id="281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9" r:id="rId21"/>
    <p:sldId id="277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5A67-3F7A-47ED-8373-F1D2D12A482C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163D-5571-47D6-BC83-2BA010725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2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2615F-5AE4-41E8-B972-CE64E7A0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CB4E25-A23D-403F-8D69-E96E4EFC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CF3652-03F9-4FF8-B4B8-25C8921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4A67-91CF-47BD-9497-B6AF6130C36D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F70C90-5D93-4AB4-A255-FBD1264B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345FBF-3E87-432D-970C-AE845076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0360E-D8C1-4611-BC9C-3D4865E8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EC1E1C-0B6F-455E-BF63-ABD742D3D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151CC-1C40-408B-9983-D645EBCF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7D15-69EF-4AC4-AC17-D066DAF8BCB2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02E77-D663-4666-8B25-8F2D015A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C904A-D8B8-4214-AE02-8631FA2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3950E-0491-4881-B52E-63B41D336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0CE273-DD1E-45B4-8F4C-06F3F96E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F9EC6-C833-4F8F-B7AF-D87BC3DF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D650-FF71-4184-94F7-E1EA2D1EE022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D607C-7109-46F4-93D6-A68D107B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7F23DE-CBF9-442F-8D87-79B54A1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6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4E488-FACC-48E4-9C5A-B9D9C4D4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58FC6-B877-43B0-8696-BDBDA491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A97CE-585D-4094-9E2B-1394B2E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D17-5811-4AD6-87DD-31201BA2E3CF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5F15A-1193-406C-8F8B-C9F20917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9B298-FC66-4DA7-810F-A7F05101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2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2230-EFD2-4508-88B1-9A57EAE9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4782F-D278-4AC0-B7E7-BF4A4FD2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2AC95-60FC-460F-97F9-1D5507E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9720-484E-4BDB-BEA6-9E95D65F340A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72E2C-1E0F-4F4C-B584-4955E04E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B826E-2F5D-4E44-8E40-6D926C36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02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51BFB-0D0A-4466-AC82-126BC943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68D2C6-2686-4209-922D-97CE6C47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07616F-AC1B-474E-BF3C-4808581D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E871B-E09E-4F6B-9789-3B27BCB9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081D-94EA-40D6-A5A2-C6AEF49ACD80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4BBAB-8F46-4D32-BB4B-503DAA6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ABF92-BB18-45D6-AC4F-6459F4A5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319FF-F69E-47D7-B38B-C23BC79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EEA14A-BF4B-4701-B887-A2D8A0EA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431C1-74A1-4FB1-9599-9A95988C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3E0AF-D060-467C-B5A3-6716227E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4E0D5E-147C-45FD-8BE9-D510FB3A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5C48B6-6A76-4A9A-9EA7-F2DFDDBC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1C3F-FEAB-4E6C-B022-CB867BBDB6E9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742198-719A-4C25-9D2B-FDAE9A31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B4DD4A-7ADB-462C-B0A2-FA50BDCA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61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DF5A4-FF7E-41BE-BB52-C2B3E8F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6DBE55-8DFF-490E-A36F-AC5B65EC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12C2-AD7C-4B01-8C5C-DB3E0DA8CD28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6E66F1-DC21-472F-9A08-68974571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9B51B9-3EAD-4A83-8E2E-6C48EA3A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339108-8716-4712-9FE1-A14838D9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4DE7-8BEF-43C7-A675-524DC8FF87DC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218F1-1EA4-486A-807F-9445FCE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1E1E43-1F0D-4F87-BA95-2C46BAF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2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CCD84-2983-41E5-9108-248A67DD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09F8E-AE6E-471D-8C8D-799366D3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5ED353-C397-4DF4-A981-70BC6D769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58DE68-3029-43AB-A05D-62D14AAC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0BE6-5015-4E8C-B64D-4DC8FBBECF2F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01E810-A1D0-42AC-8CD8-1A8BE213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A21615-2DA4-4A80-A8E3-C00958CA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4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090CF-256D-49D1-B839-075DF0A7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718DA8-45B3-462B-88AA-0AEA9001D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3393F6-4796-41AF-A792-6216F8BB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FDA275-D8EA-4523-BA27-8FC3D456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7348-7640-43B4-B4D9-D7937D0C4322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82ABB3-884A-4512-BB38-333F335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75E7C-951A-4247-ACC8-65D57779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0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6B679B-4947-430C-9A27-16030D6C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60BD6-972C-4060-BA76-BF234EDA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253ED6-781B-4D65-9402-3B29E84D2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EF62-AEDA-4B03-AAB4-7E78B3CDF01E}" type="datetime1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67347-B2BA-48DD-963C-1F3608434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51F2F-0914-4725-8475-EB1B095A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54B4-C7B4-4A2A-8102-09D98CB94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5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Db_leUmzCQRI4J0ehN2Y-BTKFazTVnE" TargetMode="External"/><Relationship Id="rId2" Type="http://schemas.openxmlformats.org/officeDocument/2006/relationships/hyperlink" Target="https://colab.research.google.com/drive/1ysGMmUQYJBbWXawQuvgOkeglppY6oJN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drive/folders/10UHrE_F3fHUcaWVpKTBQiU8oxu_e9c-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2183E-0777-4C2F-820D-48D75D6F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967274" cy="2387600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農地作物現況調查影像辨識競賽</a:t>
            </a:r>
            <a:br>
              <a:rPr lang="zh-TW" altLang="en-US" sz="5400" dirty="0"/>
            </a:br>
            <a:r>
              <a:rPr lang="en-US" altLang="zh-TW" sz="5400" dirty="0"/>
              <a:t>AI</a:t>
            </a:r>
            <a:r>
              <a:rPr lang="zh-TW" altLang="en-US" sz="5400" dirty="0"/>
              <a:t>影像辨識教學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B78D5D-BDE3-4ED1-92A6-78670070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637" y="4079875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E082-9377-4708-BFCF-622D35E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72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86"/>
            <a:ext cx="10515600" cy="5335572"/>
          </a:xfrm>
        </p:spPr>
        <p:txBody>
          <a:bodyPr/>
          <a:lstStyle/>
          <a:p>
            <a:r>
              <a:rPr lang="en-US" altLang="zh-TW" dirty="0"/>
              <a:t>Step 2. </a:t>
            </a:r>
            <a:r>
              <a:rPr lang="zh-TW" altLang="en-US" dirty="0"/>
              <a:t>讀取訓練資料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216059" y="1888094"/>
            <a:ext cx="98347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 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Notebooks/AICUP</a:t>
            </a:r>
          </a:p>
          <a:p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/crop image classification/train/'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取得訓練集影像及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資料轉成 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array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查看訓練資料組成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 shape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檢視矩陣的維度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 of Images:"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train_images.shape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 of Labels:"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train_labels.shape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#Output</a:t>
            </a:r>
            <a:endParaRPr lang="en-US" altLang="zh-TW" b="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#Shape of Images: (6000, 224, 224, 3)  #count, height, width, channels</a:t>
            </a: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#Shape of Labels: (6000,)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8ADA-1E93-4FAC-BA6D-7E12CA3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2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7F3DE-C016-437B-8841-D4F00EBD18EF}"/>
              </a:ext>
            </a:extLst>
          </p:cNvPr>
          <p:cNvSpPr txBox="1"/>
          <p:nvPr/>
        </p:nvSpPr>
        <p:spPr>
          <a:xfrm>
            <a:off x="312655" y="136525"/>
            <a:ext cx="1156668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自訂函式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–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檢視資料影像及分類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num=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顯示張數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隨機抽取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plot_images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Labels, Prediction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 &gt;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num =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最多顯示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張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避免輸出錯誤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math.ceil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(num/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     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每列顯示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張圖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計算列數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 ax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plot.subplots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row*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建立子圖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 =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pic &lt;= num: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(Images)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隨機抽圖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imshow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(Images[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   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繪圖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   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title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影像圖標題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(Prediction) &gt;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        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若有預測值則顯示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title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gt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={},p={}"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(title,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(Prediction[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     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ax[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(title)        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設定子圖標題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].axis(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'off'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    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不顯示刻度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 +=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張數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plot.show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檢視訓練集影像內容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plot_images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fr-FR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2D9-89C8-444E-B9C2-DF4BD96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2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3-1.  </a:t>
            </a:r>
            <a:r>
              <a:rPr lang="zh-TW" altLang="en-US" dirty="0"/>
              <a:t>建構網路</a:t>
            </a:r>
            <a:r>
              <a:rPr lang="en-US" altLang="zh-TW" dirty="0"/>
              <a:t> – </a:t>
            </a:r>
            <a:r>
              <a:rPr lang="zh-TW" altLang="en-US" dirty="0"/>
              <a:t>定義網路模型 </a:t>
            </a:r>
            <a:r>
              <a:rPr lang="en-US" altLang="zh-TW" dirty="0"/>
              <a:t>VGG16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7FFC-C29D-4534-B925-4A70D3C9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An overview of VGG16 and NiN models | by Khuyen Le | MLearning.ai | Medium">
            <a:extLst>
              <a:ext uri="{FF2B5EF4-FFF2-40B4-BE49-F238E27FC236}">
                <a16:creationId xmlns:a16="http://schemas.microsoft.com/office/drawing/2014/main" id="{AE613C08-2EF3-40B3-A259-3C3A41A0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15" y="1581751"/>
            <a:ext cx="7673975" cy="488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4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3-1.  </a:t>
            </a:r>
            <a:r>
              <a:rPr lang="zh-TW" altLang="en-US" dirty="0"/>
              <a:t>建構網路</a:t>
            </a:r>
            <a:r>
              <a:rPr lang="en-US" altLang="zh-TW" dirty="0"/>
              <a:t> – </a:t>
            </a:r>
            <a:r>
              <a:rPr lang="zh-TW" altLang="en-US" dirty="0"/>
              <a:t>定義網路模型 </a:t>
            </a:r>
            <a:r>
              <a:rPr lang="en-US" altLang="zh-TW" dirty="0"/>
              <a:t>VGG16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998456" y="1922031"/>
            <a:ext cx="1092318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Sequential: groups a linear stack of layers into a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tf.keras.Model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Conv2D: create a 2D convolution layer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filter: the number of output filters in the convolution,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specifying the height and width of the 2D convolution window,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padding: “same” results in padding with zeros evenly to the left/right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 up/down of the input.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nput_shape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height, width, channels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#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activation: Activation function to use.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MaxPooling2D :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Downsamples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the input along its spatial dimensions (height and width)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by taking the maximum value over an input window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(of size defined by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for each channel of the input.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</a:t>
            </a:r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'same’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….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7FFC-C29D-4534-B925-4A70D3C9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8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3-1.  </a:t>
            </a:r>
            <a:r>
              <a:rPr lang="zh-TW" altLang="en-US" dirty="0"/>
              <a:t>建構網路</a:t>
            </a:r>
            <a:r>
              <a:rPr lang="en-US" altLang="zh-TW" dirty="0"/>
              <a:t> – </a:t>
            </a:r>
            <a:r>
              <a:rPr lang="zh-TW" altLang="en-US" dirty="0"/>
              <a:t>定義模型</a:t>
            </a:r>
            <a:r>
              <a:rPr lang="en-US" altLang="zh-TW" dirty="0"/>
              <a:t>VGG16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149283" y="1782941"/>
            <a:ext cx="1055288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….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(Conv2D(filters=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512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padding=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'same'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(MaxPooling2D(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pool_size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….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1C78-F2EC-4AB9-A2F9-28042DBB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5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3-1.  </a:t>
            </a:r>
            <a:r>
              <a:rPr lang="zh-TW" altLang="en-US" dirty="0"/>
              <a:t>建構網路</a:t>
            </a:r>
            <a:r>
              <a:rPr lang="en-US" altLang="zh-TW" dirty="0"/>
              <a:t> – </a:t>
            </a:r>
            <a:r>
              <a:rPr lang="zh-TW" altLang="en-US" dirty="0"/>
              <a:t>定義模型</a:t>
            </a:r>
            <a:r>
              <a:rPr lang="en-US" altLang="zh-TW" dirty="0"/>
              <a:t>VGG16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366098" y="2235427"/>
            <a:ext cx="102760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Flatten: Flattens the input, e.g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(32,32,3) -&gt; 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output_shape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(3072,)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Dense: create a fully connected network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# unit: dimensionality of the output space</a:t>
            </a:r>
          </a:p>
          <a:p>
            <a:endParaRPr lang="en-US" altLang="zh-TW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Dropout: randomly sets input units to 0 with a frequency of rate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….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(Flatten())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(Dense(units=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4096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(Dense(units=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4096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(Dropout(rate=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output layer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的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units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為 類別數</a:t>
            </a:r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(Dense(units=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B640-B985-45E8-AD83-815E1F2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1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3-2.  </a:t>
            </a:r>
            <a:r>
              <a:rPr lang="zh-TW" altLang="en-US" dirty="0"/>
              <a:t>設定 </a:t>
            </a:r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923041" y="2084598"/>
            <a:ext cx="1110556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model.compile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: configures the model for training.</a:t>
            </a:r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loss: loss function, when there are two or more label classes, you can use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#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labels are provided as integers, or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labels are provided as one-hot encoding</a:t>
            </a:r>
          </a:p>
          <a:p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optimizers: Adam, SGD, RMSprop,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Adagrad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….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# 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how many updates of the weight via gradients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 =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optimizers.Adam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'sparse_categorical_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crossentropy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,optimizer=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opt,metrics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B640-B985-45E8-AD83-815E1F2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93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121791"/>
            <a:ext cx="10515600" cy="5335572"/>
          </a:xfrm>
        </p:spPr>
        <p:txBody>
          <a:bodyPr/>
          <a:lstStyle/>
          <a:p>
            <a:r>
              <a:rPr lang="en-US" altLang="zh-TW" dirty="0"/>
              <a:t>Step 3-3.  </a:t>
            </a:r>
            <a:r>
              <a:rPr lang="zh-TW" altLang="en-US" dirty="0"/>
              <a:t>找出最佳的網路參數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923041" y="1754660"/>
            <a:ext cx="1110556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output is a History object, its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attribute is a record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of training loss values and metrics values at successive epochs.</a:t>
            </a:r>
          </a:p>
          <a:p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trains the model.</a:t>
            </a: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fraction of the training data to be used as validation data.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epochs: number of epochs to train the model, an epoch is an iteration over the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entire data provided.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number of samples per gradient update.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train_images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train_labels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validation_split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=0.2, epochs=20, 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=32)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儲存模型 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'/content/drive/My 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Notebooks/'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model.save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之後若要載入已訓練好的模型</a:t>
            </a:r>
            <a:endParaRPr lang="en-US" altLang="zh-TW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altLang="zh-TW" b="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load_model</a:t>
            </a:r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model_dir</a:t>
            </a:r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B640-B985-45E8-AD83-815E1F2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7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檢視訓練結果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838200" y="1584634"/>
            <a:ext cx="1104232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show_train_history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train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validation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plot.plot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train_history.history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[train])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plot.plot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train_history.history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[validation])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plot.title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 History'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plot.ylabel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(train) 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plot.xlabel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'Epoch'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plot.legend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loc=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'upper left'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plot.show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將模型準確度繪圖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model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訓練過程儲存在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zh-TW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變數</a:t>
            </a:r>
            <a:endParaRPr lang="en-US" altLang="zh-TW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accuracy, </a:t>
            </a:r>
            <a:r>
              <a:rPr lang="en-US" altLang="zh-TW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 key value of training accuracy and validation accuracy </a:t>
            </a:r>
          </a:p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altLang="zh-TW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respectively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train_history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zh-TW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0B640-B985-45E8-AD83-815E1F29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18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測試網路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903"/>
            <a:ext cx="10515600" cy="4788654"/>
          </a:xfrm>
        </p:spPr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讀取測試資料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247557" y="2218711"/>
            <a:ext cx="96968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取得測試集影像及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並轉成 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array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’/content/drive/My 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Notebooks/AICUP</a:t>
            </a:r>
          </a:p>
          <a:p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/crop image classification/test/'</a:t>
            </a:r>
            <a:endParaRPr lang="fr-FR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test_images,test_labels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查看測試資料維度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 of Images:"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test_images.shape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 of Labels:"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test_labels.shape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#Output</a:t>
            </a:r>
            <a:endParaRPr lang="en-US" altLang="zh-TW" b="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#Shape of Images: (120, 224, 224, 3)  #count, height, width, channels</a:t>
            </a: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#Shape of Labels: (120,)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8ADA-1E93-4FAC-BA6D-7E12CA3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0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1C929-7618-42E2-A046-0ED1BE9C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80" y="81039"/>
            <a:ext cx="1051560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99574-2535-48AA-98E5-3F932D81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246033"/>
            <a:ext cx="10515600" cy="4351338"/>
          </a:xfrm>
        </p:spPr>
        <p:txBody>
          <a:bodyPr/>
          <a:lstStyle/>
          <a:p>
            <a:r>
              <a:rPr lang="zh-TW" altLang="en-US" dirty="0"/>
              <a:t>全名 </a:t>
            </a:r>
            <a:r>
              <a:rPr lang="en-US" altLang="zh-TW" dirty="0" err="1"/>
              <a:t>Colaboratory</a:t>
            </a:r>
            <a:endParaRPr lang="en-US" altLang="zh-TW" dirty="0"/>
          </a:p>
          <a:p>
            <a:r>
              <a:rPr lang="zh-TW" altLang="en-US" dirty="0"/>
              <a:t>於瀏覽器中編寫及執行 </a:t>
            </a:r>
            <a:r>
              <a:rPr lang="en-US" altLang="zh-TW" dirty="0"/>
              <a:t>Python </a:t>
            </a:r>
            <a:r>
              <a:rPr lang="zh-TW" altLang="en-US" dirty="0"/>
              <a:t>程式碼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https://colab.research.google.com/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F5DFDE-1923-4E9C-8944-9763BB2A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1" y="3037139"/>
            <a:ext cx="5455124" cy="354234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5D5E6-3CCE-472C-96F0-168DFA14F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33" y="3149664"/>
            <a:ext cx="4120167" cy="2847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BC14FE-9F4B-4938-AEFB-3D49C5067240}"/>
              </a:ext>
            </a:extLst>
          </p:cNvPr>
          <p:cNvSpPr txBox="1"/>
          <p:nvPr/>
        </p:nvSpPr>
        <p:spPr>
          <a:xfrm>
            <a:off x="6672592" y="5997639"/>
            <a:ext cx="455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雲端硬碟會自動新增</a:t>
            </a:r>
            <a:r>
              <a:rPr lang="en-US" altLang="zh-TW" dirty="0" err="1"/>
              <a:t>Colab</a:t>
            </a:r>
            <a:r>
              <a:rPr lang="en-US" altLang="zh-TW" dirty="0"/>
              <a:t> Notebooks</a:t>
            </a:r>
            <a:r>
              <a:rPr lang="zh-TW" altLang="en-US" dirty="0"/>
              <a:t>資料夾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AE7EF0-CAB0-4B81-8761-7EB02579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60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測試網路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28"/>
            <a:ext cx="10515600" cy="5335572"/>
          </a:xfrm>
        </p:spPr>
        <p:txBody>
          <a:bodyPr/>
          <a:lstStyle/>
          <a:p>
            <a:r>
              <a:rPr lang="en-US" altLang="zh-TW" dirty="0"/>
              <a:t>Step 2.</a:t>
            </a:r>
            <a:r>
              <a:rPr lang="zh-TW" altLang="en-US" dirty="0"/>
              <a:t>評估測試集準確度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430532" y="2369729"/>
            <a:ext cx="8071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回傳測試集準確度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dirty="0"/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應用模型於測試集之分類結果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prediction_prob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prediction_prob,axis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顯示測試集影像並標示真值及預測值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gt:ground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truth, p: prediction\n"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prediction,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8ADA-1E93-4FAC-BA6D-7E12CA3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3"/>
            <a:ext cx="10515600" cy="533557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247557" y="169013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取得影像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’/content/drive/My Drive/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Notebooks/AICUP</a:t>
            </a:r>
          </a:p>
          <a:p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/crop image classification/predict/'</a:t>
            </a:r>
            <a:endParaRPr lang="fr-FR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=[]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img_file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image = cv2.imread(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pred_dir,img_file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 = cv2.resize(image,(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     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pred_images.append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(image)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#Output</a:t>
            </a:r>
            <a:endParaRPr lang="en-US" altLang="zh-TW" b="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#25</a:t>
            </a: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8ADA-1E93-4FAC-BA6D-7E12CA3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63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43"/>
            <a:ext cx="10515600" cy="888640"/>
          </a:xfrm>
        </p:spPr>
        <p:txBody>
          <a:bodyPr/>
          <a:lstStyle/>
          <a:p>
            <a:r>
              <a:rPr lang="zh-TW" altLang="en-US" dirty="0"/>
              <a:t>顯示預測結果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998456" y="975783"/>
            <a:ext cx="961612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 =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 ax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plot.subplots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(row,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列數</a:t>
            </a:r>
            <a:endParaRPr lang="zh-TW" altLang="en-US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pic1 =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image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圖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index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pic2 = 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bar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圖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index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&lt; row: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第一列顯示影像 </a:t>
            </a:r>
            <a:endParaRPr lang="zh-TW" altLang="en-US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zh-TW" sz="15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5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[pic1]]) 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pred_prob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pred_label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pred_prob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   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回傳最大數值的位置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(index)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pred_class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get_class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pred_label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    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label 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轉換為類別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ax[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imshow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[pic1])        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繪圖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ax[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pred_class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pic1+=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第二列顯示預測的機率</a:t>
            </a:r>
            <a:endParaRPr lang="zh-TW" altLang="en-US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zh-TW" sz="15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5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pred_images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[pic2]]) 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pred_prob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pred_image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prob_value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pred_prob.reshape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</a:t>
            </a: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ax[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i,j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].bar(</a:t>
            </a:r>
            <a:r>
              <a:rPr lang="en-US" altLang="zh-TW" sz="15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prob_value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 </a:t>
            </a:r>
            <a:r>
              <a:rPr lang="en-US" altLang="zh-TW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5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各類別機率值繪圖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pic2+=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sz="15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zh-TW" sz="15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altLang="zh-TW" sz="15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zh-TW" sz="15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8ADA-1E93-4FAC-BA6D-7E12CA32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DB72E-7C50-4009-B508-2B9C515C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72" y="707010"/>
            <a:ext cx="10515600" cy="4760627"/>
          </a:xfrm>
        </p:spPr>
        <p:txBody>
          <a:bodyPr/>
          <a:lstStyle/>
          <a:p>
            <a:r>
              <a:rPr lang="zh-TW" altLang="en-US" dirty="0"/>
              <a:t>下載練習程式碼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3"/>
              </a:rPr>
              <a:t>https://colab.research.google.com/drive/1yDb_leUmzCQRI4J0ehN2Y-BTKFazTVnE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355742-1FFB-4FCD-B763-5C151CA52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4" y="2179040"/>
            <a:ext cx="5194687" cy="397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E70A3BD-F825-4AD1-B507-516561C40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159" y="2179040"/>
            <a:ext cx="6124970" cy="3971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434EA-0F5D-44D7-A1BE-0DB4F84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5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2D5F6-A740-474F-B177-BFCEB9DA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97" y="272887"/>
            <a:ext cx="10515600" cy="5967166"/>
          </a:xfrm>
        </p:spPr>
        <p:txBody>
          <a:bodyPr/>
          <a:lstStyle/>
          <a:p>
            <a:r>
              <a:rPr lang="zh-TW" altLang="en-US" dirty="0"/>
              <a:t>訓練及測試資料</a:t>
            </a:r>
            <a:endParaRPr lang="en-US" altLang="zh-TW" dirty="0"/>
          </a:p>
          <a:p>
            <a:pPr lvl="1"/>
            <a:r>
              <a:rPr lang="zh-TW" altLang="en-US" dirty="0"/>
              <a:t>於</a:t>
            </a:r>
            <a:r>
              <a:rPr lang="en-US" altLang="zh-TW" dirty="0"/>
              <a:t>Google drive </a:t>
            </a:r>
            <a:r>
              <a:rPr lang="zh-TW" altLang="en-US" dirty="0"/>
              <a:t>使用共用資料</a:t>
            </a:r>
            <a:endParaRPr lang="en-US" altLang="zh-TW" dirty="0"/>
          </a:p>
          <a:p>
            <a:pPr lvl="2"/>
            <a:r>
              <a:rPr lang="en-US" altLang="zh-TW" dirty="0">
                <a:hlinkClick r:id="rId2"/>
              </a:rPr>
              <a:t>https://drive.google.com/drive/folders/10UHrE_F3fHUcaWVpKTBQiU8oxu_e9c-I</a:t>
            </a:r>
            <a:endParaRPr lang="en-US" altLang="zh-TW" dirty="0"/>
          </a:p>
          <a:p>
            <a:pPr lvl="2"/>
            <a:r>
              <a:rPr lang="zh-TW" altLang="en-US" dirty="0"/>
              <a:t>在個人的</a:t>
            </a:r>
            <a:r>
              <a:rPr lang="en-US" altLang="zh-TW" dirty="0"/>
              <a:t>Google </a:t>
            </a:r>
            <a:r>
              <a:rPr lang="zh-TW" altLang="en-US" dirty="0"/>
              <a:t>雲端硬碟新增捷徑 </a:t>
            </a:r>
            <a:r>
              <a:rPr lang="en-US" altLang="zh-TW" dirty="0"/>
              <a:t>  (</a:t>
            </a:r>
            <a:r>
              <a:rPr lang="zh-TW" altLang="en-US" dirty="0"/>
              <a:t>捷徑位置可自訂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D0B95-CBE3-4121-92F9-E86CC18C2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6" y="2487969"/>
            <a:ext cx="5056597" cy="402750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E15EC7AB-19BC-4201-BCDC-29D14BFDED8A}"/>
              </a:ext>
            </a:extLst>
          </p:cNvPr>
          <p:cNvGrpSpPr/>
          <p:nvPr/>
        </p:nvGrpSpPr>
        <p:grpSpPr>
          <a:xfrm>
            <a:off x="6270571" y="2487969"/>
            <a:ext cx="5507808" cy="3994313"/>
            <a:chOff x="6297205" y="2778551"/>
            <a:chExt cx="5507808" cy="399431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CC66992-D141-4B55-B172-B3358CB40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7205" y="2778551"/>
              <a:ext cx="3409950" cy="30289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960330-2F6F-4EF1-B948-D7D8FC6C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4113" y="3734389"/>
              <a:ext cx="3390900" cy="303847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6AA02-F544-433F-88D8-58EFEFE7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1776A-6480-4C2E-B2A8-62345A31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7"/>
            <a:ext cx="10515600" cy="5611355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GPU</a:t>
            </a:r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CF3947-27F6-437B-B7E7-E12D64F0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425" y="2204247"/>
            <a:ext cx="3449074" cy="33010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D19975-D205-4C5C-9CCE-941C59A9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1603365"/>
            <a:ext cx="5295900" cy="42576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14A7757-0EBF-4C14-85A3-0DE5AB50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3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846C-46A9-4D70-B350-848139F0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7266"/>
            <a:ext cx="10515600" cy="5309697"/>
          </a:xfrm>
        </p:spPr>
        <p:txBody>
          <a:bodyPr/>
          <a:lstStyle/>
          <a:p>
            <a:r>
              <a:rPr lang="zh-TW" altLang="en-US" dirty="0"/>
              <a:t>掛載 </a:t>
            </a:r>
            <a:r>
              <a:rPr lang="en-US" altLang="zh-TW" dirty="0"/>
              <a:t>Google </a:t>
            </a:r>
            <a:r>
              <a:rPr lang="zh-TW" altLang="en-US" dirty="0"/>
              <a:t>雲端硬碟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測試連接</a:t>
            </a:r>
            <a:r>
              <a:rPr lang="en-US" altLang="zh-TW" dirty="0"/>
              <a:t>Google drive</a:t>
            </a:r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72444-E154-441D-95E2-8A52D63F9CD8}"/>
              </a:ext>
            </a:extLst>
          </p:cNvPr>
          <p:cNvSpPr txBox="1"/>
          <p:nvPr/>
        </p:nvSpPr>
        <p:spPr>
          <a:xfrm>
            <a:off x="1376312" y="152528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drive</a:t>
            </a:r>
          </a:p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7DA40-2A35-4730-B5EC-A54A488A4BCB}"/>
              </a:ext>
            </a:extLst>
          </p:cNvPr>
          <p:cNvSpPr txBox="1"/>
          <p:nvPr/>
        </p:nvSpPr>
        <p:spPr>
          <a:xfrm>
            <a:off x="1376312" y="3694265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!+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指令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使用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linux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終端機指令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ls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檢視目錄與檔案狀態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 /content/drive/My\ Drive/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 Notebooks/AICUP/</a:t>
            </a:r>
          </a:p>
          <a:p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26F0-B0C2-4FF8-8185-12D5E2B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3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F474-BEDA-40C0-B3C7-9711F1C8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42162"/>
            <a:ext cx="10515600" cy="877749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935C4-FD7C-4D16-A641-D52D39A9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051897"/>
          </a:xfrm>
        </p:spPr>
        <p:txBody>
          <a:bodyPr/>
          <a:lstStyle/>
          <a:p>
            <a:r>
              <a:rPr lang="en-US" altLang="zh-TW" dirty="0"/>
              <a:t>Step 1. </a:t>
            </a:r>
            <a:r>
              <a:rPr lang="zh-TW" altLang="en-US" dirty="0"/>
              <a:t>匯入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與其它需要使用的模組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AD88DA-D762-417B-9365-E3C2FBC19B29}"/>
              </a:ext>
            </a:extLst>
          </p:cNvPr>
          <p:cNvSpPr txBox="1"/>
          <p:nvPr/>
        </p:nvSpPr>
        <p:spPr>
          <a:xfrm>
            <a:off x="554049" y="1997476"/>
            <a:ext cx="107997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TensorFlow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用於機器學習的開放原始碼平台</a:t>
            </a:r>
            <a:endParaRPr lang="en-US" altLang="zh-TW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Keras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可在</a:t>
            </a:r>
            <a:r>
              <a:rPr lang="en-US" altLang="zh-TW" dirty="0" err="1">
                <a:solidFill>
                  <a:srgbClr val="008000"/>
                </a:solidFill>
                <a:latin typeface="Courier New" panose="02070309020205020404" pitchFamily="49" charset="0"/>
              </a:rPr>
              <a:t>tensorflow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上執行的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API</a:t>
            </a:r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Sequential,Model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Dense,Flatten,Conv2D,MaxPooling2D,Dropout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utils,optimizers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NumPy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支援維度陣列與矩陣運算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OpenCV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進行影像處理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scikit-learn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機器學習模組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使用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sklearn.utils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程式中用來將訓練集隨機排序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sklearn.utils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shuffle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matplotlib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繪圖模組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plot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math</a:t>
            </a: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random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randint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6FA2F-3C9C-482F-A232-58BFF476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86"/>
            <a:ext cx="10515600" cy="5335572"/>
          </a:xfrm>
        </p:spPr>
        <p:txBody>
          <a:bodyPr/>
          <a:lstStyle/>
          <a:p>
            <a:r>
              <a:rPr lang="en-US" altLang="zh-TW" dirty="0"/>
              <a:t>Step 2. </a:t>
            </a:r>
            <a:r>
              <a:rPr lang="zh-TW" altLang="en-US" dirty="0"/>
              <a:t>讀取訓練資料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206632" y="2117312"/>
            <a:ext cx="10020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自訂函式</a:t>
            </a:r>
            <a:endParaRPr lang="en-US" altLang="zh-TW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定義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label: 0-corn, 1-garlic, 2-peanut, 3-pineapple, 4-rice, 5-bareland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get_class_list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'corn'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'garlic'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'peanut'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'pineapple'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'rice'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bareland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crop_list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依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值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[0-5]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轉換為對應的類別名稱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label_code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classes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get_class_list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classes[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label_code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8714-E339-4844-AFC1-D8EE6186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9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60F6-B632-4F4F-9305-B2315F32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51"/>
            <a:ext cx="10515600" cy="888640"/>
          </a:xfrm>
        </p:spPr>
        <p:txBody>
          <a:bodyPr/>
          <a:lstStyle/>
          <a:p>
            <a:r>
              <a:rPr lang="zh-TW" altLang="en-US" dirty="0"/>
              <a:t>訓練網路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7B7AE-F52E-46F6-B783-F61D039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86"/>
            <a:ext cx="10515600" cy="5335572"/>
          </a:xfrm>
        </p:spPr>
        <p:txBody>
          <a:bodyPr/>
          <a:lstStyle/>
          <a:p>
            <a:r>
              <a:rPr lang="en-US" altLang="zh-TW" dirty="0"/>
              <a:t>Step 2. </a:t>
            </a:r>
            <a:r>
              <a:rPr lang="zh-TW" altLang="en-US" dirty="0"/>
              <a:t>讀取訓練資料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4EA8-4456-4CF6-A9C0-9173736D7FF3}"/>
              </a:ext>
            </a:extLst>
          </p:cNvPr>
          <p:cNvSpPr txBox="1"/>
          <p:nvPr/>
        </p:nvSpPr>
        <p:spPr>
          <a:xfrm>
            <a:off x="1234912" y="2004839"/>
            <a:ext cx="1063624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自訂函式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取得影像及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值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get_images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directory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Images = []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Labels = []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label =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classes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get_class_list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folder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(directory):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影像分別儲存在以類別命名的資料夾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classes.index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(folder)  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依資料夾名稱轉換為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label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值       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img_file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(directory, folder)):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        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用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OpenCV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模組讀取影像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及縮放尺寸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 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image = cv2.imread(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(directory, folder,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img_file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r>
              <a:rPr lang="zh-TW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 = cv2.resize(image,(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     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Images.append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Labels.append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shuffle(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Images,Labels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 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隨機排序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7933-F9EB-49DC-A20A-AFE3A7C4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54B4-C7B4-4A2A-8102-09D98CB94F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1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3050</Words>
  <Application>Microsoft Office PowerPoint</Application>
  <PresentationFormat>Widescreen</PresentationFormat>
  <Paragraphs>316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佈景主題</vt:lpstr>
      <vt:lpstr>農地作物現況調查影像辨識競賽 AI影像辨識教學</vt:lpstr>
      <vt:lpstr>使用Google Colab</vt:lpstr>
      <vt:lpstr>PowerPoint Presentation</vt:lpstr>
      <vt:lpstr>PowerPoint Presentation</vt:lpstr>
      <vt:lpstr>PowerPoint Presentation</vt:lpstr>
      <vt:lpstr>PowerPoint Presentation</vt:lpstr>
      <vt:lpstr>訓練網路</vt:lpstr>
      <vt:lpstr>訓練網路</vt:lpstr>
      <vt:lpstr>訓練網路</vt:lpstr>
      <vt:lpstr>訓練網路</vt:lpstr>
      <vt:lpstr>PowerPoint Presentation</vt:lpstr>
      <vt:lpstr>訓練網路</vt:lpstr>
      <vt:lpstr>訓練網路</vt:lpstr>
      <vt:lpstr>訓練網路</vt:lpstr>
      <vt:lpstr>訓練網路</vt:lpstr>
      <vt:lpstr>訓練網路</vt:lpstr>
      <vt:lpstr>訓練網路</vt:lpstr>
      <vt:lpstr>檢視訓練結果</vt:lpstr>
      <vt:lpstr>測試網路</vt:lpstr>
      <vt:lpstr>測試網路</vt:lpstr>
      <vt:lpstr>預測</vt:lpstr>
      <vt:lpstr>顯示預測結果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YuYu Peng</dc:creator>
  <cp:lastModifiedBy>ARSEM</cp:lastModifiedBy>
  <cp:revision>21</cp:revision>
  <dcterms:created xsi:type="dcterms:W3CDTF">2022-03-24T01:38:41Z</dcterms:created>
  <dcterms:modified xsi:type="dcterms:W3CDTF">2022-04-06T09:56:40Z</dcterms:modified>
</cp:coreProperties>
</file>