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F01"/>
    <a:srgbClr val="90B2E0"/>
    <a:srgbClr val="77B0DF"/>
    <a:srgbClr val="95C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25D4D-3A38-4598-B723-C902794E6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71EC3B-AF38-4475-B4B5-F39FF6DBF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116D20-761F-4054-B552-D36F938D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C5F81-4BBB-4E8F-A1B0-80AE6C2B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71F5B-8ED2-403B-B89C-F7E11A49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78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6D5D2-A189-4ED2-B929-36B8A9AF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3BAA0E-0ACD-454B-AA58-13169E968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84E260-68D8-4453-8AC3-F70D1C1B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B724D1-3C80-4EAF-A0F7-34F7834E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A107C-FA39-47B3-8E63-A3874596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5C1F59-FB0E-4775-A446-94403555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C38B85-01A8-4575-BAD4-FD5A8872F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06AF5A-076C-41BF-BA23-8DD72ECE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F5B3DA-C3BD-4C4B-9444-D8F4C0A5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1C3DA7-132E-4FD0-AEC6-88A21A77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77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A630-EE46-4ECE-BE28-2245EBFD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0476D-D045-4C72-9924-FE1DE017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CAA551-852B-428B-8FE4-9CA27876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A8322A-1F12-4A2F-8B44-3E8FDA88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FE78CD-53EC-4443-819A-07574527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00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8BEFE-5F5F-42F5-BC46-E54F929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AC18F-324C-44F4-8332-A3FE0F56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DD9A71-36CB-4C02-AA5C-5F9B4760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914863-67D2-4813-8F9F-018C0908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4650A4-1409-4010-B217-800B2CFE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77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EA1F7-E0D8-4AB8-96E5-2BDAC89D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7EE79-DC29-4A22-A03F-A664108DE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ECD9C6-E897-42EF-9AE2-82A9025A5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99226A-620D-4387-9035-1213A71E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38D9A0-B0A4-41AD-84E1-02ECC2C0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C5BF84-1C55-4488-9346-BFA29D74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1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C8D14-947A-425E-B174-55356AB8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CF6489-6CB5-47EA-BD0E-A0B3F15A4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F8AC41-617E-48BD-B8D7-1F761257B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33B85E-2FE5-4A03-9579-EC2765E2B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3FBCD8-0FB9-47F9-8BD9-5E9B6F9D2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07DCA8-EE83-436F-8E65-8B1825BC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509751-CA8E-40C2-85BE-F39AEA63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341E909-690F-4E9F-A204-F81951F9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20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617B9-425D-4125-9967-F66E8C3D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BBBF4A-D267-44A4-8258-6EBF6506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31D75B-BED7-4DA1-8E3D-86435C58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BA77EF-FFE0-467E-949B-4575E29B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8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DEFB8A-0ACC-4261-8764-F4507066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A9816E-679B-4592-B1A7-E1E8E739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47CC43-D9B2-4FE3-B288-FF66ACCA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40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98312-528F-4EBA-A9C8-37ECA74A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CF21D3-BDA7-4A00-9595-6A2F494F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4CB68D-E1BD-494B-9AE6-02A6F4546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3B4701-CE28-4098-8E8F-644F4764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DBF00E-D2BE-4AFB-BF47-DE286AB9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AB5E0F-5F78-4139-83EE-235B5BD6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88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231A3-81D8-45CF-9167-DF8D609A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0455C1-EC65-460B-B5B5-97E079F3E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F0A272-3967-4350-A02A-1A7AA5D8A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69BF92-C76B-4910-A633-9F47925E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64FAA-2CC0-49ED-BA5C-C033165C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1784E0-949B-42A3-9FDE-F43B3740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27E87D-EB8C-400C-A666-849C778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36EA26-3947-4BAE-89D6-B26C806A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E71B4-8AF3-473B-86AB-6A4ABBED4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A5FA-9356-4839-B7B8-9E2699894DCD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531BE7-264B-48AB-8214-035F96F35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43CF97-E630-4C41-A342-513D095B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B6C7-5218-4C01-A284-C1FB61DEB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1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56E604C-F162-42C8-91DB-B8E280FB2079}"/>
              </a:ext>
            </a:extLst>
          </p:cNvPr>
          <p:cNvSpPr txBox="1"/>
          <p:nvPr/>
        </p:nvSpPr>
        <p:spPr>
          <a:xfrm>
            <a:off x="1075764" y="2213065"/>
            <a:ext cx="10040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strike="noStrike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https://www.google.com.tw/maps/dir/</a:t>
            </a:r>
            <a:r>
              <a:rPr lang="en-US" altLang="zh-TW" b="0" i="0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25.0675037,121.6666513</a:t>
            </a:r>
            <a:r>
              <a:rPr lang="en-US" altLang="zh-TW" b="0" i="0" strike="noStrike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b="0" i="0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25.0584265,121.6626602</a:t>
            </a:r>
            <a:r>
              <a:rPr lang="en-US" altLang="zh-TW" b="0" i="0" strike="noStrike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/@</a:t>
            </a:r>
            <a:r>
              <a:rPr lang="en-US" altLang="zh-TW" b="0" i="0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25.0627022,121.6585792,16z</a:t>
            </a:r>
            <a:r>
              <a:rPr lang="en-US" altLang="zh-TW" b="0" i="0" strike="noStrike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/data=!3m1!4b1!4m2!4m1!3e</a:t>
            </a:r>
            <a:r>
              <a:rPr lang="en-US" altLang="zh-TW" b="0" i="0" strike="noStrike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92C653-9567-4326-9417-08F8A002D844}"/>
              </a:ext>
            </a:extLst>
          </p:cNvPr>
          <p:cNvSpPr txBox="1"/>
          <p:nvPr/>
        </p:nvSpPr>
        <p:spPr>
          <a:xfrm>
            <a:off x="1075764" y="3952583"/>
            <a:ext cx="10632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https://www.google.com.tw/maps/dir/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起點經緯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終點經緯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/@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畫面位置與大小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可審略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zh-TW" altLang="en-US" dirty="0"/>
          </a:p>
          <a:p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data=!3m1!4b1!4m2!4m1!3e</a:t>
            </a:r>
            <a:r>
              <a:rPr lang="zh-TW" altLang="en-US" dirty="0">
                <a:solidFill>
                  <a:srgbClr val="7030A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交通工具編號</a:t>
            </a:r>
            <a:r>
              <a:rPr lang="en-US" altLang="zh-TW" sz="1800" b="0" i="0" strike="noStrike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7032C0AD-F581-4C15-A5D4-66A06B5DF86F}"/>
              </a:ext>
            </a:extLst>
          </p:cNvPr>
          <p:cNvSpPr/>
          <p:nvPr/>
        </p:nvSpPr>
        <p:spPr>
          <a:xfrm>
            <a:off x="5777753" y="3173506"/>
            <a:ext cx="510988" cy="510988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56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邊形 2">
            <a:extLst>
              <a:ext uri="{FF2B5EF4-FFF2-40B4-BE49-F238E27FC236}">
                <a16:creationId xmlns:a16="http://schemas.microsoft.com/office/drawing/2014/main" id="{26E9496F-B4DA-4794-95D9-B854B0A0139D}"/>
              </a:ext>
            </a:extLst>
          </p:cNvPr>
          <p:cNvSpPr/>
          <p:nvPr/>
        </p:nvSpPr>
        <p:spPr>
          <a:xfrm>
            <a:off x="1139356" y="3031066"/>
            <a:ext cx="1666598" cy="834590"/>
          </a:xfrm>
          <a:prstGeom prst="parallelogram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站點基本</a:t>
            </a:r>
            <a:b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資訊資料</a:t>
            </a:r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5986CB08-5B26-4A08-9D4F-1EBD81B4103E}"/>
              </a:ext>
            </a:extLst>
          </p:cNvPr>
          <p:cNvSpPr/>
          <p:nvPr/>
        </p:nvSpPr>
        <p:spPr>
          <a:xfrm>
            <a:off x="1139356" y="4182532"/>
            <a:ext cx="1666598" cy="834590"/>
          </a:xfrm>
          <a:prstGeom prst="parallelogram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站點每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分鐘存量資料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979A484-B8E8-48B4-81A7-2282884B5974}"/>
              </a:ext>
            </a:extLst>
          </p:cNvPr>
          <p:cNvSpPr/>
          <p:nvPr/>
        </p:nvSpPr>
        <p:spPr>
          <a:xfrm>
            <a:off x="753037" y="2599765"/>
            <a:ext cx="2393576" cy="2581835"/>
          </a:xfrm>
          <a:prstGeom prst="roundRect">
            <a:avLst/>
          </a:prstGeom>
          <a:noFill/>
          <a:ln w="12700" cap="flat" cmpd="sng" algn="ctr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FC8856-4F36-4A09-AF71-B7143672CF54}"/>
              </a:ext>
            </a:extLst>
          </p:cNvPr>
          <p:cNvSpPr txBox="1"/>
          <p:nvPr/>
        </p:nvSpPr>
        <p:spPr>
          <a:xfrm>
            <a:off x="1378736" y="2648176"/>
            <a:ext cx="104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Youbike API</a:t>
            </a:r>
            <a:endParaRPr lang="zh-TW" altLang="en-US" sz="1200" b="1" i="1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4B2404A5-1CCD-4C07-8648-EB9B2FB0AAEB}"/>
              </a:ext>
            </a:extLst>
          </p:cNvPr>
          <p:cNvSpPr/>
          <p:nvPr/>
        </p:nvSpPr>
        <p:spPr>
          <a:xfrm>
            <a:off x="5661887" y="2425194"/>
            <a:ext cx="1666598" cy="834590"/>
          </a:xfrm>
          <a:prstGeom prst="parallelogram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站點間行車距離與時間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58A1CE9-B5EA-4014-ADAE-5C3D8EC1FA59}"/>
              </a:ext>
            </a:extLst>
          </p:cNvPr>
          <p:cNvSpPr/>
          <p:nvPr/>
        </p:nvSpPr>
        <p:spPr>
          <a:xfrm>
            <a:off x="5298399" y="1895429"/>
            <a:ext cx="2393575" cy="1522131"/>
          </a:xfrm>
          <a:prstGeom prst="roundRect">
            <a:avLst/>
          </a:prstGeom>
          <a:noFill/>
          <a:ln w="12700" cap="flat" cmpd="sng" algn="ctr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9FB5EC7-38F7-4125-8F9C-BA3A801D3271}"/>
              </a:ext>
            </a:extLst>
          </p:cNvPr>
          <p:cNvSpPr txBox="1"/>
          <p:nvPr/>
        </p:nvSpPr>
        <p:spPr>
          <a:xfrm>
            <a:off x="6013747" y="1946557"/>
            <a:ext cx="970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Google map</a:t>
            </a:r>
            <a:endParaRPr lang="zh-TW" altLang="en-US" sz="1200" b="1" i="1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BDA1F913-CDDC-4684-B758-9C1F9680D6F3}"/>
              </a:ext>
            </a:extLst>
          </p:cNvPr>
          <p:cNvCxnSpPr>
            <a:cxnSpLocks/>
            <a:stCxn id="3" idx="2"/>
            <a:endCxn id="14" idx="5"/>
          </p:cNvCxnSpPr>
          <p:nvPr/>
        </p:nvCxnSpPr>
        <p:spPr>
          <a:xfrm flipV="1">
            <a:off x="2701630" y="2842489"/>
            <a:ext cx="3064581" cy="605872"/>
          </a:xfrm>
          <a:prstGeom prst="bentConnector3">
            <a:avLst>
              <a:gd name="adj1" fmla="val 37129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58D9C10C-2294-48F3-A24C-44D92C034662}"/>
              </a:ext>
            </a:extLst>
          </p:cNvPr>
          <p:cNvCxnSpPr>
            <a:cxnSpLocks/>
            <a:stCxn id="3" idx="2"/>
            <a:endCxn id="37" idx="1"/>
          </p:cNvCxnSpPr>
          <p:nvPr/>
        </p:nvCxnSpPr>
        <p:spPr>
          <a:xfrm>
            <a:off x="2701630" y="3448361"/>
            <a:ext cx="1400142" cy="523186"/>
          </a:xfrm>
          <a:prstGeom prst="bentConnector3">
            <a:avLst>
              <a:gd name="adj1" fmla="val 6344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352360DB-FB4D-40A2-A531-A546A4501B5D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701630" y="3971547"/>
            <a:ext cx="1144229" cy="628280"/>
          </a:xfrm>
          <a:prstGeom prst="bentConnector3">
            <a:avLst>
              <a:gd name="adj1" fmla="val 77421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2EE2750-2DA8-4F13-9114-5104F286138D}"/>
              </a:ext>
            </a:extLst>
          </p:cNvPr>
          <p:cNvSpPr/>
          <p:nvPr/>
        </p:nvSpPr>
        <p:spPr>
          <a:xfrm>
            <a:off x="4101772" y="3534563"/>
            <a:ext cx="1343100" cy="873968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資料準備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D676D82-291F-438C-BCE1-D427300EF896}"/>
              </a:ext>
            </a:extLst>
          </p:cNvPr>
          <p:cNvSpPr/>
          <p:nvPr/>
        </p:nvSpPr>
        <p:spPr>
          <a:xfrm>
            <a:off x="7657384" y="3534563"/>
            <a:ext cx="1343100" cy="873968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存量預測</a:t>
            </a:r>
            <a:b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模型實驗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CF1F54C-B34D-4B23-B153-AA6B0940F49B}"/>
              </a:ext>
            </a:extLst>
          </p:cNvPr>
          <p:cNvSpPr/>
          <p:nvPr/>
        </p:nvSpPr>
        <p:spPr>
          <a:xfrm>
            <a:off x="5879578" y="3534563"/>
            <a:ext cx="1343100" cy="873968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模型的選擇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67BD655-D11B-411C-B11D-6E7265EEE4A6}"/>
              </a:ext>
            </a:extLst>
          </p:cNvPr>
          <p:cNvCxnSpPr>
            <a:stCxn id="37" idx="3"/>
            <a:endCxn id="28" idx="1"/>
          </p:cNvCxnSpPr>
          <p:nvPr/>
        </p:nvCxnSpPr>
        <p:spPr>
          <a:xfrm>
            <a:off x="5444872" y="3971547"/>
            <a:ext cx="43470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6EF9187-8688-4E76-8C3A-4792BD8E01B8}"/>
              </a:ext>
            </a:extLst>
          </p:cNvPr>
          <p:cNvCxnSpPr/>
          <p:nvPr/>
        </p:nvCxnSpPr>
        <p:spPr>
          <a:xfrm>
            <a:off x="7222678" y="3971547"/>
            <a:ext cx="43470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D0705B27-E891-4C58-AAA9-F533F25481D9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7224161" y="2842489"/>
            <a:ext cx="1104773" cy="692074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77152818-4A38-4945-8BC4-1BAD1B1131F8}"/>
              </a:ext>
            </a:extLst>
          </p:cNvPr>
          <p:cNvSpPr/>
          <p:nvPr/>
        </p:nvSpPr>
        <p:spPr>
          <a:xfrm>
            <a:off x="9435190" y="3534563"/>
            <a:ext cx="1343100" cy="873968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1A1820E-6995-4627-8A25-B30E649EE52B}"/>
              </a:ext>
            </a:extLst>
          </p:cNvPr>
          <p:cNvCxnSpPr/>
          <p:nvPr/>
        </p:nvCxnSpPr>
        <p:spPr>
          <a:xfrm>
            <a:off x="9000484" y="3971547"/>
            <a:ext cx="43470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1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4E670E5-B291-42D0-9AB4-8228B7DB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15" y="2352619"/>
            <a:ext cx="5245370" cy="215276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CDE4E41-8906-49A8-B2A0-6C0260C42867}"/>
              </a:ext>
            </a:extLst>
          </p:cNvPr>
          <p:cNvSpPr txBox="1"/>
          <p:nvPr/>
        </p:nvSpPr>
        <p:spPr>
          <a:xfrm>
            <a:off x="6603670" y="2460354"/>
            <a:ext cx="949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GMAN </a:t>
            </a:r>
            <a:endParaRPr lang="zh-TW" altLang="en-US" sz="1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915315-2163-45FA-A043-C15F07AAA660}"/>
              </a:ext>
            </a:extLst>
          </p:cNvPr>
          <p:cNvSpPr txBox="1"/>
          <p:nvPr/>
        </p:nvSpPr>
        <p:spPr>
          <a:xfrm>
            <a:off x="6171110" y="2915921"/>
            <a:ext cx="181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模型放到 </a:t>
            </a:r>
            <a:r>
              <a:rPr lang="en-US" altLang="zh-TW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GPU</a:t>
            </a:r>
            <a:endParaRPr lang="zh-TW" altLang="en-US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8DE936-BFDF-49EC-92BE-A8A6B4949E5F}"/>
              </a:ext>
            </a:extLst>
          </p:cNvPr>
          <p:cNvSpPr txBox="1"/>
          <p:nvPr/>
        </p:nvSpPr>
        <p:spPr>
          <a:xfrm>
            <a:off x="5853940" y="3338107"/>
            <a:ext cx="188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Loss function</a:t>
            </a:r>
            <a:r>
              <a:rPr lang="zh-TW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 MSE</a:t>
            </a:r>
            <a:endParaRPr lang="zh-TW" altLang="en-US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84B38B-D87B-4CCD-8FA3-16CCCB18DCD1}"/>
              </a:ext>
            </a:extLst>
          </p:cNvPr>
          <p:cNvSpPr txBox="1"/>
          <p:nvPr/>
        </p:nvSpPr>
        <p:spPr>
          <a:xfrm>
            <a:off x="4428842" y="3572150"/>
            <a:ext cx="188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Adam </a:t>
            </a:r>
            <a:r>
              <a:rPr lang="zh-TW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優化器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ACE1CD-7CCF-43EA-91DE-50EA861F6594}"/>
              </a:ext>
            </a:extLst>
          </p:cNvPr>
          <p:cNvSpPr txBox="1"/>
          <p:nvPr/>
        </p:nvSpPr>
        <p:spPr>
          <a:xfrm>
            <a:off x="4284392" y="4043715"/>
            <a:ext cx="1953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Learning rate </a:t>
            </a:r>
            <a:r>
              <a:rPr lang="zh-TW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控制器，</a:t>
            </a:r>
            <a:br>
              <a:rPr lang="en-US" altLang="zh-TW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zh-TW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每 </a:t>
            </a:r>
            <a:r>
              <a:rPr lang="en-US" altLang="zh-TW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 </a:t>
            </a:r>
            <a:r>
              <a:rPr lang="zh-TW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個 </a:t>
            </a:r>
            <a:r>
              <a:rPr lang="en-US" altLang="zh-TW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epoch </a:t>
            </a:r>
            <a:r>
              <a:rPr lang="zh-TW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下降</a:t>
            </a:r>
            <a:r>
              <a:rPr lang="en-US" altLang="zh-TW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zh-TW" alt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預設 </a:t>
            </a:r>
            <a:r>
              <a:rPr lang="en-US" altLang="zh-TW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10)</a:t>
            </a:r>
            <a:endParaRPr lang="zh-TW" altLang="en-US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何彥南</dc:creator>
  <cp:lastModifiedBy>何彥南</cp:lastModifiedBy>
  <cp:revision>14</cp:revision>
  <dcterms:created xsi:type="dcterms:W3CDTF">2021-06-19T03:36:32Z</dcterms:created>
  <dcterms:modified xsi:type="dcterms:W3CDTF">2022-01-11T14:47:03Z</dcterms:modified>
</cp:coreProperties>
</file>