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20" r:id="rId65"/>
    <p:sldId id="321" r:id="rId66"/>
    <p:sldId id="322" r:id="rId67"/>
    <p:sldId id="323" r:id="rId68"/>
    <p:sldId id="324" r:id="rId69"/>
    <p:sldId id="325" r:id="rId70"/>
    <p:sldId id="326" r:id="rId71"/>
    <p:sldId id="327" r:id="rId72"/>
    <p:sldId id="328" r:id="rId73"/>
    <p:sldId id="330" r:id="rId74"/>
    <p:sldId id="334" r:id="rId75"/>
    <p:sldId id="335" r:id="rId76"/>
    <p:sldId id="336" r:id="rId77"/>
    <p:sldId id="337" r:id="rId78"/>
    <p:sldId id="338" r:id="rId79"/>
    <p:sldId id="339" r:id="rId8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snapToObjects="1">
      <p:cViewPr varScale="1">
        <p:scale>
          <a:sx n="74" d="100"/>
          <a:sy n="74" d="100"/>
        </p:scale>
        <p:origin x="18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8" name="Shape 308"/>
          <p:cNvSpPr>
            <a:spLocks noGrp="1" noRot="1" noChangeAspect="1"/>
          </p:cNvSpPr>
          <p:nvPr>
            <p:ph type="sldImg"/>
          </p:nvPr>
        </p:nvSpPr>
        <p:spPr>
          <a:xfrm>
            <a:off x="1143000" y="685800"/>
            <a:ext cx="4572000" cy="3429000"/>
          </a:xfrm>
          <a:prstGeom prst="rect">
            <a:avLst/>
          </a:prstGeom>
        </p:spPr>
        <p:txBody>
          <a:bodyPr/>
          <a:lstStyle/>
          <a:p>
            <a:endParaRPr/>
          </a:p>
        </p:txBody>
      </p:sp>
      <p:sp>
        <p:nvSpPr>
          <p:cNvPr id="309" name="Shape 3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a:spLocks noGrp="1" noRot="1" noChangeAspect="1"/>
          </p:cNvSpPr>
          <p:nvPr>
            <p:ph type="sldImg"/>
          </p:nvPr>
        </p:nvSpPr>
        <p:spPr>
          <a:prstGeom prst="rect">
            <a:avLst/>
          </a:prstGeom>
        </p:spPr>
        <p:txBody>
          <a:bodyPr/>
          <a:lstStyle/>
          <a:p>
            <a:endParaRPr/>
          </a:p>
        </p:txBody>
      </p:sp>
      <p:sp>
        <p:nvSpPr>
          <p:cNvPr id="322" name="Shape 322"/>
          <p:cNvSpPr>
            <a:spLocks noGrp="1"/>
          </p:cNvSpPr>
          <p:nvPr>
            <p:ph type="body" sz="quarter" idx="1"/>
          </p:nvPr>
        </p:nvSpPr>
        <p:spPr>
          <a:prstGeom prst="rect">
            <a:avLst/>
          </a:prstGeom>
        </p:spPr>
        <p:txBody>
          <a:bodyPr/>
          <a:lstStyle>
            <a:lvl1pPr>
              <a:defRPr sz="2100">
                <a:latin typeface="Times"/>
                <a:ea typeface="Times"/>
                <a:cs typeface="Times"/>
                <a:sym typeface="Times"/>
              </a:defRPr>
            </a:lvl1p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noRot="1" noChangeAspect="1"/>
          </p:cNvSpPr>
          <p:nvPr>
            <p:ph type="sldImg"/>
          </p:nvPr>
        </p:nvSpPr>
        <p:spPr>
          <a:prstGeom prst="rect">
            <a:avLst/>
          </a:prstGeom>
        </p:spPr>
        <p:txBody>
          <a:bodyPr/>
          <a:lstStyle/>
          <a:p>
            <a:endParaRPr/>
          </a:p>
        </p:txBody>
      </p:sp>
      <p:sp>
        <p:nvSpPr>
          <p:cNvPr id="578" name="Shape 578"/>
          <p:cNvSpPr>
            <a:spLocks noGrp="1"/>
          </p:cNvSpPr>
          <p:nvPr>
            <p:ph type="body" sz="quarter" idx="1"/>
          </p:nvPr>
        </p:nvSpPr>
        <p:spPr>
          <a:prstGeom prst="rect">
            <a:avLst/>
          </a:prstGeom>
        </p:spPr>
        <p:txBody>
          <a:bodyPr/>
          <a:lstStyle/>
          <a:p>
            <a:pPr>
              <a:defRPr sz="1600"/>
            </a:pPr>
            <a:r>
              <a:t>This diagram demonstrates an example of  the RR protocol. Every worker tracks his own progress, upon reaching a certain checkpoint in the iteration, the worker sends a progress report to the workers who it’s eligible to help. These workers then compare their own progress to the progress report that they received, if they find that they have behind by more than the preset threshold than they re-assign a small portion of their work to the faster worker. Once the faster worker begins helping with this work, it will send a notification to the the original owner, who will then have the option of sending over more work. All these reassignments are temporary, so in the next clock cycle, the original owner will once again be responsible for all its work.  </a:t>
            </a:r>
          </a:p>
          <a:p>
            <a:r>
              <a:t>We are not adding addition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Shape 588"/>
          <p:cNvSpPr>
            <a:spLocks noGrp="1" noRot="1" noChangeAspect="1"/>
          </p:cNvSpPr>
          <p:nvPr>
            <p:ph type="sldImg"/>
          </p:nvPr>
        </p:nvSpPr>
        <p:spPr>
          <a:prstGeom prst="rect">
            <a:avLst/>
          </a:prstGeom>
        </p:spPr>
        <p:txBody>
          <a:bodyPr/>
          <a:lstStyle/>
          <a:p>
            <a:endParaRPr/>
          </a:p>
        </p:txBody>
      </p:sp>
      <p:sp>
        <p:nvSpPr>
          <p:cNvPr id="589" name="Shape 589"/>
          <p:cNvSpPr>
            <a:spLocks noGrp="1"/>
          </p:cNvSpPr>
          <p:nvPr>
            <p:ph type="body" sz="quarter" idx="1"/>
          </p:nvPr>
        </p:nvSpPr>
        <p:spPr>
          <a:prstGeom prst="rect">
            <a:avLst/>
          </a:prstGeom>
        </p:spPr>
        <p:txBody>
          <a:bodyPr/>
          <a:lstStyle/>
          <a:p>
            <a:r>
              <a:t>So now it’s time to examine at the effectiveness of FlexRR. This experiment consists of the two different classes of EC2 machines running the MF application. We show results for BSP, SSP with a slack of 1, RR w/o any slack, and FlexRR. The y-axis shows time per iteration, and x-axis shows the 2 different class of machines, with the c4.xlarge machines being the cheaper and slower of the two. On the lower class of machines FlexRR had an improvement of 53% and 39% on the higher class machines. The improvement on the c4.xlarge machines was greater because they experience more transient straggler effects. </a:t>
            </a:r>
          </a:p>
          <a:p>
            <a:r>
              <a:t>Stress combination of SSP and RR is what is effective </a:t>
            </a:r>
          </a:p>
          <a:p>
            <a:r>
              <a:t>Make sure to remind people what all the different acronyms mean.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Shape 606"/>
          <p:cNvSpPr>
            <a:spLocks noGrp="1" noRot="1" noChangeAspect="1"/>
          </p:cNvSpPr>
          <p:nvPr>
            <p:ph type="sldImg"/>
          </p:nvPr>
        </p:nvSpPr>
        <p:spPr>
          <a:prstGeom prst="rect">
            <a:avLst/>
          </a:prstGeom>
        </p:spPr>
        <p:txBody>
          <a:bodyPr/>
          <a:lstStyle/>
          <a:p>
            <a:endParaRPr/>
          </a:p>
        </p:txBody>
      </p:sp>
      <p:sp>
        <p:nvSpPr>
          <p:cNvPr id="607" name="Shape 607"/>
          <p:cNvSpPr>
            <a:spLocks noGrp="1"/>
          </p:cNvSpPr>
          <p:nvPr>
            <p:ph type="body" sz="quarter" idx="1"/>
          </p:nvPr>
        </p:nvSpPr>
        <p:spPr>
          <a:prstGeom prst="rect">
            <a:avLst/>
          </a:prstGeom>
        </p:spPr>
        <p:txBody>
          <a:bodyPr/>
          <a:lstStyle/>
          <a:p>
            <a:r>
              <a:t>Describe in english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Shape 612"/>
          <p:cNvSpPr>
            <a:spLocks noGrp="1" noRot="1" noChangeAspect="1"/>
          </p:cNvSpPr>
          <p:nvPr>
            <p:ph type="sldImg"/>
          </p:nvPr>
        </p:nvSpPr>
        <p:spPr>
          <a:prstGeom prst="rect">
            <a:avLst/>
          </a:prstGeom>
        </p:spPr>
        <p:txBody>
          <a:bodyPr/>
          <a:lstStyle/>
          <a:p>
            <a:endParaRPr/>
          </a:p>
        </p:txBody>
      </p:sp>
      <p:sp>
        <p:nvSpPr>
          <p:cNvPr id="613" name="Shape 613"/>
          <p:cNvSpPr>
            <a:spLocks noGrp="1"/>
          </p:cNvSpPr>
          <p:nvPr>
            <p:ph type="body" sz="quarter" idx="1"/>
          </p:nvPr>
        </p:nvSpPr>
        <p:spPr>
          <a:prstGeom prst="rect">
            <a:avLst/>
          </a:prstGeom>
        </p:spPr>
        <p:txBody>
          <a:bodyPr/>
          <a:lstStyle>
            <a:lvl1pPr>
              <a:defRPr sz="1800"/>
            </a:lvl1pPr>
          </a:lstStyle>
          <a:p>
            <a:r>
              <a:t>First I want to provide some motivation for why we need elasticity in our systems. Many popular schedulers have such as Yarn and Messos have shown that they significantly improve their cluster utilization and ability to meet SLAs if they are able to revoke resources. The example that I am going to focus on in this talk is the Amazon EC2 spot market, where users can use cheaper resources with the risk of revocation, which we call eviction.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Shape 623"/>
          <p:cNvSpPr>
            <a:spLocks noGrp="1" noRot="1" noChangeAspect="1"/>
          </p:cNvSpPr>
          <p:nvPr>
            <p:ph type="sldImg"/>
          </p:nvPr>
        </p:nvSpPr>
        <p:spPr>
          <a:prstGeom prst="rect">
            <a:avLst/>
          </a:prstGeom>
        </p:spPr>
        <p:txBody>
          <a:bodyPr/>
          <a:lstStyle/>
          <a:p>
            <a:endParaRPr/>
          </a:p>
        </p:txBody>
      </p:sp>
      <p:sp>
        <p:nvSpPr>
          <p:cNvPr id="624" name="Shape 624"/>
          <p:cNvSpPr>
            <a:spLocks noGrp="1"/>
          </p:cNvSpPr>
          <p:nvPr>
            <p:ph type="body" sz="quarter" idx="1"/>
          </p:nvPr>
        </p:nvSpPr>
        <p:spPr>
          <a:prstGeom prst="rect">
            <a:avLst/>
          </a:prstGeom>
        </p:spPr>
        <p:txBody>
          <a:bodyPr/>
          <a:lstStyle/>
          <a:p>
            <a:pPr>
              <a:defRPr sz="1700" b="1"/>
            </a:pPr>
            <a:r>
              <a:t>what amazon calls the on-demand price</a:t>
            </a:r>
          </a:p>
          <a:p>
            <a:pPr>
              <a:defRPr sz="1700" b="1"/>
            </a:pPr>
            <a:r>
              <a:t>After red describe how cheap it is and explain spot market rules</a:t>
            </a:r>
          </a:p>
          <a:p>
            <a:pPr>
              <a:defRPr sz="1700" b="1"/>
            </a:pPr>
            <a:r>
              <a:t>after blue uncorrelated markets - move indecently</a:t>
            </a:r>
          </a:p>
          <a:p>
            <a:pPr>
              <a:defRPr sz="1700" b="1"/>
            </a:pPr>
            <a:r>
              <a:t>nickels on the dollar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Shape 629"/>
          <p:cNvSpPr>
            <a:spLocks noGrp="1" noRot="1" noChangeAspect="1"/>
          </p:cNvSpPr>
          <p:nvPr>
            <p:ph type="sldImg"/>
          </p:nvPr>
        </p:nvSpPr>
        <p:spPr>
          <a:prstGeom prst="rect">
            <a:avLst/>
          </a:prstGeom>
        </p:spPr>
        <p:txBody>
          <a:bodyPr/>
          <a:lstStyle/>
          <a:p>
            <a:endParaRPr/>
          </a:p>
        </p:txBody>
      </p:sp>
      <p:sp>
        <p:nvSpPr>
          <p:cNvPr id="630" name="Shape 630"/>
          <p:cNvSpPr>
            <a:spLocks noGrp="1"/>
          </p:cNvSpPr>
          <p:nvPr>
            <p:ph type="body" sz="quarter" idx="1"/>
          </p:nvPr>
        </p:nvSpPr>
        <p:spPr>
          <a:prstGeom prst="rect">
            <a:avLst/>
          </a:prstGeom>
        </p:spPr>
        <p:txBody>
          <a:bodyPr/>
          <a:lstStyle/>
          <a:p>
            <a:pPr>
              <a:defRPr sz="2000"/>
            </a:pPr>
            <a:r>
              <a:t>So now that we have seen just how much we can save the question becomes how do we do this. The answer is that we need systems that are able to perform efficient elasticity, handle losing large % of their resources efficiently, not lose forward progress, and preferably do all this with no overhead.</a:t>
            </a:r>
          </a:p>
          <a:p>
            <a:pPr>
              <a:defRPr sz="2000" b="1"/>
            </a:pPr>
            <a:r>
              <a:t>Mention this is for ML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hape 635"/>
          <p:cNvSpPr>
            <a:spLocks noGrp="1" noRot="1" noChangeAspect="1"/>
          </p:cNvSpPr>
          <p:nvPr>
            <p:ph type="sldImg"/>
          </p:nvPr>
        </p:nvSpPr>
        <p:spPr>
          <a:prstGeom prst="rect">
            <a:avLst/>
          </a:prstGeom>
        </p:spPr>
        <p:txBody>
          <a:bodyPr/>
          <a:lstStyle/>
          <a:p>
            <a:endParaRPr/>
          </a:p>
        </p:txBody>
      </p:sp>
      <p:sp>
        <p:nvSpPr>
          <p:cNvPr id="636" name="Shape 636"/>
          <p:cNvSpPr>
            <a:spLocks noGrp="1"/>
          </p:cNvSpPr>
          <p:nvPr>
            <p:ph type="body" sz="quarter" idx="1"/>
          </p:nvPr>
        </p:nvSpPr>
        <p:spPr>
          <a:prstGeom prst="rect">
            <a:avLst/>
          </a:prstGeom>
        </p:spPr>
        <p:txBody>
          <a:bodyPr/>
          <a:lstStyle>
            <a:lvl1pPr>
              <a:defRPr sz="2100"/>
            </a:lvl1pPr>
          </a:lstStyle>
          <a:p>
            <a:r>
              <a:rPr dirty="0"/>
              <a:t>So we propose a new approach to achieving elasticity called </a:t>
            </a:r>
            <a:r>
              <a:rPr dirty="0" err="1"/>
              <a:t>TierML</a:t>
            </a:r>
            <a:r>
              <a:rPr dirty="0"/>
              <a:t>. </a:t>
            </a:r>
            <a:r>
              <a:rPr dirty="0" err="1"/>
              <a:t>TireML</a:t>
            </a:r>
            <a:r>
              <a:rPr dirty="0"/>
              <a:t> is a system that is designed to take advantage of tiers of reliability of its resources in order to achieve agile elasticity. It does so by running </a:t>
            </a:r>
            <a:r>
              <a:rPr dirty="0" err="1"/>
              <a:t>statefull</a:t>
            </a:r>
            <a:r>
              <a:rPr dirty="0"/>
              <a:t> processes only on reliable on-demand machines, and using unreliable spot machines to only run workers, which are stateless.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Shape 678"/>
          <p:cNvSpPr>
            <a:spLocks noGrp="1" noRot="1" noChangeAspect="1"/>
          </p:cNvSpPr>
          <p:nvPr>
            <p:ph type="sldImg"/>
          </p:nvPr>
        </p:nvSpPr>
        <p:spPr>
          <a:prstGeom prst="rect">
            <a:avLst/>
          </a:prstGeom>
        </p:spPr>
        <p:txBody>
          <a:bodyPr/>
          <a:lstStyle/>
          <a:p>
            <a:endParaRPr/>
          </a:p>
        </p:txBody>
      </p:sp>
      <p:sp>
        <p:nvSpPr>
          <p:cNvPr id="679" name="Shape 679"/>
          <p:cNvSpPr>
            <a:spLocks noGrp="1"/>
          </p:cNvSpPr>
          <p:nvPr>
            <p:ph type="body" sz="quarter" idx="1"/>
          </p:nvPr>
        </p:nvSpPr>
        <p:spPr>
          <a:prstGeom prst="rect">
            <a:avLst/>
          </a:prstGeom>
        </p:spPr>
        <p:txBody>
          <a:bodyPr/>
          <a:lstStyle/>
          <a:p>
            <a:r>
              <a:t>At the end</a:t>
            </a:r>
          </a:p>
          <a:p>
            <a:r>
              <a:t>Shown you how to design an elastic PS ML system with low overhead, now I want to show you just how low that overhead is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Shape 821"/>
          <p:cNvSpPr>
            <a:spLocks noGrp="1" noRot="1" noChangeAspect="1"/>
          </p:cNvSpPr>
          <p:nvPr>
            <p:ph type="sldImg"/>
          </p:nvPr>
        </p:nvSpPr>
        <p:spPr>
          <a:prstGeom prst="rect">
            <a:avLst/>
          </a:prstGeom>
        </p:spPr>
        <p:txBody>
          <a:bodyPr/>
          <a:lstStyle/>
          <a:p>
            <a:endParaRPr/>
          </a:p>
        </p:txBody>
      </p:sp>
      <p:sp>
        <p:nvSpPr>
          <p:cNvPr id="822" name="Shape 822"/>
          <p:cNvSpPr>
            <a:spLocks noGrp="1"/>
          </p:cNvSpPr>
          <p:nvPr>
            <p:ph type="body" sz="quarter" idx="1"/>
          </p:nvPr>
        </p:nvSpPr>
        <p:spPr>
          <a:prstGeom prst="rect">
            <a:avLst/>
          </a:prstGeom>
        </p:spPr>
        <p:txBody>
          <a:bodyPr/>
          <a:lstStyle/>
          <a:p>
            <a:r>
              <a:t>EVALUATE!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1" name="Shape 1831"/>
          <p:cNvSpPr>
            <a:spLocks noGrp="1" noRot="1" noChangeAspect="1"/>
          </p:cNvSpPr>
          <p:nvPr>
            <p:ph type="sldImg"/>
          </p:nvPr>
        </p:nvSpPr>
        <p:spPr>
          <a:prstGeom prst="rect">
            <a:avLst/>
          </a:prstGeom>
        </p:spPr>
        <p:txBody>
          <a:bodyPr/>
          <a:lstStyle/>
          <a:p>
            <a:endParaRPr/>
          </a:p>
        </p:txBody>
      </p:sp>
      <p:sp>
        <p:nvSpPr>
          <p:cNvPr id="1832" name="Shape 1832"/>
          <p:cNvSpPr>
            <a:spLocks noGrp="1"/>
          </p:cNvSpPr>
          <p:nvPr>
            <p:ph type="body" sz="quarter" idx="1"/>
          </p:nvPr>
        </p:nvSpPr>
        <p:spPr>
          <a:prstGeom prst="rect">
            <a:avLst/>
          </a:prstGeom>
        </p:spPr>
        <p:txBody>
          <a:bodyPr/>
          <a:lstStyle/>
          <a:p>
            <a:r>
              <a:t>Emphasize wall clock 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noRot="1" noChangeAspect="1"/>
          </p:cNvSpPr>
          <p:nvPr>
            <p:ph type="sldImg"/>
          </p:nvPr>
        </p:nvSpPr>
        <p:spPr>
          <a:prstGeom prst="rect">
            <a:avLst/>
          </a:prstGeom>
        </p:spPr>
        <p:txBody>
          <a:bodyPr/>
          <a:lstStyle/>
          <a:p>
            <a:endParaRPr/>
          </a:p>
        </p:txBody>
      </p:sp>
      <p:sp>
        <p:nvSpPr>
          <p:cNvPr id="373" name="Shape 37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 name="Shape 1837"/>
          <p:cNvSpPr>
            <a:spLocks noGrp="1" noRot="1" noChangeAspect="1"/>
          </p:cNvSpPr>
          <p:nvPr>
            <p:ph type="sldImg"/>
          </p:nvPr>
        </p:nvSpPr>
        <p:spPr>
          <a:prstGeom prst="rect">
            <a:avLst/>
          </a:prstGeom>
        </p:spPr>
        <p:txBody>
          <a:bodyPr/>
          <a:lstStyle/>
          <a:p>
            <a:endParaRPr/>
          </a:p>
        </p:txBody>
      </p:sp>
      <p:sp>
        <p:nvSpPr>
          <p:cNvPr id="1838" name="Shape 1838"/>
          <p:cNvSpPr>
            <a:spLocks noGrp="1"/>
          </p:cNvSpPr>
          <p:nvPr>
            <p:ph type="body" sz="quarter" idx="1"/>
          </p:nvPr>
        </p:nvSpPr>
        <p:spPr>
          <a:prstGeom prst="rect">
            <a:avLst/>
          </a:prstGeom>
        </p:spPr>
        <p:txBody>
          <a:bodyPr/>
          <a:lstStyle/>
          <a:p>
            <a:r>
              <a:t>Accelortors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2613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4" name="Shape 2204"/>
          <p:cNvSpPr>
            <a:spLocks noGrp="1" noRot="1" noChangeAspect="1"/>
          </p:cNvSpPr>
          <p:nvPr>
            <p:ph type="sldImg"/>
          </p:nvPr>
        </p:nvSpPr>
        <p:spPr>
          <a:prstGeom prst="rect">
            <a:avLst/>
          </a:prstGeom>
        </p:spPr>
        <p:txBody>
          <a:bodyPr/>
          <a:lstStyle/>
          <a:p>
            <a:endParaRPr/>
          </a:p>
        </p:txBody>
      </p:sp>
      <p:sp>
        <p:nvSpPr>
          <p:cNvPr id="2205" name="Shape 2205"/>
          <p:cNvSpPr>
            <a:spLocks noGrp="1"/>
          </p:cNvSpPr>
          <p:nvPr>
            <p:ph type="body" sz="quarter" idx="1"/>
          </p:nvPr>
        </p:nvSpPr>
        <p:spPr>
          <a:prstGeom prst="rect">
            <a:avLst/>
          </a:prstGeom>
        </p:spPr>
        <p:txBody>
          <a:bodyPr/>
          <a:lstStyle/>
          <a:p>
            <a:r>
              <a:t>Complexity to partition: O(n^2 * k^2)</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 name="Shape 2211"/>
          <p:cNvSpPr>
            <a:spLocks noGrp="1" noRot="1" noChangeAspect="1"/>
          </p:cNvSpPr>
          <p:nvPr>
            <p:ph type="sldImg"/>
          </p:nvPr>
        </p:nvSpPr>
        <p:spPr>
          <a:prstGeom prst="rect">
            <a:avLst/>
          </a:prstGeom>
        </p:spPr>
        <p:txBody>
          <a:bodyPr/>
          <a:lstStyle/>
          <a:p>
            <a:endParaRPr/>
          </a:p>
        </p:txBody>
      </p:sp>
      <p:sp>
        <p:nvSpPr>
          <p:cNvPr id="2212" name="Shape 2212"/>
          <p:cNvSpPr>
            <a:spLocks noGrp="1"/>
          </p:cNvSpPr>
          <p:nvPr>
            <p:ph type="body" sz="quarter" idx="1"/>
          </p:nvPr>
        </p:nvSpPr>
        <p:spPr>
          <a:prstGeom prst="rect">
            <a:avLst/>
          </a:prstGeom>
        </p:spPr>
        <p:txBody>
          <a:bodyPr/>
          <a:lstStyle/>
          <a:p>
            <a:r>
              <a:t>Complexity: O(n^2 * k^2); n = number of layers, k = number of machines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3" name="Shape 2323"/>
          <p:cNvSpPr>
            <a:spLocks noGrp="1" noRot="1" noChangeAspect="1"/>
          </p:cNvSpPr>
          <p:nvPr>
            <p:ph type="sldImg"/>
          </p:nvPr>
        </p:nvSpPr>
        <p:spPr>
          <a:prstGeom prst="rect">
            <a:avLst/>
          </a:prstGeom>
        </p:spPr>
        <p:txBody>
          <a:bodyPr/>
          <a:lstStyle/>
          <a:p>
            <a:endParaRPr/>
          </a:p>
        </p:txBody>
      </p:sp>
      <p:sp>
        <p:nvSpPr>
          <p:cNvPr id="2324" name="Shape 2324"/>
          <p:cNvSpPr>
            <a:spLocks noGrp="1"/>
          </p:cNvSpPr>
          <p:nvPr>
            <p:ph type="body" sz="quarter" idx="1"/>
          </p:nvPr>
        </p:nvSpPr>
        <p:spPr>
          <a:prstGeom prst="rect">
            <a:avLst/>
          </a:prstGeom>
        </p:spPr>
        <p:txBody>
          <a:bodyPr/>
          <a:lstStyle/>
          <a:p>
            <a:r>
              <a:t>While all the stragglers we have presented so far fall into the category of transient stragglers, this experiment shows long term stragglers. This experiment ran the MF application. To simulate long term stragglers half of the machines received 75% of the input data, while the ramming 50% were assigned 25% of the input data. We show results for running the uneven scenarios for BSP, SSP, RR on its own, FlexRR, and FlexRR where the input data is spread out evenly. Only FlexRR came close running at the speed of all work spread out evenly, while BSP experienced a 54% slowdown. </a:t>
            </a:r>
          </a:p>
          <a:p>
            <a:r>
              <a:t>Emphasize that we re-assign work every iteration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0" name="Shape 2330"/>
          <p:cNvSpPr>
            <a:spLocks noGrp="1" noRot="1" noChangeAspect="1"/>
          </p:cNvSpPr>
          <p:nvPr>
            <p:ph type="sldImg"/>
          </p:nvPr>
        </p:nvSpPr>
        <p:spPr>
          <a:prstGeom prst="rect">
            <a:avLst/>
          </a:prstGeom>
        </p:spPr>
        <p:txBody>
          <a:bodyPr/>
          <a:lstStyle/>
          <a:p>
            <a:endParaRPr/>
          </a:p>
        </p:txBody>
      </p:sp>
      <p:sp>
        <p:nvSpPr>
          <p:cNvPr id="2331" name="Shape 2331"/>
          <p:cNvSpPr>
            <a:spLocks noGrp="1"/>
          </p:cNvSpPr>
          <p:nvPr>
            <p:ph type="body" sz="quarter" idx="1"/>
          </p:nvPr>
        </p:nvSpPr>
        <p:spPr>
          <a:prstGeom prst="rect">
            <a:avLst/>
          </a:prstGeom>
        </p:spPr>
        <p:txBody>
          <a:bodyPr/>
          <a:lstStyle/>
          <a:p>
            <a:r>
              <a:t>In all previous experiments worker replicated 100% of the input data belonging to the workers that they are eligible to help. This experiment demonstrates that it’s not necessary to replicate 100 percent of the data. In this experiment we replicated different amount of the input data, thus the helpers are only eligible to help with the portion that is replicated. These results demonstrate that replicating just 25% of the input data provides very similar results full replication.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3" name="Shape 2343"/>
          <p:cNvSpPr>
            <a:spLocks noGrp="1" noRot="1" noChangeAspect="1"/>
          </p:cNvSpPr>
          <p:nvPr>
            <p:ph type="sldImg"/>
          </p:nvPr>
        </p:nvSpPr>
        <p:spPr>
          <a:prstGeom prst="rect">
            <a:avLst/>
          </a:prstGeom>
        </p:spPr>
        <p:txBody>
          <a:bodyPr/>
          <a:lstStyle/>
          <a:p>
            <a:endParaRPr/>
          </a:p>
        </p:txBody>
      </p:sp>
      <p:sp>
        <p:nvSpPr>
          <p:cNvPr id="2344" name="Shape 2344"/>
          <p:cNvSpPr>
            <a:spLocks noGrp="1"/>
          </p:cNvSpPr>
          <p:nvPr>
            <p:ph type="body" sz="quarter" idx="1"/>
          </p:nvPr>
        </p:nvSpPr>
        <p:spPr>
          <a:prstGeom prst="rect">
            <a:avLst/>
          </a:prstGeom>
        </p:spPr>
        <p:txBody>
          <a:bodyPr/>
          <a:lstStyle/>
          <a:p>
            <a:pPr>
              <a:defRPr sz="2000" b="1"/>
            </a:pPr>
            <a:r>
              <a:t>Efficient</a:t>
            </a:r>
          </a:p>
          <a:p>
            <a:pPr>
              <a:defRPr sz="2000"/>
            </a:pPr>
            <a:r>
              <a:t>This diagram shows the high level architecture of the traditional PS framework. The workers read in the data, and then concurrently read and update the solution state stored in the parameter server. Current architectures traditionally have workers running on all the machines, and shard the Parameter across all the machines also.</a:t>
            </a:r>
          </a:p>
          <a:p>
            <a:pPr>
              <a:defRPr sz="2000"/>
            </a:pPr>
            <a:r>
              <a:t>IterStore, Petuum, MxNet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2" name="Shape 2402"/>
          <p:cNvSpPr>
            <a:spLocks noGrp="1" noRot="1" noChangeAspect="1"/>
          </p:cNvSpPr>
          <p:nvPr>
            <p:ph type="sldImg"/>
          </p:nvPr>
        </p:nvSpPr>
        <p:spPr>
          <a:prstGeom prst="rect">
            <a:avLst/>
          </a:prstGeom>
        </p:spPr>
        <p:txBody>
          <a:bodyPr/>
          <a:lstStyle/>
          <a:p>
            <a:endParaRPr/>
          </a:p>
        </p:txBody>
      </p:sp>
      <p:sp>
        <p:nvSpPr>
          <p:cNvPr id="2403" name="Shape 2403"/>
          <p:cNvSpPr>
            <a:spLocks noGrp="1"/>
          </p:cNvSpPr>
          <p:nvPr>
            <p:ph type="body" sz="quarter" idx="1"/>
          </p:nvPr>
        </p:nvSpPr>
        <p:spPr>
          <a:prstGeom prst="rect">
            <a:avLst/>
          </a:prstGeom>
        </p:spPr>
        <p:txBody>
          <a:bodyPr/>
          <a:lstStyle>
            <a:lvl1pPr>
              <a:defRPr sz="1400"/>
            </a:lvl1pPr>
          </a:lstStyle>
          <a:p>
            <a:r>
              <a:t>However is soon turned out that this new architecture had a problem, and this experiment here will demonstrate the problem to you. In this experiment we ran on a cluster of 64 ec2 machines and alternated how many of the machines we consider to ‘reliable’ red machines. the results are shown in time-per-iteration. The graph on the very right represents the traditional case where all machine are reliable so they would all be red. then we begin to decrease the number of red machine and substitute them for yellow machines. As you can see once the ratio becomes large 1-15 our performance is pretty terrible. However in order to save a good amount of money, we need this ratio to perform well. This problem happens become the servers running on the reliable resources become bottlenecked.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3" name="Shape 2413"/>
          <p:cNvSpPr>
            <a:spLocks noGrp="1" noRot="1" noChangeAspect="1"/>
          </p:cNvSpPr>
          <p:nvPr>
            <p:ph type="sldImg"/>
          </p:nvPr>
        </p:nvSpPr>
        <p:spPr>
          <a:prstGeom prst="rect">
            <a:avLst/>
          </a:prstGeom>
        </p:spPr>
        <p:txBody>
          <a:bodyPr/>
          <a:lstStyle/>
          <a:p>
            <a:endParaRPr/>
          </a:p>
        </p:txBody>
      </p:sp>
      <p:sp>
        <p:nvSpPr>
          <p:cNvPr id="2414" name="Shape 2414"/>
          <p:cNvSpPr>
            <a:spLocks noGrp="1"/>
          </p:cNvSpPr>
          <p:nvPr>
            <p:ph type="body" sz="quarter" idx="1"/>
          </p:nvPr>
        </p:nvSpPr>
        <p:spPr>
          <a:prstGeom prst="rect">
            <a:avLst/>
          </a:prstGeom>
        </p:spPr>
        <p:txBody>
          <a:bodyPr/>
          <a:lstStyle>
            <a:lvl1pPr>
              <a:defRPr sz="1500"/>
            </a:lvl1pPr>
          </a:lstStyle>
          <a:p>
            <a:r>
              <a:t>It turns out that adding ActivePS to the architecture helps a lot. In this experiment with 64 machines the Y-axis is once agin time-per-iter. Once again the right bar represents the traditional PS case, and the bar on the left shows 4 red 60 yellow with no ActivePS running. Then for the 3 bars in the middle represent how setups with 4 red 60 yellow and different number of yellow machine running ActivePS. As you can see for ratios of 1-15 we are now getting much better results. Instead of 21 we are seeing results pretty close to traditional setup that has 64 reliable resources.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2" name="Shape 2422"/>
          <p:cNvSpPr>
            <a:spLocks noGrp="1" noRot="1" noChangeAspect="1"/>
          </p:cNvSpPr>
          <p:nvPr>
            <p:ph type="sldImg"/>
          </p:nvPr>
        </p:nvSpPr>
        <p:spPr>
          <a:prstGeom prst="rect">
            <a:avLst/>
          </a:prstGeom>
        </p:spPr>
        <p:txBody>
          <a:bodyPr/>
          <a:lstStyle/>
          <a:p>
            <a:endParaRPr/>
          </a:p>
        </p:txBody>
      </p:sp>
      <p:sp>
        <p:nvSpPr>
          <p:cNvPr id="2423" name="Shape 2423"/>
          <p:cNvSpPr>
            <a:spLocks noGrp="1"/>
          </p:cNvSpPr>
          <p:nvPr>
            <p:ph type="body" sz="quarter" idx="1"/>
          </p:nvPr>
        </p:nvSpPr>
        <p:spPr>
          <a:prstGeom prst="rect">
            <a:avLst/>
          </a:prstGeom>
        </p:spPr>
        <p:txBody>
          <a:bodyPr/>
          <a:lstStyle/>
          <a:p>
            <a:r>
              <a:t>However there is still a problem with this architecture in some cases. This is an experimental result with 1 reliable and 63 unreliable resources. We have ActivePS running on 32 of the machines. You can see that our architecture is running almost twice as slow as the traditional architecture of treating all 64 machines as reliable.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7415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a:spLocks noGrp="1" noRot="1" noChangeAspect="1"/>
          </p:cNvSpPr>
          <p:nvPr>
            <p:ph type="sldImg"/>
          </p:nvPr>
        </p:nvSpPr>
        <p:spPr>
          <a:prstGeom prst="rect">
            <a:avLst/>
          </a:prstGeom>
        </p:spPr>
        <p:txBody>
          <a:bodyPr/>
          <a:lstStyle/>
          <a:p>
            <a:endParaRPr/>
          </a:p>
        </p:txBody>
      </p:sp>
      <p:sp>
        <p:nvSpPr>
          <p:cNvPr id="398" name="Shape 398"/>
          <p:cNvSpPr>
            <a:spLocks noGrp="1"/>
          </p:cNvSpPr>
          <p:nvPr>
            <p:ph type="body" sz="quarter" idx="1"/>
          </p:nvPr>
        </p:nvSpPr>
        <p:spPr>
          <a:prstGeom prst="rect">
            <a:avLst/>
          </a:prstGeom>
        </p:spPr>
        <p:txBody>
          <a:bodyPr/>
          <a:lstStyle/>
          <a:p>
            <a:pPr>
              <a:defRPr>
                <a:latin typeface="Times"/>
                <a:ea typeface="Times"/>
                <a:cs typeface="Times"/>
                <a:sym typeface="Times"/>
              </a:defRP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a:spLocks noGrp="1" noRot="1" noChangeAspect="1"/>
          </p:cNvSpPr>
          <p:nvPr>
            <p:ph type="sldImg"/>
          </p:nvPr>
        </p:nvSpPr>
        <p:spPr>
          <a:prstGeom prst="rect">
            <a:avLst/>
          </a:prstGeom>
        </p:spPr>
        <p:txBody>
          <a:bodyPr/>
          <a:lstStyle/>
          <a:p>
            <a:endParaRPr/>
          </a:p>
        </p:txBody>
      </p:sp>
      <p:sp>
        <p:nvSpPr>
          <p:cNvPr id="404" name="Shape 404"/>
          <p:cNvSpPr>
            <a:spLocks noGrp="1"/>
          </p:cNvSpPr>
          <p:nvPr>
            <p:ph type="body" sz="quarter" idx="1"/>
          </p:nvPr>
        </p:nvSpPr>
        <p:spPr>
          <a:prstGeom prst="rect">
            <a:avLst/>
          </a:prstGeom>
        </p:spPr>
        <p:txBody>
          <a:bodyPr/>
          <a:lstStyle>
            <a:lvl1pPr>
              <a:defRPr>
                <a:latin typeface="Times"/>
                <a:ea typeface="Times"/>
                <a:cs typeface="Times"/>
                <a:sym typeface="Times"/>
              </a:defRPr>
            </a:lvl1p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a:spLocks noGrp="1" noRot="1" noChangeAspect="1"/>
          </p:cNvSpPr>
          <p:nvPr>
            <p:ph type="sldImg"/>
          </p:nvPr>
        </p:nvSpPr>
        <p:spPr>
          <a:prstGeom prst="rect">
            <a:avLst/>
          </a:prstGeom>
        </p:spPr>
        <p:txBody>
          <a:bodyPr/>
          <a:lstStyle/>
          <a:p>
            <a:endParaRPr/>
          </a:p>
        </p:txBody>
      </p:sp>
      <p:sp>
        <p:nvSpPr>
          <p:cNvPr id="413" name="Shape 413"/>
          <p:cNvSpPr>
            <a:spLocks noGrp="1"/>
          </p:cNvSpPr>
          <p:nvPr>
            <p:ph type="body" sz="quarter" idx="1"/>
          </p:nvPr>
        </p:nvSpPr>
        <p:spPr>
          <a:prstGeom prst="rect">
            <a:avLst/>
          </a:prstGeom>
        </p:spPr>
        <p:txBody>
          <a:bodyPr/>
          <a:lstStyle/>
          <a:p>
            <a:pPr>
              <a:defRPr>
                <a:latin typeface="Times"/>
                <a:ea typeface="Times"/>
                <a:cs typeface="Times"/>
                <a:sym typeface="Times"/>
              </a:defRP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Shape 509"/>
          <p:cNvSpPr>
            <a:spLocks noGrp="1" noRot="1" noChangeAspect="1"/>
          </p:cNvSpPr>
          <p:nvPr>
            <p:ph type="sldImg"/>
          </p:nvPr>
        </p:nvSpPr>
        <p:spPr>
          <a:prstGeom prst="rect">
            <a:avLst/>
          </a:prstGeom>
        </p:spPr>
        <p:txBody>
          <a:bodyPr/>
          <a:lstStyle/>
          <a:p>
            <a:endParaRPr/>
          </a:p>
        </p:txBody>
      </p:sp>
      <p:sp>
        <p:nvSpPr>
          <p:cNvPr id="510" name="Shape 510"/>
          <p:cNvSpPr>
            <a:spLocks noGrp="1"/>
          </p:cNvSpPr>
          <p:nvPr>
            <p:ph type="body" sz="quarter" idx="1"/>
          </p:nvPr>
        </p:nvSpPr>
        <p:spPr>
          <a:prstGeom prst="rect">
            <a:avLst/>
          </a:prstGeom>
        </p:spPr>
        <p:txBody>
          <a:bodyPr/>
          <a:lstStyle>
            <a:lvl1pPr>
              <a:defRPr sz="2000"/>
            </a:lvl1p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Shape 515"/>
          <p:cNvSpPr>
            <a:spLocks noGrp="1" noRot="1" noChangeAspect="1"/>
          </p:cNvSpPr>
          <p:nvPr>
            <p:ph type="sldImg"/>
          </p:nvPr>
        </p:nvSpPr>
        <p:spPr>
          <a:prstGeom prst="rect">
            <a:avLst/>
          </a:prstGeom>
        </p:spPr>
        <p:txBody>
          <a:bodyPr/>
          <a:lstStyle/>
          <a:p>
            <a:endParaRPr/>
          </a:p>
        </p:txBody>
      </p:sp>
      <p:sp>
        <p:nvSpPr>
          <p:cNvPr id="516" name="Shape 516"/>
          <p:cNvSpPr>
            <a:spLocks noGrp="1"/>
          </p:cNvSpPr>
          <p:nvPr>
            <p:ph type="body" sz="quarter" idx="1"/>
          </p:nvPr>
        </p:nvSpPr>
        <p:spPr>
          <a:prstGeom prst="rect">
            <a:avLst/>
          </a:prstGeom>
        </p:spPr>
        <p:txBody>
          <a:bodyPr/>
          <a:lstStyle>
            <a:lvl1pPr>
              <a:defRPr sz="1700"/>
            </a:lvl1pPr>
          </a:lstStyle>
          <a:p>
            <a:r>
              <a:rPr dirty="0"/>
              <a:t>However there are several problems that need to be resolved in order to perform efficient work re-assignment, or as we call it , rapid reassignment. As you remember from earlier in the presentation every worker preloads the input data that it’s going to be working on into memory to avoid expensive disk reads. Thus the worker that is providing the help, will also need to have the appropriate data preloaded into memory in order to help efficiently. The workers will also need to coordinate amongst each other about who helps who, and make sure that all work is performed exactly once. While at small scale it’s possible to have all the workers load all the input data, and perform all-to-all communication, this will not be possible or efficient at larger scale.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Shape 539"/>
          <p:cNvSpPr>
            <a:spLocks noGrp="1" noRot="1" noChangeAspect="1"/>
          </p:cNvSpPr>
          <p:nvPr>
            <p:ph type="sldImg"/>
          </p:nvPr>
        </p:nvSpPr>
        <p:spPr>
          <a:prstGeom prst="rect">
            <a:avLst/>
          </a:prstGeom>
        </p:spPr>
        <p:txBody>
          <a:bodyPr/>
          <a:lstStyle/>
          <a:p>
            <a:endParaRPr/>
          </a:p>
        </p:txBody>
      </p:sp>
      <p:sp>
        <p:nvSpPr>
          <p:cNvPr id="540" name="Shape 540"/>
          <p:cNvSpPr>
            <a:spLocks noGrp="1"/>
          </p:cNvSpPr>
          <p:nvPr>
            <p:ph type="body" sz="quarter" idx="1"/>
          </p:nvPr>
        </p:nvSpPr>
        <p:spPr>
          <a:prstGeom prst="rect">
            <a:avLst/>
          </a:prstGeom>
        </p:spPr>
        <p:txBody>
          <a:bodyPr/>
          <a:lstStyle/>
          <a:p>
            <a:r>
              <a:t>Since we are designing FlexRR for scalability we created the helper groups. Similarly to an overlay network, workers exchange progress reports and offloaded work with only a few other workers. Each worker has a unique set of helpers, who are eligible to provide help, and  unique helpees, to whom the worker is eligible to help. The helpers pre-load in the input data of the worker they are eligible to help, thus avoiding having to read the input data from disk at run-time, greatly improving efficiency. The workers groups allow for  limited P2P communication eliminating the need for a central arbiter, or  for all - to - all communication, thus improving scalability. Our experiments showed that helper and helpee groups of size 4 provided the best performance.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www.pdl.cmu.edu"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6" name="Title Text"/>
          <p:cNvSpPr txBox="1">
            <a:spLocks noGrp="1"/>
          </p:cNvSpPr>
          <p:nvPr>
            <p:ph type="title"/>
          </p:nvPr>
        </p:nvSpPr>
        <p:spPr>
          <a:prstGeom prst="rect">
            <a:avLst/>
          </a:prstGeom>
        </p:spPr>
        <p:txBody>
          <a:bodyPr/>
          <a:lstStyle/>
          <a:p>
            <a:r>
              <a:t>Title Text</a:t>
            </a:r>
          </a:p>
        </p:txBody>
      </p:sp>
      <p:sp>
        <p:nvSpPr>
          <p:cNvPr id="17"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101" name="Image"/>
          <p:cNvSpPr>
            <a:spLocks noGrp="1"/>
          </p:cNvSpPr>
          <p:nvPr>
            <p:ph type="pic" sz="quarter" idx="13"/>
          </p:nvPr>
        </p:nvSpPr>
        <p:spPr>
          <a:xfrm>
            <a:off x="7175500" y="2882900"/>
            <a:ext cx="4102100" cy="5473700"/>
          </a:xfrm>
          <a:prstGeom prst="rect">
            <a:avLst/>
          </a:prstGeom>
        </p:spPr>
        <p:txBody>
          <a:bodyPr lIns="91439" tIns="45719" rIns="91439" bIns="45719"/>
          <a:lstStyle/>
          <a:p>
            <a:endParaRPr/>
          </a:p>
        </p:txBody>
      </p:sp>
      <p:sp>
        <p:nvSpPr>
          <p:cNvPr id="102" name="Title Text"/>
          <p:cNvSpPr txBox="1">
            <a:spLocks noGrp="1"/>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103" name="Body Level One…"/>
          <p:cNvSpPr txBox="1">
            <a:spLocks noGrp="1"/>
          </p:cNvSpPr>
          <p:nvPr>
            <p:ph type="body" sz="half" idx="1"/>
          </p:nvPr>
        </p:nvSpPr>
        <p:spPr>
          <a:xfrm>
            <a:off x="1270000" y="2768600"/>
            <a:ext cx="50419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 Left">
    <p:spTree>
      <p:nvGrpSpPr>
        <p:cNvPr id="1" name=""/>
        <p:cNvGrpSpPr/>
        <p:nvPr/>
      </p:nvGrpSpPr>
      <p:grpSpPr>
        <a:xfrm>
          <a:off x="0" y="0"/>
          <a:ext cx="0" cy="0"/>
          <a:chOff x="0" y="0"/>
          <a:chExt cx="0" cy="0"/>
        </a:xfrm>
      </p:grpSpPr>
      <p:sp>
        <p:nvSpPr>
          <p:cNvPr id="111" name="Title Text"/>
          <p:cNvSpPr txBox="1">
            <a:spLocks noGrp="1"/>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112" name="Body Level One…"/>
          <p:cNvSpPr txBox="1">
            <a:spLocks noGrp="1"/>
          </p:cNvSpPr>
          <p:nvPr>
            <p:ph type="body" sz="half" idx="1"/>
          </p:nvPr>
        </p:nvSpPr>
        <p:spPr>
          <a:xfrm>
            <a:off x="1270000" y="2768600"/>
            <a:ext cx="50419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 Right">
    <p:spTree>
      <p:nvGrpSpPr>
        <p:cNvPr id="1" name=""/>
        <p:cNvGrpSpPr/>
        <p:nvPr/>
      </p:nvGrpSpPr>
      <p:grpSpPr>
        <a:xfrm>
          <a:off x="0" y="0"/>
          <a:ext cx="0" cy="0"/>
          <a:chOff x="0" y="0"/>
          <a:chExt cx="0" cy="0"/>
        </a:xfrm>
      </p:grpSpPr>
      <p:sp>
        <p:nvSpPr>
          <p:cNvPr id="120" name="Title Text"/>
          <p:cNvSpPr txBox="1">
            <a:spLocks noGrp="1"/>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121" name="Body Level One…"/>
          <p:cNvSpPr txBox="1">
            <a:spLocks noGrp="1"/>
          </p:cNvSpPr>
          <p:nvPr>
            <p:ph type="body" sz="quarter" idx="1"/>
          </p:nvPr>
        </p:nvSpPr>
        <p:spPr>
          <a:xfrm>
            <a:off x="7772400" y="2768600"/>
            <a:ext cx="39624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1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29"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30"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31"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132"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133"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134" name="Aaron Harlap © April 19"/>
          <p:cNvSpPr txBox="1"/>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April 19</a:t>
            </a:r>
          </a:p>
        </p:txBody>
      </p:sp>
      <p:sp>
        <p:nvSpPr>
          <p:cNvPr id="135"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136"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44"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45"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46"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147"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148"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149" name="Aaron Harlap © April 19"/>
          <p:cNvSpPr txBox="1"/>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April 19</a:t>
            </a:r>
          </a:p>
        </p:txBody>
      </p:sp>
      <p:sp>
        <p:nvSpPr>
          <p:cNvPr id="150"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151"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52"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59"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60"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61"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162"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163"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164" name="Aaron Harlap © April 19"/>
          <p:cNvSpPr txBox="1"/>
          <p:nvPr/>
        </p:nvSpPr>
        <p:spPr>
          <a:xfrm>
            <a:off x="9642280" y="9067800"/>
            <a:ext cx="2864384"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April 19</a:t>
            </a:r>
          </a:p>
        </p:txBody>
      </p:sp>
      <p:sp>
        <p:nvSpPr>
          <p:cNvPr id="165"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166"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7"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74"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75"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76"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177"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178"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179" name="Aaron Harlap © April 19"/>
          <p:cNvSpPr txBox="1"/>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April 19</a:t>
            </a:r>
          </a:p>
        </p:txBody>
      </p:sp>
      <p:sp>
        <p:nvSpPr>
          <p:cNvPr id="180"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181"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82"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89"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90"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191"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192"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193"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194" name="Aaron Harlap © April 18"/>
          <p:cNvSpPr txBox="1"/>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April 18</a:t>
            </a:r>
          </a:p>
        </p:txBody>
      </p:sp>
      <p:sp>
        <p:nvSpPr>
          <p:cNvPr id="195"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196"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97"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204"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05"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06"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207"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208"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209" name="Aaron Harlap © October 16"/>
          <p:cNvSpPr txBox="1"/>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October 16</a:t>
            </a:r>
          </a:p>
        </p:txBody>
      </p:sp>
      <p:sp>
        <p:nvSpPr>
          <p:cNvPr id="210"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211"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12"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219"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20"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21"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222"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223"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224" name="Aaron Harlap © October 15"/>
          <p:cNvSpPr txBox="1"/>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October 15</a:t>
            </a:r>
          </a:p>
        </p:txBody>
      </p:sp>
      <p:sp>
        <p:nvSpPr>
          <p:cNvPr id="225"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226"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27"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25"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6"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7"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28"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29"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30" name="Aaron Harlap © April 19"/>
          <p:cNvSpPr txBox="1"/>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April 19</a:t>
            </a:r>
          </a:p>
        </p:txBody>
      </p:sp>
      <p:sp>
        <p:nvSpPr>
          <p:cNvPr id="31"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32"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234"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35"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36"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237"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238"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239" name="Aaron Harlap © April 17"/>
          <p:cNvSpPr txBox="1"/>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April 17</a:t>
            </a:r>
          </a:p>
        </p:txBody>
      </p:sp>
      <p:sp>
        <p:nvSpPr>
          <p:cNvPr id="240"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241"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42"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264"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65"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66"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267"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268"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269" name="Aaron Harlap © April 19"/>
          <p:cNvSpPr txBox="1"/>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April 19</a:t>
            </a:r>
          </a:p>
        </p:txBody>
      </p:sp>
      <p:sp>
        <p:nvSpPr>
          <p:cNvPr id="270"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271"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72"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279"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80"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81"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282"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283"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284" name="Aaron Harlap © April 19"/>
          <p:cNvSpPr txBox="1"/>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April 19</a:t>
            </a:r>
          </a:p>
        </p:txBody>
      </p:sp>
      <p:sp>
        <p:nvSpPr>
          <p:cNvPr id="285"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286"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87"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294"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95"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296"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297"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298" name="http://www.pdl.cmu.edu/"/>
          <p:cNvSpPr txBox="1"/>
          <p:nvPr/>
        </p:nvSpPr>
        <p:spPr>
          <a:xfrm>
            <a:off x="505097" y="9067800"/>
            <a:ext cx="2001950"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a:rPr>
              <a:t>http://www.pdl.cmu.edu</a:t>
            </a:r>
            <a:r>
              <a:t>/</a:t>
            </a:r>
          </a:p>
        </p:txBody>
      </p:sp>
      <p:sp>
        <p:nvSpPr>
          <p:cNvPr id="299" name="Aaron Harlap © January 19"/>
          <p:cNvSpPr txBox="1"/>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400">
                <a:latin typeface="Helvetica"/>
                <a:ea typeface="Helvetica"/>
                <a:cs typeface="Helvetica"/>
                <a:sym typeface="Helvetica"/>
              </a:defRPr>
            </a:pPr>
            <a:r>
              <a:t>Aaron Harlap © January 19</a:t>
            </a:r>
          </a:p>
        </p:txBody>
      </p:sp>
      <p:sp>
        <p:nvSpPr>
          <p:cNvPr id="300" name="Title Text"/>
          <p:cNvSpPr txBox="1">
            <a:spLocks noGrp="1"/>
          </p:cNvSpPr>
          <p:nvPr>
            <p:ph type="title"/>
          </p:nvPr>
        </p:nvSpPr>
        <p:spPr>
          <a:xfrm>
            <a:off x="25400" y="254000"/>
            <a:ext cx="12966700" cy="1104900"/>
          </a:xfrm>
          <a:prstGeom prst="rect">
            <a:avLst/>
          </a:prstGeom>
        </p:spPr>
        <p:txBody>
          <a:bodyPr anchor="ctr"/>
          <a:lstStyle>
            <a:lvl1pPr>
              <a:defRPr sz="6500"/>
            </a:lvl1pPr>
          </a:lstStyle>
          <a:p>
            <a:r>
              <a:t>Title Text</a:t>
            </a:r>
          </a:p>
        </p:txBody>
      </p:sp>
      <p:sp>
        <p:nvSpPr>
          <p:cNvPr id="301" name="Body Level One…"/>
          <p:cNvSpPr txBox="1">
            <a:spLocks noGrp="1"/>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02" name="Slide Number"/>
          <p:cNvSpPr txBox="1">
            <a:spLocks noGrp="1"/>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47" name="Title Text"/>
          <p:cNvSpPr txBox="1">
            <a:spLocks noGrp="1"/>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55" name="Title Text"/>
          <p:cNvSpPr txBox="1">
            <a:spLocks noGrp="1"/>
          </p:cNvSpPr>
          <p:nvPr>
            <p:ph type="title"/>
          </p:nvPr>
        </p:nvSpPr>
        <p:spPr>
          <a:xfrm>
            <a:off x="1270000" y="2971800"/>
            <a:ext cx="10464800" cy="38100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63" name="Image"/>
          <p:cNvSpPr>
            <a:spLocks noGrp="1"/>
          </p:cNvSpPr>
          <p:nvPr>
            <p:ph type="pic" sz="half" idx="13"/>
          </p:nvPr>
        </p:nvSpPr>
        <p:spPr>
          <a:xfrm>
            <a:off x="2438400" y="1638300"/>
            <a:ext cx="8128000" cy="4559300"/>
          </a:xfrm>
          <a:prstGeom prst="rect">
            <a:avLst/>
          </a:prstGeom>
        </p:spPr>
        <p:txBody>
          <a:bodyPr lIns="91439" tIns="45719" rIns="91439" bIns="45719"/>
          <a:lstStyle/>
          <a:p>
            <a:endParaRPr/>
          </a:p>
        </p:txBody>
      </p:sp>
      <p:sp>
        <p:nvSpPr>
          <p:cNvPr id="64" name="Title Text"/>
          <p:cNvSpPr txBox="1">
            <a:spLocks noGrp="1"/>
          </p:cNvSpPr>
          <p:nvPr>
            <p:ph type="title"/>
          </p:nvPr>
        </p:nvSpPr>
        <p:spPr>
          <a:xfrm>
            <a:off x="1270000" y="7366000"/>
            <a:ext cx="10464800" cy="17018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Horizontal Reflection">
    <p:spTree>
      <p:nvGrpSpPr>
        <p:cNvPr id="1" name=""/>
        <p:cNvGrpSpPr/>
        <p:nvPr/>
      </p:nvGrpSpPr>
      <p:grpSpPr>
        <a:xfrm>
          <a:off x="0" y="0"/>
          <a:ext cx="0" cy="0"/>
          <a:chOff x="0" y="0"/>
          <a:chExt cx="0" cy="0"/>
        </a:xfrm>
      </p:grpSpPr>
      <p:sp>
        <p:nvSpPr>
          <p:cNvPr id="72" name="Image"/>
          <p:cNvSpPr>
            <a:spLocks noGrp="1"/>
          </p:cNvSpPr>
          <p:nvPr>
            <p:ph type="pic" sz="half" idx="13"/>
          </p:nvPr>
        </p:nvSpPr>
        <p:spPr>
          <a:xfrm>
            <a:off x="2438400" y="1638300"/>
            <a:ext cx="8128000" cy="4559300"/>
          </a:xfrm>
          <a:prstGeom prst="rect">
            <a:avLst/>
          </a:prstGeom>
          <a:ln w="25400"/>
          <a:effectLst>
            <a:reflection stA="50000" endPos="40000" dir="5400000" sy="-100000" algn="bl" rotWithShape="0"/>
          </a:effectLst>
        </p:spPr>
        <p:txBody>
          <a:bodyPr lIns="91439" tIns="45719" rIns="91439" bIns="45719"/>
          <a:lstStyle/>
          <a:p>
            <a:endParaRPr/>
          </a:p>
        </p:txBody>
      </p:sp>
      <p:sp>
        <p:nvSpPr>
          <p:cNvPr id="73" name="Title Text"/>
          <p:cNvSpPr txBox="1">
            <a:spLocks noGrp="1"/>
          </p:cNvSpPr>
          <p:nvPr>
            <p:ph type="title"/>
          </p:nvPr>
        </p:nvSpPr>
        <p:spPr>
          <a:xfrm>
            <a:off x="1270000" y="7366000"/>
            <a:ext cx="10464800" cy="1701800"/>
          </a:xfrm>
          <a:prstGeom prst="rect">
            <a:avLst/>
          </a:prstGeom>
        </p:spPr>
        <p:txBody>
          <a:bodyPr anchor="ctr"/>
          <a:lstStyle>
            <a:lvl1pPr>
              <a:defRPr sz="8400">
                <a:solidFill>
                  <a:srgbClr val="000000"/>
                </a:solidFill>
                <a:latin typeface="Gill Sans"/>
                <a:ea typeface="Gill Sans"/>
                <a:cs typeface="Gill Sans"/>
                <a:sym typeface="Gill Sans"/>
              </a:defRPr>
            </a:lvl1pPr>
          </a:lstStyle>
          <a:p>
            <a:r>
              <a:t>Title Text</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81" name="Image"/>
          <p:cNvSpPr>
            <a:spLocks noGrp="1"/>
          </p:cNvSpPr>
          <p:nvPr>
            <p:ph type="pic" sz="quarter" idx="13"/>
          </p:nvPr>
        </p:nvSpPr>
        <p:spPr>
          <a:xfrm>
            <a:off x="7124700" y="1968500"/>
            <a:ext cx="4216400" cy="5626100"/>
          </a:xfrm>
          <a:prstGeom prst="rect">
            <a:avLst/>
          </a:prstGeom>
        </p:spPr>
        <p:txBody>
          <a:bodyPr lIns="91439" tIns="45719" rIns="91439" bIns="45719"/>
          <a:lstStyle/>
          <a:p>
            <a:endParaRPr/>
          </a:p>
        </p:txBody>
      </p:sp>
      <p:sp>
        <p:nvSpPr>
          <p:cNvPr id="82" name="Title Text"/>
          <p:cNvSpPr txBox="1">
            <a:spLocks noGrp="1"/>
          </p:cNvSpPr>
          <p:nvPr>
            <p:ph type="title"/>
          </p:nvPr>
        </p:nvSpPr>
        <p:spPr>
          <a:xfrm>
            <a:off x="635000" y="1409700"/>
            <a:ext cx="5867400" cy="3302000"/>
          </a:xfrm>
          <a:prstGeom prst="rect">
            <a:avLst/>
          </a:prstGeom>
        </p:spPr>
        <p:txBody>
          <a:bodyPr/>
          <a:lstStyle>
            <a:lvl1pPr>
              <a:defRPr>
                <a:solidFill>
                  <a:srgbClr val="000000"/>
                </a:solidFill>
                <a:latin typeface="Gill Sans"/>
                <a:ea typeface="Gill Sans"/>
                <a:cs typeface="Gill Sans"/>
                <a:sym typeface="Gill Sans"/>
              </a:defRPr>
            </a:lvl1pPr>
          </a:lstStyle>
          <a:p>
            <a:r>
              <a:t>Title Text</a:t>
            </a:r>
          </a:p>
        </p:txBody>
      </p:sp>
      <p:sp>
        <p:nvSpPr>
          <p:cNvPr id="83" name="Body Level One…"/>
          <p:cNvSpPr txBox="1">
            <a:spLocks noGrp="1"/>
          </p:cNvSpPr>
          <p:nvPr>
            <p:ph type="body" sz="quarter" idx="1"/>
          </p:nvPr>
        </p:nvSpPr>
        <p:spPr>
          <a:xfrm>
            <a:off x="635000" y="4787900"/>
            <a:ext cx="5867400" cy="3302000"/>
          </a:xfrm>
          <a:prstGeom prst="rect">
            <a:avLst/>
          </a:prstGeom>
        </p:spPr>
        <p:txBody>
          <a:bodyPr/>
          <a:lstStyle>
            <a:lvl1pPr>
              <a:defRPr sz="3400">
                <a:latin typeface="Gill Sans"/>
                <a:ea typeface="Gill Sans"/>
                <a:cs typeface="Gill Sans"/>
                <a:sym typeface="Gill Sans"/>
              </a:defRPr>
            </a:lvl1pPr>
            <a:lvl2pPr>
              <a:defRPr sz="3400">
                <a:latin typeface="Gill Sans"/>
                <a:ea typeface="Gill Sans"/>
                <a:cs typeface="Gill Sans"/>
                <a:sym typeface="Gill Sans"/>
              </a:defRPr>
            </a:lvl2pPr>
            <a:lvl3pPr>
              <a:defRPr sz="3400"/>
            </a:lvl3pPr>
            <a:lvl4pPr>
              <a:defRPr sz="3400"/>
            </a:lvl4pPr>
            <a:lvl5pPr>
              <a:defRPr sz="3400"/>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Reflection">
    <p:spTree>
      <p:nvGrpSpPr>
        <p:cNvPr id="1" name=""/>
        <p:cNvGrpSpPr/>
        <p:nvPr/>
      </p:nvGrpSpPr>
      <p:grpSpPr>
        <a:xfrm>
          <a:off x="0" y="0"/>
          <a:ext cx="0" cy="0"/>
          <a:chOff x="0" y="0"/>
          <a:chExt cx="0" cy="0"/>
        </a:xfrm>
      </p:grpSpPr>
      <p:sp>
        <p:nvSpPr>
          <p:cNvPr id="91" name="Image"/>
          <p:cNvSpPr>
            <a:spLocks noGrp="1"/>
          </p:cNvSpPr>
          <p:nvPr>
            <p:ph type="pic" sz="quarter" idx="13"/>
          </p:nvPr>
        </p:nvSpPr>
        <p:spPr>
          <a:xfrm>
            <a:off x="7124700" y="1968500"/>
            <a:ext cx="4216400" cy="5626100"/>
          </a:xfrm>
          <a:prstGeom prst="rect">
            <a:avLst/>
          </a:prstGeom>
          <a:ln w="25400"/>
          <a:effectLst>
            <a:reflection stA="50000" endPos="40000" dir="5400000" sy="-100000" algn="bl" rotWithShape="0"/>
          </a:effectLst>
        </p:spPr>
        <p:txBody>
          <a:bodyPr lIns="91439" tIns="45719" rIns="91439" bIns="45719"/>
          <a:lstStyle/>
          <a:p>
            <a:endParaRPr/>
          </a:p>
        </p:txBody>
      </p:sp>
      <p:sp>
        <p:nvSpPr>
          <p:cNvPr id="92" name="Title Text"/>
          <p:cNvSpPr txBox="1">
            <a:spLocks noGrp="1"/>
          </p:cNvSpPr>
          <p:nvPr>
            <p:ph type="title"/>
          </p:nvPr>
        </p:nvSpPr>
        <p:spPr>
          <a:xfrm>
            <a:off x="635000" y="1409700"/>
            <a:ext cx="5867400" cy="3302000"/>
          </a:xfrm>
          <a:prstGeom prst="rect">
            <a:avLst/>
          </a:prstGeom>
        </p:spPr>
        <p:txBody>
          <a:bodyPr/>
          <a:lstStyle>
            <a:lvl1pPr>
              <a:defRPr>
                <a:solidFill>
                  <a:srgbClr val="000000"/>
                </a:solidFill>
                <a:latin typeface="Gill Sans"/>
                <a:ea typeface="Gill Sans"/>
                <a:cs typeface="Gill Sans"/>
                <a:sym typeface="Gill Sans"/>
              </a:defRPr>
            </a:lvl1pPr>
          </a:lstStyle>
          <a:p>
            <a:r>
              <a:t>Title Text</a:t>
            </a:r>
          </a:p>
        </p:txBody>
      </p:sp>
      <p:sp>
        <p:nvSpPr>
          <p:cNvPr id="93" name="Body Level One…"/>
          <p:cNvSpPr txBox="1">
            <a:spLocks noGrp="1"/>
          </p:cNvSpPr>
          <p:nvPr>
            <p:ph type="body" sz="quarter" idx="1"/>
          </p:nvPr>
        </p:nvSpPr>
        <p:spPr>
          <a:xfrm>
            <a:off x="635000" y="4787900"/>
            <a:ext cx="5867400" cy="3302000"/>
          </a:xfrm>
          <a:prstGeom prst="rect">
            <a:avLst/>
          </a:prstGeom>
        </p:spPr>
        <p:txBody>
          <a:bodyPr/>
          <a:lstStyle>
            <a:lvl1pPr>
              <a:defRPr sz="3400">
                <a:latin typeface="Gill Sans"/>
                <a:ea typeface="Gill Sans"/>
                <a:cs typeface="Gill Sans"/>
                <a:sym typeface="Gill Sans"/>
              </a:defRPr>
            </a:lvl1pPr>
            <a:lvl2pPr>
              <a:defRPr sz="3400">
                <a:latin typeface="Gill Sans"/>
                <a:ea typeface="Gill Sans"/>
                <a:cs typeface="Gill Sans"/>
                <a:sym typeface="Gill Sans"/>
              </a:defRPr>
            </a:lvl2pPr>
            <a:lvl3pPr>
              <a:defRPr sz="3400"/>
            </a:lvl3pPr>
            <a:lvl4pPr>
              <a:defRPr sz="3400"/>
            </a:lvl4pPr>
            <a:lvl5pPr>
              <a:defRPr sz="34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3" name="PARALLEL DATA LABORATORY…"/>
          <p:cNvSpPr txBox="1"/>
          <p:nvPr/>
        </p:nvSpPr>
        <p:spPr>
          <a:xfrm>
            <a:off x="3781790" y="7618220"/>
            <a:ext cx="5430764" cy="829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800">
                <a:latin typeface="+mn-lt"/>
                <a:ea typeface="+mn-ea"/>
                <a:cs typeface="+mn-cs"/>
                <a:sym typeface="Arial"/>
              </a:defRPr>
            </a:pPr>
            <a:r>
              <a:t>PARALLEL DATA LABORATORY</a:t>
            </a:r>
          </a:p>
          <a:p>
            <a:pPr>
              <a:defRPr sz="2200">
                <a:latin typeface="+mn-lt"/>
                <a:ea typeface="+mn-ea"/>
                <a:cs typeface="+mn-cs"/>
                <a:sym typeface="Arial"/>
              </a:defRPr>
            </a:pPr>
            <a:r>
              <a:t>Carnegie Mellon University</a:t>
            </a:r>
          </a:p>
        </p:txBody>
      </p:sp>
      <p:sp>
        <p:nvSpPr>
          <p:cNvPr id="4" name="Line"/>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endParaRPr/>
          </a:p>
        </p:txBody>
      </p:sp>
      <p:sp>
        <p:nvSpPr>
          <p:cNvPr id="5" name="Carnegie Mellon"/>
          <p:cNvSpPr txBox="1"/>
          <p:nvPr/>
        </p:nvSpPr>
        <p:spPr>
          <a:xfrm>
            <a:off x="458322" y="8343900"/>
            <a:ext cx="2209801" cy="46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r>
              <a:t>Carnegie Mellon</a:t>
            </a:r>
          </a:p>
        </p:txBody>
      </p:sp>
      <p:sp>
        <p:nvSpPr>
          <p:cNvPr id="6" name="Parallel Data Laboratory"/>
          <p:cNvSpPr txBox="1"/>
          <p:nvPr/>
        </p:nvSpPr>
        <p:spPr>
          <a:xfrm>
            <a:off x="471022" y="8686800"/>
            <a:ext cx="2984501" cy="368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a:solidFill>
                  <a:srgbClr val="356CA9"/>
                </a:solidFill>
                <a:latin typeface="Lucida Grande"/>
                <a:ea typeface="Lucida Grande"/>
                <a:cs typeface="Lucida Grande"/>
                <a:sym typeface="Lucida Grande"/>
              </a:defRPr>
            </a:lvl1pPr>
          </a:lstStyle>
          <a:p>
            <a:r>
              <a:t>Parallel Data Laboratory</a:t>
            </a:r>
          </a:p>
        </p:txBody>
      </p:sp>
      <p:sp>
        <p:nvSpPr>
          <p:cNvPr id="7" name="Title Text"/>
          <p:cNvSpPr txBox="1">
            <a:spLocks noGrp="1"/>
          </p:cNvSpPr>
          <p:nvPr>
            <p:ph type="title"/>
          </p:nvPr>
        </p:nvSpPr>
        <p:spPr>
          <a:xfrm>
            <a:off x="546100" y="2463800"/>
            <a:ext cx="11925300" cy="1651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lstStyle/>
          <a:p>
            <a:r>
              <a:t>Title Text</a:t>
            </a:r>
          </a:p>
        </p:txBody>
      </p:sp>
      <p:sp>
        <p:nvSpPr>
          <p:cNvPr id="8" name="Body Level One…"/>
          <p:cNvSpPr txBox="1">
            <a:spLocks noGrp="1"/>
          </p:cNvSpPr>
          <p:nvPr>
            <p:ph type="body" idx="1"/>
          </p:nvPr>
        </p:nvSpPr>
        <p:spPr>
          <a:xfrm>
            <a:off x="1282700" y="4838700"/>
            <a:ext cx="10464800" cy="2209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2pPr>
              <a:defRPr sz="4000"/>
            </a:lvl2pPr>
            <a:lvl3pPr>
              <a:defRPr sz="3600">
                <a:latin typeface="Gill Sans"/>
                <a:ea typeface="Gill Sans"/>
                <a:cs typeface="Gill Sans"/>
                <a:sym typeface="Gill Sans"/>
              </a:defRPr>
            </a:lvl3pPr>
            <a:lvl4pPr>
              <a:defRPr sz="3600">
                <a:latin typeface="Gill Sans"/>
                <a:ea typeface="Gill Sans"/>
                <a:cs typeface="Gill Sans"/>
                <a:sym typeface="Gill Sans"/>
              </a:defRPr>
            </a:lvl4pPr>
            <a:lvl5pPr>
              <a:defRPr sz="3600">
                <a:latin typeface="Gill Sans"/>
                <a:ea typeface="Gill Sans"/>
                <a:cs typeface="Gill Sans"/>
                <a:sym typeface="Gill Sans"/>
              </a:defRPr>
            </a:lvl5p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70" r:id="rId21"/>
    <p:sldLayoutId id="2147483671" r:id="rId22"/>
    <p:sldLayoutId id="2147483672" r:id="rId23"/>
  </p:sldLayoutIdLst>
  <p:transition spd="med"/>
  <p:txStyles>
    <p:titleStyle>
      <a:lvl1pPr marL="0" marR="0" indent="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1pPr>
      <a:lvl2pPr marL="0" marR="0" indent="2286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2pPr>
      <a:lvl3pPr marL="0" marR="0" indent="4572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3pPr>
      <a:lvl4pPr marL="0" marR="0" indent="6858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4pPr>
      <a:lvl5pPr marL="0" marR="0" indent="9144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5pPr>
      <a:lvl6pPr marL="0" marR="0" indent="11430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6pPr>
      <a:lvl7pPr marL="0" marR="0" indent="13716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7pPr>
      <a:lvl8pPr marL="0" marR="0" indent="16002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8pPr>
      <a:lvl9pPr marL="0" marR="0" indent="1828800" algn="ctr" defTabSz="584200" rtl="0" latinLnBrk="0">
        <a:lnSpc>
          <a:spcPct val="100000"/>
        </a:lnSpc>
        <a:spcBef>
          <a:spcPts val="0"/>
        </a:spcBef>
        <a:spcAft>
          <a:spcPts val="0"/>
        </a:spcAft>
        <a:buClrTx/>
        <a:buSzTx/>
        <a:buFontTx/>
        <a:buNone/>
        <a:tabLst/>
        <a:defRPr sz="7000" b="0" i="0" u="none" strike="noStrike" cap="none" spc="0" baseline="0">
          <a:ln>
            <a:noFill/>
          </a:ln>
          <a:solidFill>
            <a:srgbClr val="356CA9"/>
          </a:solidFill>
          <a:uFillTx/>
          <a:latin typeface="+mn-lt"/>
          <a:ea typeface="+mn-ea"/>
          <a:cs typeface="+mn-cs"/>
          <a:sym typeface="Arial"/>
        </a:defRPr>
      </a:lvl9pPr>
    </p:titleStyle>
    <p:bodyStyle>
      <a:lvl1pPr marL="0" marR="0" indent="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5pPr>
      <a:lvl6pPr marL="0" marR="0" indent="35560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6pPr>
      <a:lvl7pPr marL="0" marR="0" indent="71120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7pPr>
      <a:lvl8pPr marL="0" marR="0" indent="106680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8pPr>
      <a:lvl9pPr marL="0" marR="0" indent="142240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3.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1.xml"/><Relationship Id="rId5" Type="http://schemas.openxmlformats.org/officeDocument/2006/relationships/image" Target="../media/image22.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1.xml"/><Relationship Id="rId5" Type="http://schemas.openxmlformats.org/officeDocument/2006/relationships/image" Target="../media/image22.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1.xml"/><Relationship Id="rId5" Type="http://schemas.openxmlformats.org/officeDocument/2006/relationships/image" Target="../media/image22.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1.xml"/><Relationship Id="rId5" Type="http://schemas.openxmlformats.org/officeDocument/2006/relationships/image" Target="../media/image20.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1.xml"/><Relationship Id="rId5" Type="http://schemas.openxmlformats.org/officeDocument/2006/relationships/image" Target="../media/image20.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1.xml"/><Relationship Id="rId5" Type="http://schemas.openxmlformats.org/officeDocument/2006/relationships/image" Target="../media/image20.pn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Improving ML Applications in Shared Computing Environments"/>
          <p:cNvSpPr txBox="1">
            <a:spLocks noGrp="1"/>
          </p:cNvSpPr>
          <p:nvPr>
            <p:ph type="ctrTitle"/>
          </p:nvPr>
        </p:nvSpPr>
        <p:spPr>
          <a:xfrm>
            <a:off x="539750" y="2463800"/>
            <a:ext cx="11925300" cy="3585971"/>
          </a:xfrm>
          <a:prstGeom prst="rect">
            <a:avLst/>
          </a:prstGeom>
        </p:spPr>
        <p:txBody>
          <a:bodyPr/>
          <a:lstStyle/>
          <a:p>
            <a:r>
              <a:t>Improving ML Applications in Shared Computing Environments</a:t>
            </a:r>
          </a:p>
        </p:txBody>
      </p:sp>
      <p:sp>
        <p:nvSpPr>
          <p:cNvPr id="312" name="Aaron Harlap"/>
          <p:cNvSpPr txBox="1">
            <a:spLocks noGrp="1"/>
          </p:cNvSpPr>
          <p:nvPr>
            <p:ph type="subTitle" sz="quarter" idx="1"/>
          </p:nvPr>
        </p:nvSpPr>
        <p:spPr>
          <a:xfrm>
            <a:off x="1282700" y="5978682"/>
            <a:ext cx="10464800" cy="1069818"/>
          </a:xfrm>
          <a:prstGeom prst="rect">
            <a:avLst/>
          </a:prstGeom>
        </p:spPr>
        <p:txBody>
          <a:bodyPr/>
          <a:lstStyle>
            <a:lvl1pPr>
              <a:defRPr sz="5500"/>
            </a:lvl1pPr>
          </a:lstStyle>
          <a:p>
            <a:r>
              <a:t>Aaron Harlap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Origin of Stragglers"/>
          <p:cNvSpPr txBox="1">
            <a:spLocks noGrp="1"/>
          </p:cNvSpPr>
          <p:nvPr>
            <p:ph type="title"/>
          </p:nvPr>
        </p:nvSpPr>
        <p:spPr>
          <a:prstGeom prst="rect">
            <a:avLst/>
          </a:prstGeom>
        </p:spPr>
        <p:txBody>
          <a:bodyPr/>
          <a:lstStyle/>
          <a:p>
            <a:r>
              <a:t>Origin of Stragglers </a:t>
            </a:r>
          </a:p>
        </p:txBody>
      </p:sp>
      <p:sp>
        <p:nvSpPr>
          <p:cNvPr id="401" name="One worker slower than others…"/>
          <p:cNvSpPr txBox="1">
            <a:spLocks noGrp="1"/>
          </p:cNvSpPr>
          <p:nvPr>
            <p:ph type="body" idx="1"/>
          </p:nvPr>
        </p:nvSpPr>
        <p:spPr>
          <a:prstGeom prst="rect">
            <a:avLst/>
          </a:prstGeom>
        </p:spPr>
        <p:txBody>
          <a:bodyPr/>
          <a:lstStyle/>
          <a:p>
            <a:r>
              <a:t>One worker slower than others</a:t>
            </a:r>
          </a:p>
          <a:p>
            <a:r>
              <a:t>Short Term Causes  </a:t>
            </a:r>
          </a:p>
          <a:p>
            <a:pPr lvl="1"/>
            <a:r>
              <a:t>Garbage collection, objective function computation (computing stopping criteria), resource contention</a:t>
            </a:r>
          </a:p>
          <a:p>
            <a:r>
              <a:t>Long Term Causes</a:t>
            </a:r>
          </a:p>
          <a:p>
            <a:pPr lvl="1"/>
            <a:r>
              <a:t>Load imbalance, heterogeneity of hardware  </a:t>
            </a:r>
          </a:p>
        </p:txBody>
      </p:sp>
      <p:sp>
        <p:nvSpPr>
          <p:cNvPr id="40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Effect of Stragglers"/>
          <p:cNvSpPr txBox="1">
            <a:spLocks noGrp="1"/>
          </p:cNvSpPr>
          <p:nvPr>
            <p:ph type="title"/>
          </p:nvPr>
        </p:nvSpPr>
        <p:spPr>
          <a:xfrm>
            <a:off x="19050" y="247663"/>
            <a:ext cx="12966700" cy="1104901"/>
          </a:xfrm>
          <a:prstGeom prst="rect">
            <a:avLst/>
          </a:prstGeom>
        </p:spPr>
        <p:txBody>
          <a:bodyPr/>
          <a:lstStyle/>
          <a:p>
            <a:r>
              <a:t>Effect of Stragglers</a:t>
            </a:r>
          </a:p>
        </p:txBody>
      </p:sp>
      <p:sp>
        <p:nvSpPr>
          <p:cNvPr id="407" name="Slide Number"/>
          <p:cNvSpPr txBox="1">
            <a:spLocks noGrp="1"/>
          </p:cNvSpPr>
          <p:nvPr>
            <p:ph type="sldNum" sz="quarter" idx="2"/>
          </p:nvPr>
        </p:nvSpPr>
        <p:spPr>
          <a:xfrm>
            <a:off x="6333430" y="9105900"/>
            <a:ext cx="325240" cy="3235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408" name="Emulating the effect of stragglers by injecting artificial stragglers"/>
          <p:cNvSpPr txBox="1"/>
          <p:nvPr/>
        </p:nvSpPr>
        <p:spPr>
          <a:xfrm>
            <a:off x="627876" y="1662639"/>
            <a:ext cx="12166732"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Emulating the effect of stragglers by injecting artificial stragglers</a:t>
            </a:r>
          </a:p>
        </p:txBody>
      </p:sp>
      <p:pic>
        <p:nvPicPr>
          <p:cNvPr id="409" name="p8_2.pdf" descr="p8_2.pdf"/>
          <p:cNvPicPr>
            <a:picLocks noChangeAspect="1"/>
          </p:cNvPicPr>
          <p:nvPr/>
        </p:nvPicPr>
        <p:blipFill>
          <a:blip r:embed="rId3">
            <a:extLst/>
          </a:blip>
          <a:stretch>
            <a:fillRect/>
          </a:stretch>
        </p:blipFill>
        <p:spPr>
          <a:xfrm>
            <a:off x="509219" y="2631095"/>
            <a:ext cx="12107061" cy="5858625"/>
          </a:xfrm>
          <a:prstGeom prst="rect">
            <a:avLst/>
          </a:prstGeom>
          <a:ln w="12700">
            <a:miter lim="400000"/>
          </a:ln>
        </p:spPr>
      </p:pic>
      <p:pic>
        <p:nvPicPr>
          <p:cNvPr id="410" name="p8_3.pdf" descr="p8_3.pdf"/>
          <p:cNvPicPr>
            <a:picLocks noChangeAspect="1"/>
          </p:cNvPicPr>
          <p:nvPr/>
        </p:nvPicPr>
        <p:blipFill>
          <a:blip r:embed="rId4">
            <a:extLst/>
          </a:blip>
          <a:stretch>
            <a:fillRect/>
          </a:stretch>
        </p:blipFill>
        <p:spPr>
          <a:xfrm>
            <a:off x="508000" y="2628900"/>
            <a:ext cx="12159572" cy="5854700"/>
          </a:xfrm>
          <a:prstGeom prst="rect">
            <a:avLst/>
          </a:prstGeom>
          <a:ln w="12700">
            <a:miter lim="400000"/>
          </a:ln>
        </p:spPr>
      </p:pic>
      <p:pic>
        <p:nvPicPr>
          <p:cNvPr id="411" name="p8_4.pdf" descr="p8_4.pdf"/>
          <p:cNvPicPr>
            <a:picLocks noChangeAspect="1"/>
          </p:cNvPicPr>
          <p:nvPr/>
        </p:nvPicPr>
        <p:blipFill>
          <a:blip r:embed="rId5">
            <a:extLst/>
          </a:blip>
          <a:stretch>
            <a:fillRect/>
          </a:stretch>
        </p:blipFill>
        <p:spPr>
          <a:xfrm>
            <a:off x="508000" y="2628900"/>
            <a:ext cx="12155879" cy="585470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iterate>
                                    <p:tmAbs val="0"/>
                                  </p:iterate>
                                  <p:childTnLst>
                                    <p:set>
                                      <p:cBhvr>
                                        <p:cTn id="6" fill="hold">
                                          <p:stCondLst>
                                            <p:cond delay="0"/>
                                          </p:stCondLst>
                                        </p:cTn>
                                        <p:tgtEl>
                                          <p:spTgt spid="409"/>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4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3" nodeType="clickEffect">
                                  <p:stCondLst>
                                    <p:cond delay="0"/>
                                  </p:stCondLst>
                                  <p:iterate>
                                    <p:tmAbs val="0"/>
                                  </p:iterate>
                                  <p:childTnLst>
                                    <p:set>
                                      <p:cBhvr>
                                        <p:cTn id="13" fill="hold">
                                          <p:stCondLst>
                                            <p:cond delay="0"/>
                                          </p:stCondLst>
                                        </p:cTn>
                                        <p:tgtEl>
                                          <p:spTgt spid="410"/>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 grpId="1" animBg="1" advAuto="0"/>
      <p:bldP spid="410" grpId="2" animBg="1" advAuto="0"/>
      <p:bldP spid="410" grpId="3" animBg="1" advAuto="0"/>
      <p:bldP spid="411" grpId="4"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Quick Preview of our Results"/>
          <p:cNvSpPr txBox="1">
            <a:spLocks noGrp="1"/>
          </p:cNvSpPr>
          <p:nvPr>
            <p:ph type="title"/>
          </p:nvPr>
        </p:nvSpPr>
        <p:spPr>
          <a:prstGeom prst="rect">
            <a:avLst/>
          </a:prstGeom>
        </p:spPr>
        <p:txBody>
          <a:bodyPr/>
          <a:lstStyle/>
          <a:p>
            <a:r>
              <a:t>Quick Preview of our Results</a:t>
            </a:r>
          </a:p>
        </p:txBody>
      </p:sp>
      <p:sp>
        <p:nvSpPr>
          <p:cNvPr id="41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pic>
        <p:nvPicPr>
          <p:cNvPr id="417" name="speed_no_bsp_rr.pdf" descr="speed_no_bsp_rr.pdf"/>
          <p:cNvPicPr>
            <a:picLocks noChangeAspect="1"/>
          </p:cNvPicPr>
          <p:nvPr/>
        </p:nvPicPr>
        <p:blipFill>
          <a:blip r:embed="rId2">
            <a:extLst/>
          </a:blip>
          <a:stretch>
            <a:fillRect/>
          </a:stretch>
        </p:blipFill>
        <p:spPr>
          <a:xfrm>
            <a:off x="830206" y="2199845"/>
            <a:ext cx="12124548" cy="589005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New Approach: FlexRR"/>
          <p:cNvSpPr txBox="1">
            <a:spLocks noGrp="1"/>
          </p:cNvSpPr>
          <p:nvPr>
            <p:ph type="title"/>
          </p:nvPr>
        </p:nvSpPr>
        <p:spPr>
          <a:prstGeom prst="rect">
            <a:avLst/>
          </a:prstGeom>
        </p:spPr>
        <p:txBody>
          <a:bodyPr/>
          <a:lstStyle/>
          <a:p>
            <a:r>
              <a:t>New Approach: FlexRR</a:t>
            </a:r>
          </a:p>
        </p:txBody>
      </p:sp>
      <p:sp>
        <p:nvSpPr>
          <p:cNvPr id="4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grpSp>
        <p:nvGrpSpPr>
          <p:cNvPr id="507" name="Group"/>
          <p:cNvGrpSpPr/>
          <p:nvPr/>
        </p:nvGrpSpPr>
        <p:grpSpPr>
          <a:xfrm>
            <a:off x="307349" y="1682101"/>
            <a:ext cx="12402801" cy="4419459"/>
            <a:chOff x="0" y="0"/>
            <a:chExt cx="12402800" cy="4419457"/>
          </a:xfrm>
        </p:grpSpPr>
        <p:sp>
          <p:nvSpPr>
            <p:cNvPr id="421" name="Rectangle"/>
            <p:cNvSpPr/>
            <p:nvPr/>
          </p:nvSpPr>
          <p:spPr>
            <a:xfrm>
              <a:off x="7189631" y="2347722"/>
              <a:ext cx="558998" cy="510479"/>
            </a:xfrm>
            <a:prstGeom prst="rect">
              <a:avLst/>
            </a:prstGeom>
            <a:solidFill>
              <a:schemeClr val="accent1"/>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22" name="Rectangle"/>
            <p:cNvSpPr/>
            <p:nvPr/>
          </p:nvSpPr>
          <p:spPr>
            <a:xfrm>
              <a:off x="7189631" y="1842430"/>
              <a:ext cx="558998" cy="497779"/>
            </a:xfrm>
            <a:prstGeom prst="rect">
              <a:avLst/>
            </a:prstGeom>
            <a:solidFill>
              <a:schemeClr val="accent1"/>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23" name="Rectangle"/>
            <p:cNvSpPr/>
            <p:nvPr/>
          </p:nvSpPr>
          <p:spPr>
            <a:xfrm>
              <a:off x="7189631" y="3371005"/>
              <a:ext cx="558998" cy="497780"/>
            </a:xfrm>
            <a:prstGeom prst="rect">
              <a:avLst/>
            </a:prstGeom>
            <a:solidFill>
              <a:schemeClr val="accent1"/>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24" name="Rectangle"/>
            <p:cNvSpPr/>
            <p:nvPr/>
          </p:nvSpPr>
          <p:spPr>
            <a:xfrm>
              <a:off x="7189631" y="2851927"/>
              <a:ext cx="558998" cy="497779"/>
            </a:xfrm>
            <a:prstGeom prst="rect">
              <a:avLst/>
            </a:prstGeom>
            <a:solidFill>
              <a:schemeClr val="accent1"/>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25" name="Rectangle"/>
            <p:cNvSpPr/>
            <p:nvPr/>
          </p:nvSpPr>
          <p:spPr>
            <a:xfrm>
              <a:off x="7189631" y="1340640"/>
              <a:ext cx="558998" cy="497779"/>
            </a:xfrm>
            <a:prstGeom prst="rect">
              <a:avLst/>
            </a:prstGeom>
            <a:solidFill>
              <a:schemeClr val="accent1"/>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26" name="Rectangle"/>
            <p:cNvSpPr/>
            <p:nvPr/>
          </p:nvSpPr>
          <p:spPr>
            <a:xfrm>
              <a:off x="8586276" y="1314372"/>
              <a:ext cx="571501" cy="2540001"/>
            </a:xfrm>
            <a:prstGeom prst="rect">
              <a:avLst/>
            </a:prstGeom>
            <a:solidFill>
              <a:schemeClr val="accent3">
                <a:satOff val="18648"/>
                <a:lumOff val="5971"/>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27" name="Rectangle"/>
            <p:cNvSpPr/>
            <p:nvPr/>
          </p:nvSpPr>
          <p:spPr>
            <a:xfrm>
              <a:off x="10043348" y="1327941"/>
              <a:ext cx="558998" cy="429143"/>
            </a:xfrm>
            <a:prstGeom prst="rect">
              <a:avLst/>
            </a:prstGeom>
            <a:solidFill>
              <a:schemeClr val="accent3">
                <a:satOff val="18648"/>
                <a:lumOff val="5971"/>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28" name="Rectangle"/>
            <p:cNvSpPr/>
            <p:nvPr/>
          </p:nvSpPr>
          <p:spPr>
            <a:xfrm>
              <a:off x="11446580" y="1338128"/>
              <a:ext cx="558997" cy="2524384"/>
            </a:xfrm>
            <a:prstGeom prst="rect">
              <a:avLst/>
            </a:prstGeom>
            <a:solidFill>
              <a:schemeClr val="accent6">
                <a:satOff val="24555"/>
                <a:lumOff val="222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29" name="Rectangle"/>
            <p:cNvSpPr/>
            <p:nvPr/>
          </p:nvSpPr>
          <p:spPr>
            <a:xfrm>
              <a:off x="10023292" y="1772441"/>
              <a:ext cx="558997" cy="2082801"/>
            </a:xfrm>
            <a:prstGeom prst="rect">
              <a:avLst/>
            </a:prstGeom>
            <a:solidFill>
              <a:schemeClr val="accent5"/>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30" name="Rectangle"/>
            <p:cNvSpPr/>
            <p:nvPr/>
          </p:nvSpPr>
          <p:spPr>
            <a:xfrm>
              <a:off x="397223" y="2342632"/>
              <a:ext cx="558997" cy="510480"/>
            </a:xfrm>
            <a:prstGeom prst="rect">
              <a:avLst/>
            </a:prstGeom>
            <a:solidFill>
              <a:schemeClr val="accent1"/>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31" name="Rectangle"/>
            <p:cNvSpPr/>
            <p:nvPr/>
          </p:nvSpPr>
          <p:spPr>
            <a:xfrm>
              <a:off x="397223" y="1837340"/>
              <a:ext cx="558997" cy="497780"/>
            </a:xfrm>
            <a:prstGeom prst="rect">
              <a:avLst/>
            </a:prstGeom>
            <a:solidFill>
              <a:schemeClr val="accent1"/>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32" name="Rectangle"/>
            <p:cNvSpPr/>
            <p:nvPr/>
          </p:nvSpPr>
          <p:spPr>
            <a:xfrm>
              <a:off x="397223" y="3365916"/>
              <a:ext cx="558997" cy="497779"/>
            </a:xfrm>
            <a:prstGeom prst="rect">
              <a:avLst/>
            </a:prstGeom>
            <a:solidFill>
              <a:schemeClr val="accent1"/>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33" name="Rectangle"/>
            <p:cNvSpPr/>
            <p:nvPr/>
          </p:nvSpPr>
          <p:spPr>
            <a:xfrm>
              <a:off x="397223" y="2846837"/>
              <a:ext cx="558997" cy="497780"/>
            </a:xfrm>
            <a:prstGeom prst="rect">
              <a:avLst/>
            </a:prstGeom>
            <a:solidFill>
              <a:schemeClr val="accent1"/>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34" name="Rectangle"/>
            <p:cNvSpPr/>
            <p:nvPr/>
          </p:nvSpPr>
          <p:spPr>
            <a:xfrm>
              <a:off x="397223" y="1335551"/>
              <a:ext cx="558997" cy="497779"/>
            </a:xfrm>
            <a:prstGeom prst="rect">
              <a:avLst/>
            </a:prstGeom>
            <a:solidFill>
              <a:schemeClr val="accent1"/>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35" name="Rectangle"/>
            <p:cNvSpPr/>
            <p:nvPr/>
          </p:nvSpPr>
          <p:spPr>
            <a:xfrm>
              <a:off x="1818618" y="692072"/>
              <a:ext cx="558997" cy="3157375"/>
            </a:xfrm>
            <a:prstGeom prst="rect">
              <a:avLst/>
            </a:prstGeom>
            <a:solidFill>
              <a:schemeClr val="accent3">
                <a:satOff val="18648"/>
                <a:lumOff val="5971"/>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36" name="Rectangle"/>
            <p:cNvSpPr/>
            <p:nvPr/>
          </p:nvSpPr>
          <p:spPr>
            <a:xfrm>
              <a:off x="3232777" y="1766977"/>
              <a:ext cx="558997" cy="2079420"/>
            </a:xfrm>
            <a:prstGeom prst="rect">
              <a:avLst/>
            </a:prstGeom>
            <a:solidFill>
              <a:schemeClr val="accent5"/>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37" name="Rectangle"/>
            <p:cNvSpPr/>
            <p:nvPr/>
          </p:nvSpPr>
          <p:spPr>
            <a:xfrm>
              <a:off x="4654172" y="1333039"/>
              <a:ext cx="558997" cy="2526058"/>
            </a:xfrm>
            <a:prstGeom prst="rect">
              <a:avLst/>
            </a:prstGeom>
            <a:solidFill>
              <a:schemeClr val="accent6">
                <a:satOff val="24555"/>
                <a:lumOff val="222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438" name="Line"/>
            <p:cNvSpPr/>
            <p:nvPr/>
          </p:nvSpPr>
          <p:spPr>
            <a:xfrm>
              <a:off x="1805918" y="32320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39" name="Line"/>
            <p:cNvSpPr/>
            <p:nvPr/>
          </p:nvSpPr>
          <p:spPr>
            <a:xfrm>
              <a:off x="3220077" y="21906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40" name="Line"/>
            <p:cNvSpPr/>
            <p:nvPr/>
          </p:nvSpPr>
          <p:spPr>
            <a:xfrm>
              <a:off x="386923" y="1328541"/>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41" name="Line"/>
            <p:cNvSpPr/>
            <p:nvPr/>
          </p:nvSpPr>
          <p:spPr>
            <a:xfrm>
              <a:off x="384523" y="1833329"/>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42" name="Line"/>
            <p:cNvSpPr/>
            <p:nvPr/>
          </p:nvSpPr>
          <p:spPr>
            <a:xfrm>
              <a:off x="384523" y="2338117"/>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43" name="Line"/>
            <p:cNvSpPr/>
            <p:nvPr/>
          </p:nvSpPr>
          <p:spPr>
            <a:xfrm>
              <a:off x="384523" y="2843916"/>
              <a:ext cx="584397" cy="1270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44" name="Line"/>
            <p:cNvSpPr/>
            <p:nvPr/>
          </p:nvSpPr>
          <p:spPr>
            <a:xfrm>
              <a:off x="384523" y="3355557"/>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45" name="Line"/>
            <p:cNvSpPr/>
            <p:nvPr/>
          </p:nvSpPr>
          <p:spPr>
            <a:xfrm flipV="1">
              <a:off x="1813154" y="692071"/>
              <a:ext cx="1" cy="316843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46" name="Line"/>
            <p:cNvSpPr/>
            <p:nvPr/>
          </p:nvSpPr>
          <p:spPr>
            <a:xfrm flipV="1">
              <a:off x="2383078" y="692072"/>
              <a:ext cx="1" cy="316843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47" name="Line"/>
            <p:cNvSpPr/>
            <p:nvPr/>
          </p:nvSpPr>
          <p:spPr>
            <a:xfrm>
              <a:off x="1808650" y="6920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48" name="Line"/>
            <p:cNvSpPr/>
            <p:nvPr/>
          </p:nvSpPr>
          <p:spPr>
            <a:xfrm>
              <a:off x="1805918" y="13270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49" name="Line"/>
            <p:cNvSpPr/>
            <p:nvPr/>
          </p:nvSpPr>
          <p:spPr>
            <a:xfrm flipV="1">
              <a:off x="1805918" y="19620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50" name="Line"/>
            <p:cNvSpPr/>
            <p:nvPr/>
          </p:nvSpPr>
          <p:spPr>
            <a:xfrm flipV="1">
              <a:off x="1805918" y="25970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51" name="Line"/>
            <p:cNvSpPr/>
            <p:nvPr/>
          </p:nvSpPr>
          <p:spPr>
            <a:xfrm flipV="1">
              <a:off x="3227313" y="1771571"/>
              <a:ext cx="1" cy="208977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52" name="Line"/>
            <p:cNvSpPr/>
            <p:nvPr/>
          </p:nvSpPr>
          <p:spPr>
            <a:xfrm flipV="1">
              <a:off x="3797237" y="1771572"/>
              <a:ext cx="1" cy="208976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53" name="Line"/>
            <p:cNvSpPr/>
            <p:nvPr/>
          </p:nvSpPr>
          <p:spPr>
            <a:xfrm>
              <a:off x="3222477" y="1771572"/>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54" name="Line"/>
            <p:cNvSpPr/>
            <p:nvPr/>
          </p:nvSpPr>
          <p:spPr>
            <a:xfrm flipV="1">
              <a:off x="3220077" y="26097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55" name="Line"/>
            <p:cNvSpPr/>
            <p:nvPr/>
          </p:nvSpPr>
          <p:spPr>
            <a:xfrm flipV="1">
              <a:off x="3220077" y="30288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56" name="Line"/>
            <p:cNvSpPr/>
            <p:nvPr/>
          </p:nvSpPr>
          <p:spPr>
            <a:xfrm flipV="1">
              <a:off x="3220077" y="34479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57" name="Line"/>
            <p:cNvSpPr/>
            <p:nvPr/>
          </p:nvSpPr>
          <p:spPr>
            <a:xfrm flipV="1">
              <a:off x="4648708" y="1313353"/>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58" name="Line"/>
            <p:cNvSpPr/>
            <p:nvPr/>
          </p:nvSpPr>
          <p:spPr>
            <a:xfrm flipV="1">
              <a:off x="5218632" y="1313353"/>
              <a:ext cx="1" cy="254631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59" name="Line"/>
            <p:cNvSpPr/>
            <p:nvPr/>
          </p:nvSpPr>
          <p:spPr>
            <a:xfrm>
              <a:off x="4643872" y="1326030"/>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60" name="Line"/>
            <p:cNvSpPr/>
            <p:nvPr/>
          </p:nvSpPr>
          <p:spPr>
            <a:xfrm>
              <a:off x="4641472" y="1830818"/>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61" name="Line"/>
            <p:cNvSpPr/>
            <p:nvPr/>
          </p:nvSpPr>
          <p:spPr>
            <a:xfrm>
              <a:off x="4641472" y="2335605"/>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62" name="Line"/>
            <p:cNvSpPr/>
            <p:nvPr/>
          </p:nvSpPr>
          <p:spPr>
            <a:xfrm>
              <a:off x="4641472" y="2841404"/>
              <a:ext cx="584397" cy="127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63" name="Line"/>
            <p:cNvSpPr/>
            <p:nvPr/>
          </p:nvSpPr>
          <p:spPr>
            <a:xfrm>
              <a:off x="4641472" y="3353045"/>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64" name="Line"/>
            <p:cNvSpPr/>
            <p:nvPr/>
          </p:nvSpPr>
          <p:spPr>
            <a:xfrm flipH="1" flipV="1">
              <a:off x="140094" y="3867202"/>
              <a:ext cx="5334576" cy="1"/>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65" name="Worker 1"/>
            <p:cNvSpPr txBox="1"/>
            <p:nvPr/>
          </p:nvSpPr>
          <p:spPr>
            <a:xfrm>
              <a:off x="-1" y="3944468"/>
              <a:ext cx="1353444" cy="469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400" b="1">
                  <a:latin typeface="Times"/>
                  <a:ea typeface="Times"/>
                  <a:cs typeface="Times"/>
                  <a:sym typeface="Times"/>
                </a:defRPr>
              </a:lvl1pPr>
            </a:lstStyle>
            <a:p>
              <a:r>
                <a:t>Worker 1</a:t>
              </a:r>
            </a:p>
          </p:txBody>
        </p:sp>
        <p:sp>
          <p:nvSpPr>
            <p:cNvPr id="466" name="Line"/>
            <p:cNvSpPr/>
            <p:nvPr/>
          </p:nvSpPr>
          <p:spPr>
            <a:xfrm flipV="1">
              <a:off x="391759" y="1315865"/>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67" name="Line"/>
            <p:cNvSpPr/>
            <p:nvPr/>
          </p:nvSpPr>
          <p:spPr>
            <a:xfrm flipV="1">
              <a:off x="961683" y="1315865"/>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68" name="Worker 2"/>
            <p:cNvSpPr txBox="1"/>
            <p:nvPr/>
          </p:nvSpPr>
          <p:spPr>
            <a:xfrm>
              <a:off x="1426859" y="3944468"/>
              <a:ext cx="1353443" cy="469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400" b="1">
                  <a:latin typeface="Times"/>
                  <a:ea typeface="Times"/>
                  <a:cs typeface="Times"/>
                  <a:sym typeface="Times"/>
                </a:defRPr>
              </a:lvl1pPr>
            </a:lstStyle>
            <a:p>
              <a:r>
                <a:t>Worker 2</a:t>
              </a:r>
            </a:p>
          </p:txBody>
        </p:sp>
        <p:sp>
          <p:nvSpPr>
            <p:cNvPr id="469" name="Worker 3"/>
            <p:cNvSpPr txBox="1"/>
            <p:nvPr/>
          </p:nvSpPr>
          <p:spPr>
            <a:xfrm>
              <a:off x="2853718" y="3944468"/>
              <a:ext cx="1353444" cy="469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400" b="1">
                  <a:latin typeface="Times"/>
                  <a:ea typeface="Times"/>
                  <a:cs typeface="Times"/>
                  <a:sym typeface="Times"/>
                </a:defRPr>
              </a:lvl1pPr>
            </a:lstStyle>
            <a:p>
              <a:r>
                <a:t>Worker 3</a:t>
              </a:r>
            </a:p>
          </p:txBody>
        </p:sp>
        <p:sp>
          <p:nvSpPr>
            <p:cNvPr id="470" name="Worker 4"/>
            <p:cNvSpPr txBox="1"/>
            <p:nvPr/>
          </p:nvSpPr>
          <p:spPr>
            <a:xfrm>
              <a:off x="4256949" y="3944468"/>
              <a:ext cx="1353444" cy="469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400" b="1">
                  <a:latin typeface="Times"/>
                  <a:ea typeface="Times"/>
                  <a:cs typeface="Times"/>
                  <a:sym typeface="Times"/>
                </a:defRPr>
              </a:lvl1pPr>
            </a:lstStyle>
            <a:p>
              <a:r>
                <a:t>Worker 4</a:t>
              </a:r>
            </a:p>
          </p:txBody>
        </p:sp>
        <p:sp>
          <p:nvSpPr>
            <p:cNvPr id="471" name="Initial Work Assignments"/>
            <p:cNvSpPr txBox="1"/>
            <p:nvPr/>
          </p:nvSpPr>
          <p:spPr>
            <a:xfrm>
              <a:off x="770107" y="0"/>
              <a:ext cx="4070178"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800" b="1">
                  <a:latin typeface="Times"/>
                  <a:ea typeface="Times"/>
                  <a:cs typeface="Times"/>
                  <a:sym typeface="Times"/>
                </a:defRPr>
              </a:lvl1pPr>
            </a:lstStyle>
            <a:p>
              <a:r>
                <a:t>Initial Work Assignments </a:t>
              </a:r>
            </a:p>
          </p:txBody>
        </p:sp>
        <p:sp>
          <p:nvSpPr>
            <p:cNvPr id="472" name="Line"/>
            <p:cNvSpPr/>
            <p:nvPr/>
          </p:nvSpPr>
          <p:spPr>
            <a:xfrm>
              <a:off x="8598326" y="3232941"/>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73" name="Line"/>
            <p:cNvSpPr/>
            <p:nvPr/>
          </p:nvSpPr>
          <p:spPr>
            <a:xfrm>
              <a:off x="10012484" y="2191541"/>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74" name="Line"/>
            <p:cNvSpPr/>
            <p:nvPr/>
          </p:nvSpPr>
          <p:spPr>
            <a:xfrm>
              <a:off x="7179331" y="1333630"/>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75" name="Line"/>
            <p:cNvSpPr/>
            <p:nvPr/>
          </p:nvSpPr>
          <p:spPr>
            <a:xfrm>
              <a:off x="7176931" y="1838418"/>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76" name="Line"/>
            <p:cNvSpPr/>
            <p:nvPr/>
          </p:nvSpPr>
          <p:spPr>
            <a:xfrm>
              <a:off x="7176931" y="2343206"/>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77" name="Line"/>
            <p:cNvSpPr/>
            <p:nvPr/>
          </p:nvSpPr>
          <p:spPr>
            <a:xfrm>
              <a:off x="7176931" y="2849005"/>
              <a:ext cx="584398" cy="127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78" name="Line"/>
            <p:cNvSpPr/>
            <p:nvPr/>
          </p:nvSpPr>
          <p:spPr>
            <a:xfrm>
              <a:off x="7176931" y="3360647"/>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79" name="Line"/>
            <p:cNvSpPr/>
            <p:nvPr/>
          </p:nvSpPr>
          <p:spPr>
            <a:xfrm flipV="1">
              <a:off x="8605563" y="1326543"/>
              <a:ext cx="1" cy="253905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80" name="Line"/>
            <p:cNvSpPr/>
            <p:nvPr/>
          </p:nvSpPr>
          <p:spPr>
            <a:xfrm flipV="1">
              <a:off x="9175486" y="1327941"/>
              <a:ext cx="1" cy="253765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81" name="Line"/>
            <p:cNvSpPr/>
            <p:nvPr/>
          </p:nvSpPr>
          <p:spPr>
            <a:xfrm>
              <a:off x="8603790" y="1322758"/>
              <a:ext cx="58429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82" name="Line"/>
            <p:cNvSpPr/>
            <p:nvPr/>
          </p:nvSpPr>
          <p:spPr>
            <a:xfrm>
              <a:off x="8598326" y="1962941"/>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83" name="Line"/>
            <p:cNvSpPr/>
            <p:nvPr/>
          </p:nvSpPr>
          <p:spPr>
            <a:xfrm>
              <a:off x="8598326" y="2597941"/>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84" name="Line"/>
            <p:cNvSpPr/>
            <p:nvPr/>
          </p:nvSpPr>
          <p:spPr>
            <a:xfrm flipV="1">
              <a:off x="10019722" y="1327941"/>
              <a:ext cx="1" cy="253848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85" name="Line"/>
            <p:cNvSpPr/>
            <p:nvPr/>
          </p:nvSpPr>
          <p:spPr>
            <a:xfrm flipV="1">
              <a:off x="10589645" y="1327941"/>
              <a:ext cx="1" cy="253848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86" name="Line"/>
            <p:cNvSpPr/>
            <p:nvPr/>
          </p:nvSpPr>
          <p:spPr>
            <a:xfrm>
              <a:off x="10014885" y="1772441"/>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87" name="Line"/>
            <p:cNvSpPr/>
            <p:nvPr/>
          </p:nvSpPr>
          <p:spPr>
            <a:xfrm>
              <a:off x="10012484" y="2610641"/>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88" name="Line"/>
            <p:cNvSpPr/>
            <p:nvPr/>
          </p:nvSpPr>
          <p:spPr>
            <a:xfrm flipV="1">
              <a:off x="10012484" y="3029741"/>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89" name="Line"/>
            <p:cNvSpPr/>
            <p:nvPr/>
          </p:nvSpPr>
          <p:spPr>
            <a:xfrm>
              <a:off x="10012484" y="3448841"/>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90" name="Line"/>
            <p:cNvSpPr/>
            <p:nvPr/>
          </p:nvSpPr>
          <p:spPr>
            <a:xfrm flipV="1">
              <a:off x="11441116" y="1318443"/>
              <a:ext cx="1" cy="254631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91" name="Line"/>
            <p:cNvSpPr/>
            <p:nvPr/>
          </p:nvSpPr>
          <p:spPr>
            <a:xfrm flipV="1">
              <a:off x="12011040" y="1318442"/>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92" name="Line"/>
            <p:cNvSpPr/>
            <p:nvPr/>
          </p:nvSpPr>
          <p:spPr>
            <a:xfrm>
              <a:off x="11436280" y="1331119"/>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93" name="Line"/>
            <p:cNvSpPr/>
            <p:nvPr/>
          </p:nvSpPr>
          <p:spPr>
            <a:xfrm>
              <a:off x="11433880" y="1835907"/>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94" name="Line"/>
            <p:cNvSpPr/>
            <p:nvPr/>
          </p:nvSpPr>
          <p:spPr>
            <a:xfrm>
              <a:off x="11433880" y="2340694"/>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95" name="Line"/>
            <p:cNvSpPr/>
            <p:nvPr/>
          </p:nvSpPr>
          <p:spPr>
            <a:xfrm>
              <a:off x="11433880" y="2846493"/>
              <a:ext cx="584397" cy="127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96" name="Line"/>
            <p:cNvSpPr/>
            <p:nvPr/>
          </p:nvSpPr>
          <p:spPr>
            <a:xfrm>
              <a:off x="11433880" y="3358134"/>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97" name="Line"/>
            <p:cNvSpPr/>
            <p:nvPr/>
          </p:nvSpPr>
          <p:spPr>
            <a:xfrm flipH="1" flipV="1">
              <a:off x="6932502" y="3872291"/>
              <a:ext cx="5334576" cy="1"/>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498" name="Worker 1"/>
            <p:cNvSpPr txBox="1"/>
            <p:nvPr/>
          </p:nvSpPr>
          <p:spPr>
            <a:xfrm>
              <a:off x="6792407" y="3949557"/>
              <a:ext cx="1353444" cy="469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400" b="1">
                  <a:latin typeface="Times"/>
                  <a:ea typeface="Times"/>
                  <a:cs typeface="Times"/>
                  <a:sym typeface="Times"/>
                </a:defRPr>
              </a:lvl1pPr>
            </a:lstStyle>
            <a:p>
              <a:r>
                <a:t>Worker 1</a:t>
              </a:r>
            </a:p>
          </p:txBody>
        </p:sp>
        <p:sp>
          <p:nvSpPr>
            <p:cNvPr id="499" name="Line"/>
            <p:cNvSpPr/>
            <p:nvPr/>
          </p:nvSpPr>
          <p:spPr>
            <a:xfrm flipV="1">
              <a:off x="7184168" y="1320954"/>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00" name="Line"/>
            <p:cNvSpPr/>
            <p:nvPr/>
          </p:nvSpPr>
          <p:spPr>
            <a:xfrm flipV="1">
              <a:off x="7754091" y="1320954"/>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01" name="Worker 2"/>
            <p:cNvSpPr txBox="1"/>
            <p:nvPr/>
          </p:nvSpPr>
          <p:spPr>
            <a:xfrm>
              <a:off x="8219267" y="3949557"/>
              <a:ext cx="1353444" cy="469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400" b="1">
                  <a:latin typeface="Times"/>
                  <a:ea typeface="Times"/>
                  <a:cs typeface="Times"/>
                  <a:sym typeface="Times"/>
                </a:defRPr>
              </a:lvl1pPr>
            </a:lstStyle>
            <a:p>
              <a:r>
                <a:t>Worker 2</a:t>
              </a:r>
            </a:p>
          </p:txBody>
        </p:sp>
        <p:sp>
          <p:nvSpPr>
            <p:cNvPr id="502" name="Worker 3"/>
            <p:cNvSpPr txBox="1"/>
            <p:nvPr/>
          </p:nvSpPr>
          <p:spPr>
            <a:xfrm>
              <a:off x="9646125" y="3949557"/>
              <a:ext cx="1353444" cy="469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400" b="1">
                  <a:latin typeface="Times"/>
                  <a:ea typeface="Times"/>
                  <a:cs typeface="Times"/>
                  <a:sym typeface="Times"/>
                </a:defRPr>
              </a:lvl1pPr>
            </a:lstStyle>
            <a:p>
              <a:r>
                <a:t>Worker 3</a:t>
              </a:r>
            </a:p>
          </p:txBody>
        </p:sp>
        <p:sp>
          <p:nvSpPr>
            <p:cNvPr id="503" name="Worker 4"/>
            <p:cNvSpPr txBox="1"/>
            <p:nvPr/>
          </p:nvSpPr>
          <p:spPr>
            <a:xfrm>
              <a:off x="11049357" y="3949557"/>
              <a:ext cx="1353444" cy="469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400" b="1">
                  <a:latin typeface="Times"/>
                  <a:ea typeface="Times"/>
                  <a:cs typeface="Times"/>
                  <a:sym typeface="Times"/>
                </a:defRPr>
              </a:lvl1pPr>
            </a:lstStyle>
            <a:p>
              <a:r>
                <a:t>Worker 4</a:t>
              </a:r>
            </a:p>
          </p:txBody>
        </p:sp>
        <p:sp>
          <p:nvSpPr>
            <p:cNvPr id="504" name="Rebalanced Work Assignments"/>
            <p:cNvSpPr txBox="1"/>
            <p:nvPr/>
          </p:nvSpPr>
          <p:spPr>
            <a:xfrm>
              <a:off x="7137896" y="6272"/>
              <a:ext cx="4919416"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800" b="1">
                  <a:latin typeface="Times"/>
                  <a:ea typeface="Times"/>
                  <a:cs typeface="Times"/>
                  <a:sym typeface="Times"/>
                </a:defRPr>
              </a:lvl1pPr>
            </a:lstStyle>
            <a:p>
              <a:r>
                <a:t>Rebalanced Work Assignments </a:t>
              </a:r>
            </a:p>
          </p:txBody>
        </p:sp>
        <p:sp>
          <p:nvSpPr>
            <p:cNvPr id="505" name="Arrow"/>
            <p:cNvSpPr/>
            <p:nvPr/>
          </p:nvSpPr>
          <p:spPr>
            <a:xfrm>
              <a:off x="5811562" y="2074128"/>
              <a:ext cx="784048" cy="510480"/>
            </a:xfrm>
            <a:prstGeom prst="rightArrow">
              <a:avLst>
                <a:gd name="adj1" fmla="val 32000"/>
                <a:gd name="adj2" fmla="val 98298"/>
              </a:avLst>
            </a:prstGeom>
            <a:solidFill>
              <a:srgbClr val="00000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sp>
          <p:nvSpPr>
            <p:cNvPr id="506" name="Line"/>
            <p:cNvSpPr/>
            <p:nvPr/>
          </p:nvSpPr>
          <p:spPr>
            <a:xfrm>
              <a:off x="10023292" y="1333567"/>
              <a:ext cx="57150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sp>
        <p:nvSpPr>
          <p:cNvPr id="508" name="FlexRR uses:…"/>
          <p:cNvSpPr txBox="1"/>
          <p:nvPr/>
        </p:nvSpPr>
        <p:spPr>
          <a:xfrm>
            <a:off x="193721" y="6318250"/>
            <a:ext cx="12617358" cy="1816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889000" indent="-571500" algn="l">
              <a:buSzPct val="171000"/>
              <a:buChar char="•"/>
              <a:defRPr sz="3900"/>
            </a:pPr>
            <a:r>
              <a:t>FlexRR uses:</a:t>
            </a:r>
          </a:p>
          <a:p>
            <a:pPr marL="1873250" lvl="2" indent="-666750" algn="l">
              <a:buSzPct val="110000"/>
              <a:buChar char="-"/>
              <a:defRPr sz="3900"/>
            </a:pPr>
            <a:r>
              <a:t>Flexible consistency bounds (SSP)</a:t>
            </a:r>
          </a:p>
          <a:p>
            <a:pPr marL="1873250" lvl="2" indent="-666750" algn="l">
              <a:buSzPct val="110000"/>
              <a:buChar char="-"/>
              <a:defRPr sz="3900"/>
            </a:pPr>
            <a:r>
              <a:t>Temporary work re-assignment (RapidReassignment)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RR Design"/>
          <p:cNvSpPr txBox="1">
            <a:spLocks noGrp="1"/>
          </p:cNvSpPr>
          <p:nvPr>
            <p:ph type="title"/>
          </p:nvPr>
        </p:nvSpPr>
        <p:spPr>
          <a:prstGeom prst="rect">
            <a:avLst/>
          </a:prstGeom>
        </p:spPr>
        <p:txBody>
          <a:bodyPr/>
          <a:lstStyle/>
          <a:p>
            <a:r>
              <a:t>RR Design</a:t>
            </a:r>
          </a:p>
        </p:txBody>
      </p:sp>
      <p:sp>
        <p:nvSpPr>
          <p:cNvPr id="513" name="Constraints:…"/>
          <p:cNvSpPr txBox="1">
            <a:spLocks noGrp="1"/>
          </p:cNvSpPr>
          <p:nvPr>
            <p:ph type="body" idx="1"/>
          </p:nvPr>
        </p:nvSpPr>
        <p:spPr>
          <a:xfrm>
            <a:off x="355600" y="1562100"/>
            <a:ext cx="12280900" cy="6915164"/>
          </a:xfrm>
          <a:prstGeom prst="rect">
            <a:avLst/>
          </a:prstGeom>
        </p:spPr>
        <p:txBody>
          <a:bodyPr/>
          <a:lstStyle/>
          <a:p>
            <a:r>
              <a:t>Constraints:</a:t>
            </a:r>
          </a:p>
          <a:p>
            <a:pPr lvl="2"/>
            <a:r>
              <a:t>Input data is too big fit all of it into memory </a:t>
            </a:r>
          </a:p>
          <a:p>
            <a:pPr lvl="2"/>
            <a:r>
              <a:t>All - to - All communication / synchronization is expensive </a:t>
            </a:r>
          </a:p>
          <a:p>
            <a:pPr lvl="2"/>
            <a:r>
              <a:t>Central arbiter can be a bottleneck</a:t>
            </a:r>
          </a:p>
          <a:p>
            <a:pPr marL="807357" indent="-489857"/>
            <a:r>
              <a:t>Solution: Helper Groups</a:t>
            </a:r>
          </a:p>
          <a:p>
            <a:pPr lvl="2"/>
            <a:r>
              <a:t>Helpers: eligible to help - if they are ahead they help</a:t>
            </a:r>
          </a:p>
          <a:p>
            <a:pPr lvl="2"/>
            <a:r>
              <a:t>Helpees: eligible to provide help to</a:t>
            </a:r>
          </a:p>
        </p:txBody>
      </p:sp>
      <p:sp>
        <p:nvSpPr>
          <p:cNvPr id="51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Helper Groups"/>
          <p:cNvSpPr txBox="1">
            <a:spLocks noGrp="1"/>
          </p:cNvSpPr>
          <p:nvPr>
            <p:ph type="title"/>
          </p:nvPr>
        </p:nvSpPr>
        <p:spPr>
          <a:prstGeom prst="rect">
            <a:avLst/>
          </a:prstGeom>
        </p:spPr>
        <p:txBody>
          <a:bodyPr/>
          <a:lstStyle/>
          <a:p>
            <a:r>
              <a:t>Helper Groups</a:t>
            </a:r>
          </a:p>
        </p:txBody>
      </p:sp>
      <p:sp>
        <p:nvSpPr>
          <p:cNvPr id="519" name="Helpers pre-load input data…"/>
          <p:cNvSpPr txBox="1">
            <a:spLocks noGrp="1"/>
          </p:cNvSpPr>
          <p:nvPr>
            <p:ph type="body" idx="1"/>
          </p:nvPr>
        </p:nvSpPr>
        <p:spPr>
          <a:xfrm>
            <a:off x="368300" y="1520824"/>
            <a:ext cx="12280900" cy="7334265"/>
          </a:xfrm>
          <a:prstGeom prst="rect">
            <a:avLst/>
          </a:prstGeom>
        </p:spPr>
        <p:txBody>
          <a:bodyPr/>
          <a:lstStyle/>
          <a:p>
            <a:r>
              <a:t>Helpers pre-load input data</a:t>
            </a:r>
          </a:p>
          <a:p>
            <a:pPr lvl="2"/>
            <a:r>
              <a:t>Only 25% replication required</a:t>
            </a:r>
          </a:p>
          <a:p>
            <a:pPr lvl="2"/>
            <a:r>
              <a:t>Avoids costly disk reads</a:t>
            </a:r>
          </a:p>
          <a:p>
            <a:r>
              <a:t>Limited P2P Communication</a:t>
            </a:r>
          </a:p>
          <a:p>
            <a:pPr lvl="2"/>
            <a:r>
              <a:t>Cheap messages - no overhead</a:t>
            </a:r>
          </a:p>
          <a:p>
            <a:r>
              <a:t>Unique set of helpers &amp; helpees</a:t>
            </a:r>
          </a:p>
          <a:p>
            <a:pPr lvl="2"/>
            <a:r>
              <a:t>Provides waterfall effect</a:t>
            </a:r>
          </a:p>
          <a:p>
            <a:pPr lvl="2"/>
            <a:r>
              <a:t>4 of each</a:t>
            </a:r>
          </a:p>
        </p:txBody>
      </p:sp>
      <p:sp>
        <p:nvSpPr>
          <p:cNvPr id="5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grpSp>
        <p:nvGrpSpPr>
          <p:cNvPr id="538" name="Group"/>
          <p:cNvGrpSpPr/>
          <p:nvPr/>
        </p:nvGrpSpPr>
        <p:grpSpPr>
          <a:xfrm>
            <a:off x="8780784" y="1879583"/>
            <a:ext cx="3321576" cy="2417772"/>
            <a:chOff x="0" y="0"/>
            <a:chExt cx="3321574" cy="2417771"/>
          </a:xfrm>
        </p:grpSpPr>
        <p:sp>
          <p:nvSpPr>
            <p:cNvPr id="521" name="Square"/>
            <p:cNvSpPr/>
            <p:nvPr/>
          </p:nvSpPr>
          <p:spPr>
            <a:xfrm>
              <a:off x="0" y="1037754"/>
              <a:ext cx="365407" cy="365407"/>
            </a:xfrm>
            <a:prstGeom prst="rect">
              <a:avLst/>
            </a:prstGeom>
            <a:solidFill>
              <a:schemeClr val="accent3">
                <a:satOff val="18648"/>
                <a:lumOff val="5971"/>
              </a:schemeClr>
            </a:solid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22" name="Square"/>
            <p:cNvSpPr/>
            <p:nvPr/>
          </p:nvSpPr>
          <p:spPr>
            <a:xfrm>
              <a:off x="0" y="0"/>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23" name="Square"/>
            <p:cNvSpPr/>
            <p:nvPr/>
          </p:nvSpPr>
          <p:spPr>
            <a:xfrm>
              <a:off x="1549082" y="0"/>
              <a:ext cx="365408"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24" name="Square"/>
            <p:cNvSpPr/>
            <p:nvPr/>
          </p:nvSpPr>
          <p:spPr>
            <a:xfrm>
              <a:off x="2956168" y="0"/>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25" name="Square"/>
            <p:cNvSpPr/>
            <p:nvPr/>
          </p:nvSpPr>
          <p:spPr>
            <a:xfrm>
              <a:off x="2956168" y="1037754"/>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26" name="Square"/>
            <p:cNvSpPr/>
            <p:nvPr/>
          </p:nvSpPr>
          <p:spPr>
            <a:xfrm>
              <a:off x="2956168" y="2052365"/>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27" name="Square"/>
            <p:cNvSpPr/>
            <p:nvPr/>
          </p:nvSpPr>
          <p:spPr>
            <a:xfrm>
              <a:off x="0" y="2052365"/>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28" name="Square"/>
            <p:cNvSpPr/>
            <p:nvPr/>
          </p:nvSpPr>
          <p:spPr>
            <a:xfrm>
              <a:off x="1549082" y="2052365"/>
              <a:ext cx="365408"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29" name="Square"/>
            <p:cNvSpPr/>
            <p:nvPr/>
          </p:nvSpPr>
          <p:spPr>
            <a:xfrm>
              <a:off x="0" y="2052365"/>
              <a:ext cx="365407" cy="365407"/>
            </a:xfrm>
            <a:prstGeom prst="rect">
              <a:avLst/>
            </a:prstGeom>
            <a:solidFill>
              <a:schemeClr val="accent5"/>
            </a:solid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30" name="Square"/>
            <p:cNvSpPr/>
            <p:nvPr/>
          </p:nvSpPr>
          <p:spPr>
            <a:xfrm>
              <a:off x="1549082" y="2052365"/>
              <a:ext cx="365408" cy="365407"/>
            </a:xfrm>
            <a:prstGeom prst="rect">
              <a:avLst/>
            </a:prstGeom>
            <a:solidFill>
              <a:schemeClr val="accent5"/>
            </a:solid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31" name="Square"/>
            <p:cNvSpPr/>
            <p:nvPr/>
          </p:nvSpPr>
          <p:spPr>
            <a:xfrm>
              <a:off x="0" y="1037155"/>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32" name="Line"/>
            <p:cNvSpPr/>
            <p:nvPr/>
          </p:nvSpPr>
          <p:spPr>
            <a:xfrm flipV="1">
              <a:off x="182703" y="1412276"/>
              <a:ext cx="1" cy="630974"/>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33" name="Line"/>
            <p:cNvSpPr/>
            <p:nvPr/>
          </p:nvSpPr>
          <p:spPr>
            <a:xfrm>
              <a:off x="373026" y="1372696"/>
              <a:ext cx="1168437" cy="710134"/>
            </a:xfrm>
            <a:prstGeom prst="line">
              <a:avLst/>
            </a:prstGeom>
            <a:noFill/>
            <a:ln w="63500" cap="flat">
              <a:solidFill>
                <a:srgbClr val="000000"/>
              </a:solidFill>
              <a:prstDash val="solid"/>
              <a:miter lim="400000"/>
              <a:head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34" name="Square"/>
            <p:cNvSpPr/>
            <p:nvPr/>
          </p:nvSpPr>
          <p:spPr>
            <a:xfrm>
              <a:off x="0" y="0"/>
              <a:ext cx="365407" cy="365407"/>
            </a:xfrm>
            <a:prstGeom prst="rect">
              <a:avLst/>
            </a:prstGeom>
            <a:solidFill>
              <a:schemeClr val="accent2"/>
            </a:solid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35" name="Square"/>
            <p:cNvSpPr/>
            <p:nvPr/>
          </p:nvSpPr>
          <p:spPr>
            <a:xfrm>
              <a:off x="1549082" y="0"/>
              <a:ext cx="365408" cy="365407"/>
            </a:xfrm>
            <a:prstGeom prst="rect">
              <a:avLst/>
            </a:prstGeom>
            <a:solidFill>
              <a:schemeClr val="accent2"/>
            </a:solid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36" name="Line"/>
            <p:cNvSpPr/>
            <p:nvPr/>
          </p:nvSpPr>
          <p:spPr>
            <a:xfrm flipV="1">
              <a:off x="180318" y="375720"/>
              <a:ext cx="1" cy="65172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37" name="Line"/>
            <p:cNvSpPr/>
            <p:nvPr/>
          </p:nvSpPr>
          <p:spPr>
            <a:xfrm flipV="1">
              <a:off x="366796" y="335721"/>
              <a:ext cx="1180897" cy="731719"/>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RR Protocol"/>
          <p:cNvSpPr txBox="1">
            <a:spLocks noGrp="1"/>
          </p:cNvSpPr>
          <p:nvPr>
            <p:ph type="title"/>
          </p:nvPr>
        </p:nvSpPr>
        <p:spPr>
          <a:prstGeom prst="rect">
            <a:avLst/>
          </a:prstGeom>
        </p:spPr>
        <p:txBody>
          <a:bodyPr/>
          <a:lstStyle/>
          <a:p>
            <a:r>
              <a:t>RR Protocol</a:t>
            </a:r>
          </a:p>
        </p:txBody>
      </p:sp>
      <p:sp>
        <p:nvSpPr>
          <p:cNvPr id="5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544" name="Driven by fast workers…"/>
          <p:cNvSpPr txBox="1">
            <a:spLocks noGrp="1"/>
          </p:cNvSpPr>
          <p:nvPr>
            <p:ph type="body" sz="quarter" idx="1"/>
          </p:nvPr>
        </p:nvSpPr>
        <p:spPr>
          <a:xfrm>
            <a:off x="-60650" y="2408334"/>
            <a:ext cx="4047844" cy="5726016"/>
          </a:xfrm>
          <a:prstGeom prst="rect">
            <a:avLst/>
          </a:prstGeom>
        </p:spPr>
        <p:txBody>
          <a:bodyPr/>
          <a:lstStyle/>
          <a:p>
            <a:pPr>
              <a:defRPr sz="3900"/>
            </a:pPr>
            <a:r>
              <a:t>Driven by fast workers</a:t>
            </a:r>
          </a:p>
          <a:p>
            <a:pPr>
              <a:defRPr sz="3900"/>
            </a:pPr>
            <a:r>
              <a:t>Multicast to preset eligible helpees</a:t>
            </a:r>
          </a:p>
          <a:p>
            <a:pPr marL="848178" indent="-530678"/>
            <a:r>
              <a:rPr sz="3900"/>
              <a:t>No additional </a:t>
            </a:r>
            <a:r>
              <a:t>resources </a:t>
            </a:r>
          </a:p>
          <a:p>
            <a:endParaRPr/>
          </a:p>
          <a:p>
            <a:endParaRPr/>
          </a:p>
          <a:p>
            <a:endParaRPr/>
          </a:p>
          <a:p>
            <a:endParaRPr/>
          </a:p>
          <a:p>
            <a:endParaRPr/>
          </a:p>
          <a:p>
            <a:endParaRPr/>
          </a:p>
        </p:txBody>
      </p:sp>
      <p:sp>
        <p:nvSpPr>
          <p:cNvPr id="545" name="Line"/>
          <p:cNvSpPr/>
          <p:nvPr/>
        </p:nvSpPr>
        <p:spPr>
          <a:xfrm flipH="1" flipV="1">
            <a:off x="8964622" y="5518919"/>
            <a:ext cx="2128941" cy="1921289"/>
          </a:xfrm>
          <a:prstGeom prst="line">
            <a:avLst/>
          </a:prstGeom>
          <a:ln w="38100">
            <a:solidFill>
              <a:schemeClr val="accent5"/>
            </a:solidFill>
            <a:custDash>
              <a:ds d="200000" sp="200000"/>
            </a:custDash>
            <a:miter lim="400000"/>
            <a:tailEnd type="triangle"/>
          </a:ln>
        </p:spPr>
        <p:txBody>
          <a:bodyPr lIns="50800" tIns="50800" rIns="50800" bIns="50800" anchor="ctr"/>
          <a:lstStyle/>
          <a:p>
            <a:pPr>
              <a:defRPr sz="2400">
                <a:latin typeface="Helvetica Light"/>
                <a:ea typeface="Helvetica Light"/>
                <a:cs typeface="Helvetica Light"/>
                <a:sym typeface="Helvetica Light"/>
              </a:defRPr>
            </a:pPr>
            <a:endParaRPr/>
          </a:p>
        </p:txBody>
      </p:sp>
      <p:grpSp>
        <p:nvGrpSpPr>
          <p:cNvPr id="550" name="Group"/>
          <p:cNvGrpSpPr/>
          <p:nvPr/>
        </p:nvGrpSpPr>
        <p:grpSpPr>
          <a:xfrm>
            <a:off x="6318326" y="4008381"/>
            <a:ext cx="4943080" cy="665102"/>
            <a:chOff x="0" y="0"/>
            <a:chExt cx="4943079" cy="665100"/>
          </a:xfrm>
        </p:grpSpPr>
        <p:sp>
          <p:nvSpPr>
            <p:cNvPr id="546" name="Line"/>
            <p:cNvSpPr/>
            <p:nvPr/>
          </p:nvSpPr>
          <p:spPr>
            <a:xfrm flipH="1">
              <a:off x="-1" y="391281"/>
              <a:ext cx="2467898" cy="54884"/>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47" name="I’m this far"/>
            <p:cNvSpPr txBox="1"/>
            <p:nvPr/>
          </p:nvSpPr>
          <p:spPr>
            <a:xfrm rot="21540000">
              <a:off x="298272" y="26657"/>
              <a:ext cx="1599006" cy="4939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b="1">
                  <a:latin typeface="Times"/>
                  <a:ea typeface="Times"/>
                  <a:cs typeface="Times"/>
                  <a:sym typeface="Times"/>
                </a:defRPr>
              </a:lvl1pPr>
            </a:lstStyle>
            <a:p>
              <a:r>
                <a:t>I’m this far</a:t>
              </a:r>
            </a:p>
          </p:txBody>
        </p:sp>
        <p:sp>
          <p:nvSpPr>
            <p:cNvPr id="548" name="Line"/>
            <p:cNvSpPr/>
            <p:nvPr/>
          </p:nvSpPr>
          <p:spPr>
            <a:xfrm>
              <a:off x="2482858" y="391281"/>
              <a:ext cx="2460222" cy="233252"/>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49" name="I’m this far"/>
            <p:cNvSpPr txBox="1"/>
            <p:nvPr/>
          </p:nvSpPr>
          <p:spPr>
            <a:xfrm rot="360000">
              <a:off x="2773345" y="85578"/>
              <a:ext cx="1663310" cy="4939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b="1">
                  <a:latin typeface="Times"/>
                  <a:ea typeface="Times"/>
                  <a:cs typeface="Times"/>
                  <a:sym typeface="Times"/>
                </a:defRPr>
              </a:lvl1pPr>
            </a:lstStyle>
            <a:p>
              <a:r>
                <a:t>I’m this far</a:t>
              </a:r>
            </a:p>
          </p:txBody>
        </p:sp>
      </p:grpSp>
      <p:grpSp>
        <p:nvGrpSpPr>
          <p:cNvPr id="554" name="Group"/>
          <p:cNvGrpSpPr/>
          <p:nvPr/>
        </p:nvGrpSpPr>
        <p:grpSpPr>
          <a:xfrm>
            <a:off x="6045037" y="4229966"/>
            <a:ext cx="504041" cy="504042"/>
            <a:chOff x="0" y="0"/>
            <a:chExt cx="504040" cy="504040"/>
          </a:xfrm>
        </p:grpSpPr>
        <p:sp>
          <p:nvSpPr>
            <p:cNvPr id="551" name="Line"/>
            <p:cNvSpPr/>
            <p:nvPr/>
          </p:nvSpPr>
          <p:spPr>
            <a:xfrm flipV="1">
              <a:off x="-1" y="0"/>
              <a:ext cx="504042" cy="504041"/>
            </a:xfrm>
            <a:prstGeom prst="line">
              <a:avLst/>
            </a:prstGeom>
            <a:noFill/>
            <a:ln w="12700" cap="flat">
              <a:solidFill>
                <a:schemeClr val="accent5"/>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52" name="Line"/>
            <p:cNvSpPr/>
            <p:nvPr/>
          </p:nvSpPr>
          <p:spPr>
            <a:xfrm>
              <a:off x="1953" y="1953"/>
              <a:ext cx="500135" cy="500135"/>
            </a:xfrm>
            <a:prstGeom prst="line">
              <a:avLst/>
            </a:prstGeom>
            <a:noFill/>
            <a:ln w="12700" cap="flat">
              <a:solidFill>
                <a:schemeClr val="accent5"/>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53" name="Oval"/>
            <p:cNvSpPr/>
            <p:nvPr/>
          </p:nvSpPr>
          <p:spPr>
            <a:xfrm>
              <a:off x="181531" y="186160"/>
              <a:ext cx="140979" cy="131720"/>
            </a:xfrm>
            <a:prstGeom prst="ellipse">
              <a:avLst/>
            </a:prstGeom>
            <a:solidFill>
              <a:srgbClr val="FF260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endParaRPr/>
            </a:p>
          </p:txBody>
        </p:sp>
      </p:grpSp>
      <p:sp>
        <p:nvSpPr>
          <p:cNvPr id="555" name="Ignore…"/>
          <p:cNvSpPr txBox="1"/>
          <p:nvPr/>
        </p:nvSpPr>
        <p:spPr>
          <a:xfrm>
            <a:off x="4333641" y="4010329"/>
            <a:ext cx="1861615" cy="6997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000" b="1">
                <a:latin typeface="Times"/>
                <a:ea typeface="Times"/>
                <a:cs typeface="Times"/>
                <a:sym typeface="Times"/>
              </a:defRPr>
            </a:pPr>
            <a:r>
              <a:t>Ignore</a:t>
            </a:r>
          </a:p>
          <a:p>
            <a:pPr>
              <a:defRPr sz="1600" b="1">
                <a:latin typeface="Times"/>
                <a:ea typeface="Times"/>
                <a:cs typeface="Times"/>
                <a:sym typeface="Times"/>
              </a:defRPr>
            </a:pPr>
            <a:r>
              <a:t>(I don’t need help)</a:t>
            </a:r>
          </a:p>
        </p:txBody>
      </p:sp>
      <p:sp>
        <p:nvSpPr>
          <p:cNvPr id="556" name="Line"/>
          <p:cNvSpPr/>
          <p:nvPr/>
        </p:nvSpPr>
        <p:spPr>
          <a:xfrm flipH="1">
            <a:off x="8789821" y="4682732"/>
            <a:ext cx="2467897" cy="137207"/>
          </a:xfrm>
          <a:prstGeom prst="line">
            <a:avLst/>
          </a:prstGeom>
          <a:ln w="25400">
            <a:solidFill>
              <a:srgbClr val="000000"/>
            </a:solidFill>
            <a:miter lim="400000"/>
            <a:tailEnd type="triangle"/>
          </a:ln>
        </p:spPr>
        <p:txBody>
          <a:bodyPr lIns="50800" tIns="50800" rIns="50800" bIns="50800" anchor="ctr"/>
          <a:lstStyle/>
          <a:p>
            <a:pPr>
              <a:defRPr sz="2400">
                <a:latin typeface="Helvetica Light"/>
                <a:ea typeface="Helvetica Light"/>
                <a:cs typeface="Helvetica Light"/>
                <a:sym typeface="Helvetica Light"/>
              </a:defRPr>
            </a:pPr>
            <a:endParaRPr/>
          </a:p>
        </p:txBody>
      </p:sp>
      <p:sp>
        <p:nvSpPr>
          <p:cNvPr id="557" name="Line"/>
          <p:cNvSpPr/>
          <p:nvPr/>
        </p:nvSpPr>
        <p:spPr>
          <a:xfrm>
            <a:off x="8810532" y="5318759"/>
            <a:ext cx="2450874" cy="260694"/>
          </a:xfrm>
          <a:prstGeom prst="line">
            <a:avLst/>
          </a:prstGeom>
          <a:ln w="25400">
            <a:solidFill>
              <a:srgbClr val="000000"/>
            </a:solidFill>
            <a:miter lim="400000"/>
            <a:tailEnd type="triangle"/>
          </a:ln>
        </p:spPr>
        <p:txBody>
          <a:bodyPr lIns="50800" tIns="50800" rIns="50800" bIns="50800" anchor="ctr"/>
          <a:lstStyle/>
          <a:p>
            <a:pPr>
              <a:defRPr sz="2400">
                <a:latin typeface="Helvetica Light"/>
                <a:ea typeface="Helvetica Light"/>
                <a:cs typeface="Helvetica Light"/>
                <a:sym typeface="Helvetica Light"/>
              </a:defRPr>
            </a:pPr>
            <a:endParaRPr/>
          </a:p>
        </p:txBody>
      </p:sp>
      <p:sp>
        <p:nvSpPr>
          <p:cNvPr id="558" name="Started Working"/>
          <p:cNvSpPr txBox="1"/>
          <p:nvPr/>
        </p:nvSpPr>
        <p:spPr>
          <a:xfrm rot="300000">
            <a:off x="8878786" y="5333371"/>
            <a:ext cx="2093151" cy="3567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500" b="1">
                <a:latin typeface="Times"/>
                <a:ea typeface="Times"/>
                <a:cs typeface="Times"/>
                <a:sym typeface="Times"/>
              </a:defRPr>
            </a:lvl1pPr>
          </a:lstStyle>
          <a:p>
            <a:r>
              <a:t>Started Working</a:t>
            </a:r>
          </a:p>
        </p:txBody>
      </p:sp>
      <p:grpSp>
        <p:nvGrpSpPr>
          <p:cNvPr id="572" name="Group"/>
          <p:cNvGrpSpPr/>
          <p:nvPr/>
        </p:nvGrpSpPr>
        <p:grpSpPr>
          <a:xfrm>
            <a:off x="5751477" y="1596960"/>
            <a:ext cx="6136814" cy="6559680"/>
            <a:chOff x="0" y="0"/>
            <a:chExt cx="6136812" cy="6559678"/>
          </a:xfrm>
        </p:grpSpPr>
        <p:sp>
          <p:nvSpPr>
            <p:cNvPr id="559" name="Line"/>
            <p:cNvSpPr/>
            <p:nvPr/>
          </p:nvSpPr>
          <p:spPr>
            <a:xfrm flipV="1">
              <a:off x="5526210" y="594987"/>
              <a:ext cx="1" cy="5963950"/>
            </a:xfrm>
            <a:prstGeom prst="line">
              <a:avLst/>
            </a:prstGeom>
            <a:noFill/>
            <a:ln w="63500" cap="flat">
              <a:solidFill>
                <a:srgbClr val="000000"/>
              </a:solidFill>
              <a:prstDash val="solid"/>
              <a:miter lim="400000"/>
              <a:head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60" name="Line"/>
            <p:cNvSpPr/>
            <p:nvPr/>
          </p:nvSpPr>
          <p:spPr>
            <a:xfrm>
              <a:off x="4915608" y="587903"/>
              <a:ext cx="1221205"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61" name="Line"/>
            <p:cNvSpPr/>
            <p:nvPr/>
          </p:nvSpPr>
          <p:spPr>
            <a:xfrm>
              <a:off x="4915608" y="6009373"/>
              <a:ext cx="1221205" cy="505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62" name="Line"/>
            <p:cNvSpPr/>
            <p:nvPr/>
          </p:nvSpPr>
          <p:spPr>
            <a:xfrm flipV="1">
              <a:off x="3038344" y="570636"/>
              <a:ext cx="1" cy="3122106"/>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63" name="Line"/>
            <p:cNvSpPr/>
            <p:nvPr/>
          </p:nvSpPr>
          <p:spPr>
            <a:xfrm>
              <a:off x="2432169" y="587903"/>
              <a:ext cx="1221206"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64" name="Line"/>
            <p:cNvSpPr/>
            <p:nvPr/>
          </p:nvSpPr>
          <p:spPr>
            <a:xfrm flipV="1">
              <a:off x="2439777" y="3690241"/>
              <a:ext cx="1221205"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65" name="Slow"/>
            <p:cNvSpPr txBox="1"/>
            <p:nvPr/>
          </p:nvSpPr>
          <p:spPr>
            <a:xfrm>
              <a:off x="5064254" y="11439"/>
              <a:ext cx="923914" cy="5213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500" b="1">
                  <a:latin typeface="Helvetica"/>
                  <a:ea typeface="Helvetica"/>
                  <a:cs typeface="Helvetica"/>
                  <a:sym typeface="Helvetica"/>
                </a:defRPr>
              </a:lvl1pPr>
            </a:lstStyle>
            <a:p>
              <a:r>
                <a:t>Slow</a:t>
              </a:r>
            </a:p>
          </p:txBody>
        </p:sp>
        <p:sp>
          <p:nvSpPr>
            <p:cNvPr id="566" name="Fast"/>
            <p:cNvSpPr txBox="1"/>
            <p:nvPr/>
          </p:nvSpPr>
          <p:spPr>
            <a:xfrm>
              <a:off x="2577775" y="11439"/>
              <a:ext cx="828781" cy="5213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500" b="1">
                  <a:latin typeface="Helvetica"/>
                  <a:ea typeface="Helvetica"/>
                  <a:cs typeface="Helvetica"/>
                  <a:sym typeface="Helvetica"/>
                </a:defRPr>
              </a:lvl1pPr>
            </a:lstStyle>
            <a:p>
              <a:r>
                <a:t>Fast</a:t>
              </a:r>
            </a:p>
          </p:txBody>
        </p:sp>
        <p:sp>
          <p:nvSpPr>
            <p:cNvPr id="567" name="Line"/>
            <p:cNvSpPr/>
            <p:nvPr/>
          </p:nvSpPr>
          <p:spPr>
            <a:xfrm flipV="1">
              <a:off x="550478" y="581467"/>
              <a:ext cx="1" cy="5977271"/>
            </a:xfrm>
            <a:prstGeom prst="line">
              <a:avLst/>
            </a:prstGeom>
            <a:noFill/>
            <a:ln w="63500" cap="flat">
              <a:solidFill>
                <a:srgbClr val="000000"/>
              </a:solidFill>
              <a:prstDash val="solid"/>
              <a:miter lim="400000"/>
              <a:head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68" name="Line"/>
            <p:cNvSpPr/>
            <p:nvPr/>
          </p:nvSpPr>
          <p:spPr>
            <a:xfrm>
              <a:off x="0" y="581466"/>
              <a:ext cx="110095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69" name="Line"/>
            <p:cNvSpPr/>
            <p:nvPr/>
          </p:nvSpPr>
          <p:spPr>
            <a:xfrm>
              <a:off x="0" y="3695632"/>
              <a:ext cx="110095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570" name="Ok"/>
            <p:cNvSpPr txBox="1"/>
            <p:nvPr/>
          </p:nvSpPr>
          <p:spPr>
            <a:xfrm>
              <a:off x="180880" y="0"/>
              <a:ext cx="739197" cy="544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500" b="1">
                  <a:latin typeface="Helvetica"/>
                  <a:ea typeface="Helvetica"/>
                  <a:cs typeface="Helvetica"/>
                  <a:sym typeface="Helvetica"/>
                </a:defRPr>
              </a:lvl1pPr>
            </a:lstStyle>
            <a:p>
              <a:r>
                <a:t>Ok</a:t>
              </a:r>
            </a:p>
          </p:txBody>
        </p:sp>
        <p:sp>
          <p:nvSpPr>
            <p:cNvPr id="571" name="Line"/>
            <p:cNvSpPr/>
            <p:nvPr/>
          </p:nvSpPr>
          <p:spPr>
            <a:xfrm flipV="1">
              <a:off x="3038344" y="3327678"/>
              <a:ext cx="1" cy="3232001"/>
            </a:xfrm>
            <a:prstGeom prst="line">
              <a:avLst/>
            </a:prstGeom>
            <a:noFill/>
            <a:ln w="63500" cap="flat">
              <a:solidFill>
                <a:srgbClr val="000000"/>
              </a:solidFill>
              <a:prstDash val="solid"/>
              <a:miter lim="400000"/>
              <a:head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sp>
        <p:nvSpPr>
          <p:cNvPr id="573" name="Help with N-10 to N…"/>
          <p:cNvSpPr txBox="1"/>
          <p:nvPr/>
        </p:nvSpPr>
        <p:spPr>
          <a:xfrm rot="21420000">
            <a:off x="8774081" y="4683340"/>
            <a:ext cx="2302584" cy="617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1600" b="1">
                <a:latin typeface="Times"/>
                <a:ea typeface="Times"/>
                <a:cs typeface="Times"/>
                <a:sym typeface="Times"/>
              </a:defRPr>
            </a:pPr>
            <a:r>
              <a:t>Help with N-10 to N</a:t>
            </a:r>
          </a:p>
          <a:p>
            <a:pPr>
              <a:defRPr sz="1500" b="1">
                <a:latin typeface="Times"/>
                <a:ea typeface="Times"/>
                <a:cs typeface="Times"/>
                <a:sym typeface="Times"/>
              </a:defRPr>
            </a:pPr>
            <a:r>
              <a:t>(red work</a:t>
            </a:r>
          </a:p>
        </p:txBody>
      </p:sp>
      <p:sp>
        <p:nvSpPr>
          <p:cNvPr id="574" name="I’m behind…"/>
          <p:cNvSpPr txBox="1"/>
          <p:nvPr/>
        </p:nvSpPr>
        <p:spPr>
          <a:xfrm>
            <a:off x="11275476" y="4281536"/>
            <a:ext cx="1633201" cy="754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1">
                <a:latin typeface="Times"/>
                <a:ea typeface="Times"/>
                <a:cs typeface="Times"/>
                <a:sym typeface="Times"/>
              </a:defRPr>
            </a:pPr>
            <a:r>
              <a:t>I’m behind</a:t>
            </a:r>
          </a:p>
          <a:p>
            <a:pPr>
              <a:defRPr sz="1600" b="1">
                <a:latin typeface="Times"/>
                <a:ea typeface="Times"/>
                <a:cs typeface="Times"/>
                <a:sym typeface="Times"/>
              </a:defRPr>
            </a:pPr>
            <a:r>
              <a:t>(I need help)</a:t>
            </a:r>
          </a:p>
        </p:txBody>
      </p:sp>
      <p:sp>
        <p:nvSpPr>
          <p:cNvPr id="575" name="Circle"/>
          <p:cNvSpPr/>
          <p:nvPr/>
        </p:nvSpPr>
        <p:spPr>
          <a:xfrm>
            <a:off x="8618461" y="5335224"/>
            <a:ext cx="342723" cy="347278"/>
          </a:xfrm>
          <a:prstGeom prst="ellipse">
            <a:avLst/>
          </a:prstGeom>
          <a:solidFill>
            <a:srgbClr val="FF2600"/>
          </a:solidFill>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endParaRPr/>
          </a:p>
        </p:txBody>
      </p:sp>
      <p:sp>
        <p:nvSpPr>
          <p:cNvPr id="576" name="Circle"/>
          <p:cNvSpPr/>
          <p:nvPr/>
        </p:nvSpPr>
        <p:spPr>
          <a:xfrm>
            <a:off x="11106327" y="7272628"/>
            <a:ext cx="342723" cy="347278"/>
          </a:xfrm>
          <a:prstGeom prst="ellipse">
            <a:avLst/>
          </a:prstGeom>
          <a:solidFill>
            <a:srgbClr val="FF2600"/>
          </a:solidFill>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55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5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p:tmAbs val="0"/>
                                  </p:iterate>
                                  <p:childTnLst>
                                    <p:set>
                                      <p:cBhvr>
                                        <p:cTn id="21" fill="hold"/>
                                        <p:tgtEl>
                                          <p:spTgt spid="57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p:tmAbs val="0"/>
                                  </p:iterate>
                                  <p:childTnLst>
                                    <p:set>
                                      <p:cBhvr>
                                        <p:cTn id="25" fill="hold"/>
                                        <p:tgtEl>
                                          <p:spTgt spid="57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7" nodeType="afterEffect">
                                  <p:stCondLst>
                                    <p:cond delay="0"/>
                                  </p:stCondLst>
                                  <p:iterate>
                                    <p:tmAbs val="0"/>
                                  </p:iterate>
                                  <p:childTnLst>
                                    <p:set>
                                      <p:cBhvr>
                                        <p:cTn id="28" fill="hold"/>
                                        <p:tgtEl>
                                          <p:spTgt spid="556"/>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8" nodeType="afterEffect">
                                  <p:stCondLst>
                                    <p:cond delay="0"/>
                                  </p:stCondLst>
                                  <p:iterate>
                                    <p:tmAbs val="0"/>
                                  </p:iterate>
                                  <p:childTnLst>
                                    <p:set>
                                      <p:cBhvr>
                                        <p:cTn id="31" fill="hold"/>
                                        <p:tgtEl>
                                          <p:spTgt spid="545"/>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9" nodeType="afterEffect">
                                  <p:stCondLst>
                                    <p:cond delay="0"/>
                                  </p:stCondLst>
                                  <p:iterate>
                                    <p:tmAbs val="0"/>
                                  </p:iterate>
                                  <p:childTnLst>
                                    <p:set>
                                      <p:cBhvr>
                                        <p:cTn id="34" fill="hold"/>
                                        <p:tgtEl>
                                          <p:spTgt spid="5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0" nodeType="clickEffect">
                                  <p:stCondLst>
                                    <p:cond delay="0"/>
                                  </p:stCondLst>
                                  <p:iterate>
                                    <p:tmAbs val="0"/>
                                  </p:iterate>
                                  <p:childTnLst>
                                    <p:set>
                                      <p:cBhvr>
                                        <p:cTn id="38" fill="hold"/>
                                        <p:tgtEl>
                                          <p:spTgt spid="558"/>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1" nodeType="afterEffect">
                                  <p:stCondLst>
                                    <p:cond delay="0"/>
                                  </p:stCondLst>
                                  <p:iterate>
                                    <p:tmAbs val="0"/>
                                  </p:iterate>
                                  <p:childTnLst>
                                    <p:set>
                                      <p:cBhvr>
                                        <p:cTn id="41" fill="hold"/>
                                        <p:tgtEl>
                                          <p:spTgt spid="575"/>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2" nodeType="afterEffect">
                                  <p:stCondLst>
                                    <p:cond delay="0"/>
                                  </p:stCondLst>
                                  <p:iterate>
                                    <p:tmAbs val="0"/>
                                  </p:iterate>
                                  <p:childTnLst>
                                    <p:set>
                                      <p:cBhvr>
                                        <p:cTn id="44" fill="hold"/>
                                        <p:tgtEl>
                                          <p:spTgt spid="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 grpId="8" animBg="1" advAuto="0"/>
      <p:bldP spid="550" grpId="2" animBg="1" advAuto="0"/>
      <p:bldP spid="554" grpId="4" animBg="1" advAuto="0"/>
      <p:bldP spid="555" grpId="3" animBg="1" advAuto="0"/>
      <p:bldP spid="556" grpId="7" animBg="1" advAuto="0"/>
      <p:bldP spid="557" grpId="12" animBg="1" advAuto="0"/>
      <p:bldP spid="558" grpId="10" animBg="1" advAuto="0"/>
      <p:bldP spid="572" grpId="1" animBg="1" advAuto="0"/>
      <p:bldP spid="573" grpId="6" animBg="1" advAuto="0"/>
      <p:bldP spid="574" grpId="5" animBg="1" advAuto="0"/>
      <p:bldP spid="575" grpId="11" animBg="1" advAuto="0"/>
      <p:bldP spid="576" grpId="9"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Significant Stragglers on EC2"/>
          <p:cNvSpPr txBox="1">
            <a:spLocks noGrp="1"/>
          </p:cNvSpPr>
          <p:nvPr>
            <p:ph type="title"/>
          </p:nvPr>
        </p:nvSpPr>
        <p:spPr>
          <a:prstGeom prst="rect">
            <a:avLst/>
          </a:prstGeom>
        </p:spPr>
        <p:txBody>
          <a:bodyPr/>
          <a:lstStyle/>
          <a:p>
            <a:r>
              <a:t>Significant Stragglers on EC2</a:t>
            </a:r>
          </a:p>
        </p:txBody>
      </p:sp>
      <p:sp>
        <p:nvSpPr>
          <p:cNvPr id="581" name="Netflix (MF) workload (EC2 Clusters)…"/>
          <p:cNvSpPr txBox="1">
            <a:spLocks noGrp="1"/>
          </p:cNvSpPr>
          <p:nvPr>
            <p:ph type="body" idx="1"/>
          </p:nvPr>
        </p:nvSpPr>
        <p:spPr>
          <a:xfrm>
            <a:off x="368300" y="1594364"/>
            <a:ext cx="12280900" cy="5715001"/>
          </a:xfrm>
          <a:prstGeom prst="rect">
            <a:avLst/>
          </a:prstGeom>
        </p:spPr>
        <p:txBody>
          <a:bodyPr/>
          <a:lstStyle/>
          <a:p>
            <a:pPr>
              <a:defRPr i="1"/>
            </a:pPr>
            <a:r>
              <a:t>Netflix </a:t>
            </a:r>
            <a:r>
              <a:rPr i="0"/>
              <a:t>(MF)</a:t>
            </a:r>
            <a:r>
              <a:t> </a:t>
            </a:r>
            <a:r>
              <a:rPr i="0"/>
              <a:t>workload (EC2 Clusters)</a:t>
            </a:r>
          </a:p>
          <a:p>
            <a:pPr>
              <a:defRPr i="1"/>
            </a:pPr>
            <a:r>
              <a:rPr i="0"/>
              <a:t>53% Improvement</a:t>
            </a:r>
          </a:p>
        </p:txBody>
      </p:sp>
      <p:sp>
        <p:nvSpPr>
          <p:cNvPr id="58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pic>
        <p:nvPicPr>
          <p:cNvPr id="583" name="Image" descr="Image"/>
          <p:cNvPicPr>
            <a:picLocks noChangeAspect="1"/>
          </p:cNvPicPr>
          <p:nvPr/>
        </p:nvPicPr>
        <p:blipFill>
          <a:blip r:embed="rId3">
            <a:extLst/>
          </a:blip>
          <a:stretch>
            <a:fillRect/>
          </a:stretch>
        </p:blipFill>
        <p:spPr>
          <a:xfrm>
            <a:off x="797428" y="3292306"/>
            <a:ext cx="11278529" cy="4807288"/>
          </a:xfrm>
          <a:prstGeom prst="rect">
            <a:avLst/>
          </a:prstGeom>
          <a:ln w="12700">
            <a:miter lim="400000"/>
          </a:ln>
        </p:spPr>
      </p:pic>
      <p:pic>
        <p:nvPicPr>
          <p:cNvPr id="584" name="p16_1.pdf" descr="p16_1.pdf"/>
          <p:cNvPicPr>
            <a:picLocks noChangeAspect="1"/>
          </p:cNvPicPr>
          <p:nvPr/>
        </p:nvPicPr>
        <p:blipFill>
          <a:blip r:embed="rId4">
            <a:extLst/>
          </a:blip>
          <a:stretch>
            <a:fillRect/>
          </a:stretch>
        </p:blipFill>
        <p:spPr>
          <a:xfrm>
            <a:off x="800100" y="3263900"/>
            <a:ext cx="11254213" cy="4864100"/>
          </a:xfrm>
          <a:prstGeom prst="rect">
            <a:avLst/>
          </a:prstGeom>
          <a:ln w="12700">
            <a:miter lim="400000"/>
          </a:ln>
        </p:spPr>
      </p:pic>
      <p:pic>
        <p:nvPicPr>
          <p:cNvPr id="585" name="p16_2.pdf" descr="p16_2.pdf"/>
          <p:cNvPicPr>
            <a:picLocks noChangeAspect="1"/>
          </p:cNvPicPr>
          <p:nvPr/>
        </p:nvPicPr>
        <p:blipFill>
          <a:blip r:embed="rId5">
            <a:extLst/>
          </a:blip>
          <a:stretch>
            <a:fillRect/>
          </a:stretch>
        </p:blipFill>
        <p:spPr>
          <a:xfrm>
            <a:off x="800100" y="3263900"/>
            <a:ext cx="11278349" cy="4864100"/>
          </a:xfrm>
          <a:prstGeom prst="rect">
            <a:avLst/>
          </a:prstGeom>
          <a:ln w="12700">
            <a:miter lim="400000"/>
          </a:ln>
        </p:spPr>
      </p:pic>
      <p:pic>
        <p:nvPicPr>
          <p:cNvPr id="586" name="p16_3.pdf" descr="p16_3.pdf"/>
          <p:cNvPicPr>
            <a:picLocks noChangeAspect="1"/>
          </p:cNvPicPr>
          <p:nvPr/>
        </p:nvPicPr>
        <p:blipFill>
          <a:blip r:embed="rId6">
            <a:extLst/>
          </a:blip>
          <a:stretch>
            <a:fillRect/>
          </a:stretch>
        </p:blipFill>
        <p:spPr>
          <a:xfrm>
            <a:off x="800100" y="3263900"/>
            <a:ext cx="11373933" cy="4864100"/>
          </a:xfrm>
          <a:prstGeom prst="rect">
            <a:avLst/>
          </a:prstGeom>
          <a:ln w="12700">
            <a:miter lim="400000"/>
          </a:ln>
        </p:spPr>
      </p:pic>
      <p:pic>
        <p:nvPicPr>
          <p:cNvPr id="587" name="p16_4.pdf" descr="p16_4.pdf"/>
          <p:cNvPicPr>
            <a:picLocks noChangeAspect="1"/>
          </p:cNvPicPr>
          <p:nvPr/>
        </p:nvPicPr>
        <p:blipFill>
          <a:blip r:embed="rId7">
            <a:extLst/>
          </a:blip>
          <a:stretch>
            <a:fillRect/>
          </a:stretch>
        </p:blipFill>
        <p:spPr>
          <a:xfrm>
            <a:off x="800100" y="3263900"/>
            <a:ext cx="11286053" cy="486410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iterate>
                                    <p:tmAbs val="0"/>
                                  </p:iterate>
                                  <p:childTnLst>
                                    <p:set>
                                      <p:cBhvr>
                                        <p:cTn id="10" fill="hold">
                                          <p:stCondLst>
                                            <p:cond delay="0"/>
                                          </p:stCondLst>
                                        </p:cTn>
                                        <p:tgtEl>
                                          <p:spTgt spid="58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58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4" nodeType="clickEffect">
                                  <p:stCondLst>
                                    <p:cond delay="0"/>
                                  </p:stCondLst>
                                  <p:iterate>
                                    <p:tmAbs val="0"/>
                                  </p:iterate>
                                  <p:childTnLst>
                                    <p:set>
                                      <p:cBhvr>
                                        <p:cTn id="17" fill="hold">
                                          <p:stCondLst>
                                            <p:cond delay="0"/>
                                          </p:stCondLst>
                                        </p:cTn>
                                        <p:tgtEl>
                                          <p:spTgt spid="58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5" nodeType="afterEffect">
                                  <p:stCondLst>
                                    <p:cond delay="0"/>
                                  </p:stCondLst>
                                  <p:iterate>
                                    <p:tmAbs val="0"/>
                                  </p:iterate>
                                  <p:childTnLst>
                                    <p:set>
                                      <p:cBhvr>
                                        <p:cTn id="20" fill="hold"/>
                                        <p:tgtEl>
                                          <p:spTgt spid="58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6" nodeType="clickEffect">
                                  <p:stCondLst>
                                    <p:cond delay="0"/>
                                  </p:stCondLst>
                                  <p:iterate>
                                    <p:tmAbs val="0"/>
                                  </p:iterate>
                                  <p:childTnLst>
                                    <p:set>
                                      <p:cBhvr>
                                        <p:cTn id="24" fill="hold">
                                          <p:stCondLst>
                                            <p:cond delay="0"/>
                                          </p:stCondLst>
                                        </p:cTn>
                                        <p:tgtEl>
                                          <p:spTgt spid="586"/>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7" nodeType="afterEffect">
                                  <p:stCondLst>
                                    <p:cond delay="0"/>
                                  </p:stCondLst>
                                  <p:iterate>
                                    <p:tmAbs val="0"/>
                                  </p:iterate>
                                  <p:childTnLst>
                                    <p:set>
                                      <p:cBhvr>
                                        <p:cTn id="27" fill="hold"/>
                                        <p:tgtEl>
                                          <p:spTgt spid="58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8" nodeType="clickEffect">
                                  <p:stCondLst>
                                    <p:cond delay="0"/>
                                  </p:stCondLst>
                                  <p:iterate>
                                    <p:tmAbs val="0"/>
                                  </p:iterate>
                                  <p:childTnLst>
                                    <p:set>
                                      <p:cBhvr>
                                        <p:cTn id="31" fill="hold">
                                          <p:stCondLst>
                                            <p:cond delay="0"/>
                                          </p:stCondLst>
                                        </p:cTn>
                                        <p:tgtEl>
                                          <p:spTgt spid="587"/>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9" nodeType="afterEffect">
                                  <p:stCondLst>
                                    <p:cond delay="0"/>
                                  </p:stCondLst>
                                  <p:iterate>
                                    <p:tmAbs val="0"/>
                                  </p:iterate>
                                  <p:childTnLst>
                                    <p:set>
                                      <p:cBhvr>
                                        <p:cTn id="34" fill="hold"/>
                                        <p:tgtEl>
                                          <p:spTgt spid="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9" animBg="1" advAuto="0"/>
      <p:bldP spid="584" grpId="1" animBg="1" advAuto="0"/>
      <p:bldP spid="584" grpId="2" animBg="1" advAuto="0"/>
      <p:bldP spid="585" grpId="3" animBg="1" advAuto="0"/>
      <p:bldP spid="585" grpId="4" animBg="1" advAuto="0"/>
      <p:bldP spid="586" grpId="5" animBg="1" advAuto="0"/>
      <p:bldP spid="586" grpId="6" animBg="1" advAuto="0"/>
      <p:bldP spid="587" grpId="7" animBg="1" advAuto="0"/>
      <p:bldP spid="587" grpId="8"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Take-away Messages From FlexRR"/>
          <p:cNvSpPr txBox="1">
            <a:spLocks noGrp="1"/>
          </p:cNvSpPr>
          <p:nvPr>
            <p:ph type="title"/>
          </p:nvPr>
        </p:nvSpPr>
        <p:spPr>
          <a:prstGeom prst="rect">
            <a:avLst/>
          </a:prstGeom>
        </p:spPr>
        <p:txBody>
          <a:bodyPr/>
          <a:lstStyle>
            <a:lvl1pPr>
              <a:defRPr sz="6200"/>
            </a:lvl1pPr>
          </a:lstStyle>
          <a:p>
            <a:r>
              <a:t>Take-away Messages From FlexRR</a:t>
            </a:r>
          </a:p>
        </p:txBody>
      </p:sp>
      <p:sp>
        <p:nvSpPr>
          <p:cNvPr id="592" name="Stragglers negatively impact ML training…"/>
          <p:cNvSpPr txBox="1">
            <a:spLocks noGrp="1"/>
          </p:cNvSpPr>
          <p:nvPr>
            <p:ph type="body" idx="1"/>
          </p:nvPr>
        </p:nvSpPr>
        <p:spPr>
          <a:xfrm>
            <a:off x="82550" y="1638300"/>
            <a:ext cx="12839700" cy="5715000"/>
          </a:xfrm>
          <a:prstGeom prst="rect">
            <a:avLst/>
          </a:prstGeom>
        </p:spPr>
        <p:txBody>
          <a:bodyPr/>
          <a:lstStyle/>
          <a:p>
            <a:r>
              <a:t>Stragglers negatively impact ML training </a:t>
            </a:r>
          </a:p>
          <a:p>
            <a:r>
              <a:t>Need to combine technique to address stragglers</a:t>
            </a:r>
          </a:p>
          <a:p>
            <a:pPr lvl="2"/>
            <a:r>
              <a:t>Flexible synchronization (SSP)</a:t>
            </a:r>
          </a:p>
          <a:p>
            <a:pPr lvl="2"/>
            <a:r>
              <a:t>Work re-assignment (RR)</a:t>
            </a:r>
          </a:p>
          <a:p>
            <a:pPr lvl="2"/>
            <a:endParaRPr/>
          </a:p>
          <a:p>
            <a:r>
              <a:t>Work published and presented at SoCC’ 16 </a:t>
            </a:r>
          </a:p>
        </p:txBody>
      </p:sp>
      <p:sp>
        <p:nvSpPr>
          <p:cNvPr id="59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Thesis Statement"/>
          <p:cNvSpPr txBox="1">
            <a:spLocks noGrp="1"/>
          </p:cNvSpPr>
          <p:nvPr>
            <p:ph type="title"/>
          </p:nvPr>
        </p:nvSpPr>
        <p:spPr>
          <a:prstGeom prst="rect">
            <a:avLst/>
          </a:prstGeom>
        </p:spPr>
        <p:txBody>
          <a:bodyPr/>
          <a:lstStyle/>
          <a:p>
            <a:r>
              <a:t>Thesis Statement</a:t>
            </a:r>
          </a:p>
        </p:txBody>
      </p:sp>
      <p:sp>
        <p:nvSpPr>
          <p:cNvPr id="596" name="Improvements of 5x or more can be achieved for training ML models in shared computing environments by structuring software frameworks and work distribution to mitigate performance jitter, exploit transient resources, and address communication bandwidth limitations."/>
          <p:cNvSpPr txBox="1">
            <a:spLocks noGrp="1"/>
          </p:cNvSpPr>
          <p:nvPr>
            <p:ph type="body" idx="1"/>
          </p:nvPr>
        </p:nvSpPr>
        <p:spPr>
          <a:xfrm>
            <a:off x="368300" y="1585433"/>
            <a:ext cx="12280900" cy="5715001"/>
          </a:xfrm>
          <a:prstGeom prst="rect">
            <a:avLst/>
          </a:prstGeom>
        </p:spPr>
        <p:txBody>
          <a:bodyPr/>
          <a:lstStyle/>
          <a:p>
            <a:pPr>
              <a:defRPr sz="4700"/>
            </a:pPr>
            <a:r>
              <a:t>Improvements of 5x or more can be achieved for training ML models in shared computing environments by structuring software frameworks and work distribution to mitigate performance jitter, exploit transient resources, and address communication bandwidth limitations.</a:t>
            </a:r>
          </a:p>
        </p:txBody>
      </p:sp>
      <p:sp>
        <p:nvSpPr>
          <p:cNvPr id="59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alk Outline"/>
          <p:cNvSpPr txBox="1">
            <a:spLocks noGrp="1"/>
          </p:cNvSpPr>
          <p:nvPr>
            <p:ph type="title"/>
          </p:nvPr>
        </p:nvSpPr>
        <p:spPr>
          <a:prstGeom prst="rect">
            <a:avLst/>
          </a:prstGeom>
        </p:spPr>
        <p:txBody>
          <a:bodyPr/>
          <a:lstStyle/>
          <a:p>
            <a:r>
              <a:t>Talk Outline</a:t>
            </a:r>
          </a:p>
        </p:txBody>
      </p:sp>
      <p:sp>
        <p:nvSpPr>
          <p:cNvPr id="315" name="Background…"/>
          <p:cNvSpPr txBox="1">
            <a:spLocks noGrp="1"/>
          </p:cNvSpPr>
          <p:nvPr>
            <p:ph type="body" idx="1"/>
          </p:nvPr>
        </p:nvSpPr>
        <p:spPr>
          <a:prstGeom prst="rect">
            <a:avLst/>
          </a:prstGeom>
        </p:spPr>
        <p:txBody>
          <a:bodyPr/>
          <a:lstStyle/>
          <a:p>
            <a:r>
              <a:t>Background</a:t>
            </a:r>
          </a:p>
          <a:p>
            <a:r>
              <a:t>Thesis statement</a:t>
            </a:r>
          </a:p>
          <a:p>
            <a:r>
              <a:t>Three case studies</a:t>
            </a:r>
          </a:p>
        </p:txBody>
      </p:sp>
      <p:sp>
        <p:nvSpPr>
          <p:cNvPr id="316" name="Slide Number"/>
          <p:cNvSpPr txBox="1">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Thesis Statement"/>
          <p:cNvSpPr txBox="1">
            <a:spLocks noGrp="1"/>
          </p:cNvSpPr>
          <p:nvPr>
            <p:ph type="title"/>
          </p:nvPr>
        </p:nvSpPr>
        <p:spPr>
          <a:prstGeom prst="rect">
            <a:avLst/>
          </a:prstGeom>
        </p:spPr>
        <p:txBody>
          <a:bodyPr/>
          <a:lstStyle/>
          <a:p>
            <a:r>
              <a:t>Thesis Statement</a:t>
            </a:r>
          </a:p>
        </p:txBody>
      </p:sp>
      <p:sp>
        <p:nvSpPr>
          <p:cNvPr id="600" name="Improvements of 5x or more can be achieved for training ML models in shared computing environments by structuring software frameworks and work distribution to mitigate performance jitter, exploit transient resources, and address communication bandwidth limitations."/>
          <p:cNvSpPr txBox="1">
            <a:spLocks noGrp="1"/>
          </p:cNvSpPr>
          <p:nvPr>
            <p:ph type="body" idx="1"/>
          </p:nvPr>
        </p:nvSpPr>
        <p:spPr>
          <a:xfrm>
            <a:off x="368300" y="1585433"/>
            <a:ext cx="12280900" cy="5715001"/>
          </a:xfrm>
          <a:prstGeom prst="rect">
            <a:avLst/>
          </a:prstGeom>
        </p:spPr>
        <p:txBody>
          <a:bodyPr/>
          <a:lstStyle/>
          <a:p>
            <a:pPr>
              <a:defRPr sz="4700"/>
            </a:pPr>
            <a:r>
              <a:t>Improvements of 5x or more can be achieved for training ML models in shared computing environments by structuring software frameworks and work distribution to mitigate performance jitter, exploit transient resources, and address communication bandwidth limitations.</a:t>
            </a:r>
          </a:p>
        </p:txBody>
      </p:sp>
      <p:sp>
        <p:nvSpPr>
          <p:cNvPr id="6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Three Case Studies"/>
          <p:cNvSpPr txBox="1">
            <a:spLocks noGrp="1"/>
          </p:cNvSpPr>
          <p:nvPr>
            <p:ph type="title"/>
          </p:nvPr>
        </p:nvSpPr>
        <p:spPr>
          <a:prstGeom prst="rect">
            <a:avLst/>
          </a:prstGeom>
        </p:spPr>
        <p:txBody>
          <a:bodyPr/>
          <a:lstStyle/>
          <a:p>
            <a:r>
              <a:t>Three Case Studies</a:t>
            </a:r>
          </a:p>
        </p:txBody>
      </p:sp>
      <p:sp>
        <p:nvSpPr>
          <p:cNvPr id="604" name="Addressing the straggler problem in iterative convergent ML…"/>
          <p:cNvSpPr txBox="1">
            <a:spLocks noGrp="1"/>
          </p:cNvSpPr>
          <p:nvPr>
            <p:ph type="body" idx="1"/>
          </p:nvPr>
        </p:nvSpPr>
        <p:spPr>
          <a:xfrm>
            <a:off x="355600" y="1562100"/>
            <a:ext cx="12280900" cy="7334264"/>
          </a:xfrm>
          <a:prstGeom prst="rect">
            <a:avLst/>
          </a:prstGeom>
        </p:spPr>
        <p:txBody>
          <a:bodyPr/>
          <a:lstStyle/>
          <a:p>
            <a:pPr>
              <a:defRPr>
                <a:solidFill>
                  <a:srgbClr val="A6AAA9"/>
                </a:solidFill>
              </a:defRPr>
            </a:pPr>
            <a:r>
              <a:t>Addressing the straggler problem in iterative convergent ML </a:t>
            </a:r>
          </a:p>
          <a:p>
            <a:pPr lvl="2">
              <a:defRPr>
                <a:solidFill>
                  <a:srgbClr val="A6AAA9"/>
                </a:solidFill>
              </a:defRPr>
            </a:pPr>
            <a:r>
              <a:t>Flex-RR [SoCC’ 16]</a:t>
            </a:r>
          </a:p>
          <a:p>
            <a:r>
              <a:t>Agile ML elasticity through tiered reliability in dynamic resource markets </a:t>
            </a:r>
          </a:p>
          <a:p>
            <a:pPr lvl="2"/>
            <a:r>
              <a:t>Proteus [EuroSys’ 17]</a:t>
            </a:r>
          </a:p>
          <a:p>
            <a:pPr>
              <a:defRPr>
                <a:solidFill>
                  <a:srgbClr val="A6AAA9"/>
                </a:solidFill>
              </a:defRPr>
            </a:pPr>
            <a:r>
              <a:t>Pipeline parallelism for DNN training </a:t>
            </a:r>
          </a:p>
          <a:p>
            <a:pPr lvl="2">
              <a:defRPr>
                <a:solidFill>
                  <a:srgbClr val="A6AAA9"/>
                </a:solidFill>
              </a:defRPr>
            </a:pPr>
            <a:r>
              <a:t>PipeDream [Under submission]</a:t>
            </a:r>
          </a:p>
        </p:txBody>
      </p:sp>
      <p:sp>
        <p:nvSpPr>
          <p:cNvPr id="60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Dynamic Resource Availability"/>
          <p:cNvSpPr txBox="1">
            <a:spLocks noGrp="1"/>
          </p:cNvSpPr>
          <p:nvPr>
            <p:ph type="title"/>
          </p:nvPr>
        </p:nvSpPr>
        <p:spPr>
          <a:prstGeom prst="rect">
            <a:avLst/>
          </a:prstGeom>
        </p:spPr>
        <p:txBody>
          <a:bodyPr/>
          <a:lstStyle/>
          <a:p>
            <a:r>
              <a:t>Dynamic Resource Availability</a:t>
            </a:r>
          </a:p>
        </p:txBody>
      </p:sp>
      <p:sp>
        <p:nvSpPr>
          <p:cNvPr id="610" name="Revocable resources are common in clusters…"/>
          <p:cNvSpPr txBox="1">
            <a:spLocks noGrp="1"/>
          </p:cNvSpPr>
          <p:nvPr>
            <p:ph type="body" idx="1"/>
          </p:nvPr>
        </p:nvSpPr>
        <p:spPr>
          <a:prstGeom prst="rect">
            <a:avLst/>
          </a:prstGeom>
        </p:spPr>
        <p:txBody>
          <a:bodyPr/>
          <a:lstStyle/>
          <a:p>
            <a:r>
              <a:t>Revocable resources are common in clusters</a:t>
            </a:r>
          </a:p>
          <a:p>
            <a:pPr lvl="2"/>
            <a:r>
              <a:t>Best effort resource that can be preempted</a:t>
            </a:r>
          </a:p>
          <a:p>
            <a:pPr lvl="2"/>
            <a:r>
              <a:t>Yarn, Borg, Mesos, etc…</a:t>
            </a:r>
          </a:p>
          <a:p>
            <a:r>
              <a:t>Adding the element of cost savings in clouds</a:t>
            </a:r>
          </a:p>
          <a:p>
            <a:pPr lvl="2"/>
            <a:r>
              <a:t>Preemptible Instances in Google Compute Engine</a:t>
            </a:r>
          </a:p>
          <a:p>
            <a:pPr lvl="2"/>
            <a:r>
              <a:t>Spot Instances in Amazon EC2</a:t>
            </a:r>
          </a:p>
        </p:txBody>
      </p:sp>
      <p:sp>
        <p:nvSpPr>
          <p:cNvPr id="6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Transient Resources Often Cheaper"/>
          <p:cNvSpPr txBox="1">
            <a:spLocks noGrp="1"/>
          </p:cNvSpPr>
          <p:nvPr>
            <p:ph type="title"/>
          </p:nvPr>
        </p:nvSpPr>
        <p:spPr>
          <a:prstGeom prst="rect">
            <a:avLst/>
          </a:prstGeom>
        </p:spPr>
        <p:txBody>
          <a:bodyPr/>
          <a:lstStyle>
            <a:lvl1pPr>
              <a:defRPr sz="6200"/>
            </a:lvl1pPr>
          </a:lstStyle>
          <a:p>
            <a:r>
              <a:t>Transient Resources Often Cheaper</a:t>
            </a:r>
          </a:p>
        </p:txBody>
      </p:sp>
      <p:sp>
        <p:nvSpPr>
          <p:cNvPr id="616" name="Often 75-85% cheaper to use Spot Instances"/>
          <p:cNvSpPr txBox="1">
            <a:spLocks noGrp="1"/>
          </p:cNvSpPr>
          <p:nvPr>
            <p:ph type="body" idx="1"/>
          </p:nvPr>
        </p:nvSpPr>
        <p:spPr>
          <a:xfrm>
            <a:off x="361950" y="1723126"/>
            <a:ext cx="12280900" cy="5715001"/>
          </a:xfrm>
          <a:prstGeom prst="rect">
            <a:avLst/>
          </a:prstGeom>
        </p:spPr>
        <p:txBody>
          <a:bodyPr/>
          <a:lstStyle/>
          <a:p>
            <a:r>
              <a:t>Often 75-85% cheaper to use Spot Instances</a:t>
            </a:r>
          </a:p>
        </p:txBody>
      </p:sp>
      <p:sp>
        <p:nvSpPr>
          <p:cNvPr id="61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pic>
        <p:nvPicPr>
          <p:cNvPr id="618" name="aws_trace_on_demand.pdf" descr="aws_trace_on_demand.pdf"/>
          <p:cNvPicPr>
            <a:picLocks noChangeAspect="1"/>
          </p:cNvPicPr>
          <p:nvPr/>
        </p:nvPicPr>
        <p:blipFill>
          <a:blip r:embed="rId3">
            <a:extLst/>
          </a:blip>
          <a:stretch>
            <a:fillRect/>
          </a:stretch>
        </p:blipFill>
        <p:spPr>
          <a:xfrm>
            <a:off x="2529434" y="2514606"/>
            <a:ext cx="10142986" cy="6411236"/>
          </a:xfrm>
          <a:prstGeom prst="rect">
            <a:avLst/>
          </a:prstGeom>
          <a:ln w="12700">
            <a:miter lim="400000"/>
          </a:ln>
        </p:spPr>
      </p:pic>
      <p:pic>
        <p:nvPicPr>
          <p:cNvPr id="619" name="aws_trace_1.pdf" descr="aws_trace_1.pdf"/>
          <p:cNvPicPr>
            <a:picLocks noChangeAspect="1"/>
          </p:cNvPicPr>
          <p:nvPr/>
        </p:nvPicPr>
        <p:blipFill>
          <a:blip r:embed="rId4">
            <a:extLst/>
          </a:blip>
          <a:stretch>
            <a:fillRect/>
          </a:stretch>
        </p:blipFill>
        <p:spPr>
          <a:xfrm>
            <a:off x="2539603" y="2514606"/>
            <a:ext cx="10118524" cy="6411134"/>
          </a:xfrm>
          <a:prstGeom prst="rect">
            <a:avLst/>
          </a:prstGeom>
          <a:ln w="12700">
            <a:miter lim="400000"/>
          </a:ln>
        </p:spPr>
      </p:pic>
      <p:grpSp>
        <p:nvGrpSpPr>
          <p:cNvPr id="622" name="Group"/>
          <p:cNvGrpSpPr/>
          <p:nvPr/>
        </p:nvGrpSpPr>
        <p:grpSpPr>
          <a:xfrm>
            <a:off x="437449" y="6861234"/>
            <a:ext cx="2610072" cy="1069681"/>
            <a:chOff x="0" y="0"/>
            <a:chExt cx="2610070" cy="1069680"/>
          </a:xfrm>
        </p:grpSpPr>
        <p:sp>
          <p:nvSpPr>
            <p:cNvPr id="620" name="Line"/>
            <p:cNvSpPr/>
            <p:nvPr/>
          </p:nvSpPr>
          <p:spPr>
            <a:xfrm>
              <a:off x="1836799" y="669410"/>
              <a:ext cx="773272" cy="400271"/>
            </a:xfrm>
            <a:prstGeom prst="line">
              <a:avLst/>
            </a:prstGeom>
            <a:noFill/>
            <a:ln w="889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621" name="Low Cost"/>
            <p:cNvSpPr txBox="1"/>
            <p:nvPr/>
          </p:nvSpPr>
          <p:spPr>
            <a:xfrm>
              <a:off x="-1" y="0"/>
              <a:ext cx="2251548" cy="723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Low Cost</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iterate>
                                    <p:tmAbs val="0"/>
                                  </p:iterate>
                                  <p:childTnLst>
                                    <p:set>
                                      <p:cBhvr>
                                        <p:cTn id="6" fill="hold">
                                          <p:stCondLst>
                                            <p:cond delay="0"/>
                                          </p:stCondLst>
                                        </p:cTn>
                                        <p:tgtEl>
                                          <p:spTgt spid="61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61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1" animBg="1" advAuto="0"/>
      <p:bldP spid="619" grpId="2" animBg="1" advAuto="0"/>
      <p:bldP spid="622" grpId="3"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Efficient use of transient resources"/>
          <p:cNvSpPr txBox="1">
            <a:spLocks noGrp="1"/>
          </p:cNvSpPr>
          <p:nvPr>
            <p:ph type="title"/>
          </p:nvPr>
        </p:nvSpPr>
        <p:spPr>
          <a:prstGeom prst="rect">
            <a:avLst/>
          </a:prstGeom>
        </p:spPr>
        <p:txBody>
          <a:bodyPr/>
          <a:lstStyle>
            <a:lvl1pPr>
              <a:defRPr sz="6300"/>
            </a:lvl1pPr>
          </a:lstStyle>
          <a:p>
            <a:r>
              <a:t>Efficient use of transient resources</a:t>
            </a:r>
          </a:p>
        </p:txBody>
      </p:sp>
      <p:sp>
        <p:nvSpPr>
          <p:cNvPr id="627" name="Support agile elasticity…"/>
          <p:cNvSpPr txBox="1">
            <a:spLocks noGrp="1"/>
          </p:cNvSpPr>
          <p:nvPr>
            <p:ph type="body" idx="1"/>
          </p:nvPr>
        </p:nvSpPr>
        <p:spPr>
          <a:prstGeom prst="rect">
            <a:avLst/>
          </a:prstGeom>
        </p:spPr>
        <p:txBody>
          <a:bodyPr/>
          <a:lstStyle/>
          <a:p>
            <a:r>
              <a:t>Support agile elasticity</a:t>
            </a:r>
          </a:p>
          <a:p>
            <a:pPr lvl="2"/>
            <a:r>
              <a:t>Scale in and out efficiently and quickly</a:t>
            </a:r>
          </a:p>
          <a:p>
            <a:r>
              <a:t>Handle bulk revocations/evictions efficiently</a:t>
            </a:r>
          </a:p>
          <a:p>
            <a:pPr lvl="2"/>
            <a:r>
              <a:t>Don’t lose progress</a:t>
            </a:r>
          </a:p>
        </p:txBody>
      </p:sp>
      <p:sp>
        <p:nvSpPr>
          <p:cNvPr id="6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AgileML: New Approach to Elasticity"/>
          <p:cNvSpPr txBox="1">
            <a:spLocks noGrp="1"/>
          </p:cNvSpPr>
          <p:nvPr>
            <p:ph type="title"/>
          </p:nvPr>
        </p:nvSpPr>
        <p:spPr>
          <a:prstGeom prst="rect">
            <a:avLst/>
          </a:prstGeom>
        </p:spPr>
        <p:txBody>
          <a:bodyPr/>
          <a:lstStyle>
            <a:lvl1pPr>
              <a:defRPr sz="6300"/>
            </a:lvl1pPr>
          </a:lstStyle>
          <a:p>
            <a:r>
              <a:t>AgileML: New Approach to Elasticity</a:t>
            </a:r>
          </a:p>
        </p:txBody>
      </p:sp>
      <p:sp>
        <p:nvSpPr>
          <p:cNvPr id="633" name="Use tiers of reliable and un-reliable resources…"/>
          <p:cNvSpPr txBox="1">
            <a:spLocks noGrp="1"/>
          </p:cNvSpPr>
          <p:nvPr>
            <p:ph type="body" idx="1"/>
          </p:nvPr>
        </p:nvSpPr>
        <p:spPr>
          <a:xfrm>
            <a:off x="355600" y="1562100"/>
            <a:ext cx="12280900" cy="6344369"/>
          </a:xfrm>
          <a:prstGeom prst="rect">
            <a:avLst/>
          </a:prstGeom>
        </p:spPr>
        <p:txBody>
          <a:bodyPr/>
          <a:lstStyle/>
          <a:p>
            <a:r>
              <a:t>Use tiers of reliable and un-reliable resources</a:t>
            </a:r>
          </a:p>
          <a:p>
            <a:pPr lvl="2"/>
            <a:r>
              <a:t>Revocable resources are un-reliable (transient)</a:t>
            </a:r>
          </a:p>
          <a:p>
            <a:r>
              <a:t>Maintain all state on reliable resources</a:t>
            </a:r>
          </a:p>
          <a:p>
            <a:pPr lvl="2"/>
            <a:r>
              <a:t>E.g. Parameter Servers only on On-demand Instances</a:t>
            </a:r>
          </a:p>
          <a:p>
            <a:pPr lvl="2"/>
            <a:r>
              <a:t>Spot Instances run workers only (initially)</a:t>
            </a:r>
          </a:p>
          <a:p>
            <a:r>
              <a:t>3 architecture stages </a:t>
            </a:r>
          </a:p>
          <a:p>
            <a:pPr lvl="2"/>
            <a:r>
              <a:t>Based on ratio of transient to reliable resources</a:t>
            </a:r>
          </a:p>
        </p:txBody>
      </p:sp>
      <p:sp>
        <p:nvSpPr>
          <p:cNvPr id="63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Building the Stages of Reliability"/>
          <p:cNvSpPr txBox="1">
            <a:spLocks noGrp="1"/>
          </p:cNvSpPr>
          <p:nvPr>
            <p:ph type="title"/>
          </p:nvPr>
        </p:nvSpPr>
        <p:spPr>
          <a:prstGeom prst="rect">
            <a:avLst/>
          </a:prstGeom>
        </p:spPr>
        <p:txBody>
          <a:bodyPr/>
          <a:lstStyle/>
          <a:p>
            <a:r>
              <a:t>Building the Stages of Reliability</a:t>
            </a:r>
          </a:p>
        </p:txBody>
      </p:sp>
      <p:sp>
        <p:nvSpPr>
          <p:cNvPr id="63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640" name="Transition between stages at run-time…"/>
          <p:cNvSpPr txBox="1"/>
          <p:nvPr/>
        </p:nvSpPr>
        <p:spPr>
          <a:xfrm>
            <a:off x="1597643" y="6038303"/>
            <a:ext cx="9975181" cy="196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889000" indent="-571500" algn="l">
              <a:buSzPct val="110000"/>
              <a:buChar char="•"/>
            </a:pPr>
            <a:r>
              <a:t>Transition between stages at run-time</a:t>
            </a:r>
          </a:p>
          <a:p>
            <a:pPr marL="2401093" lvl="3" indent="-750093" algn="l">
              <a:buSzPct val="110000"/>
              <a:buChar char="-"/>
            </a:pPr>
            <a:r>
              <a:t>Little/No overhead for transitions</a:t>
            </a:r>
          </a:p>
          <a:p>
            <a:pPr marL="2401093" lvl="3" indent="-750093" algn="l">
              <a:buSzPct val="110000"/>
              <a:buChar char="-"/>
            </a:pPr>
            <a:r>
              <a:t>Transitions based on ratios</a:t>
            </a:r>
          </a:p>
        </p:txBody>
      </p:sp>
      <p:grpSp>
        <p:nvGrpSpPr>
          <p:cNvPr id="643" name="Group"/>
          <p:cNvGrpSpPr/>
          <p:nvPr/>
        </p:nvGrpSpPr>
        <p:grpSpPr>
          <a:xfrm>
            <a:off x="4620107" y="1550307"/>
            <a:ext cx="3930271" cy="4131823"/>
            <a:chOff x="0" y="0"/>
            <a:chExt cx="3930270" cy="4131821"/>
          </a:xfrm>
        </p:grpSpPr>
        <p:pic>
          <p:nvPicPr>
            <p:cNvPr id="641" name="proxy_arch_fig.pdf" descr="proxy_arch_fig.pdf"/>
            <p:cNvPicPr>
              <a:picLocks noChangeAspect="1"/>
            </p:cNvPicPr>
            <p:nvPr/>
          </p:nvPicPr>
          <p:blipFill>
            <a:blip r:embed="rId3">
              <a:extLst/>
            </a:blip>
            <a:srcRect/>
            <a:stretch>
              <a:fillRect/>
            </a:stretch>
          </p:blipFill>
          <p:spPr>
            <a:xfrm>
              <a:off x="0" y="752742"/>
              <a:ext cx="3930271" cy="3379080"/>
            </a:xfrm>
            <a:prstGeom prst="rect">
              <a:avLst/>
            </a:prstGeom>
            <a:ln w="12700" cap="flat">
              <a:noFill/>
              <a:miter lim="400000"/>
            </a:ln>
            <a:effectLst/>
          </p:spPr>
        </p:pic>
        <p:sp>
          <p:nvSpPr>
            <p:cNvPr id="642" name="Stage #2"/>
            <p:cNvSpPr txBox="1"/>
            <p:nvPr/>
          </p:nvSpPr>
          <p:spPr>
            <a:xfrm>
              <a:off x="1180817" y="0"/>
              <a:ext cx="1973388" cy="723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Stage #2</a:t>
              </a:r>
            </a:p>
          </p:txBody>
        </p:sp>
      </p:grpSp>
      <p:grpSp>
        <p:nvGrpSpPr>
          <p:cNvPr id="646" name="Group"/>
          <p:cNvGrpSpPr/>
          <p:nvPr/>
        </p:nvGrpSpPr>
        <p:grpSpPr>
          <a:xfrm>
            <a:off x="8648986" y="1565418"/>
            <a:ext cx="4150457" cy="4053363"/>
            <a:chOff x="0" y="0"/>
            <a:chExt cx="4150456" cy="4053362"/>
          </a:xfrm>
        </p:grpSpPr>
        <p:pic>
          <p:nvPicPr>
            <p:cNvPr id="644" name="straggler_architecture.pdf" descr="straggler_architecture.pdf"/>
            <p:cNvPicPr>
              <a:picLocks noChangeAspect="1"/>
            </p:cNvPicPr>
            <p:nvPr/>
          </p:nvPicPr>
          <p:blipFill>
            <a:blip r:embed="rId4">
              <a:extLst/>
            </a:blip>
            <a:stretch>
              <a:fillRect/>
            </a:stretch>
          </p:blipFill>
          <p:spPr>
            <a:xfrm>
              <a:off x="0" y="864565"/>
              <a:ext cx="4150457" cy="3188798"/>
            </a:xfrm>
            <a:prstGeom prst="rect">
              <a:avLst/>
            </a:prstGeom>
            <a:ln w="12700" cap="flat">
              <a:noFill/>
              <a:miter lim="400000"/>
            </a:ln>
            <a:effectLst/>
          </p:spPr>
        </p:pic>
        <p:sp>
          <p:nvSpPr>
            <p:cNvPr id="645" name="Stage #3"/>
            <p:cNvSpPr txBox="1"/>
            <p:nvPr/>
          </p:nvSpPr>
          <p:spPr>
            <a:xfrm>
              <a:off x="1458893" y="0"/>
              <a:ext cx="1973387" cy="723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Stage #3</a:t>
              </a:r>
            </a:p>
          </p:txBody>
        </p:sp>
      </p:grpSp>
      <p:grpSp>
        <p:nvGrpSpPr>
          <p:cNvPr id="665" name="Group"/>
          <p:cNvGrpSpPr/>
          <p:nvPr/>
        </p:nvGrpSpPr>
        <p:grpSpPr>
          <a:xfrm>
            <a:off x="-38501" y="1550307"/>
            <a:ext cx="4384062" cy="4129939"/>
            <a:chOff x="0" y="0"/>
            <a:chExt cx="4384060" cy="4129937"/>
          </a:xfrm>
        </p:grpSpPr>
        <p:sp>
          <p:nvSpPr>
            <p:cNvPr id="647" name="Stage #1"/>
            <p:cNvSpPr txBox="1"/>
            <p:nvPr/>
          </p:nvSpPr>
          <p:spPr>
            <a:xfrm>
              <a:off x="1430871" y="0"/>
              <a:ext cx="1973387" cy="723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Stage #1</a:t>
              </a:r>
            </a:p>
          </p:txBody>
        </p:sp>
        <p:sp>
          <p:nvSpPr>
            <p:cNvPr id="648" name="Oval"/>
            <p:cNvSpPr/>
            <p:nvPr/>
          </p:nvSpPr>
          <p:spPr>
            <a:xfrm>
              <a:off x="230641" y="1143194"/>
              <a:ext cx="1164788" cy="1080252"/>
            </a:xfrm>
            <a:prstGeom prst="ellipse">
              <a:avLst/>
            </a:prstGeom>
            <a:solidFill>
              <a:srgbClr val="00FF00"/>
            </a:solidFill>
            <a:ln w="25400" cap="flat">
              <a:solidFill>
                <a:srgbClr val="85888D"/>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49" name="Elasticity…"/>
            <p:cNvSpPr txBox="1"/>
            <p:nvPr/>
          </p:nvSpPr>
          <p:spPr>
            <a:xfrm>
              <a:off x="0" y="1249643"/>
              <a:ext cx="1626070" cy="8673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2000">
                  <a:latin typeface="Helvetica Light"/>
                  <a:ea typeface="Helvetica Light"/>
                  <a:cs typeface="Helvetica Light"/>
                  <a:sym typeface="Helvetica Light"/>
                </a:defRPr>
              </a:pPr>
              <a:r>
                <a:t>Elasticity</a:t>
              </a:r>
            </a:p>
            <a:p>
              <a:pPr>
                <a:defRPr sz="2000">
                  <a:latin typeface="Helvetica Light"/>
                  <a:ea typeface="Helvetica Light"/>
                  <a:cs typeface="Helvetica Light"/>
                  <a:sym typeface="Helvetica Light"/>
                </a:defRPr>
              </a:pPr>
              <a:r>
                <a:t>Controller</a:t>
              </a:r>
            </a:p>
          </p:txBody>
        </p:sp>
        <p:sp>
          <p:nvSpPr>
            <p:cNvPr id="650" name="Rounded Rectangle"/>
            <p:cNvSpPr/>
            <p:nvPr/>
          </p:nvSpPr>
          <p:spPr>
            <a:xfrm>
              <a:off x="1581428" y="3056425"/>
              <a:ext cx="1316474" cy="602740"/>
            </a:xfrm>
            <a:prstGeom prst="roundRect">
              <a:avLst>
                <a:gd name="adj" fmla="val 27051"/>
              </a:avLst>
            </a:prstGeom>
            <a:solidFill>
              <a:srgbClr val="FFFF00"/>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51" name="Rectangle"/>
            <p:cNvSpPr/>
            <p:nvPr/>
          </p:nvSpPr>
          <p:spPr>
            <a:xfrm>
              <a:off x="1697555" y="3156716"/>
              <a:ext cx="1084220" cy="427909"/>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52" name="Rounded Rectangle"/>
            <p:cNvSpPr/>
            <p:nvPr/>
          </p:nvSpPr>
          <p:spPr>
            <a:xfrm>
              <a:off x="1581428" y="2393056"/>
              <a:ext cx="1316474" cy="602741"/>
            </a:xfrm>
            <a:prstGeom prst="roundRect">
              <a:avLst>
                <a:gd name="adj" fmla="val 27051"/>
              </a:avLst>
            </a:prstGeom>
            <a:solidFill>
              <a:srgbClr val="FFFF00"/>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53" name="Rectangle"/>
            <p:cNvSpPr/>
            <p:nvPr/>
          </p:nvSpPr>
          <p:spPr>
            <a:xfrm>
              <a:off x="1710431" y="2480472"/>
              <a:ext cx="1084220" cy="427909"/>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nvGrpSpPr>
            <p:cNvPr id="656" name="Group"/>
            <p:cNvGrpSpPr/>
            <p:nvPr/>
          </p:nvGrpSpPr>
          <p:grpSpPr>
            <a:xfrm>
              <a:off x="2964556" y="2370109"/>
              <a:ext cx="1316475" cy="602740"/>
              <a:chOff x="0" y="0"/>
              <a:chExt cx="1316473" cy="602739"/>
            </a:xfrm>
          </p:grpSpPr>
          <p:sp>
            <p:nvSpPr>
              <p:cNvPr id="654" name="Rounded Rectangle"/>
              <p:cNvSpPr/>
              <p:nvPr/>
            </p:nvSpPr>
            <p:spPr>
              <a:xfrm>
                <a:off x="0" y="0"/>
                <a:ext cx="1316474" cy="602740"/>
              </a:xfrm>
              <a:prstGeom prst="roundRect">
                <a:avLst>
                  <a:gd name="adj" fmla="val 27051"/>
                </a:avLst>
              </a:prstGeom>
              <a:solidFill>
                <a:srgbClr val="FFFF00"/>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55" name="Rectangle"/>
              <p:cNvSpPr/>
              <p:nvPr/>
            </p:nvSpPr>
            <p:spPr>
              <a:xfrm>
                <a:off x="129003" y="87415"/>
                <a:ext cx="1084219" cy="427909"/>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grpSp>
          <p:nvGrpSpPr>
            <p:cNvPr id="659" name="Group"/>
            <p:cNvGrpSpPr/>
            <p:nvPr/>
          </p:nvGrpSpPr>
          <p:grpSpPr>
            <a:xfrm>
              <a:off x="2964556" y="3056425"/>
              <a:ext cx="1316475" cy="602740"/>
              <a:chOff x="0" y="0"/>
              <a:chExt cx="1316473" cy="602739"/>
            </a:xfrm>
          </p:grpSpPr>
          <p:sp>
            <p:nvSpPr>
              <p:cNvPr id="657" name="Rounded Rectangle"/>
              <p:cNvSpPr/>
              <p:nvPr/>
            </p:nvSpPr>
            <p:spPr>
              <a:xfrm>
                <a:off x="0" y="0"/>
                <a:ext cx="1316474" cy="602740"/>
              </a:xfrm>
              <a:prstGeom prst="roundRect">
                <a:avLst>
                  <a:gd name="adj" fmla="val 27051"/>
                </a:avLst>
              </a:prstGeom>
              <a:solidFill>
                <a:srgbClr val="FFFF00"/>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58" name="Rectangle"/>
              <p:cNvSpPr/>
              <p:nvPr/>
            </p:nvSpPr>
            <p:spPr>
              <a:xfrm>
                <a:off x="129003" y="87415"/>
                <a:ext cx="1084219" cy="427909"/>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sp>
          <p:nvSpPr>
            <p:cNvPr id="660" name="Spot Instances (Cheap)"/>
            <p:cNvSpPr txBox="1"/>
            <p:nvPr/>
          </p:nvSpPr>
          <p:spPr>
            <a:xfrm>
              <a:off x="1456709" y="3748245"/>
              <a:ext cx="2927352" cy="3816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Spot Instances (Cheap)</a:t>
              </a:r>
            </a:p>
          </p:txBody>
        </p:sp>
        <p:sp>
          <p:nvSpPr>
            <p:cNvPr id="661" name="Worker"/>
            <p:cNvSpPr txBox="1"/>
            <p:nvPr/>
          </p:nvSpPr>
          <p:spPr>
            <a:xfrm>
              <a:off x="1750997" y="2489583"/>
              <a:ext cx="1036067" cy="409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sp>
          <p:nvSpPr>
            <p:cNvPr id="662" name="Worker"/>
            <p:cNvSpPr txBox="1"/>
            <p:nvPr/>
          </p:nvSpPr>
          <p:spPr>
            <a:xfrm>
              <a:off x="3118697" y="2466635"/>
              <a:ext cx="1036066" cy="409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sp>
          <p:nvSpPr>
            <p:cNvPr id="663" name="Worker"/>
            <p:cNvSpPr txBox="1"/>
            <p:nvPr/>
          </p:nvSpPr>
          <p:spPr>
            <a:xfrm>
              <a:off x="1750997" y="3152951"/>
              <a:ext cx="1036067" cy="409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sp>
          <p:nvSpPr>
            <p:cNvPr id="664" name="Worker"/>
            <p:cNvSpPr txBox="1"/>
            <p:nvPr/>
          </p:nvSpPr>
          <p:spPr>
            <a:xfrm>
              <a:off x="3104760" y="3152951"/>
              <a:ext cx="1036067" cy="409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grpSp>
      <p:grpSp>
        <p:nvGrpSpPr>
          <p:cNvPr id="677" name="Group"/>
          <p:cNvGrpSpPr/>
          <p:nvPr/>
        </p:nvGrpSpPr>
        <p:grpSpPr>
          <a:xfrm>
            <a:off x="848091" y="2263568"/>
            <a:ext cx="4067588" cy="1497486"/>
            <a:chOff x="680719" y="-20320"/>
            <a:chExt cx="4067586" cy="1497485"/>
          </a:xfrm>
        </p:grpSpPr>
        <p:sp>
          <p:nvSpPr>
            <p:cNvPr id="666" name="Rounded Rectangle"/>
            <p:cNvSpPr/>
            <p:nvPr/>
          </p:nvSpPr>
          <p:spPr>
            <a:xfrm>
              <a:off x="2807485" y="423370"/>
              <a:ext cx="1415023" cy="1052739"/>
            </a:xfrm>
            <a:prstGeom prst="roundRect">
              <a:avLst>
                <a:gd name="adj" fmla="val 14546"/>
              </a:avLst>
            </a:prstGeom>
            <a:solidFill>
              <a:srgbClr val="FEB298"/>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67" name="Rectangle"/>
            <p:cNvSpPr/>
            <p:nvPr/>
          </p:nvSpPr>
          <p:spPr>
            <a:xfrm>
              <a:off x="3023161" y="1041557"/>
              <a:ext cx="1010667" cy="3414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68" name="Oval"/>
            <p:cNvSpPr/>
            <p:nvPr/>
          </p:nvSpPr>
          <p:spPr>
            <a:xfrm>
              <a:off x="2878839" y="512478"/>
              <a:ext cx="1299311" cy="444501"/>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69" name="ParamServ"/>
            <p:cNvSpPr txBox="1"/>
            <p:nvPr/>
          </p:nvSpPr>
          <p:spPr>
            <a:xfrm>
              <a:off x="2928399" y="549201"/>
              <a:ext cx="1231926"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1800">
                  <a:latin typeface="Helvetica Light"/>
                  <a:ea typeface="Helvetica Light"/>
                  <a:cs typeface="Helvetica Light"/>
                  <a:sym typeface="Helvetica Light"/>
                </a:defRPr>
              </a:lvl1pPr>
            </a:lstStyle>
            <a:p>
              <a:r>
                <a:t>ParamServ</a:t>
              </a:r>
            </a:p>
          </p:txBody>
        </p:sp>
        <p:sp>
          <p:nvSpPr>
            <p:cNvPr id="670" name="On-Demand Instances (Reliable)"/>
            <p:cNvSpPr txBox="1"/>
            <p:nvPr/>
          </p:nvSpPr>
          <p:spPr>
            <a:xfrm>
              <a:off x="680719" y="-20321"/>
              <a:ext cx="4067588" cy="3861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600">
                  <a:latin typeface="Helvetica Light"/>
                  <a:ea typeface="Helvetica Light"/>
                  <a:cs typeface="Helvetica Light"/>
                  <a:sym typeface="Helvetica Light"/>
                </a:defRPr>
              </a:lvl1pPr>
            </a:lstStyle>
            <a:p>
              <a:r>
                <a:t>On-Demand Instances (Reliable)</a:t>
              </a:r>
            </a:p>
          </p:txBody>
        </p:sp>
        <p:sp>
          <p:nvSpPr>
            <p:cNvPr id="671" name="Worker"/>
            <p:cNvSpPr txBox="1"/>
            <p:nvPr/>
          </p:nvSpPr>
          <p:spPr>
            <a:xfrm>
              <a:off x="2919903" y="990706"/>
              <a:ext cx="1190187" cy="4096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sp>
          <p:nvSpPr>
            <p:cNvPr id="672" name="Rounded Rectangle"/>
            <p:cNvSpPr/>
            <p:nvPr/>
          </p:nvSpPr>
          <p:spPr>
            <a:xfrm>
              <a:off x="1326282" y="422313"/>
              <a:ext cx="1415023" cy="1054853"/>
            </a:xfrm>
            <a:prstGeom prst="roundRect">
              <a:avLst>
                <a:gd name="adj" fmla="val 14517"/>
              </a:avLst>
            </a:prstGeom>
            <a:solidFill>
              <a:srgbClr val="FEB298"/>
            </a:solid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73" name="Rectangle"/>
            <p:cNvSpPr/>
            <p:nvPr/>
          </p:nvSpPr>
          <p:spPr>
            <a:xfrm>
              <a:off x="1541958" y="1042613"/>
              <a:ext cx="1010666" cy="3414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74" name="Oval"/>
            <p:cNvSpPr/>
            <p:nvPr/>
          </p:nvSpPr>
          <p:spPr>
            <a:xfrm>
              <a:off x="1397636" y="513535"/>
              <a:ext cx="1299310" cy="444501"/>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675" name="ParamServ"/>
            <p:cNvSpPr txBox="1"/>
            <p:nvPr/>
          </p:nvSpPr>
          <p:spPr>
            <a:xfrm>
              <a:off x="1447196" y="550257"/>
              <a:ext cx="1231926"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1800">
                  <a:latin typeface="Helvetica Light"/>
                  <a:ea typeface="Helvetica Light"/>
                  <a:cs typeface="Helvetica Light"/>
                  <a:sym typeface="Helvetica Light"/>
                </a:defRPr>
              </a:lvl1pPr>
            </a:lstStyle>
            <a:p>
              <a:r>
                <a:t>ParamServ</a:t>
              </a:r>
            </a:p>
          </p:txBody>
        </p:sp>
        <p:sp>
          <p:nvSpPr>
            <p:cNvPr id="676" name="Worker"/>
            <p:cNvSpPr txBox="1"/>
            <p:nvPr/>
          </p:nvSpPr>
          <p:spPr>
            <a:xfrm>
              <a:off x="1438699" y="991763"/>
              <a:ext cx="1190188" cy="409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800">
                  <a:latin typeface="Helvetica Light"/>
                  <a:ea typeface="Helvetica Light"/>
                  <a:cs typeface="Helvetica Light"/>
                  <a:sym typeface="Helvetica Light"/>
                </a:defRPr>
              </a:lvl1pPr>
            </a:lstStyle>
            <a:p>
              <a:r>
                <a:t>Worker</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6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6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 grpId="5" animBg="1" advAuto="0"/>
      <p:bldP spid="643" grpId="3" animBg="1" advAuto="0"/>
      <p:bldP spid="646" grpId="4" animBg="1" advAuto="0"/>
      <p:bldP spid="665" grpId="2" animBg="1" advAuto="0"/>
      <p:bldP spid="677" grpId="1"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Resource Manager for AgileML"/>
          <p:cNvSpPr txBox="1">
            <a:spLocks noGrp="1"/>
          </p:cNvSpPr>
          <p:nvPr>
            <p:ph type="title"/>
          </p:nvPr>
        </p:nvSpPr>
        <p:spPr>
          <a:prstGeom prst="rect">
            <a:avLst/>
          </a:prstGeom>
        </p:spPr>
        <p:txBody>
          <a:bodyPr/>
          <a:lstStyle/>
          <a:p>
            <a:r>
              <a:t>Resource Manager for AgileML</a:t>
            </a:r>
          </a:p>
        </p:txBody>
      </p:sp>
      <p:sp>
        <p:nvSpPr>
          <p:cNvPr id="682" name="Acquires resources for AgileML…"/>
          <p:cNvSpPr txBox="1">
            <a:spLocks noGrp="1"/>
          </p:cNvSpPr>
          <p:nvPr>
            <p:ph type="body" idx="1"/>
          </p:nvPr>
        </p:nvSpPr>
        <p:spPr>
          <a:xfrm>
            <a:off x="355600" y="1562100"/>
            <a:ext cx="12280900" cy="6781800"/>
          </a:xfrm>
          <a:prstGeom prst="rect">
            <a:avLst/>
          </a:prstGeom>
        </p:spPr>
        <p:txBody>
          <a:bodyPr/>
          <a:lstStyle/>
          <a:p>
            <a:r>
              <a:t>Acquires resources for AgileML</a:t>
            </a:r>
          </a:p>
          <a:p>
            <a:pPr lvl="2"/>
            <a:r>
              <a:t>Minimizes expected cost per work</a:t>
            </a:r>
          </a:p>
          <a:p>
            <a:r>
              <a:t>Analyzes Resource Availability </a:t>
            </a:r>
          </a:p>
          <a:p>
            <a:pPr lvl="2"/>
            <a:r>
              <a:t>EC2 Spot Market </a:t>
            </a:r>
          </a:p>
          <a:p>
            <a:r>
              <a:t>Takes into account application characteristics</a:t>
            </a:r>
          </a:p>
          <a:p>
            <a:pPr lvl="2"/>
            <a:r>
              <a:t>Scalability</a:t>
            </a:r>
          </a:p>
          <a:p>
            <a:pPr lvl="2"/>
            <a:r>
              <a:t>Scale in/out overhead</a:t>
            </a:r>
          </a:p>
          <a:p>
            <a:pPr lvl="2"/>
            <a:r>
              <a:t>Eviction overhead</a:t>
            </a:r>
          </a:p>
        </p:txBody>
      </p:sp>
      <p:sp>
        <p:nvSpPr>
          <p:cNvPr id="6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Need Elasticity and Smart Resource Manager"/>
          <p:cNvSpPr txBox="1">
            <a:spLocks noGrp="1"/>
          </p:cNvSpPr>
          <p:nvPr>
            <p:ph type="title"/>
          </p:nvPr>
        </p:nvSpPr>
        <p:spPr>
          <a:prstGeom prst="rect">
            <a:avLst/>
          </a:prstGeom>
        </p:spPr>
        <p:txBody>
          <a:bodyPr/>
          <a:lstStyle>
            <a:lvl1pPr>
              <a:defRPr sz="4900"/>
            </a:lvl1pPr>
          </a:lstStyle>
          <a:p>
            <a:r>
              <a:t>Need Elasticity and Smart Resource Manager</a:t>
            </a:r>
          </a:p>
        </p:txBody>
      </p:sp>
      <p:sp>
        <p:nvSpPr>
          <p:cNvPr id="68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687" name="Standard…"/>
          <p:cNvSpPr txBox="1"/>
          <p:nvPr/>
        </p:nvSpPr>
        <p:spPr>
          <a:xfrm>
            <a:off x="957848" y="5878626"/>
            <a:ext cx="2010849" cy="125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3000"/>
            </a:pPr>
            <a:r>
              <a:t>Standard</a:t>
            </a:r>
          </a:p>
          <a:p>
            <a:pPr>
              <a:defRPr sz="3000"/>
            </a:pPr>
            <a:r>
              <a:t>+CKPts</a:t>
            </a:r>
          </a:p>
        </p:txBody>
      </p:sp>
      <p:sp>
        <p:nvSpPr>
          <p:cNvPr id="688" name="Standard…"/>
          <p:cNvSpPr txBox="1"/>
          <p:nvPr/>
        </p:nvSpPr>
        <p:spPr>
          <a:xfrm>
            <a:off x="2680261" y="5878626"/>
            <a:ext cx="2032376" cy="125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3000"/>
            </a:pPr>
            <a:r>
              <a:t>Standard</a:t>
            </a:r>
          </a:p>
          <a:p>
            <a:pPr>
              <a:defRPr sz="3000"/>
            </a:pPr>
            <a:r>
              <a:t>+AgileML</a:t>
            </a:r>
          </a:p>
        </p:txBody>
      </p:sp>
      <p:pic>
        <p:nvPicPr>
          <p:cNvPr id="689" name="cost_2hrs.pdf" descr="cost_2hrs.pdf"/>
          <p:cNvPicPr>
            <a:picLocks noChangeAspect="1"/>
          </p:cNvPicPr>
          <p:nvPr/>
        </p:nvPicPr>
        <p:blipFill>
          <a:blip r:embed="rId2">
            <a:extLst/>
          </a:blip>
          <a:stretch>
            <a:fillRect/>
          </a:stretch>
        </p:blipFill>
        <p:spPr>
          <a:xfrm>
            <a:off x="238922" y="1443048"/>
            <a:ext cx="6204808" cy="5012372"/>
          </a:xfrm>
          <a:prstGeom prst="rect">
            <a:avLst/>
          </a:prstGeom>
          <a:ln w="12700">
            <a:miter lim="400000"/>
          </a:ln>
        </p:spPr>
      </p:pic>
      <p:sp>
        <p:nvSpPr>
          <p:cNvPr id="690" name="Proteus…"/>
          <p:cNvSpPr txBox="1"/>
          <p:nvPr/>
        </p:nvSpPr>
        <p:spPr>
          <a:xfrm>
            <a:off x="4371499" y="5305083"/>
            <a:ext cx="2226832" cy="23984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3000"/>
            </a:pPr>
            <a:endParaRPr/>
          </a:p>
          <a:p>
            <a:pPr>
              <a:defRPr sz="3000"/>
            </a:pPr>
            <a:r>
              <a:t>Proteus</a:t>
            </a:r>
          </a:p>
          <a:p>
            <a:pPr>
              <a:defRPr sz="3000"/>
            </a:pPr>
            <a:r>
              <a:t>BidBrain+</a:t>
            </a:r>
          </a:p>
          <a:p>
            <a:pPr>
              <a:defRPr sz="3000"/>
            </a:pPr>
            <a:r>
              <a:t>AgileML</a:t>
            </a:r>
          </a:p>
        </p:txBody>
      </p:sp>
      <p:grpSp>
        <p:nvGrpSpPr>
          <p:cNvPr id="695" name="Group"/>
          <p:cNvGrpSpPr/>
          <p:nvPr/>
        </p:nvGrpSpPr>
        <p:grpSpPr>
          <a:xfrm>
            <a:off x="6434063" y="1447839"/>
            <a:ext cx="6336468" cy="6255696"/>
            <a:chOff x="0" y="0"/>
            <a:chExt cx="6336467" cy="6255695"/>
          </a:xfrm>
        </p:grpSpPr>
        <p:pic>
          <p:nvPicPr>
            <p:cNvPr id="691" name="cost_2hrs_elasticity.pdf" descr="cost_2hrs_elasticity.pdf"/>
            <p:cNvPicPr>
              <a:picLocks noChangeAspect="1"/>
            </p:cNvPicPr>
            <p:nvPr/>
          </p:nvPicPr>
          <p:blipFill>
            <a:blip r:embed="rId3">
              <a:extLst/>
            </a:blip>
            <a:stretch>
              <a:fillRect/>
            </a:stretch>
          </p:blipFill>
          <p:spPr>
            <a:xfrm>
              <a:off x="0" y="0"/>
              <a:ext cx="6204807" cy="5002789"/>
            </a:xfrm>
            <a:prstGeom prst="rect">
              <a:avLst/>
            </a:prstGeom>
            <a:ln w="12700" cap="flat">
              <a:noFill/>
              <a:miter lim="400000"/>
            </a:ln>
            <a:effectLst/>
          </p:spPr>
        </p:pic>
        <p:sp>
          <p:nvSpPr>
            <p:cNvPr id="692" name="Standard…"/>
            <p:cNvSpPr txBox="1"/>
            <p:nvPr/>
          </p:nvSpPr>
          <p:spPr>
            <a:xfrm>
              <a:off x="831451" y="4430787"/>
              <a:ext cx="2010850" cy="12513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3000"/>
              </a:pPr>
              <a:r>
                <a:t>Standard</a:t>
              </a:r>
            </a:p>
            <a:p>
              <a:pPr>
                <a:defRPr sz="3000"/>
              </a:pPr>
              <a:r>
                <a:t>+CKPts</a:t>
              </a:r>
            </a:p>
          </p:txBody>
        </p:sp>
        <p:sp>
          <p:nvSpPr>
            <p:cNvPr id="693" name="BidBrain…"/>
            <p:cNvSpPr txBox="1"/>
            <p:nvPr/>
          </p:nvSpPr>
          <p:spPr>
            <a:xfrm>
              <a:off x="2469198" y="4430787"/>
              <a:ext cx="2032376" cy="12513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3000"/>
              </a:pPr>
              <a:r>
                <a:t>BidBrain</a:t>
              </a:r>
            </a:p>
            <a:p>
              <a:pPr>
                <a:defRPr sz="3000"/>
              </a:pPr>
              <a:r>
                <a:t>+CKPts</a:t>
              </a:r>
            </a:p>
          </p:txBody>
        </p:sp>
        <p:sp>
          <p:nvSpPr>
            <p:cNvPr id="694" name="Proteus…"/>
            <p:cNvSpPr txBox="1"/>
            <p:nvPr/>
          </p:nvSpPr>
          <p:spPr>
            <a:xfrm>
              <a:off x="4109636" y="3857244"/>
              <a:ext cx="2226832" cy="2398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3000"/>
              </a:pPr>
              <a:endParaRPr/>
            </a:p>
            <a:p>
              <a:pPr>
                <a:defRPr sz="3000"/>
              </a:pPr>
              <a:r>
                <a:t>Proteus</a:t>
              </a:r>
            </a:p>
            <a:p>
              <a:pPr>
                <a:defRPr sz="3000"/>
              </a:pPr>
              <a:r>
                <a:t>BidBrain+</a:t>
              </a:r>
            </a:p>
            <a:p>
              <a:pPr>
                <a:defRPr sz="3000"/>
              </a:pPr>
              <a:r>
                <a:t>AgileML</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 grpId="1"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Take-away Messages From Proteus"/>
          <p:cNvSpPr txBox="1">
            <a:spLocks noGrp="1"/>
          </p:cNvSpPr>
          <p:nvPr>
            <p:ph type="title"/>
          </p:nvPr>
        </p:nvSpPr>
        <p:spPr>
          <a:prstGeom prst="rect">
            <a:avLst/>
          </a:prstGeom>
        </p:spPr>
        <p:txBody>
          <a:bodyPr/>
          <a:lstStyle>
            <a:lvl1pPr>
              <a:defRPr sz="6300"/>
            </a:lvl1pPr>
          </a:lstStyle>
          <a:p>
            <a:r>
              <a:t>Take-away Messages From Proteus</a:t>
            </a:r>
          </a:p>
        </p:txBody>
      </p:sp>
      <p:sp>
        <p:nvSpPr>
          <p:cNvPr id="698" name="Agile elastic ML system…"/>
          <p:cNvSpPr txBox="1">
            <a:spLocks noGrp="1"/>
          </p:cNvSpPr>
          <p:nvPr>
            <p:ph type="body" idx="1"/>
          </p:nvPr>
        </p:nvSpPr>
        <p:spPr>
          <a:xfrm>
            <a:off x="355600" y="1562100"/>
            <a:ext cx="12280900" cy="7334264"/>
          </a:xfrm>
          <a:prstGeom prst="rect">
            <a:avLst/>
          </a:prstGeom>
        </p:spPr>
        <p:txBody>
          <a:bodyPr/>
          <a:lstStyle/>
          <a:p>
            <a:r>
              <a:t>Agile elastic ML system</a:t>
            </a:r>
          </a:p>
          <a:p>
            <a:pPr lvl="2"/>
            <a:r>
              <a:t>Combined with RM for transient resources</a:t>
            </a:r>
          </a:p>
          <a:p>
            <a:endParaRPr/>
          </a:p>
          <a:p>
            <a:r>
              <a:t>Need agile elasticity &amp; smart RM</a:t>
            </a:r>
          </a:p>
          <a:p>
            <a:pPr lvl="2"/>
            <a:r>
              <a:t>85% cost savings</a:t>
            </a:r>
          </a:p>
          <a:p>
            <a:pPr lvl="2"/>
            <a:endParaRPr/>
          </a:p>
          <a:p>
            <a:r>
              <a:t>Published and presented at EuroSys’ 17</a:t>
            </a:r>
          </a:p>
        </p:txBody>
      </p:sp>
      <p:sp>
        <p:nvSpPr>
          <p:cNvPr id="6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Iterative Convergent ML"/>
          <p:cNvSpPr txBox="1">
            <a:spLocks noGrp="1"/>
          </p:cNvSpPr>
          <p:nvPr>
            <p:ph type="title"/>
          </p:nvPr>
        </p:nvSpPr>
        <p:spPr>
          <a:prstGeom prst="rect">
            <a:avLst/>
          </a:prstGeom>
        </p:spPr>
        <p:txBody>
          <a:bodyPr/>
          <a:lstStyle/>
          <a:p>
            <a:r>
              <a:t>Iterative Convergent ML</a:t>
            </a:r>
          </a:p>
        </p:txBody>
      </p:sp>
      <p:sp>
        <p:nvSpPr>
          <p:cNvPr id="319" name="Matrix Factorization, LDA, Neural Networks, etc……"/>
          <p:cNvSpPr txBox="1">
            <a:spLocks noGrp="1"/>
          </p:cNvSpPr>
          <p:nvPr>
            <p:ph type="body" idx="1"/>
          </p:nvPr>
        </p:nvSpPr>
        <p:spPr>
          <a:prstGeom prst="rect">
            <a:avLst/>
          </a:prstGeom>
        </p:spPr>
        <p:txBody>
          <a:bodyPr/>
          <a:lstStyle/>
          <a:p>
            <a:r>
              <a:t>Matrix Factorization, LDA, Neural Networks, etc…</a:t>
            </a:r>
          </a:p>
          <a:p>
            <a:r>
              <a:t>Start with an initial guess</a:t>
            </a:r>
          </a:p>
          <a:p>
            <a:r>
              <a:t>Iterate over training data improving solution </a:t>
            </a:r>
          </a:p>
          <a:p>
            <a:r>
              <a:t>Converge to a “good” solution</a:t>
            </a:r>
          </a:p>
        </p:txBody>
      </p:sp>
      <p:sp>
        <p:nvSpPr>
          <p:cNvPr id="320" name="Slide Number"/>
          <p:cNvSpPr txBox="1">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Thesis Statement"/>
          <p:cNvSpPr txBox="1">
            <a:spLocks noGrp="1"/>
          </p:cNvSpPr>
          <p:nvPr>
            <p:ph type="title"/>
          </p:nvPr>
        </p:nvSpPr>
        <p:spPr>
          <a:prstGeom prst="rect">
            <a:avLst/>
          </a:prstGeom>
        </p:spPr>
        <p:txBody>
          <a:bodyPr/>
          <a:lstStyle/>
          <a:p>
            <a:r>
              <a:t>Thesis Statement</a:t>
            </a:r>
          </a:p>
        </p:txBody>
      </p:sp>
      <p:sp>
        <p:nvSpPr>
          <p:cNvPr id="702" name="Improvements of 5x or more can be achieved for training ML models in shared computing environments by structuring software frameworks and work distribution to mitigate performance jitter, exploit transient resources, and address communication bandwidth limitations."/>
          <p:cNvSpPr txBox="1">
            <a:spLocks noGrp="1"/>
          </p:cNvSpPr>
          <p:nvPr>
            <p:ph type="body" idx="1"/>
          </p:nvPr>
        </p:nvSpPr>
        <p:spPr>
          <a:xfrm>
            <a:off x="368300" y="1585433"/>
            <a:ext cx="12280900" cy="5715001"/>
          </a:xfrm>
          <a:prstGeom prst="rect">
            <a:avLst/>
          </a:prstGeom>
        </p:spPr>
        <p:txBody>
          <a:bodyPr/>
          <a:lstStyle/>
          <a:p>
            <a:pPr>
              <a:defRPr sz="4700"/>
            </a:pPr>
            <a:r>
              <a:t>Improvements of 5x or more can be achieved for training ML models in shared computing environments by structuring software frameworks and work distribution to mitigate performance jitter, exploit transient resources, and address communication bandwidth limitations.</a:t>
            </a:r>
          </a:p>
        </p:txBody>
      </p:sp>
      <p:sp>
        <p:nvSpPr>
          <p:cNvPr id="70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Thesis Statement"/>
          <p:cNvSpPr txBox="1">
            <a:spLocks noGrp="1"/>
          </p:cNvSpPr>
          <p:nvPr>
            <p:ph type="title"/>
          </p:nvPr>
        </p:nvSpPr>
        <p:spPr>
          <a:prstGeom prst="rect">
            <a:avLst/>
          </a:prstGeom>
        </p:spPr>
        <p:txBody>
          <a:bodyPr/>
          <a:lstStyle/>
          <a:p>
            <a:r>
              <a:t>Thesis Statement</a:t>
            </a:r>
          </a:p>
        </p:txBody>
      </p:sp>
      <p:sp>
        <p:nvSpPr>
          <p:cNvPr id="706" name="Improvements of 5x or more can be achieved for training ML models in shared computing environments by structuring software frameworks and work distribution to mitigate performance jitter, exploit transient resources, and address communication bandwidth limitations."/>
          <p:cNvSpPr txBox="1">
            <a:spLocks noGrp="1"/>
          </p:cNvSpPr>
          <p:nvPr>
            <p:ph type="body" idx="1"/>
          </p:nvPr>
        </p:nvSpPr>
        <p:spPr>
          <a:xfrm>
            <a:off x="368300" y="1585433"/>
            <a:ext cx="12280900" cy="5715001"/>
          </a:xfrm>
          <a:prstGeom prst="rect">
            <a:avLst/>
          </a:prstGeom>
        </p:spPr>
        <p:txBody>
          <a:bodyPr/>
          <a:lstStyle/>
          <a:p>
            <a:pPr>
              <a:defRPr sz="4700"/>
            </a:pPr>
            <a:r>
              <a:t>Improvements of 5x or more can be achieved for training ML models in shared computing environments by structuring software frameworks and work distribution to mitigate performance jitter, exploit transient resources, and address communication bandwidth limitations.</a:t>
            </a:r>
          </a:p>
        </p:txBody>
      </p:sp>
      <p:sp>
        <p:nvSpPr>
          <p:cNvPr id="7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Three Case Studies"/>
          <p:cNvSpPr txBox="1">
            <a:spLocks noGrp="1"/>
          </p:cNvSpPr>
          <p:nvPr>
            <p:ph type="title"/>
          </p:nvPr>
        </p:nvSpPr>
        <p:spPr>
          <a:prstGeom prst="rect">
            <a:avLst/>
          </a:prstGeom>
        </p:spPr>
        <p:txBody>
          <a:bodyPr/>
          <a:lstStyle/>
          <a:p>
            <a:r>
              <a:t>Three Case Studies</a:t>
            </a:r>
          </a:p>
        </p:txBody>
      </p:sp>
      <p:sp>
        <p:nvSpPr>
          <p:cNvPr id="710" name="Addressing the straggler problem in iterative convergent ML…"/>
          <p:cNvSpPr txBox="1">
            <a:spLocks noGrp="1"/>
          </p:cNvSpPr>
          <p:nvPr>
            <p:ph type="body" idx="1"/>
          </p:nvPr>
        </p:nvSpPr>
        <p:spPr>
          <a:xfrm>
            <a:off x="355600" y="1562100"/>
            <a:ext cx="12280900" cy="7334264"/>
          </a:xfrm>
          <a:prstGeom prst="rect">
            <a:avLst/>
          </a:prstGeom>
        </p:spPr>
        <p:txBody>
          <a:bodyPr/>
          <a:lstStyle/>
          <a:p>
            <a:pPr>
              <a:defRPr>
                <a:solidFill>
                  <a:srgbClr val="A6AAA9"/>
                </a:solidFill>
              </a:defRPr>
            </a:pPr>
            <a:r>
              <a:t>Addressing the straggler problem in iterative convergent ML </a:t>
            </a:r>
          </a:p>
          <a:p>
            <a:pPr lvl="2">
              <a:defRPr>
                <a:solidFill>
                  <a:srgbClr val="A6AAA9"/>
                </a:solidFill>
              </a:defRPr>
            </a:pPr>
            <a:r>
              <a:t>Flex-RR [SoCC’ 16]</a:t>
            </a:r>
          </a:p>
          <a:p>
            <a:pPr>
              <a:defRPr>
                <a:solidFill>
                  <a:srgbClr val="A6AAA9"/>
                </a:solidFill>
              </a:defRPr>
            </a:pPr>
            <a:r>
              <a:t>Agile ML elasticity through tiered reliability in dynamic resource markets </a:t>
            </a:r>
          </a:p>
          <a:p>
            <a:pPr lvl="2">
              <a:defRPr>
                <a:solidFill>
                  <a:srgbClr val="A6AAA9"/>
                </a:solidFill>
              </a:defRPr>
            </a:pPr>
            <a:r>
              <a:t>Proteus [EuroSys’ 17]</a:t>
            </a:r>
          </a:p>
          <a:p>
            <a:r>
              <a:t>Pipeline parallelism for DNN training </a:t>
            </a:r>
          </a:p>
          <a:p>
            <a:pPr lvl="2"/>
            <a:r>
              <a:t>PipeDream [Under submission]</a:t>
            </a:r>
          </a:p>
        </p:txBody>
      </p:sp>
      <p:sp>
        <p:nvSpPr>
          <p:cNvPr id="7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Example DNN"/>
          <p:cNvSpPr txBox="1">
            <a:spLocks noGrp="1"/>
          </p:cNvSpPr>
          <p:nvPr>
            <p:ph type="title"/>
          </p:nvPr>
        </p:nvSpPr>
        <p:spPr>
          <a:prstGeom prst="rect">
            <a:avLst/>
          </a:prstGeom>
        </p:spPr>
        <p:txBody>
          <a:bodyPr/>
          <a:lstStyle/>
          <a:p>
            <a:r>
              <a:t>Example DNN </a:t>
            </a:r>
          </a:p>
        </p:txBody>
      </p:sp>
      <p:sp>
        <p:nvSpPr>
          <p:cNvPr id="71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pic>
        <p:nvPicPr>
          <p:cNvPr id="715" name="image6-624x172.png" descr="image6-624x172.png"/>
          <p:cNvPicPr>
            <a:picLocks noChangeAspect="1"/>
          </p:cNvPicPr>
          <p:nvPr/>
        </p:nvPicPr>
        <p:blipFill>
          <a:blip r:embed="rId2">
            <a:extLst/>
          </a:blip>
          <a:stretch>
            <a:fillRect/>
          </a:stretch>
        </p:blipFill>
        <p:spPr>
          <a:xfrm flipH="1">
            <a:off x="299704" y="2882719"/>
            <a:ext cx="12405392" cy="3419436"/>
          </a:xfrm>
          <a:prstGeom prst="rect">
            <a:avLst/>
          </a:prstGeom>
          <a:ln w="12700">
            <a:miter lim="400000"/>
          </a:ln>
        </p:spPr>
      </p:pic>
      <p:grpSp>
        <p:nvGrpSpPr>
          <p:cNvPr id="727" name="Group"/>
          <p:cNvGrpSpPr/>
          <p:nvPr/>
        </p:nvGrpSpPr>
        <p:grpSpPr>
          <a:xfrm>
            <a:off x="2853837" y="5077012"/>
            <a:ext cx="2406682" cy="2959001"/>
            <a:chOff x="0" y="0"/>
            <a:chExt cx="2406680" cy="2959000"/>
          </a:xfrm>
        </p:grpSpPr>
        <p:sp>
          <p:nvSpPr>
            <p:cNvPr id="716" name="Circle"/>
            <p:cNvSpPr/>
            <p:nvPr/>
          </p:nvSpPr>
          <p:spPr>
            <a:xfrm>
              <a:off x="1056813" y="377637"/>
              <a:ext cx="346820" cy="34290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17" name="Circle"/>
            <p:cNvSpPr/>
            <p:nvPr/>
          </p:nvSpPr>
          <p:spPr>
            <a:xfrm>
              <a:off x="1056813" y="831750"/>
              <a:ext cx="346820" cy="34290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18" name="Circle"/>
            <p:cNvSpPr/>
            <p:nvPr/>
          </p:nvSpPr>
          <p:spPr>
            <a:xfrm>
              <a:off x="1056813" y="2194088"/>
              <a:ext cx="346820" cy="34290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19" name="Circle"/>
            <p:cNvSpPr/>
            <p:nvPr/>
          </p:nvSpPr>
          <p:spPr>
            <a:xfrm>
              <a:off x="1056813" y="2616100"/>
              <a:ext cx="346820" cy="34290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20" name="Oval"/>
            <p:cNvSpPr/>
            <p:nvPr/>
          </p:nvSpPr>
          <p:spPr>
            <a:xfrm>
              <a:off x="1206614" y="1386554"/>
              <a:ext cx="47218" cy="38108"/>
            </a:xfrm>
            <a:prstGeom prst="ellipse">
              <a:avLst/>
            </a:prstGeom>
            <a:blipFill rotWithShape="1">
              <a:blip r:embed="rId4"/>
              <a:srcRect/>
              <a:tile tx="0" ty="0" sx="100000" sy="100000" flip="none" algn="tl"/>
            </a:blip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21" name="Oval"/>
            <p:cNvSpPr/>
            <p:nvPr/>
          </p:nvSpPr>
          <p:spPr>
            <a:xfrm>
              <a:off x="1206614" y="1560543"/>
              <a:ext cx="47218" cy="38108"/>
            </a:xfrm>
            <a:prstGeom prst="ellipse">
              <a:avLst/>
            </a:prstGeom>
            <a:blipFill rotWithShape="1">
              <a:blip r:embed="rId4"/>
              <a:srcRect/>
              <a:tile tx="0" ty="0" sx="100000" sy="100000" flip="none" algn="tl"/>
            </a:blip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22" name="Oval"/>
            <p:cNvSpPr/>
            <p:nvPr/>
          </p:nvSpPr>
          <p:spPr>
            <a:xfrm>
              <a:off x="1206614" y="1778893"/>
              <a:ext cx="47218" cy="38108"/>
            </a:xfrm>
            <a:prstGeom prst="ellipse">
              <a:avLst/>
            </a:prstGeom>
            <a:blipFill rotWithShape="1">
              <a:blip r:embed="rId4"/>
              <a:srcRect/>
              <a:tile tx="0" ty="0" sx="100000" sy="100000" flip="none" algn="tl"/>
            </a:blip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23" name="Oval"/>
            <p:cNvSpPr/>
            <p:nvPr/>
          </p:nvSpPr>
          <p:spPr>
            <a:xfrm>
              <a:off x="1206614" y="1946751"/>
              <a:ext cx="47218" cy="38108"/>
            </a:xfrm>
            <a:prstGeom prst="ellipse">
              <a:avLst/>
            </a:prstGeom>
            <a:blipFill rotWithShape="1">
              <a:blip r:embed="rId4"/>
              <a:srcRect/>
              <a:tile tx="0" ty="0" sx="100000" sy="100000" flip="none" algn="tl"/>
            </a:blipFill>
            <a:ln w="254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28" name="Connection Line"/>
            <p:cNvSpPr/>
            <p:nvPr/>
          </p:nvSpPr>
          <p:spPr>
            <a:xfrm>
              <a:off x="1255930" y="0"/>
              <a:ext cx="1150751" cy="23886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noFill/>
            <a:ln w="38100" cap="flat">
              <a:solidFill>
                <a:srgbClr val="000000"/>
              </a:solidFill>
              <a:prstDash val="solid"/>
              <a:miter lim="400000"/>
            </a:ln>
            <a:effectLst/>
          </p:spPr>
          <p:txBody>
            <a:bodyPr/>
            <a:lstStyle/>
            <a:p>
              <a:endParaRPr/>
            </a:p>
          </p:txBody>
        </p:sp>
        <p:sp>
          <p:nvSpPr>
            <p:cNvPr id="729" name="Connection Line"/>
            <p:cNvSpPr/>
            <p:nvPr/>
          </p:nvSpPr>
          <p:spPr>
            <a:xfrm>
              <a:off x="0" y="5519"/>
              <a:ext cx="1266942" cy="23586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noFill/>
            <a:ln w="38100" cap="flat">
              <a:solidFill>
                <a:srgbClr val="000000"/>
              </a:solidFill>
              <a:prstDash val="solid"/>
              <a:miter lim="400000"/>
            </a:ln>
            <a:effectLst/>
          </p:spPr>
          <p:txBody>
            <a:bodyPr/>
            <a:lstStyle/>
            <a:p>
              <a:endParaRPr/>
            </a:p>
          </p:txBody>
        </p:sp>
        <p:sp>
          <p:nvSpPr>
            <p:cNvPr id="726" name="1000s"/>
            <p:cNvSpPr txBox="1"/>
            <p:nvPr/>
          </p:nvSpPr>
          <p:spPr>
            <a:xfrm>
              <a:off x="552658" y="1393812"/>
              <a:ext cx="962324" cy="508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800"/>
              </a:lvl1pPr>
            </a:lstStyle>
            <a:p>
              <a:r>
                <a:t>1000s</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 grpId="1"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DNN Training - How Do They Learn"/>
          <p:cNvSpPr txBox="1">
            <a:spLocks noGrp="1"/>
          </p:cNvSpPr>
          <p:nvPr>
            <p:ph type="title"/>
          </p:nvPr>
        </p:nvSpPr>
        <p:spPr>
          <a:prstGeom prst="rect">
            <a:avLst/>
          </a:prstGeom>
        </p:spPr>
        <p:txBody>
          <a:bodyPr/>
          <a:lstStyle>
            <a:lvl1pPr>
              <a:defRPr sz="6200"/>
            </a:lvl1pPr>
          </a:lstStyle>
          <a:p>
            <a:r>
              <a:t>DNN Training - How Do They Learn</a:t>
            </a:r>
          </a:p>
        </p:txBody>
      </p:sp>
      <p:sp>
        <p:nvSpPr>
          <p:cNvPr id="7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grpSp>
        <p:nvGrpSpPr>
          <p:cNvPr id="735" name="Group"/>
          <p:cNvGrpSpPr/>
          <p:nvPr/>
        </p:nvGrpSpPr>
        <p:grpSpPr>
          <a:xfrm>
            <a:off x="2030201" y="1707189"/>
            <a:ext cx="8374977" cy="1499135"/>
            <a:chOff x="0" y="0"/>
            <a:chExt cx="8374975" cy="1499133"/>
          </a:xfrm>
        </p:grpSpPr>
        <p:sp>
          <p:nvSpPr>
            <p:cNvPr id="733" name="Arrow"/>
            <p:cNvSpPr/>
            <p:nvPr/>
          </p:nvSpPr>
          <p:spPr>
            <a:xfrm>
              <a:off x="0" y="229133"/>
              <a:ext cx="8374976" cy="1270001"/>
            </a:xfrm>
            <a:prstGeom prst="rightArrow">
              <a:avLst>
                <a:gd name="adj1" fmla="val 32000"/>
                <a:gd name="adj2" fmla="val 64000"/>
              </a:avLst>
            </a:prstGeom>
            <a:blipFill rotWithShape="1">
              <a:blip r:embed="rId3"/>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34" name="Forward Pass - Make a Prediction"/>
            <p:cNvSpPr txBox="1"/>
            <p:nvPr/>
          </p:nvSpPr>
          <p:spPr>
            <a:xfrm>
              <a:off x="159166" y="0"/>
              <a:ext cx="7344631" cy="723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Forward Pass - Make a Prediction</a:t>
              </a:r>
            </a:p>
          </p:txBody>
        </p:sp>
      </p:grpSp>
      <p:grpSp>
        <p:nvGrpSpPr>
          <p:cNvPr id="738" name="Group"/>
          <p:cNvGrpSpPr/>
          <p:nvPr/>
        </p:nvGrpSpPr>
        <p:grpSpPr>
          <a:xfrm>
            <a:off x="630169" y="6179658"/>
            <a:ext cx="11757162" cy="1954693"/>
            <a:chOff x="0" y="0"/>
            <a:chExt cx="11757161" cy="1954691"/>
          </a:xfrm>
        </p:grpSpPr>
        <p:sp>
          <p:nvSpPr>
            <p:cNvPr id="736" name="Arrow"/>
            <p:cNvSpPr/>
            <p:nvPr/>
          </p:nvSpPr>
          <p:spPr>
            <a:xfrm rot="10800000">
              <a:off x="1641663" y="0"/>
              <a:ext cx="8256262" cy="1270001"/>
            </a:xfrm>
            <a:prstGeom prst="rightArrow">
              <a:avLst>
                <a:gd name="adj1" fmla="val 32000"/>
                <a:gd name="adj2" fmla="val 64000"/>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37" name="Backward Pass - Update Solution Depending on Error"/>
            <p:cNvSpPr txBox="1"/>
            <p:nvPr/>
          </p:nvSpPr>
          <p:spPr>
            <a:xfrm>
              <a:off x="-1" y="1230791"/>
              <a:ext cx="11757163" cy="723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Backward Pass - Update Solution Depending on Error</a:t>
              </a:r>
            </a:p>
          </p:txBody>
        </p:sp>
      </p:grpSp>
      <p:grpSp>
        <p:nvGrpSpPr>
          <p:cNvPr id="820" name="Group"/>
          <p:cNvGrpSpPr/>
          <p:nvPr/>
        </p:nvGrpSpPr>
        <p:grpSpPr>
          <a:xfrm>
            <a:off x="2277949" y="2815154"/>
            <a:ext cx="8666474" cy="3655568"/>
            <a:chOff x="0" y="0"/>
            <a:chExt cx="8666472" cy="3655566"/>
          </a:xfrm>
        </p:grpSpPr>
        <p:sp>
          <p:nvSpPr>
            <p:cNvPr id="739" name="Input"/>
            <p:cNvSpPr txBox="1"/>
            <p:nvPr/>
          </p:nvSpPr>
          <p:spPr>
            <a:xfrm>
              <a:off x="-1" y="1465833"/>
              <a:ext cx="1225378" cy="723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Input</a:t>
              </a:r>
            </a:p>
          </p:txBody>
        </p:sp>
        <p:sp>
          <p:nvSpPr>
            <p:cNvPr id="740" name="Output"/>
            <p:cNvSpPr txBox="1"/>
            <p:nvPr/>
          </p:nvSpPr>
          <p:spPr>
            <a:xfrm>
              <a:off x="6957702" y="1465833"/>
              <a:ext cx="1708771" cy="723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Output</a:t>
              </a:r>
            </a:p>
          </p:txBody>
        </p:sp>
        <p:grpSp>
          <p:nvGrpSpPr>
            <p:cNvPr id="819" name="Group"/>
            <p:cNvGrpSpPr/>
            <p:nvPr/>
          </p:nvGrpSpPr>
          <p:grpSpPr>
            <a:xfrm>
              <a:off x="1567259" y="0"/>
              <a:ext cx="5048561" cy="3655567"/>
              <a:chOff x="0" y="0"/>
              <a:chExt cx="5048560" cy="3655566"/>
            </a:xfrm>
          </p:grpSpPr>
          <p:sp>
            <p:nvSpPr>
              <p:cNvPr id="741" name="Circle"/>
              <p:cNvSpPr/>
              <p:nvPr/>
            </p:nvSpPr>
            <p:spPr>
              <a:xfrm>
                <a:off x="0" y="794654"/>
                <a:ext cx="559270" cy="55838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42" name="Circle"/>
              <p:cNvSpPr/>
              <p:nvPr/>
            </p:nvSpPr>
            <p:spPr>
              <a:xfrm>
                <a:off x="0" y="1548591"/>
                <a:ext cx="559270" cy="558385"/>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43" name="Circle"/>
              <p:cNvSpPr/>
              <p:nvPr/>
            </p:nvSpPr>
            <p:spPr>
              <a:xfrm>
                <a:off x="0" y="2302528"/>
                <a:ext cx="559270" cy="558385"/>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44" name="Circle"/>
              <p:cNvSpPr/>
              <p:nvPr/>
            </p:nvSpPr>
            <p:spPr>
              <a:xfrm>
                <a:off x="1121854" y="2749994"/>
                <a:ext cx="559270" cy="558385"/>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45" name="Circle"/>
              <p:cNvSpPr/>
              <p:nvPr/>
            </p:nvSpPr>
            <p:spPr>
              <a:xfrm>
                <a:off x="1121854" y="392410"/>
                <a:ext cx="559270" cy="558385"/>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46" name="Circle"/>
              <p:cNvSpPr/>
              <p:nvPr/>
            </p:nvSpPr>
            <p:spPr>
              <a:xfrm>
                <a:off x="1121854" y="1178271"/>
                <a:ext cx="559270" cy="558385"/>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47" name="Circle"/>
              <p:cNvSpPr/>
              <p:nvPr/>
            </p:nvSpPr>
            <p:spPr>
              <a:xfrm>
                <a:off x="1121854" y="1964133"/>
                <a:ext cx="559270" cy="558384"/>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48" name="Line"/>
              <p:cNvSpPr/>
              <p:nvPr/>
            </p:nvSpPr>
            <p:spPr>
              <a:xfrm flipV="1">
                <a:off x="566334" y="761083"/>
                <a:ext cx="580665" cy="28734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49" name="Circle"/>
              <p:cNvSpPr/>
              <p:nvPr/>
            </p:nvSpPr>
            <p:spPr>
              <a:xfrm>
                <a:off x="2243709" y="3097183"/>
                <a:ext cx="559270" cy="558384"/>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50" name="Circle"/>
              <p:cNvSpPr/>
              <p:nvPr/>
            </p:nvSpPr>
            <p:spPr>
              <a:xfrm>
                <a:off x="2243709" y="738819"/>
                <a:ext cx="559270" cy="558384"/>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51" name="Circle"/>
              <p:cNvSpPr/>
              <p:nvPr/>
            </p:nvSpPr>
            <p:spPr>
              <a:xfrm>
                <a:off x="2243709" y="1525460"/>
                <a:ext cx="559270" cy="558385"/>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52" name="Circle"/>
              <p:cNvSpPr/>
              <p:nvPr/>
            </p:nvSpPr>
            <p:spPr>
              <a:xfrm>
                <a:off x="2243709" y="2311321"/>
                <a:ext cx="559270" cy="558385"/>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53" name="Circle"/>
              <p:cNvSpPr/>
              <p:nvPr/>
            </p:nvSpPr>
            <p:spPr>
              <a:xfrm>
                <a:off x="3365564" y="2769400"/>
                <a:ext cx="559270" cy="558384"/>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54" name="Circle"/>
              <p:cNvSpPr/>
              <p:nvPr/>
            </p:nvSpPr>
            <p:spPr>
              <a:xfrm>
                <a:off x="3365564" y="411816"/>
                <a:ext cx="559270" cy="558384"/>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55" name="Circle"/>
              <p:cNvSpPr/>
              <p:nvPr/>
            </p:nvSpPr>
            <p:spPr>
              <a:xfrm>
                <a:off x="3365564" y="1197677"/>
                <a:ext cx="559270" cy="558385"/>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56" name="Circle"/>
              <p:cNvSpPr/>
              <p:nvPr/>
            </p:nvSpPr>
            <p:spPr>
              <a:xfrm>
                <a:off x="3365564" y="1983538"/>
                <a:ext cx="559270" cy="558385"/>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57" name="Circle"/>
              <p:cNvSpPr/>
              <p:nvPr/>
            </p:nvSpPr>
            <p:spPr>
              <a:xfrm>
                <a:off x="4489291" y="1187636"/>
                <a:ext cx="559270" cy="558385"/>
              </a:xfrm>
              <a:prstGeom prst="ellipse">
                <a:avLst/>
              </a:prstGeom>
              <a:blipFill rotWithShape="1">
                <a:blip r:embed="rId3"/>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58" name="Circle"/>
              <p:cNvSpPr/>
              <p:nvPr/>
            </p:nvSpPr>
            <p:spPr>
              <a:xfrm>
                <a:off x="4488765" y="1979782"/>
                <a:ext cx="559270" cy="558385"/>
              </a:xfrm>
              <a:prstGeom prst="ellipse">
                <a:avLst/>
              </a:prstGeom>
              <a:blipFill rotWithShape="1">
                <a:blip r:embed="rId3"/>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59" name="Circle"/>
              <p:cNvSpPr/>
              <p:nvPr/>
            </p:nvSpPr>
            <p:spPr>
              <a:xfrm>
                <a:off x="2243709" y="0"/>
                <a:ext cx="559270" cy="558384"/>
              </a:xfrm>
              <a:prstGeom prst="ellipse">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60" name="Line"/>
              <p:cNvSpPr/>
              <p:nvPr/>
            </p:nvSpPr>
            <p:spPr>
              <a:xfrm>
                <a:off x="561086" y="1043782"/>
                <a:ext cx="574681" cy="43971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61" name="Line"/>
              <p:cNvSpPr/>
              <p:nvPr/>
            </p:nvSpPr>
            <p:spPr>
              <a:xfrm>
                <a:off x="560959" y="1046728"/>
                <a:ext cx="578507" cy="12062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62" name="Line"/>
              <p:cNvSpPr/>
              <p:nvPr/>
            </p:nvSpPr>
            <p:spPr>
              <a:xfrm>
                <a:off x="553378" y="1047368"/>
                <a:ext cx="582691" cy="18795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63" name="Line"/>
              <p:cNvSpPr/>
              <p:nvPr/>
            </p:nvSpPr>
            <p:spPr>
              <a:xfrm flipV="1">
                <a:off x="566105" y="768174"/>
                <a:ext cx="578452" cy="105580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64" name="Line"/>
              <p:cNvSpPr/>
              <p:nvPr/>
            </p:nvSpPr>
            <p:spPr>
              <a:xfrm flipV="1">
                <a:off x="566105" y="1489595"/>
                <a:ext cx="573343" cy="3343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65" name="Line"/>
              <p:cNvSpPr/>
              <p:nvPr/>
            </p:nvSpPr>
            <p:spPr>
              <a:xfrm>
                <a:off x="560960" y="1823981"/>
                <a:ext cx="574870" cy="4291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66" name="Line"/>
              <p:cNvSpPr/>
              <p:nvPr/>
            </p:nvSpPr>
            <p:spPr>
              <a:xfrm>
                <a:off x="560960" y="1824490"/>
                <a:ext cx="588898" cy="112120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67" name="Line"/>
              <p:cNvSpPr/>
              <p:nvPr/>
            </p:nvSpPr>
            <p:spPr>
              <a:xfrm flipV="1">
                <a:off x="560960" y="765798"/>
                <a:ext cx="584895" cy="182672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68" name="Line"/>
              <p:cNvSpPr/>
              <p:nvPr/>
            </p:nvSpPr>
            <p:spPr>
              <a:xfrm flipV="1">
                <a:off x="566105" y="2250648"/>
                <a:ext cx="572190" cy="34187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69" name="Line"/>
              <p:cNvSpPr/>
              <p:nvPr/>
            </p:nvSpPr>
            <p:spPr>
              <a:xfrm flipV="1">
                <a:off x="566105" y="1480468"/>
                <a:ext cx="566076" cy="112326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70" name="Line"/>
              <p:cNvSpPr/>
              <p:nvPr/>
            </p:nvSpPr>
            <p:spPr>
              <a:xfrm>
                <a:off x="556640" y="2593952"/>
                <a:ext cx="592091" cy="33442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71" name="Line"/>
              <p:cNvSpPr/>
              <p:nvPr/>
            </p:nvSpPr>
            <p:spPr>
              <a:xfrm flipV="1">
                <a:off x="1677856" y="375236"/>
                <a:ext cx="589223" cy="2852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72" name="Line"/>
              <p:cNvSpPr/>
              <p:nvPr/>
            </p:nvSpPr>
            <p:spPr>
              <a:xfrm>
                <a:off x="1680721" y="661013"/>
                <a:ext cx="556629" cy="36164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73" name="Line"/>
              <p:cNvSpPr/>
              <p:nvPr/>
            </p:nvSpPr>
            <p:spPr>
              <a:xfrm>
                <a:off x="1675307" y="661013"/>
                <a:ext cx="567186" cy="11440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74" name="Line"/>
              <p:cNvSpPr/>
              <p:nvPr/>
            </p:nvSpPr>
            <p:spPr>
              <a:xfrm>
                <a:off x="1680721" y="661013"/>
                <a:ext cx="556691" cy="19354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75" name="Line"/>
              <p:cNvSpPr/>
              <p:nvPr/>
            </p:nvSpPr>
            <p:spPr>
              <a:xfrm>
                <a:off x="1678357" y="656316"/>
                <a:ext cx="565391" cy="272425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76" name="Line"/>
              <p:cNvSpPr/>
              <p:nvPr/>
            </p:nvSpPr>
            <p:spPr>
              <a:xfrm flipV="1">
                <a:off x="1682489" y="372958"/>
                <a:ext cx="581948" cy="10651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77" name="Line"/>
              <p:cNvSpPr/>
              <p:nvPr/>
            </p:nvSpPr>
            <p:spPr>
              <a:xfrm flipV="1">
                <a:off x="1683164" y="1021992"/>
                <a:ext cx="554387" cy="41611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78" name="Line"/>
              <p:cNvSpPr/>
              <p:nvPr/>
            </p:nvSpPr>
            <p:spPr>
              <a:xfrm>
                <a:off x="1683164" y="1438106"/>
                <a:ext cx="561034" cy="36128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79" name="Line"/>
              <p:cNvSpPr/>
              <p:nvPr/>
            </p:nvSpPr>
            <p:spPr>
              <a:xfrm>
                <a:off x="1677856" y="1441575"/>
                <a:ext cx="563073" cy="11549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80" name="Line"/>
              <p:cNvSpPr/>
              <p:nvPr/>
            </p:nvSpPr>
            <p:spPr>
              <a:xfrm>
                <a:off x="1683164" y="1438106"/>
                <a:ext cx="560662" cy="19400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81" name="Line"/>
              <p:cNvSpPr/>
              <p:nvPr/>
            </p:nvSpPr>
            <p:spPr>
              <a:xfrm flipV="1">
                <a:off x="1683164" y="382085"/>
                <a:ext cx="588178" cy="186627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82" name="Line"/>
              <p:cNvSpPr/>
              <p:nvPr/>
            </p:nvSpPr>
            <p:spPr>
              <a:xfrm flipV="1">
                <a:off x="1676159" y="1027073"/>
                <a:ext cx="565987" cy="12240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83" name="Line"/>
              <p:cNvSpPr/>
              <p:nvPr/>
            </p:nvSpPr>
            <p:spPr>
              <a:xfrm flipV="1">
                <a:off x="1676169" y="1801827"/>
                <a:ext cx="565260" cy="4472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84" name="Line"/>
              <p:cNvSpPr/>
              <p:nvPr/>
            </p:nvSpPr>
            <p:spPr>
              <a:xfrm>
                <a:off x="1676174" y="2251271"/>
                <a:ext cx="566068" cy="34455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85" name="Line"/>
              <p:cNvSpPr/>
              <p:nvPr/>
            </p:nvSpPr>
            <p:spPr>
              <a:xfrm>
                <a:off x="1676293" y="3030931"/>
                <a:ext cx="564743" cy="34257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86" name="Line"/>
              <p:cNvSpPr/>
              <p:nvPr/>
            </p:nvSpPr>
            <p:spPr>
              <a:xfrm>
                <a:off x="1676558" y="2256059"/>
                <a:ext cx="564628" cy="112476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87" name="Line"/>
              <p:cNvSpPr/>
              <p:nvPr/>
            </p:nvSpPr>
            <p:spPr>
              <a:xfrm flipV="1">
                <a:off x="1676558" y="2597850"/>
                <a:ext cx="561367" cy="43535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88" name="Line"/>
              <p:cNvSpPr/>
              <p:nvPr/>
            </p:nvSpPr>
            <p:spPr>
              <a:xfrm flipV="1">
                <a:off x="1676333" y="1800294"/>
                <a:ext cx="565953" cy="12331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89" name="Line"/>
              <p:cNvSpPr/>
              <p:nvPr/>
            </p:nvSpPr>
            <p:spPr>
              <a:xfrm flipV="1">
                <a:off x="1683111" y="1023339"/>
                <a:ext cx="560600" cy="201014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90" name="Line"/>
              <p:cNvSpPr/>
              <p:nvPr/>
            </p:nvSpPr>
            <p:spPr>
              <a:xfrm flipV="1">
                <a:off x="1678133" y="366301"/>
                <a:ext cx="593747" cy="266690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91" name="Line"/>
              <p:cNvSpPr/>
              <p:nvPr/>
            </p:nvSpPr>
            <p:spPr>
              <a:xfrm>
                <a:off x="2804622" y="249598"/>
                <a:ext cx="570718" cy="4407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92" name="Line"/>
              <p:cNvSpPr/>
              <p:nvPr/>
            </p:nvSpPr>
            <p:spPr>
              <a:xfrm>
                <a:off x="2806071" y="249598"/>
                <a:ext cx="564333" cy="12260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93" name="Line"/>
              <p:cNvSpPr/>
              <p:nvPr/>
            </p:nvSpPr>
            <p:spPr>
              <a:xfrm>
                <a:off x="2796268" y="249348"/>
                <a:ext cx="582086" cy="20167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94" name="Line"/>
              <p:cNvSpPr/>
              <p:nvPr/>
            </p:nvSpPr>
            <p:spPr>
              <a:xfrm>
                <a:off x="2806072" y="253359"/>
                <a:ext cx="550948" cy="279187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95" name="Line"/>
              <p:cNvSpPr/>
              <p:nvPr/>
            </p:nvSpPr>
            <p:spPr>
              <a:xfrm flipV="1">
                <a:off x="2799469" y="691992"/>
                <a:ext cx="575759" cy="32979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96" name="Line"/>
              <p:cNvSpPr/>
              <p:nvPr/>
            </p:nvSpPr>
            <p:spPr>
              <a:xfrm>
                <a:off x="2799469" y="1021784"/>
                <a:ext cx="575238" cy="4555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97" name="Line"/>
              <p:cNvSpPr/>
              <p:nvPr/>
            </p:nvSpPr>
            <p:spPr>
              <a:xfrm>
                <a:off x="2806899" y="1774603"/>
                <a:ext cx="565873" cy="48369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98" name="Line"/>
              <p:cNvSpPr/>
              <p:nvPr/>
            </p:nvSpPr>
            <p:spPr>
              <a:xfrm>
                <a:off x="2806899" y="1027656"/>
                <a:ext cx="571130" cy="123097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799" name="Line"/>
              <p:cNvSpPr/>
              <p:nvPr/>
            </p:nvSpPr>
            <p:spPr>
              <a:xfrm>
                <a:off x="2798442" y="1025750"/>
                <a:ext cx="573089" cy="20267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00" name="Line"/>
              <p:cNvSpPr/>
              <p:nvPr/>
            </p:nvSpPr>
            <p:spPr>
              <a:xfrm flipV="1">
                <a:off x="2805425" y="685344"/>
                <a:ext cx="569544" cy="109435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01" name="Line"/>
              <p:cNvSpPr/>
              <p:nvPr/>
            </p:nvSpPr>
            <p:spPr>
              <a:xfrm flipV="1">
                <a:off x="2805425" y="1471140"/>
                <a:ext cx="572199" cy="30363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02" name="Line"/>
              <p:cNvSpPr/>
              <p:nvPr/>
            </p:nvSpPr>
            <p:spPr>
              <a:xfrm>
                <a:off x="2805425" y="1774774"/>
                <a:ext cx="573186" cy="12766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03" name="Line"/>
              <p:cNvSpPr/>
              <p:nvPr/>
            </p:nvSpPr>
            <p:spPr>
              <a:xfrm flipV="1">
                <a:off x="2799050" y="688690"/>
                <a:ext cx="574769" cy="18688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04" name="Line"/>
              <p:cNvSpPr/>
              <p:nvPr/>
            </p:nvSpPr>
            <p:spPr>
              <a:xfrm flipV="1">
                <a:off x="2799819" y="1476869"/>
                <a:ext cx="574618" cy="10806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05" name="Line"/>
              <p:cNvSpPr/>
              <p:nvPr/>
            </p:nvSpPr>
            <p:spPr>
              <a:xfrm flipV="1">
                <a:off x="2805553" y="2264023"/>
                <a:ext cx="572732" cy="2992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06" name="Line"/>
              <p:cNvSpPr/>
              <p:nvPr/>
            </p:nvSpPr>
            <p:spPr>
              <a:xfrm>
                <a:off x="2806641" y="2559382"/>
                <a:ext cx="566957" cy="49065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07" name="Line"/>
              <p:cNvSpPr/>
              <p:nvPr/>
            </p:nvSpPr>
            <p:spPr>
              <a:xfrm flipV="1">
                <a:off x="2805324" y="3048309"/>
                <a:ext cx="572860" cy="3028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08" name="Line"/>
              <p:cNvSpPr/>
              <p:nvPr/>
            </p:nvSpPr>
            <p:spPr>
              <a:xfrm flipV="1">
                <a:off x="2805325" y="688982"/>
                <a:ext cx="566384" cy="26621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09" name="Line"/>
              <p:cNvSpPr/>
              <p:nvPr/>
            </p:nvSpPr>
            <p:spPr>
              <a:xfrm flipV="1">
                <a:off x="2805324" y="1479055"/>
                <a:ext cx="570371" cy="18689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10" name="Line"/>
              <p:cNvSpPr/>
              <p:nvPr/>
            </p:nvSpPr>
            <p:spPr>
              <a:xfrm flipV="1">
                <a:off x="2799490" y="2259402"/>
                <a:ext cx="573820" cy="108861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11" name="Line"/>
              <p:cNvSpPr/>
              <p:nvPr/>
            </p:nvSpPr>
            <p:spPr>
              <a:xfrm>
                <a:off x="3923422" y="685348"/>
                <a:ext cx="564868" cy="779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12" name="Line"/>
              <p:cNvSpPr/>
              <p:nvPr/>
            </p:nvSpPr>
            <p:spPr>
              <a:xfrm>
                <a:off x="3922199" y="689535"/>
                <a:ext cx="563679" cy="15717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13" name="Line"/>
              <p:cNvSpPr/>
              <p:nvPr/>
            </p:nvSpPr>
            <p:spPr>
              <a:xfrm flipV="1">
                <a:off x="3924641" y="1461638"/>
                <a:ext cx="568014" cy="93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14" name="Line"/>
              <p:cNvSpPr/>
              <p:nvPr/>
            </p:nvSpPr>
            <p:spPr>
              <a:xfrm>
                <a:off x="3929925" y="1476194"/>
                <a:ext cx="561127" cy="78155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15" name="Line"/>
              <p:cNvSpPr/>
              <p:nvPr/>
            </p:nvSpPr>
            <p:spPr>
              <a:xfrm>
                <a:off x="3929227" y="2262055"/>
                <a:ext cx="577379"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16" name="Line"/>
              <p:cNvSpPr/>
              <p:nvPr/>
            </p:nvSpPr>
            <p:spPr>
              <a:xfrm flipV="1">
                <a:off x="3930340" y="1466829"/>
                <a:ext cx="554846" cy="79522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17" name="Line"/>
              <p:cNvSpPr/>
              <p:nvPr/>
            </p:nvSpPr>
            <p:spPr>
              <a:xfrm flipV="1">
                <a:off x="3925217" y="2263930"/>
                <a:ext cx="566442" cy="7839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18" name="Line"/>
              <p:cNvSpPr/>
              <p:nvPr/>
            </p:nvSpPr>
            <p:spPr>
              <a:xfrm flipV="1">
                <a:off x="3924641" y="1466829"/>
                <a:ext cx="568446" cy="15810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 grpId="1" animBg="1" advAuto="0"/>
      <p:bldP spid="738" grpId="2"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Data-Parallel Training"/>
          <p:cNvSpPr txBox="1">
            <a:spLocks noGrp="1"/>
          </p:cNvSpPr>
          <p:nvPr>
            <p:ph type="title"/>
          </p:nvPr>
        </p:nvSpPr>
        <p:spPr>
          <a:prstGeom prst="rect">
            <a:avLst/>
          </a:prstGeom>
        </p:spPr>
        <p:txBody>
          <a:bodyPr/>
          <a:lstStyle/>
          <a:p>
            <a:r>
              <a:t>Data-Parallel Training</a:t>
            </a:r>
          </a:p>
        </p:txBody>
      </p:sp>
      <p:sp>
        <p:nvSpPr>
          <p:cNvPr id="825" name="Separate copy of model on each machine…"/>
          <p:cNvSpPr txBox="1">
            <a:spLocks noGrp="1"/>
          </p:cNvSpPr>
          <p:nvPr>
            <p:ph type="body" idx="1"/>
          </p:nvPr>
        </p:nvSpPr>
        <p:spPr>
          <a:prstGeom prst="rect">
            <a:avLst/>
          </a:prstGeom>
        </p:spPr>
        <p:txBody>
          <a:bodyPr/>
          <a:lstStyle/>
          <a:p>
            <a:r>
              <a:t>Separate copy of model on each machine</a:t>
            </a:r>
          </a:p>
          <a:p>
            <a:r>
              <a:t>Communicate updates to model parameters</a:t>
            </a:r>
          </a:p>
          <a:p>
            <a:pPr lvl="2"/>
            <a:r>
              <a:t>various synchronization models can be used</a:t>
            </a:r>
          </a:p>
        </p:txBody>
      </p:sp>
      <p:sp>
        <p:nvSpPr>
          <p:cNvPr id="82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827" name="Rectangle"/>
          <p:cNvSpPr/>
          <p:nvPr/>
        </p:nvSpPr>
        <p:spPr>
          <a:xfrm>
            <a:off x="5258229" y="6814680"/>
            <a:ext cx="2488342" cy="1997479"/>
          </a:xfrm>
          <a:prstGeom prst="rect">
            <a:avLst/>
          </a:prstGeom>
          <a:ln w="63500">
            <a:solidFill>
              <a:srgbClr val="000000"/>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828" name="Rectangle"/>
          <p:cNvSpPr/>
          <p:nvPr/>
        </p:nvSpPr>
        <p:spPr>
          <a:xfrm>
            <a:off x="2080832" y="4627361"/>
            <a:ext cx="2488342" cy="1997478"/>
          </a:xfrm>
          <a:prstGeom prst="rect">
            <a:avLst/>
          </a:prstGeom>
          <a:ln w="63500">
            <a:solidFill>
              <a:srgbClr val="000000"/>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829" name="Rectangle"/>
          <p:cNvSpPr/>
          <p:nvPr/>
        </p:nvSpPr>
        <p:spPr>
          <a:xfrm>
            <a:off x="8511100" y="4627361"/>
            <a:ext cx="2488342" cy="1997478"/>
          </a:xfrm>
          <a:prstGeom prst="rect">
            <a:avLst/>
          </a:prstGeom>
          <a:ln w="63500">
            <a:solidFill>
              <a:srgbClr val="000000"/>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830" name="Line"/>
          <p:cNvSpPr/>
          <p:nvPr/>
        </p:nvSpPr>
        <p:spPr>
          <a:xfrm>
            <a:off x="4596028" y="5581845"/>
            <a:ext cx="1313107" cy="1239768"/>
          </a:xfrm>
          <a:prstGeom prst="line">
            <a:avLst/>
          </a:prstGeom>
          <a:ln w="101600">
            <a:solidFill>
              <a:srgbClr val="000000"/>
            </a:solidFill>
            <a:miter lim="400000"/>
            <a:headEnd type="triangle"/>
            <a:tailEnd type="triangle"/>
          </a:ln>
        </p:spPr>
        <p:txBody>
          <a:bodyPr lIns="0" tIns="0" rIns="0" bIns="0"/>
          <a:lstStyle/>
          <a:p>
            <a:pPr>
              <a:defRPr sz="4000">
                <a:solidFill>
                  <a:srgbClr val="FFFFFF"/>
                </a:solidFill>
                <a:effectLst>
                  <a:outerShdw blurRad="38100" dist="12700" dir="5400000" rotWithShape="0">
                    <a:srgbClr val="000000">
                      <a:alpha val="50000"/>
                    </a:srgbClr>
                  </a:outerShdw>
                </a:effectLst>
              </a:defRPr>
            </a:pPr>
            <a:endParaRPr/>
          </a:p>
        </p:txBody>
      </p:sp>
      <p:sp>
        <p:nvSpPr>
          <p:cNvPr id="831" name="Line"/>
          <p:cNvSpPr/>
          <p:nvPr/>
        </p:nvSpPr>
        <p:spPr>
          <a:xfrm flipV="1">
            <a:off x="7105405" y="5592318"/>
            <a:ext cx="1368947" cy="1231523"/>
          </a:xfrm>
          <a:prstGeom prst="line">
            <a:avLst/>
          </a:prstGeom>
          <a:ln w="101600">
            <a:solidFill>
              <a:srgbClr val="000000"/>
            </a:solidFill>
            <a:miter lim="400000"/>
            <a:headEnd type="triangle"/>
            <a:tailEnd type="triangle"/>
          </a:ln>
        </p:spPr>
        <p:txBody>
          <a:bodyPr lIns="0" tIns="0" rIns="0" bIns="0"/>
          <a:lstStyle/>
          <a:p>
            <a:pPr>
              <a:defRPr sz="4000">
                <a:solidFill>
                  <a:srgbClr val="FFFFFF"/>
                </a:solidFill>
                <a:effectLst>
                  <a:outerShdw blurRad="38100" dist="12700" dir="5400000" rotWithShape="0">
                    <a:srgbClr val="000000">
                      <a:alpha val="50000"/>
                    </a:srgbClr>
                  </a:outerShdw>
                </a:effectLst>
              </a:defRPr>
            </a:pPr>
            <a:endParaRPr/>
          </a:p>
        </p:txBody>
      </p:sp>
      <p:sp>
        <p:nvSpPr>
          <p:cNvPr id="832" name="Line"/>
          <p:cNvSpPr/>
          <p:nvPr/>
        </p:nvSpPr>
        <p:spPr>
          <a:xfrm>
            <a:off x="4590659" y="5126286"/>
            <a:ext cx="3886256" cy="2808"/>
          </a:xfrm>
          <a:prstGeom prst="line">
            <a:avLst/>
          </a:prstGeom>
          <a:ln w="101600">
            <a:solidFill>
              <a:srgbClr val="000000"/>
            </a:solidFill>
            <a:miter lim="400000"/>
            <a:headEnd type="triangle"/>
            <a:tailEnd type="triangle"/>
          </a:ln>
        </p:spPr>
        <p:txBody>
          <a:bodyPr lIns="0" tIns="0" rIns="0" bIns="0"/>
          <a:lstStyle/>
          <a:p>
            <a:pPr>
              <a:defRPr sz="4000">
                <a:solidFill>
                  <a:srgbClr val="FFFFFF"/>
                </a:solidFill>
                <a:effectLst>
                  <a:outerShdw blurRad="38100" dist="12700" dir="5400000" rotWithShape="0">
                    <a:srgbClr val="000000">
                      <a:alpha val="50000"/>
                    </a:srgbClr>
                  </a:outerShdw>
                </a:effectLst>
              </a:defRPr>
            </a:pPr>
            <a:endParaRPr/>
          </a:p>
        </p:txBody>
      </p:sp>
      <p:grpSp>
        <p:nvGrpSpPr>
          <p:cNvPr id="911" name="Group"/>
          <p:cNvGrpSpPr/>
          <p:nvPr/>
        </p:nvGrpSpPr>
        <p:grpSpPr>
          <a:xfrm>
            <a:off x="2220102" y="4826062"/>
            <a:ext cx="2209801" cy="1600076"/>
            <a:chOff x="0" y="0"/>
            <a:chExt cx="2209800" cy="1600074"/>
          </a:xfrm>
        </p:grpSpPr>
        <p:sp>
          <p:nvSpPr>
            <p:cNvPr id="833" name="Circle"/>
            <p:cNvSpPr/>
            <p:nvPr/>
          </p:nvSpPr>
          <p:spPr>
            <a:xfrm>
              <a:off x="0" y="347827"/>
              <a:ext cx="244798" cy="244410"/>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34" name="Circle"/>
            <p:cNvSpPr/>
            <p:nvPr/>
          </p:nvSpPr>
          <p:spPr>
            <a:xfrm>
              <a:off x="0" y="677832"/>
              <a:ext cx="244798" cy="244410"/>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35" name="Circle"/>
            <p:cNvSpPr/>
            <p:nvPr/>
          </p:nvSpPr>
          <p:spPr>
            <a:xfrm>
              <a:off x="0" y="1007837"/>
              <a:ext cx="244798" cy="244410"/>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36" name="Circle"/>
            <p:cNvSpPr/>
            <p:nvPr/>
          </p:nvSpPr>
          <p:spPr>
            <a:xfrm>
              <a:off x="491045" y="1203697"/>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37" name="Circle"/>
            <p:cNvSpPr/>
            <p:nvPr/>
          </p:nvSpPr>
          <p:spPr>
            <a:xfrm>
              <a:off x="491045" y="171761"/>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38" name="Circle"/>
            <p:cNvSpPr/>
            <p:nvPr/>
          </p:nvSpPr>
          <p:spPr>
            <a:xfrm>
              <a:off x="491045" y="515740"/>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39" name="Circle"/>
            <p:cNvSpPr/>
            <p:nvPr/>
          </p:nvSpPr>
          <p:spPr>
            <a:xfrm>
              <a:off x="491045" y="859718"/>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40" name="Line"/>
            <p:cNvSpPr/>
            <p:nvPr/>
          </p:nvSpPr>
          <p:spPr>
            <a:xfrm flipV="1">
              <a:off x="247889" y="333133"/>
              <a:ext cx="254163" cy="12577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41" name="Circle"/>
            <p:cNvSpPr/>
            <p:nvPr/>
          </p:nvSpPr>
          <p:spPr>
            <a:xfrm>
              <a:off x="982091" y="1355664"/>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42" name="Circle"/>
            <p:cNvSpPr/>
            <p:nvPr/>
          </p:nvSpPr>
          <p:spPr>
            <a:xfrm>
              <a:off x="982091" y="323387"/>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43" name="Circle"/>
            <p:cNvSpPr/>
            <p:nvPr/>
          </p:nvSpPr>
          <p:spPr>
            <a:xfrm>
              <a:off x="982091" y="667707"/>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44" name="Circle"/>
            <p:cNvSpPr/>
            <p:nvPr/>
          </p:nvSpPr>
          <p:spPr>
            <a:xfrm>
              <a:off x="982091" y="1011686"/>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45" name="Circle"/>
            <p:cNvSpPr/>
            <p:nvPr/>
          </p:nvSpPr>
          <p:spPr>
            <a:xfrm>
              <a:off x="1473137" y="1212191"/>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46" name="Circle"/>
            <p:cNvSpPr/>
            <p:nvPr/>
          </p:nvSpPr>
          <p:spPr>
            <a:xfrm>
              <a:off x="1473137" y="180255"/>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47" name="Circle"/>
            <p:cNvSpPr/>
            <p:nvPr/>
          </p:nvSpPr>
          <p:spPr>
            <a:xfrm>
              <a:off x="1473137" y="524234"/>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48" name="Circle"/>
            <p:cNvSpPr/>
            <p:nvPr/>
          </p:nvSpPr>
          <p:spPr>
            <a:xfrm>
              <a:off x="1473137" y="868212"/>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49" name="Circle"/>
            <p:cNvSpPr/>
            <p:nvPr/>
          </p:nvSpPr>
          <p:spPr>
            <a:xfrm>
              <a:off x="1965002" y="519839"/>
              <a:ext cx="244799" cy="244410"/>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50" name="Circle"/>
            <p:cNvSpPr/>
            <p:nvPr/>
          </p:nvSpPr>
          <p:spPr>
            <a:xfrm>
              <a:off x="1964772" y="866568"/>
              <a:ext cx="244798" cy="244411"/>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51" name="Circle"/>
            <p:cNvSpPr/>
            <p:nvPr/>
          </p:nvSpPr>
          <p:spPr>
            <a:xfrm>
              <a:off x="982091" y="0"/>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52" name="Line"/>
            <p:cNvSpPr/>
            <p:nvPr/>
          </p:nvSpPr>
          <p:spPr>
            <a:xfrm>
              <a:off x="245592" y="456872"/>
              <a:ext cx="251544" cy="19246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53" name="Line"/>
            <p:cNvSpPr/>
            <p:nvPr/>
          </p:nvSpPr>
          <p:spPr>
            <a:xfrm>
              <a:off x="245537" y="458162"/>
              <a:ext cx="253218" cy="52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54" name="Line"/>
            <p:cNvSpPr/>
            <p:nvPr/>
          </p:nvSpPr>
          <p:spPr>
            <a:xfrm>
              <a:off x="242218" y="458442"/>
              <a:ext cx="255050" cy="8227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55" name="Line"/>
            <p:cNvSpPr/>
            <p:nvPr/>
          </p:nvSpPr>
          <p:spPr>
            <a:xfrm flipV="1">
              <a:off x="247789" y="336236"/>
              <a:ext cx="253194" cy="46213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56" name="Line"/>
            <p:cNvSpPr/>
            <p:nvPr/>
          </p:nvSpPr>
          <p:spPr>
            <a:xfrm flipV="1">
              <a:off x="247789" y="652009"/>
              <a:ext cx="250958" cy="1463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57" name="Line"/>
            <p:cNvSpPr/>
            <p:nvPr/>
          </p:nvSpPr>
          <p:spPr>
            <a:xfrm>
              <a:off x="245537" y="798373"/>
              <a:ext cx="251626" cy="18785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58" name="Line"/>
            <p:cNvSpPr/>
            <p:nvPr/>
          </p:nvSpPr>
          <p:spPr>
            <a:xfrm>
              <a:off x="245537" y="798595"/>
              <a:ext cx="257767" cy="4907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59" name="Line"/>
            <p:cNvSpPr/>
            <p:nvPr/>
          </p:nvSpPr>
          <p:spPr>
            <a:xfrm flipV="1">
              <a:off x="245537" y="335196"/>
              <a:ext cx="256014" cy="79957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60" name="Line"/>
            <p:cNvSpPr/>
            <p:nvPr/>
          </p:nvSpPr>
          <p:spPr>
            <a:xfrm flipV="1">
              <a:off x="247789" y="985129"/>
              <a:ext cx="250453" cy="14964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61" name="Line"/>
            <p:cNvSpPr/>
            <p:nvPr/>
          </p:nvSpPr>
          <p:spPr>
            <a:xfrm flipV="1">
              <a:off x="247789" y="648014"/>
              <a:ext cx="247777" cy="4916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62" name="Line"/>
            <p:cNvSpPr/>
            <p:nvPr/>
          </p:nvSpPr>
          <p:spPr>
            <a:xfrm>
              <a:off x="243646" y="1135396"/>
              <a:ext cx="259164" cy="1463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63" name="Line"/>
            <p:cNvSpPr/>
            <p:nvPr/>
          </p:nvSpPr>
          <p:spPr>
            <a:xfrm flipV="1">
              <a:off x="734412" y="164244"/>
              <a:ext cx="257909" cy="1248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64" name="Line"/>
            <p:cNvSpPr/>
            <p:nvPr/>
          </p:nvSpPr>
          <p:spPr>
            <a:xfrm>
              <a:off x="735666" y="289331"/>
              <a:ext cx="243642" cy="15829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65" name="Line"/>
            <p:cNvSpPr/>
            <p:nvPr/>
          </p:nvSpPr>
          <p:spPr>
            <a:xfrm>
              <a:off x="733296" y="289331"/>
              <a:ext cx="248263" cy="5007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66" name="Line"/>
            <p:cNvSpPr/>
            <p:nvPr/>
          </p:nvSpPr>
          <p:spPr>
            <a:xfrm>
              <a:off x="735666" y="289331"/>
              <a:ext cx="243670" cy="84717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67" name="Line"/>
            <p:cNvSpPr/>
            <p:nvPr/>
          </p:nvSpPr>
          <p:spPr>
            <a:xfrm>
              <a:off x="734631" y="287275"/>
              <a:ext cx="247478" cy="11924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68" name="Line"/>
            <p:cNvSpPr/>
            <p:nvPr/>
          </p:nvSpPr>
          <p:spPr>
            <a:xfrm flipV="1">
              <a:off x="736440" y="163247"/>
              <a:ext cx="254725" cy="466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69" name="Line"/>
            <p:cNvSpPr/>
            <p:nvPr/>
          </p:nvSpPr>
          <p:spPr>
            <a:xfrm flipV="1">
              <a:off x="736735" y="447335"/>
              <a:ext cx="242662" cy="18213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70" name="Line"/>
            <p:cNvSpPr/>
            <p:nvPr/>
          </p:nvSpPr>
          <p:spPr>
            <a:xfrm>
              <a:off x="736736" y="629472"/>
              <a:ext cx="245570" cy="15813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71" name="Line"/>
            <p:cNvSpPr/>
            <p:nvPr/>
          </p:nvSpPr>
          <p:spPr>
            <a:xfrm>
              <a:off x="734412" y="630990"/>
              <a:ext cx="246463" cy="5055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72" name="Line"/>
            <p:cNvSpPr/>
            <p:nvPr/>
          </p:nvSpPr>
          <p:spPr>
            <a:xfrm>
              <a:off x="736736" y="629472"/>
              <a:ext cx="245407" cy="849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73" name="Line"/>
            <p:cNvSpPr/>
            <p:nvPr/>
          </p:nvSpPr>
          <p:spPr>
            <a:xfrm flipV="1">
              <a:off x="736736" y="167242"/>
              <a:ext cx="257451" cy="8168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74" name="Line"/>
            <p:cNvSpPr/>
            <p:nvPr/>
          </p:nvSpPr>
          <p:spPr>
            <a:xfrm flipV="1">
              <a:off x="733669" y="449559"/>
              <a:ext cx="247739" cy="5357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75" name="Line"/>
            <p:cNvSpPr/>
            <p:nvPr/>
          </p:nvSpPr>
          <p:spPr>
            <a:xfrm flipV="1">
              <a:off x="733674" y="788676"/>
              <a:ext cx="247420" cy="1957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76" name="Line"/>
            <p:cNvSpPr/>
            <p:nvPr/>
          </p:nvSpPr>
          <p:spPr>
            <a:xfrm>
              <a:off x="733676" y="985401"/>
              <a:ext cx="247774" cy="15081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77" name="Line"/>
            <p:cNvSpPr/>
            <p:nvPr/>
          </p:nvSpPr>
          <p:spPr>
            <a:xfrm>
              <a:off x="733728" y="1326665"/>
              <a:ext cx="247194" cy="1499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78" name="Line"/>
            <p:cNvSpPr/>
            <p:nvPr/>
          </p:nvSpPr>
          <p:spPr>
            <a:xfrm>
              <a:off x="733844" y="987497"/>
              <a:ext cx="247143" cy="4923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79" name="Line"/>
            <p:cNvSpPr/>
            <p:nvPr/>
          </p:nvSpPr>
          <p:spPr>
            <a:xfrm flipV="1">
              <a:off x="733844" y="1137102"/>
              <a:ext cx="245716" cy="1905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80" name="Line"/>
            <p:cNvSpPr/>
            <p:nvPr/>
          </p:nvSpPr>
          <p:spPr>
            <a:xfrm flipV="1">
              <a:off x="733746" y="788005"/>
              <a:ext cx="247723" cy="539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81" name="Line"/>
            <p:cNvSpPr/>
            <p:nvPr/>
          </p:nvSpPr>
          <p:spPr>
            <a:xfrm flipV="1">
              <a:off x="736712" y="447924"/>
              <a:ext cx="245381" cy="87985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82" name="Line"/>
            <p:cNvSpPr/>
            <p:nvPr/>
          </p:nvSpPr>
          <p:spPr>
            <a:xfrm flipV="1">
              <a:off x="734534" y="160333"/>
              <a:ext cx="259889" cy="116733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83" name="Line"/>
            <p:cNvSpPr/>
            <p:nvPr/>
          </p:nvSpPr>
          <p:spPr>
            <a:xfrm>
              <a:off x="1227608" y="109251"/>
              <a:ext cx="249809" cy="1929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84" name="Line"/>
            <p:cNvSpPr/>
            <p:nvPr/>
          </p:nvSpPr>
          <p:spPr>
            <a:xfrm>
              <a:off x="1228242" y="109251"/>
              <a:ext cx="247014" cy="53665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85" name="Line"/>
            <p:cNvSpPr/>
            <p:nvPr/>
          </p:nvSpPr>
          <p:spPr>
            <a:xfrm>
              <a:off x="1223951" y="109141"/>
              <a:ext cx="254785" cy="8827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86" name="Line"/>
            <p:cNvSpPr/>
            <p:nvPr/>
          </p:nvSpPr>
          <p:spPr>
            <a:xfrm>
              <a:off x="1228242" y="110897"/>
              <a:ext cx="241156" cy="12220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87" name="Line"/>
            <p:cNvSpPr/>
            <p:nvPr/>
          </p:nvSpPr>
          <p:spPr>
            <a:xfrm flipV="1">
              <a:off x="1225352" y="302891"/>
              <a:ext cx="252016" cy="14435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88" name="Line"/>
            <p:cNvSpPr/>
            <p:nvPr/>
          </p:nvSpPr>
          <p:spPr>
            <a:xfrm>
              <a:off x="1225352" y="447244"/>
              <a:ext cx="251788" cy="19941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89" name="Line"/>
            <p:cNvSpPr/>
            <p:nvPr/>
          </p:nvSpPr>
          <p:spPr>
            <a:xfrm>
              <a:off x="1228604" y="776759"/>
              <a:ext cx="247689" cy="2117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90" name="Line"/>
            <p:cNvSpPr/>
            <p:nvPr/>
          </p:nvSpPr>
          <p:spPr>
            <a:xfrm>
              <a:off x="1228604" y="449814"/>
              <a:ext cx="249990" cy="538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91" name="Line"/>
            <p:cNvSpPr/>
            <p:nvPr/>
          </p:nvSpPr>
          <p:spPr>
            <a:xfrm>
              <a:off x="1224903" y="448980"/>
              <a:ext cx="250847" cy="8871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92" name="Line"/>
            <p:cNvSpPr/>
            <p:nvPr/>
          </p:nvSpPr>
          <p:spPr>
            <a:xfrm flipV="1">
              <a:off x="1227959" y="299981"/>
              <a:ext cx="249295" cy="4790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93" name="Line"/>
            <p:cNvSpPr/>
            <p:nvPr/>
          </p:nvSpPr>
          <p:spPr>
            <a:xfrm flipV="1">
              <a:off x="1227959" y="643931"/>
              <a:ext cx="250458" cy="1329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94" name="Line"/>
            <p:cNvSpPr/>
            <p:nvPr/>
          </p:nvSpPr>
          <p:spPr>
            <a:xfrm>
              <a:off x="1227959" y="776834"/>
              <a:ext cx="250889" cy="55878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95" name="Line"/>
            <p:cNvSpPr/>
            <p:nvPr/>
          </p:nvSpPr>
          <p:spPr>
            <a:xfrm flipV="1">
              <a:off x="1225169" y="301446"/>
              <a:ext cx="251582" cy="8180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96" name="Line"/>
            <p:cNvSpPr/>
            <p:nvPr/>
          </p:nvSpPr>
          <p:spPr>
            <a:xfrm flipV="1">
              <a:off x="1225506" y="646438"/>
              <a:ext cx="251516" cy="4730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97" name="Line"/>
            <p:cNvSpPr/>
            <p:nvPr/>
          </p:nvSpPr>
          <p:spPr>
            <a:xfrm flipV="1">
              <a:off x="1228016" y="990983"/>
              <a:ext cx="250690" cy="13097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98" name="Line"/>
            <p:cNvSpPr/>
            <p:nvPr/>
          </p:nvSpPr>
          <p:spPr>
            <a:xfrm>
              <a:off x="1228492" y="1120264"/>
              <a:ext cx="248162" cy="2147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899" name="Line"/>
            <p:cNvSpPr/>
            <p:nvPr/>
          </p:nvSpPr>
          <p:spPr>
            <a:xfrm flipV="1">
              <a:off x="1227915" y="1334272"/>
              <a:ext cx="250747" cy="1325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00" name="Line"/>
            <p:cNvSpPr/>
            <p:nvPr/>
          </p:nvSpPr>
          <p:spPr>
            <a:xfrm flipV="1">
              <a:off x="1227915" y="301573"/>
              <a:ext cx="247913" cy="11652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01" name="Line"/>
            <p:cNvSpPr/>
            <p:nvPr/>
          </p:nvSpPr>
          <p:spPr>
            <a:xfrm flipV="1">
              <a:off x="1227915" y="647395"/>
              <a:ext cx="249657" cy="8180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02" name="Line"/>
            <p:cNvSpPr/>
            <p:nvPr/>
          </p:nvSpPr>
          <p:spPr>
            <a:xfrm flipV="1">
              <a:off x="1225361" y="988960"/>
              <a:ext cx="251167" cy="4764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03" name="Line"/>
            <p:cNvSpPr/>
            <p:nvPr/>
          </p:nvSpPr>
          <p:spPr>
            <a:xfrm>
              <a:off x="1717317" y="299983"/>
              <a:ext cx="247248" cy="34131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04" name="Line"/>
            <p:cNvSpPr/>
            <p:nvPr/>
          </p:nvSpPr>
          <p:spPr>
            <a:xfrm>
              <a:off x="1716781" y="301815"/>
              <a:ext cx="246728" cy="68797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05" name="Line"/>
            <p:cNvSpPr/>
            <p:nvPr/>
          </p:nvSpPr>
          <p:spPr>
            <a:xfrm flipV="1">
              <a:off x="1717850" y="639772"/>
              <a:ext cx="248625" cy="410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06" name="Line"/>
            <p:cNvSpPr/>
            <p:nvPr/>
          </p:nvSpPr>
          <p:spPr>
            <a:xfrm>
              <a:off x="1720163" y="646143"/>
              <a:ext cx="245611" cy="3420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07" name="Line"/>
            <p:cNvSpPr/>
            <p:nvPr/>
          </p:nvSpPr>
          <p:spPr>
            <a:xfrm>
              <a:off x="1719858" y="990122"/>
              <a:ext cx="252724"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08" name="Line"/>
            <p:cNvSpPr/>
            <p:nvPr/>
          </p:nvSpPr>
          <p:spPr>
            <a:xfrm flipV="1">
              <a:off x="1720345" y="642044"/>
              <a:ext cx="242861" cy="34807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09" name="Line"/>
            <p:cNvSpPr/>
            <p:nvPr/>
          </p:nvSpPr>
          <p:spPr>
            <a:xfrm flipV="1">
              <a:off x="1718103" y="990942"/>
              <a:ext cx="247937" cy="34315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10" name="Line"/>
            <p:cNvSpPr/>
            <p:nvPr/>
          </p:nvSpPr>
          <p:spPr>
            <a:xfrm flipV="1">
              <a:off x="1717850" y="642044"/>
              <a:ext cx="248815" cy="69205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nvGrpSpPr>
          <p:cNvPr id="990" name="Group"/>
          <p:cNvGrpSpPr/>
          <p:nvPr/>
        </p:nvGrpSpPr>
        <p:grpSpPr>
          <a:xfrm>
            <a:off x="5397500" y="7013381"/>
            <a:ext cx="2209801" cy="1600076"/>
            <a:chOff x="0" y="0"/>
            <a:chExt cx="2209800" cy="1600074"/>
          </a:xfrm>
        </p:grpSpPr>
        <p:sp>
          <p:nvSpPr>
            <p:cNvPr id="912" name="Circle"/>
            <p:cNvSpPr/>
            <p:nvPr/>
          </p:nvSpPr>
          <p:spPr>
            <a:xfrm>
              <a:off x="0" y="347827"/>
              <a:ext cx="244798" cy="244410"/>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13" name="Circle"/>
            <p:cNvSpPr/>
            <p:nvPr/>
          </p:nvSpPr>
          <p:spPr>
            <a:xfrm>
              <a:off x="0" y="677832"/>
              <a:ext cx="244798" cy="244410"/>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14" name="Circle"/>
            <p:cNvSpPr/>
            <p:nvPr/>
          </p:nvSpPr>
          <p:spPr>
            <a:xfrm>
              <a:off x="0" y="1007837"/>
              <a:ext cx="244798" cy="244410"/>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15" name="Circle"/>
            <p:cNvSpPr/>
            <p:nvPr/>
          </p:nvSpPr>
          <p:spPr>
            <a:xfrm>
              <a:off x="491045" y="1203697"/>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16" name="Circle"/>
            <p:cNvSpPr/>
            <p:nvPr/>
          </p:nvSpPr>
          <p:spPr>
            <a:xfrm>
              <a:off x="491045" y="171761"/>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17" name="Circle"/>
            <p:cNvSpPr/>
            <p:nvPr/>
          </p:nvSpPr>
          <p:spPr>
            <a:xfrm>
              <a:off x="491045" y="515740"/>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18" name="Circle"/>
            <p:cNvSpPr/>
            <p:nvPr/>
          </p:nvSpPr>
          <p:spPr>
            <a:xfrm>
              <a:off x="491045" y="859718"/>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19" name="Line"/>
            <p:cNvSpPr/>
            <p:nvPr/>
          </p:nvSpPr>
          <p:spPr>
            <a:xfrm flipV="1">
              <a:off x="247889" y="333133"/>
              <a:ext cx="254163" cy="12577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20" name="Circle"/>
            <p:cNvSpPr/>
            <p:nvPr/>
          </p:nvSpPr>
          <p:spPr>
            <a:xfrm>
              <a:off x="982091" y="1355664"/>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21" name="Circle"/>
            <p:cNvSpPr/>
            <p:nvPr/>
          </p:nvSpPr>
          <p:spPr>
            <a:xfrm>
              <a:off x="982091" y="323387"/>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22" name="Circle"/>
            <p:cNvSpPr/>
            <p:nvPr/>
          </p:nvSpPr>
          <p:spPr>
            <a:xfrm>
              <a:off x="982091" y="667707"/>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23" name="Circle"/>
            <p:cNvSpPr/>
            <p:nvPr/>
          </p:nvSpPr>
          <p:spPr>
            <a:xfrm>
              <a:off x="982091" y="1011686"/>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24" name="Circle"/>
            <p:cNvSpPr/>
            <p:nvPr/>
          </p:nvSpPr>
          <p:spPr>
            <a:xfrm>
              <a:off x="1473137" y="1212191"/>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25" name="Circle"/>
            <p:cNvSpPr/>
            <p:nvPr/>
          </p:nvSpPr>
          <p:spPr>
            <a:xfrm>
              <a:off x="1473137" y="180255"/>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26" name="Circle"/>
            <p:cNvSpPr/>
            <p:nvPr/>
          </p:nvSpPr>
          <p:spPr>
            <a:xfrm>
              <a:off x="1473137" y="524234"/>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27" name="Circle"/>
            <p:cNvSpPr/>
            <p:nvPr/>
          </p:nvSpPr>
          <p:spPr>
            <a:xfrm>
              <a:off x="1473137" y="868212"/>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28" name="Circle"/>
            <p:cNvSpPr/>
            <p:nvPr/>
          </p:nvSpPr>
          <p:spPr>
            <a:xfrm>
              <a:off x="1965002" y="519839"/>
              <a:ext cx="244799" cy="244410"/>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29" name="Circle"/>
            <p:cNvSpPr/>
            <p:nvPr/>
          </p:nvSpPr>
          <p:spPr>
            <a:xfrm>
              <a:off x="1964772" y="866568"/>
              <a:ext cx="244798" cy="244411"/>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30" name="Circle"/>
            <p:cNvSpPr/>
            <p:nvPr/>
          </p:nvSpPr>
          <p:spPr>
            <a:xfrm>
              <a:off x="982091" y="0"/>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31" name="Line"/>
            <p:cNvSpPr/>
            <p:nvPr/>
          </p:nvSpPr>
          <p:spPr>
            <a:xfrm>
              <a:off x="245592" y="456872"/>
              <a:ext cx="251544" cy="19246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32" name="Line"/>
            <p:cNvSpPr/>
            <p:nvPr/>
          </p:nvSpPr>
          <p:spPr>
            <a:xfrm>
              <a:off x="245537" y="458162"/>
              <a:ext cx="253218" cy="52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33" name="Line"/>
            <p:cNvSpPr/>
            <p:nvPr/>
          </p:nvSpPr>
          <p:spPr>
            <a:xfrm>
              <a:off x="242218" y="458442"/>
              <a:ext cx="255050" cy="8227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34" name="Line"/>
            <p:cNvSpPr/>
            <p:nvPr/>
          </p:nvSpPr>
          <p:spPr>
            <a:xfrm flipV="1">
              <a:off x="247789" y="336236"/>
              <a:ext cx="253194" cy="46213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35" name="Line"/>
            <p:cNvSpPr/>
            <p:nvPr/>
          </p:nvSpPr>
          <p:spPr>
            <a:xfrm flipV="1">
              <a:off x="247789" y="652009"/>
              <a:ext cx="250958" cy="1463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36" name="Line"/>
            <p:cNvSpPr/>
            <p:nvPr/>
          </p:nvSpPr>
          <p:spPr>
            <a:xfrm>
              <a:off x="245537" y="798373"/>
              <a:ext cx="251626" cy="18785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37" name="Line"/>
            <p:cNvSpPr/>
            <p:nvPr/>
          </p:nvSpPr>
          <p:spPr>
            <a:xfrm>
              <a:off x="245537" y="798595"/>
              <a:ext cx="257767" cy="4907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38" name="Line"/>
            <p:cNvSpPr/>
            <p:nvPr/>
          </p:nvSpPr>
          <p:spPr>
            <a:xfrm flipV="1">
              <a:off x="245537" y="335196"/>
              <a:ext cx="256014" cy="79957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39" name="Line"/>
            <p:cNvSpPr/>
            <p:nvPr/>
          </p:nvSpPr>
          <p:spPr>
            <a:xfrm flipV="1">
              <a:off x="247789" y="985129"/>
              <a:ext cx="250453" cy="14964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40" name="Line"/>
            <p:cNvSpPr/>
            <p:nvPr/>
          </p:nvSpPr>
          <p:spPr>
            <a:xfrm flipV="1">
              <a:off x="247789" y="648014"/>
              <a:ext cx="247777" cy="4916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41" name="Line"/>
            <p:cNvSpPr/>
            <p:nvPr/>
          </p:nvSpPr>
          <p:spPr>
            <a:xfrm>
              <a:off x="243646" y="1135396"/>
              <a:ext cx="259164" cy="1463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42" name="Line"/>
            <p:cNvSpPr/>
            <p:nvPr/>
          </p:nvSpPr>
          <p:spPr>
            <a:xfrm flipV="1">
              <a:off x="734412" y="164244"/>
              <a:ext cx="257909" cy="1248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43" name="Line"/>
            <p:cNvSpPr/>
            <p:nvPr/>
          </p:nvSpPr>
          <p:spPr>
            <a:xfrm>
              <a:off x="735666" y="289331"/>
              <a:ext cx="243642" cy="15829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44" name="Line"/>
            <p:cNvSpPr/>
            <p:nvPr/>
          </p:nvSpPr>
          <p:spPr>
            <a:xfrm>
              <a:off x="733296" y="289331"/>
              <a:ext cx="248263" cy="5007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45" name="Line"/>
            <p:cNvSpPr/>
            <p:nvPr/>
          </p:nvSpPr>
          <p:spPr>
            <a:xfrm>
              <a:off x="735666" y="289331"/>
              <a:ext cx="243670" cy="84717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46" name="Line"/>
            <p:cNvSpPr/>
            <p:nvPr/>
          </p:nvSpPr>
          <p:spPr>
            <a:xfrm>
              <a:off x="734631" y="287275"/>
              <a:ext cx="247478" cy="11924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47" name="Line"/>
            <p:cNvSpPr/>
            <p:nvPr/>
          </p:nvSpPr>
          <p:spPr>
            <a:xfrm flipV="1">
              <a:off x="736440" y="163247"/>
              <a:ext cx="254725" cy="466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48" name="Line"/>
            <p:cNvSpPr/>
            <p:nvPr/>
          </p:nvSpPr>
          <p:spPr>
            <a:xfrm flipV="1">
              <a:off x="736735" y="447335"/>
              <a:ext cx="242662" cy="18213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49" name="Line"/>
            <p:cNvSpPr/>
            <p:nvPr/>
          </p:nvSpPr>
          <p:spPr>
            <a:xfrm>
              <a:off x="736736" y="629472"/>
              <a:ext cx="245570" cy="15813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50" name="Line"/>
            <p:cNvSpPr/>
            <p:nvPr/>
          </p:nvSpPr>
          <p:spPr>
            <a:xfrm>
              <a:off x="734412" y="630990"/>
              <a:ext cx="246463" cy="5055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51" name="Line"/>
            <p:cNvSpPr/>
            <p:nvPr/>
          </p:nvSpPr>
          <p:spPr>
            <a:xfrm>
              <a:off x="736736" y="629472"/>
              <a:ext cx="245407" cy="849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52" name="Line"/>
            <p:cNvSpPr/>
            <p:nvPr/>
          </p:nvSpPr>
          <p:spPr>
            <a:xfrm flipV="1">
              <a:off x="736736" y="167242"/>
              <a:ext cx="257451" cy="8168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53" name="Line"/>
            <p:cNvSpPr/>
            <p:nvPr/>
          </p:nvSpPr>
          <p:spPr>
            <a:xfrm flipV="1">
              <a:off x="733669" y="449559"/>
              <a:ext cx="247739" cy="5357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54" name="Line"/>
            <p:cNvSpPr/>
            <p:nvPr/>
          </p:nvSpPr>
          <p:spPr>
            <a:xfrm flipV="1">
              <a:off x="733674" y="788676"/>
              <a:ext cx="247420" cy="1957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55" name="Line"/>
            <p:cNvSpPr/>
            <p:nvPr/>
          </p:nvSpPr>
          <p:spPr>
            <a:xfrm>
              <a:off x="733676" y="985401"/>
              <a:ext cx="247774" cy="15081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56" name="Line"/>
            <p:cNvSpPr/>
            <p:nvPr/>
          </p:nvSpPr>
          <p:spPr>
            <a:xfrm>
              <a:off x="733728" y="1326665"/>
              <a:ext cx="247194" cy="1499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57" name="Line"/>
            <p:cNvSpPr/>
            <p:nvPr/>
          </p:nvSpPr>
          <p:spPr>
            <a:xfrm>
              <a:off x="733844" y="987497"/>
              <a:ext cx="247143" cy="4923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58" name="Line"/>
            <p:cNvSpPr/>
            <p:nvPr/>
          </p:nvSpPr>
          <p:spPr>
            <a:xfrm flipV="1">
              <a:off x="733844" y="1137102"/>
              <a:ext cx="245716" cy="1905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59" name="Line"/>
            <p:cNvSpPr/>
            <p:nvPr/>
          </p:nvSpPr>
          <p:spPr>
            <a:xfrm flipV="1">
              <a:off x="733746" y="788005"/>
              <a:ext cx="247723" cy="539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60" name="Line"/>
            <p:cNvSpPr/>
            <p:nvPr/>
          </p:nvSpPr>
          <p:spPr>
            <a:xfrm flipV="1">
              <a:off x="736712" y="447924"/>
              <a:ext cx="245381" cy="87985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61" name="Line"/>
            <p:cNvSpPr/>
            <p:nvPr/>
          </p:nvSpPr>
          <p:spPr>
            <a:xfrm flipV="1">
              <a:off x="734534" y="160333"/>
              <a:ext cx="259889" cy="116733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62" name="Line"/>
            <p:cNvSpPr/>
            <p:nvPr/>
          </p:nvSpPr>
          <p:spPr>
            <a:xfrm>
              <a:off x="1227608" y="109251"/>
              <a:ext cx="249809" cy="1929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63" name="Line"/>
            <p:cNvSpPr/>
            <p:nvPr/>
          </p:nvSpPr>
          <p:spPr>
            <a:xfrm>
              <a:off x="1228242" y="109251"/>
              <a:ext cx="247014" cy="53665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64" name="Line"/>
            <p:cNvSpPr/>
            <p:nvPr/>
          </p:nvSpPr>
          <p:spPr>
            <a:xfrm>
              <a:off x="1223951" y="109141"/>
              <a:ext cx="254785" cy="8827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65" name="Line"/>
            <p:cNvSpPr/>
            <p:nvPr/>
          </p:nvSpPr>
          <p:spPr>
            <a:xfrm>
              <a:off x="1228242" y="110897"/>
              <a:ext cx="241156" cy="12220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66" name="Line"/>
            <p:cNvSpPr/>
            <p:nvPr/>
          </p:nvSpPr>
          <p:spPr>
            <a:xfrm flipV="1">
              <a:off x="1225352" y="302891"/>
              <a:ext cx="252016" cy="14435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67" name="Line"/>
            <p:cNvSpPr/>
            <p:nvPr/>
          </p:nvSpPr>
          <p:spPr>
            <a:xfrm>
              <a:off x="1225352" y="447244"/>
              <a:ext cx="251788" cy="19941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68" name="Line"/>
            <p:cNvSpPr/>
            <p:nvPr/>
          </p:nvSpPr>
          <p:spPr>
            <a:xfrm>
              <a:off x="1228604" y="776759"/>
              <a:ext cx="247689" cy="2117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69" name="Line"/>
            <p:cNvSpPr/>
            <p:nvPr/>
          </p:nvSpPr>
          <p:spPr>
            <a:xfrm>
              <a:off x="1228604" y="449814"/>
              <a:ext cx="249990" cy="538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70" name="Line"/>
            <p:cNvSpPr/>
            <p:nvPr/>
          </p:nvSpPr>
          <p:spPr>
            <a:xfrm>
              <a:off x="1224903" y="448980"/>
              <a:ext cx="250847" cy="8871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71" name="Line"/>
            <p:cNvSpPr/>
            <p:nvPr/>
          </p:nvSpPr>
          <p:spPr>
            <a:xfrm flipV="1">
              <a:off x="1227959" y="299981"/>
              <a:ext cx="249295" cy="4790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72" name="Line"/>
            <p:cNvSpPr/>
            <p:nvPr/>
          </p:nvSpPr>
          <p:spPr>
            <a:xfrm flipV="1">
              <a:off x="1227959" y="643931"/>
              <a:ext cx="250458" cy="1329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73" name="Line"/>
            <p:cNvSpPr/>
            <p:nvPr/>
          </p:nvSpPr>
          <p:spPr>
            <a:xfrm>
              <a:off x="1227959" y="776834"/>
              <a:ext cx="250889" cy="55878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74" name="Line"/>
            <p:cNvSpPr/>
            <p:nvPr/>
          </p:nvSpPr>
          <p:spPr>
            <a:xfrm flipV="1">
              <a:off x="1225169" y="301446"/>
              <a:ext cx="251582" cy="8180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75" name="Line"/>
            <p:cNvSpPr/>
            <p:nvPr/>
          </p:nvSpPr>
          <p:spPr>
            <a:xfrm flipV="1">
              <a:off x="1225506" y="646438"/>
              <a:ext cx="251516" cy="4730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76" name="Line"/>
            <p:cNvSpPr/>
            <p:nvPr/>
          </p:nvSpPr>
          <p:spPr>
            <a:xfrm flipV="1">
              <a:off x="1228016" y="990983"/>
              <a:ext cx="250690" cy="13097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77" name="Line"/>
            <p:cNvSpPr/>
            <p:nvPr/>
          </p:nvSpPr>
          <p:spPr>
            <a:xfrm>
              <a:off x="1228492" y="1120264"/>
              <a:ext cx="248162" cy="2147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78" name="Line"/>
            <p:cNvSpPr/>
            <p:nvPr/>
          </p:nvSpPr>
          <p:spPr>
            <a:xfrm flipV="1">
              <a:off x="1227915" y="1334272"/>
              <a:ext cx="250747" cy="1325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79" name="Line"/>
            <p:cNvSpPr/>
            <p:nvPr/>
          </p:nvSpPr>
          <p:spPr>
            <a:xfrm flipV="1">
              <a:off x="1227915" y="301573"/>
              <a:ext cx="247913" cy="11652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80" name="Line"/>
            <p:cNvSpPr/>
            <p:nvPr/>
          </p:nvSpPr>
          <p:spPr>
            <a:xfrm flipV="1">
              <a:off x="1227915" y="647395"/>
              <a:ext cx="249657" cy="8180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81" name="Line"/>
            <p:cNvSpPr/>
            <p:nvPr/>
          </p:nvSpPr>
          <p:spPr>
            <a:xfrm flipV="1">
              <a:off x="1225361" y="988960"/>
              <a:ext cx="251167" cy="4764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82" name="Line"/>
            <p:cNvSpPr/>
            <p:nvPr/>
          </p:nvSpPr>
          <p:spPr>
            <a:xfrm>
              <a:off x="1717317" y="299983"/>
              <a:ext cx="247248" cy="34131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83" name="Line"/>
            <p:cNvSpPr/>
            <p:nvPr/>
          </p:nvSpPr>
          <p:spPr>
            <a:xfrm>
              <a:off x="1716781" y="301815"/>
              <a:ext cx="246728" cy="68797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84" name="Line"/>
            <p:cNvSpPr/>
            <p:nvPr/>
          </p:nvSpPr>
          <p:spPr>
            <a:xfrm flipV="1">
              <a:off x="1717850" y="639772"/>
              <a:ext cx="248625" cy="410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85" name="Line"/>
            <p:cNvSpPr/>
            <p:nvPr/>
          </p:nvSpPr>
          <p:spPr>
            <a:xfrm>
              <a:off x="1720163" y="646143"/>
              <a:ext cx="245611" cy="3420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86" name="Line"/>
            <p:cNvSpPr/>
            <p:nvPr/>
          </p:nvSpPr>
          <p:spPr>
            <a:xfrm>
              <a:off x="1719858" y="990122"/>
              <a:ext cx="252724"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87" name="Line"/>
            <p:cNvSpPr/>
            <p:nvPr/>
          </p:nvSpPr>
          <p:spPr>
            <a:xfrm flipV="1">
              <a:off x="1720345" y="642044"/>
              <a:ext cx="242861" cy="34807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88" name="Line"/>
            <p:cNvSpPr/>
            <p:nvPr/>
          </p:nvSpPr>
          <p:spPr>
            <a:xfrm flipV="1">
              <a:off x="1718103" y="990942"/>
              <a:ext cx="247937" cy="34315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89" name="Line"/>
            <p:cNvSpPr/>
            <p:nvPr/>
          </p:nvSpPr>
          <p:spPr>
            <a:xfrm flipV="1">
              <a:off x="1717850" y="642044"/>
              <a:ext cx="248815" cy="69205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nvGrpSpPr>
          <p:cNvPr id="1069" name="Group"/>
          <p:cNvGrpSpPr/>
          <p:nvPr/>
        </p:nvGrpSpPr>
        <p:grpSpPr>
          <a:xfrm>
            <a:off x="8650370" y="4826062"/>
            <a:ext cx="2209801" cy="1600076"/>
            <a:chOff x="0" y="0"/>
            <a:chExt cx="2209800" cy="1600074"/>
          </a:xfrm>
        </p:grpSpPr>
        <p:sp>
          <p:nvSpPr>
            <p:cNvPr id="991" name="Circle"/>
            <p:cNvSpPr/>
            <p:nvPr/>
          </p:nvSpPr>
          <p:spPr>
            <a:xfrm>
              <a:off x="0" y="347827"/>
              <a:ext cx="244798" cy="244410"/>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92" name="Circle"/>
            <p:cNvSpPr/>
            <p:nvPr/>
          </p:nvSpPr>
          <p:spPr>
            <a:xfrm>
              <a:off x="0" y="677832"/>
              <a:ext cx="244798" cy="244410"/>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93" name="Circle"/>
            <p:cNvSpPr/>
            <p:nvPr/>
          </p:nvSpPr>
          <p:spPr>
            <a:xfrm>
              <a:off x="0" y="1007837"/>
              <a:ext cx="244798" cy="244410"/>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94" name="Circle"/>
            <p:cNvSpPr/>
            <p:nvPr/>
          </p:nvSpPr>
          <p:spPr>
            <a:xfrm>
              <a:off x="491045" y="1203697"/>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95" name="Circle"/>
            <p:cNvSpPr/>
            <p:nvPr/>
          </p:nvSpPr>
          <p:spPr>
            <a:xfrm>
              <a:off x="491045" y="171761"/>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96" name="Circle"/>
            <p:cNvSpPr/>
            <p:nvPr/>
          </p:nvSpPr>
          <p:spPr>
            <a:xfrm>
              <a:off x="491045" y="515740"/>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97" name="Circle"/>
            <p:cNvSpPr/>
            <p:nvPr/>
          </p:nvSpPr>
          <p:spPr>
            <a:xfrm>
              <a:off x="491045" y="859718"/>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98" name="Line"/>
            <p:cNvSpPr/>
            <p:nvPr/>
          </p:nvSpPr>
          <p:spPr>
            <a:xfrm flipV="1">
              <a:off x="247889" y="333133"/>
              <a:ext cx="254163" cy="12577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999" name="Circle"/>
            <p:cNvSpPr/>
            <p:nvPr/>
          </p:nvSpPr>
          <p:spPr>
            <a:xfrm>
              <a:off x="982091" y="1355664"/>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00" name="Circle"/>
            <p:cNvSpPr/>
            <p:nvPr/>
          </p:nvSpPr>
          <p:spPr>
            <a:xfrm>
              <a:off x="982091" y="323387"/>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01" name="Circle"/>
            <p:cNvSpPr/>
            <p:nvPr/>
          </p:nvSpPr>
          <p:spPr>
            <a:xfrm>
              <a:off x="982091" y="667707"/>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02" name="Circle"/>
            <p:cNvSpPr/>
            <p:nvPr/>
          </p:nvSpPr>
          <p:spPr>
            <a:xfrm>
              <a:off x="982091" y="1011686"/>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03" name="Circle"/>
            <p:cNvSpPr/>
            <p:nvPr/>
          </p:nvSpPr>
          <p:spPr>
            <a:xfrm>
              <a:off x="1473137" y="1212191"/>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04" name="Circle"/>
            <p:cNvSpPr/>
            <p:nvPr/>
          </p:nvSpPr>
          <p:spPr>
            <a:xfrm>
              <a:off x="1473137" y="180255"/>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05" name="Circle"/>
            <p:cNvSpPr/>
            <p:nvPr/>
          </p:nvSpPr>
          <p:spPr>
            <a:xfrm>
              <a:off x="1473137" y="524234"/>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06" name="Circle"/>
            <p:cNvSpPr/>
            <p:nvPr/>
          </p:nvSpPr>
          <p:spPr>
            <a:xfrm>
              <a:off x="1473137" y="868212"/>
              <a:ext cx="244798" cy="244411"/>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07" name="Circle"/>
            <p:cNvSpPr/>
            <p:nvPr/>
          </p:nvSpPr>
          <p:spPr>
            <a:xfrm>
              <a:off x="1965002" y="519839"/>
              <a:ext cx="244799" cy="244410"/>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08" name="Circle"/>
            <p:cNvSpPr/>
            <p:nvPr/>
          </p:nvSpPr>
          <p:spPr>
            <a:xfrm>
              <a:off x="1964772" y="866568"/>
              <a:ext cx="244798" cy="244411"/>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09" name="Circle"/>
            <p:cNvSpPr/>
            <p:nvPr/>
          </p:nvSpPr>
          <p:spPr>
            <a:xfrm>
              <a:off x="982091" y="0"/>
              <a:ext cx="244798" cy="244410"/>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10" name="Line"/>
            <p:cNvSpPr/>
            <p:nvPr/>
          </p:nvSpPr>
          <p:spPr>
            <a:xfrm>
              <a:off x="245592" y="456872"/>
              <a:ext cx="251544" cy="19246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11" name="Line"/>
            <p:cNvSpPr/>
            <p:nvPr/>
          </p:nvSpPr>
          <p:spPr>
            <a:xfrm>
              <a:off x="245537" y="458162"/>
              <a:ext cx="253218" cy="52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12" name="Line"/>
            <p:cNvSpPr/>
            <p:nvPr/>
          </p:nvSpPr>
          <p:spPr>
            <a:xfrm>
              <a:off x="242218" y="458442"/>
              <a:ext cx="255050" cy="8227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13" name="Line"/>
            <p:cNvSpPr/>
            <p:nvPr/>
          </p:nvSpPr>
          <p:spPr>
            <a:xfrm flipV="1">
              <a:off x="247789" y="336236"/>
              <a:ext cx="253194" cy="46213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14" name="Line"/>
            <p:cNvSpPr/>
            <p:nvPr/>
          </p:nvSpPr>
          <p:spPr>
            <a:xfrm flipV="1">
              <a:off x="247789" y="652009"/>
              <a:ext cx="250958" cy="1463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15" name="Line"/>
            <p:cNvSpPr/>
            <p:nvPr/>
          </p:nvSpPr>
          <p:spPr>
            <a:xfrm>
              <a:off x="245537" y="798373"/>
              <a:ext cx="251626" cy="18785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16" name="Line"/>
            <p:cNvSpPr/>
            <p:nvPr/>
          </p:nvSpPr>
          <p:spPr>
            <a:xfrm>
              <a:off x="245537" y="798595"/>
              <a:ext cx="257767" cy="4907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17" name="Line"/>
            <p:cNvSpPr/>
            <p:nvPr/>
          </p:nvSpPr>
          <p:spPr>
            <a:xfrm flipV="1">
              <a:off x="245537" y="335196"/>
              <a:ext cx="256014" cy="79957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18" name="Line"/>
            <p:cNvSpPr/>
            <p:nvPr/>
          </p:nvSpPr>
          <p:spPr>
            <a:xfrm flipV="1">
              <a:off x="247789" y="985129"/>
              <a:ext cx="250453" cy="14964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19" name="Line"/>
            <p:cNvSpPr/>
            <p:nvPr/>
          </p:nvSpPr>
          <p:spPr>
            <a:xfrm flipV="1">
              <a:off x="247789" y="648014"/>
              <a:ext cx="247777" cy="4916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20" name="Line"/>
            <p:cNvSpPr/>
            <p:nvPr/>
          </p:nvSpPr>
          <p:spPr>
            <a:xfrm>
              <a:off x="243646" y="1135396"/>
              <a:ext cx="259164" cy="1463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21" name="Line"/>
            <p:cNvSpPr/>
            <p:nvPr/>
          </p:nvSpPr>
          <p:spPr>
            <a:xfrm flipV="1">
              <a:off x="734412" y="164244"/>
              <a:ext cx="257909" cy="1248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22" name="Line"/>
            <p:cNvSpPr/>
            <p:nvPr/>
          </p:nvSpPr>
          <p:spPr>
            <a:xfrm>
              <a:off x="735666" y="289331"/>
              <a:ext cx="243642" cy="15829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23" name="Line"/>
            <p:cNvSpPr/>
            <p:nvPr/>
          </p:nvSpPr>
          <p:spPr>
            <a:xfrm>
              <a:off x="733296" y="289331"/>
              <a:ext cx="248263" cy="5007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24" name="Line"/>
            <p:cNvSpPr/>
            <p:nvPr/>
          </p:nvSpPr>
          <p:spPr>
            <a:xfrm>
              <a:off x="735666" y="289331"/>
              <a:ext cx="243670" cy="84717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25" name="Line"/>
            <p:cNvSpPr/>
            <p:nvPr/>
          </p:nvSpPr>
          <p:spPr>
            <a:xfrm>
              <a:off x="734631" y="287275"/>
              <a:ext cx="247478" cy="11924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26" name="Line"/>
            <p:cNvSpPr/>
            <p:nvPr/>
          </p:nvSpPr>
          <p:spPr>
            <a:xfrm flipV="1">
              <a:off x="736440" y="163247"/>
              <a:ext cx="254725" cy="466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27" name="Line"/>
            <p:cNvSpPr/>
            <p:nvPr/>
          </p:nvSpPr>
          <p:spPr>
            <a:xfrm flipV="1">
              <a:off x="736735" y="447335"/>
              <a:ext cx="242662" cy="18213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28" name="Line"/>
            <p:cNvSpPr/>
            <p:nvPr/>
          </p:nvSpPr>
          <p:spPr>
            <a:xfrm>
              <a:off x="736736" y="629472"/>
              <a:ext cx="245570" cy="15813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29" name="Line"/>
            <p:cNvSpPr/>
            <p:nvPr/>
          </p:nvSpPr>
          <p:spPr>
            <a:xfrm>
              <a:off x="734412" y="630990"/>
              <a:ext cx="246463" cy="5055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30" name="Line"/>
            <p:cNvSpPr/>
            <p:nvPr/>
          </p:nvSpPr>
          <p:spPr>
            <a:xfrm>
              <a:off x="736736" y="629472"/>
              <a:ext cx="245407" cy="849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31" name="Line"/>
            <p:cNvSpPr/>
            <p:nvPr/>
          </p:nvSpPr>
          <p:spPr>
            <a:xfrm flipV="1">
              <a:off x="736736" y="167242"/>
              <a:ext cx="257451" cy="8168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32" name="Line"/>
            <p:cNvSpPr/>
            <p:nvPr/>
          </p:nvSpPr>
          <p:spPr>
            <a:xfrm flipV="1">
              <a:off x="733669" y="449559"/>
              <a:ext cx="247739" cy="5357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33" name="Line"/>
            <p:cNvSpPr/>
            <p:nvPr/>
          </p:nvSpPr>
          <p:spPr>
            <a:xfrm flipV="1">
              <a:off x="733674" y="788676"/>
              <a:ext cx="247420" cy="1957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34" name="Line"/>
            <p:cNvSpPr/>
            <p:nvPr/>
          </p:nvSpPr>
          <p:spPr>
            <a:xfrm>
              <a:off x="733676" y="985401"/>
              <a:ext cx="247774" cy="15081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35" name="Line"/>
            <p:cNvSpPr/>
            <p:nvPr/>
          </p:nvSpPr>
          <p:spPr>
            <a:xfrm>
              <a:off x="733728" y="1326665"/>
              <a:ext cx="247194" cy="1499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36" name="Line"/>
            <p:cNvSpPr/>
            <p:nvPr/>
          </p:nvSpPr>
          <p:spPr>
            <a:xfrm>
              <a:off x="733844" y="987497"/>
              <a:ext cx="247143" cy="4923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37" name="Line"/>
            <p:cNvSpPr/>
            <p:nvPr/>
          </p:nvSpPr>
          <p:spPr>
            <a:xfrm flipV="1">
              <a:off x="733844" y="1137102"/>
              <a:ext cx="245716" cy="1905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38" name="Line"/>
            <p:cNvSpPr/>
            <p:nvPr/>
          </p:nvSpPr>
          <p:spPr>
            <a:xfrm flipV="1">
              <a:off x="733746" y="788005"/>
              <a:ext cx="247723" cy="539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39" name="Line"/>
            <p:cNvSpPr/>
            <p:nvPr/>
          </p:nvSpPr>
          <p:spPr>
            <a:xfrm flipV="1">
              <a:off x="736712" y="447924"/>
              <a:ext cx="245381" cy="87985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40" name="Line"/>
            <p:cNvSpPr/>
            <p:nvPr/>
          </p:nvSpPr>
          <p:spPr>
            <a:xfrm flipV="1">
              <a:off x="734534" y="160333"/>
              <a:ext cx="259889" cy="116733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41" name="Line"/>
            <p:cNvSpPr/>
            <p:nvPr/>
          </p:nvSpPr>
          <p:spPr>
            <a:xfrm>
              <a:off x="1227608" y="109251"/>
              <a:ext cx="249809" cy="1929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42" name="Line"/>
            <p:cNvSpPr/>
            <p:nvPr/>
          </p:nvSpPr>
          <p:spPr>
            <a:xfrm>
              <a:off x="1228242" y="109251"/>
              <a:ext cx="247014" cy="53665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43" name="Line"/>
            <p:cNvSpPr/>
            <p:nvPr/>
          </p:nvSpPr>
          <p:spPr>
            <a:xfrm>
              <a:off x="1223951" y="109141"/>
              <a:ext cx="254785" cy="8827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44" name="Line"/>
            <p:cNvSpPr/>
            <p:nvPr/>
          </p:nvSpPr>
          <p:spPr>
            <a:xfrm>
              <a:off x="1228242" y="110897"/>
              <a:ext cx="241156" cy="12220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45" name="Line"/>
            <p:cNvSpPr/>
            <p:nvPr/>
          </p:nvSpPr>
          <p:spPr>
            <a:xfrm flipV="1">
              <a:off x="1225352" y="302891"/>
              <a:ext cx="252016" cy="14435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46" name="Line"/>
            <p:cNvSpPr/>
            <p:nvPr/>
          </p:nvSpPr>
          <p:spPr>
            <a:xfrm>
              <a:off x="1225352" y="447244"/>
              <a:ext cx="251788" cy="19941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47" name="Line"/>
            <p:cNvSpPr/>
            <p:nvPr/>
          </p:nvSpPr>
          <p:spPr>
            <a:xfrm>
              <a:off x="1228604" y="776759"/>
              <a:ext cx="247689" cy="2117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48" name="Line"/>
            <p:cNvSpPr/>
            <p:nvPr/>
          </p:nvSpPr>
          <p:spPr>
            <a:xfrm>
              <a:off x="1228604" y="449814"/>
              <a:ext cx="249990" cy="538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49" name="Line"/>
            <p:cNvSpPr/>
            <p:nvPr/>
          </p:nvSpPr>
          <p:spPr>
            <a:xfrm>
              <a:off x="1224903" y="448980"/>
              <a:ext cx="250847" cy="8871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50" name="Line"/>
            <p:cNvSpPr/>
            <p:nvPr/>
          </p:nvSpPr>
          <p:spPr>
            <a:xfrm flipV="1">
              <a:off x="1227959" y="299981"/>
              <a:ext cx="249295" cy="4790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51" name="Line"/>
            <p:cNvSpPr/>
            <p:nvPr/>
          </p:nvSpPr>
          <p:spPr>
            <a:xfrm flipV="1">
              <a:off x="1227959" y="643931"/>
              <a:ext cx="250458" cy="1329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52" name="Line"/>
            <p:cNvSpPr/>
            <p:nvPr/>
          </p:nvSpPr>
          <p:spPr>
            <a:xfrm>
              <a:off x="1227959" y="776834"/>
              <a:ext cx="250889" cy="55878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53" name="Line"/>
            <p:cNvSpPr/>
            <p:nvPr/>
          </p:nvSpPr>
          <p:spPr>
            <a:xfrm flipV="1">
              <a:off x="1225169" y="301446"/>
              <a:ext cx="251582" cy="8180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54" name="Line"/>
            <p:cNvSpPr/>
            <p:nvPr/>
          </p:nvSpPr>
          <p:spPr>
            <a:xfrm flipV="1">
              <a:off x="1225506" y="646438"/>
              <a:ext cx="251516" cy="4730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55" name="Line"/>
            <p:cNvSpPr/>
            <p:nvPr/>
          </p:nvSpPr>
          <p:spPr>
            <a:xfrm flipV="1">
              <a:off x="1228016" y="990983"/>
              <a:ext cx="250690" cy="13097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56" name="Line"/>
            <p:cNvSpPr/>
            <p:nvPr/>
          </p:nvSpPr>
          <p:spPr>
            <a:xfrm>
              <a:off x="1228492" y="1120264"/>
              <a:ext cx="248162" cy="2147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57" name="Line"/>
            <p:cNvSpPr/>
            <p:nvPr/>
          </p:nvSpPr>
          <p:spPr>
            <a:xfrm flipV="1">
              <a:off x="1227915" y="1334272"/>
              <a:ext cx="250747" cy="1325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58" name="Line"/>
            <p:cNvSpPr/>
            <p:nvPr/>
          </p:nvSpPr>
          <p:spPr>
            <a:xfrm flipV="1">
              <a:off x="1227915" y="301573"/>
              <a:ext cx="247913" cy="11652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59" name="Line"/>
            <p:cNvSpPr/>
            <p:nvPr/>
          </p:nvSpPr>
          <p:spPr>
            <a:xfrm flipV="1">
              <a:off x="1227915" y="647395"/>
              <a:ext cx="249657" cy="8180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60" name="Line"/>
            <p:cNvSpPr/>
            <p:nvPr/>
          </p:nvSpPr>
          <p:spPr>
            <a:xfrm flipV="1">
              <a:off x="1225361" y="988960"/>
              <a:ext cx="251167" cy="4764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61" name="Line"/>
            <p:cNvSpPr/>
            <p:nvPr/>
          </p:nvSpPr>
          <p:spPr>
            <a:xfrm>
              <a:off x="1717317" y="299983"/>
              <a:ext cx="247248" cy="34131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62" name="Line"/>
            <p:cNvSpPr/>
            <p:nvPr/>
          </p:nvSpPr>
          <p:spPr>
            <a:xfrm>
              <a:off x="1716781" y="301815"/>
              <a:ext cx="246728" cy="68797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63" name="Line"/>
            <p:cNvSpPr/>
            <p:nvPr/>
          </p:nvSpPr>
          <p:spPr>
            <a:xfrm flipV="1">
              <a:off x="1717850" y="639772"/>
              <a:ext cx="248625" cy="410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64" name="Line"/>
            <p:cNvSpPr/>
            <p:nvPr/>
          </p:nvSpPr>
          <p:spPr>
            <a:xfrm>
              <a:off x="1720163" y="646143"/>
              <a:ext cx="245611" cy="3420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65" name="Line"/>
            <p:cNvSpPr/>
            <p:nvPr/>
          </p:nvSpPr>
          <p:spPr>
            <a:xfrm>
              <a:off x="1719858" y="990122"/>
              <a:ext cx="252724"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66" name="Line"/>
            <p:cNvSpPr/>
            <p:nvPr/>
          </p:nvSpPr>
          <p:spPr>
            <a:xfrm flipV="1">
              <a:off x="1720345" y="642044"/>
              <a:ext cx="242861" cy="34807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67" name="Line"/>
            <p:cNvSpPr/>
            <p:nvPr/>
          </p:nvSpPr>
          <p:spPr>
            <a:xfrm flipV="1">
              <a:off x="1718103" y="990942"/>
              <a:ext cx="247937" cy="34315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68" name="Line"/>
            <p:cNvSpPr/>
            <p:nvPr/>
          </p:nvSpPr>
          <p:spPr>
            <a:xfrm flipV="1">
              <a:off x="1717850" y="642044"/>
              <a:ext cx="248815" cy="69205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Data-Parallel Training"/>
          <p:cNvSpPr txBox="1">
            <a:spLocks noGrp="1"/>
          </p:cNvSpPr>
          <p:nvPr>
            <p:ph type="title"/>
          </p:nvPr>
        </p:nvSpPr>
        <p:spPr>
          <a:prstGeom prst="rect">
            <a:avLst/>
          </a:prstGeom>
        </p:spPr>
        <p:txBody>
          <a:bodyPr/>
          <a:lstStyle/>
          <a:p>
            <a:r>
              <a:t>Data-Parallel Training</a:t>
            </a:r>
          </a:p>
        </p:txBody>
      </p:sp>
      <p:sp>
        <p:nvSpPr>
          <p:cNvPr id="107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grpSp>
        <p:nvGrpSpPr>
          <p:cNvPr id="1316" name="Group"/>
          <p:cNvGrpSpPr/>
          <p:nvPr/>
        </p:nvGrpSpPr>
        <p:grpSpPr>
          <a:xfrm>
            <a:off x="199992" y="1791378"/>
            <a:ext cx="6039261" cy="2688712"/>
            <a:chOff x="0" y="0"/>
            <a:chExt cx="6039260" cy="2688710"/>
          </a:xfrm>
        </p:grpSpPr>
        <p:sp>
          <p:nvSpPr>
            <p:cNvPr id="1073" name="Rectangle"/>
            <p:cNvSpPr/>
            <p:nvPr/>
          </p:nvSpPr>
          <p:spPr>
            <a:xfrm>
              <a:off x="2151583" y="1405341"/>
              <a:ext cx="1684987" cy="1283370"/>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74" name="Rectangle"/>
            <p:cNvSpPr/>
            <p:nvPr/>
          </p:nvSpPr>
          <p:spPr>
            <a:xfrm>
              <a:off x="0" y="0"/>
              <a:ext cx="1684987" cy="1283370"/>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75" name="Rectangle"/>
            <p:cNvSpPr/>
            <p:nvPr/>
          </p:nvSpPr>
          <p:spPr>
            <a:xfrm>
              <a:off x="4354273" y="0"/>
              <a:ext cx="1684988" cy="1283370"/>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76" name="Line"/>
            <p:cNvSpPr/>
            <p:nvPr/>
          </p:nvSpPr>
          <p:spPr>
            <a:xfrm>
              <a:off x="1703171" y="613251"/>
              <a:ext cx="889175" cy="796545"/>
            </a:xfrm>
            <a:prstGeom prst="line">
              <a:avLst/>
            </a:prstGeom>
            <a:noFill/>
            <a:ln w="101600" cap="flat">
              <a:solidFill>
                <a:srgbClr val="000000"/>
              </a:solidFill>
              <a:prstDash val="solid"/>
              <a:miter lim="400000"/>
              <a:headEnd type="triangle" w="med" len="med"/>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77" name="Line"/>
            <p:cNvSpPr/>
            <p:nvPr/>
          </p:nvSpPr>
          <p:spPr>
            <a:xfrm flipV="1">
              <a:off x="3402403" y="619979"/>
              <a:ext cx="926987" cy="791248"/>
            </a:xfrm>
            <a:prstGeom prst="line">
              <a:avLst/>
            </a:prstGeom>
            <a:noFill/>
            <a:ln w="101600" cap="flat">
              <a:solidFill>
                <a:srgbClr val="000000"/>
              </a:solidFill>
              <a:prstDash val="solid"/>
              <a:miter lim="400000"/>
              <a:headEnd type="triangle" w="med" len="med"/>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78" name="Line"/>
            <p:cNvSpPr/>
            <p:nvPr/>
          </p:nvSpPr>
          <p:spPr>
            <a:xfrm>
              <a:off x="1699535" y="320556"/>
              <a:ext cx="2631590" cy="1805"/>
            </a:xfrm>
            <a:prstGeom prst="line">
              <a:avLst/>
            </a:prstGeom>
            <a:noFill/>
            <a:ln w="101600" cap="flat">
              <a:solidFill>
                <a:srgbClr val="000000"/>
              </a:solidFill>
              <a:prstDash val="solid"/>
              <a:miter lim="400000"/>
              <a:headEnd type="triangle" w="med" len="med"/>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nvGrpSpPr>
            <p:cNvPr id="1157" name="Group"/>
            <p:cNvGrpSpPr/>
            <p:nvPr/>
          </p:nvGrpSpPr>
          <p:grpSpPr>
            <a:xfrm>
              <a:off x="94307" y="127664"/>
              <a:ext cx="1496373" cy="1028041"/>
              <a:chOff x="0" y="0"/>
              <a:chExt cx="1496371" cy="1028039"/>
            </a:xfrm>
          </p:grpSpPr>
          <p:sp>
            <p:nvSpPr>
              <p:cNvPr id="1079" name="Oval"/>
              <p:cNvSpPr/>
              <p:nvPr/>
            </p:nvSpPr>
            <p:spPr>
              <a:xfrm>
                <a:off x="0" y="223477"/>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80" name="Oval"/>
              <p:cNvSpPr/>
              <p:nvPr/>
            </p:nvSpPr>
            <p:spPr>
              <a:xfrm>
                <a:off x="0" y="435503"/>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81" name="Oval"/>
              <p:cNvSpPr/>
              <p:nvPr/>
            </p:nvSpPr>
            <p:spPr>
              <a:xfrm>
                <a:off x="0" y="647530"/>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82" name="Oval"/>
              <p:cNvSpPr/>
              <p:nvPr/>
            </p:nvSpPr>
            <p:spPr>
              <a:xfrm>
                <a:off x="332513" y="773369"/>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83" name="Oval"/>
              <p:cNvSpPr/>
              <p:nvPr/>
            </p:nvSpPr>
            <p:spPr>
              <a:xfrm>
                <a:off x="332513" y="110355"/>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84" name="Oval"/>
              <p:cNvSpPr/>
              <p:nvPr/>
            </p:nvSpPr>
            <p:spPr>
              <a:xfrm>
                <a:off x="332513" y="331360"/>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85" name="Oval"/>
              <p:cNvSpPr/>
              <p:nvPr/>
            </p:nvSpPr>
            <p:spPr>
              <a:xfrm>
                <a:off x="332513" y="55236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86" name="Line"/>
              <p:cNvSpPr/>
              <p:nvPr/>
            </p:nvSpPr>
            <p:spPr>
              <a:xfrm flipV="1">
                <a:off x="167859" y="214036"/>
                <a:ext cx="172107" cy="80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87" name="Oval"/>
              <p:cNvSpPr/>
              <p:nvPr/>
            </p:nvSpPr>
            <p:spPr>
              <a:xfrm>
                <a:off x="665026" y="87100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88" name="Oval"/>
              <p:cNvSpPr/>
              <p:nvPr/>
            </p:nvSpPr>
            <p:spPr>
              <a:xfrm>
                <a:off x="665026" y="20777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89" name="Oval"/>
              <p:cNvSpPr/>
              <p:nvPr/>
            </p:nvSpPr>
            <p:spPr>
              <a:xfrm>
                <a:off x="665026" y="428998"/>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90" name="Oval"/>
              <p:cNvSpPr/>
              <p:nvPr/>
            </p:nvSpPr>
            <p:spPr>
              <a:xfrm>
                <a:off x="665026" y="65000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91" name="Oval"/>
              <p:cNvSpPr/>
              <p:nvPr/>
            </p:nvSpPr>
            <p:spPr>
              <a:xfrm>
                <a:off x="997539" y="778826"/>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92" name="Oval"/>
              <p:cNvSpPr/>
              <p:nvPr/>
            </p:nvSpPr>
            <p:spPr>
              <a:xfrm>
                <a:off x="997539" y="11581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93" name="Oval"/>
              <p:cNvSpPr/>
              <p:nvPr/>
            </p:nvSpPr>
            <p:spPr>
              <a:xfrm>
                <a:off x="997539" y="33681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94" name="Oval"/>
              <p:cNvSpPr/>
              <p:nvPr/>
            </p:nvSpPr>
            <p:spPr>
              <a:xfrm>
                <a:off x="997539" y="557822"/>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95" name="Oval"/>
              <p:cNvSpPr/>
              <p:nvPr/>
            </p:nvSpPr>
            <p:spPr>
              <a:xfrm>
                <a:off x="1330606" y="333994"/>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96" name="Oval"/>
              <p:cNvSpPr/>
              <p:nvPr/>
            </p:nvSpPr>
            <p:spPr>
              <a:xfrm>
                <a:off x="1330451" y="556765"/>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97" name="Oval"/>
              <p:cNvSpPr/>
              <p:nvPr/>
            </p:nvSpPr>
            <p:spPr>
              <a:xfrm>
                <a:off x="665026" y="0"/>
                <a:ext cx="165766" cy="15703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98" name="Line"/>
              <p:cNvSpPr/>
              <p:nvPr/>
            </p:nvSpPr>
            <p:spPr>
              <a:xfrm>
                <a:off x="166303" y="293538"/>
                <a:ext cx="170334" cy="1236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099" name="Line"/>
              <p:cNvSpPr/>
              <p:nvPr/>
            </p:nvSpPr>
            <p:spPr>
              <a:xfrm>
                <a:off x="166266" y="294367"/>
                <a:ext cx="171467" cy="3392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00" name="Line"/>
              <p:cNvSpPr/>
              <p:nvPr/>
            </p:nvSpPr>
            <p:spPr>
              <a:xfrm>
                <a:off x="164018" y="294547"/>
                <a:ext cx="172708" cy="5285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01" name="Line"/>
              <p:cNvSpPr/>
              <p:nvPr/>
            </p:nvSpPr>
            <p:spPr>
              <a:xfrm flipV="1">
                <a:off x="167791" y="216030"/>
                <a:ext cx="171451" cy="2969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02" name="Line"/>
              <p:cNvSpPr/>
              <p:nvPr/>
            </p:nvSpPr>
            <p:spPr>
              <a:xfrm flipV="1">
                <a:off x="167791" y="418912"/>
                <a:ext cx="169937" cy="940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03" name="Line"/>
              <p:cNvSpPr/>
              <p:nvPr/>
            </p:nvSpPr>
            <p:spPr>
              <a:xfrm>
                <a:off x="166266" y="512950"/>
                <a:ext cx="170389" cy="1206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04" name="Line"/>
              <p:cNvSpPr/>
              <p:nvPr/>
            </p:nvSpPr>
            <p:spPr>
              <a:xfrm>
                <a:off x="166266" y="513093"/>
                <a:ext cx="174547" cy="315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05" name="Line"/>
              <p:cNvSpPr/>
              <p:nvPr/>
            </p:nvSpPr>
            <p:spPr>
              <a:xfrm flipV="1">
                <a:off x="166266" y="215362"/>
                <a:ext cx="173361" cy="5137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06" name="Line"/>
              <p:cNvSpPr/>
              <p:nvPr/>
            </p:nvSpPr>
            <p:spPr>
              <a:xfrm flipV="1">
                <a:off x="167791" y="632940"/>
                <a:ext cx="169595" cy="961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07" name="Line"/>
              <p:cNvSpPr/>
              <p:nvPr/>
            </p:nvSpPr>
            <p:spPr>
              <a:xfrm flipV="1">
                <a:off x="167791" y="416346"/>
                <a:ext cx="167783" cy="31589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08" name="Line"/>
              <p:cNvSpPr/>
              <p:nvPr/>
            </p:nvSpPr>
            <p:spPr>
              <a:xfrm>
                <a:off x="164985" y="729486"/>
                <a:ext cx="175494" cy="940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09" name="Line"/>
              <p:cNvSpPr/>
              <p:nvPr/>
            </p:nvSpPr>
            <p:spPr>
              <a:xfrm flipV="1">
                <a:off x="497309" y="105526"/>
                <a:ext cx="174644" cy="802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10" name="Line"/>
              <p:cNvSpPr/>
              <p:nvPr/>
            </p:nvSpPr>
            <p:spPr>
              <a:xfrm>
                <a:off x="498158" y="185894"/>
                <a:ext cx="164984" cy="1017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11" name="Line"/>
              <p:cNvSpPr/>
              <p:nvPr/>
            </p:nvSpPr>
            <p:spPr>
              <a:xfrm>
                <a:off x="496553" y="185894"/>
                <a:ext cx="168113" cy="3217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12" name="Line"/>
              <p:cNvSpPr/>
              <p:nvPr/>
            </p:nvSpPr>
            <p:spPr>
              <a:xfrm>
                <a:off x="498158" y="185894"/>
                <a:ext cx="165002" cy="5443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13" name="Line"/>
              <p:cNvSpPr/>
              <p:nvPr/>
            </p:nvSpPr>
            <p:spPr>
              <a:xfrm>
                <a:off x="497457" y="184573"/>
                <a:ext cx="167581" cy="7661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14" name="Line"/>
              <p:cNvSpPr/>
              <p:nvPr/>
            </p:nvSpPr>
            <p:spPr>
              <a:xfrm flipV="1">
                <a:off x="498682" y="104885"/>
                <a:ext cx="172488" cy="2995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15" name="Line"/>
              <p:cNvSpPr/>
              <p:nvPr/>
            </p:nvSpPr>
            <p:spPr>
              <a:xfrm flipV="1">
                <a:off x="498882" y="287410"/>
                <a:ext cx="164319" cy="1170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16" name="Line"/>
              <p:cNvSpPr/>
              <p:nvPr/>
            </p:nvSpPr>
            <p:spPr>
              <a:xfrm>
                <a:off x="498882" y="404432"/>
                <a:ext cx="166289" cy="101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17" name="Line"/>
              <p:cNvSpPr/>
              <p:nvPr/>
            </p:nvSpPr>
            <p:spPr>
              <a:xfrm>
                <a:off x="497309" y="405408"/>
                <a:ext cx="166893" cy="3247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18" name="Line"/>
              <p:cNvSpPr/>
              <p:nvPr/>
            </p:nvSpPr>
            <p:spPr>
              <a:xfrm>
                <a:off x="498882" y="404432"/>
                <a:ext cx="166179" cy="5455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19" name="Line"/>
              <p:cNvSpPr/>
              <p:nvPr/>
            </p:nvSpPr>
            <p:spPr>
              <a:xfrm flipV="1">
                <a:off x="498882" y="107452"/>
                <a:ext cx="174334" cy="52484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20" name="Line"/>
              <p:cNvSpPr/>
              <p:nvPr/>
            </p:nvSpPr>
            <p:spPr>
              <a:xfrm flipV="1">
                <a:off x="496806" y="288839"/>
                <a:ext cx="167757" cy="344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21" name="Line"/>
              <p:cNvSpPr/>
              <p:nvPr/>
            </p:nvSpPr>
            <p:spPr>
              <a:xfrm flipV="1">
                <a:off x="496809" y="506720"/>
                <a:ext cx="167541" cy="125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22" name="Line"/>
              <p:cNvSpPr/>
              <p:nvPr/>
            </p:nvSpPr>
            <p:spPr>
              <a:xfrm>
                <a:off x="496811" y="633115"/>
                <a:ext cx="167780" cy="968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23" name="Line"/>
              <p:cNvSpPr/>
              <p:nvPr/>
            </p:nvSpPr>
            <p:spPr>
              <a:xfrm>
                <a:off x="496846" y="852376"/>
                <a:ext cx="167388" cy="9634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24" name="Line"/>
              <p:cNvSpPr/>
              <p:nvPr/>
            </p:nvSpPr>
            <p:spPr>
              <a:xfrm>
                <a:off x="496924" y="634462"/>
                <a:ext cx="167354" cy="316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25" name="Line"/>
              <p:cNvSpPr/>
              <p:nvPr/>
            </p:nvSpPr>
            <p:spPr>
              <a:xfrm flipV="1">
                <a:off x="496924" y="730582"/>
                <a:ext cx="166388" cy="1224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26" name="Line"/>
              <p:cNvSpPr/>
              <p:nvPr/>
            </p:nvSpPr>
            <p:spPr>
              <a:xfrm flipV="1">
                <a:off x="496858" y="506289"/>
                <a:ext cx="167746" cy="3468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27" name="Line"/>
              <p:cNvSpPr/>
              <p:nvPr/>
            </p:nvSpPr>
            <p:spPr>
              <a:xfrm flipV="1">
                <a:off x="498867" y="287789"/>
                <a:ext cx="166160" cy="5653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28" name="Line"/>
              <p:cNvSpPr/>
              <p:nvPr/>
            </p:nvSpPr>
            <p:spPr>
              <a:xfrm flipV="1">
                <a:off x="497391" y="103013"/>
                <a:ext cx="175985" cy="7500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29" name="Line"/>
              <p:cNvSpPr/>
              <p:nvPr/>
            </p:nvSpPr>
            <p:spPr>
              <a:xfrm>
                <a:off x="831278" y="70193"/>
                <a:ext cx="169159" cy="1239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30" name="Line"/>
              <p:cNvSpPr/>
              <p:nvPr/>
            </p:nvSpPr>
            <p:spPr>
              <a:xfrm>
                <a:off x="831707" y="70193"/>
                <a:ext cx="167267" cy="34480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31" name="Line"/>
              <p:cNvSpPr/>
              <p:nvPr/>
            </p:nvSpPr>
            <p:spPr>
              <a:xfrm>
                <a:off x="828802" y="70123"/>
                <a:ext cx="172528" cy="567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32" name="Line"/>
              <p:cNvSpPr/>
              <p:nvPr/>
            </p:nvSpPr>
            <p:spPr>
              <a:xfrm>
                <a:off x="831707" y="71251"/>
                <a:ext cx="163300" cy="7851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33" name="Line"/>
              <p:cNvSpPr/>
              <p:nvPr/>
            </p:nvSpPr>
            <p:spPr>
              <a:xfrm flipV="1">
                <a:off x="829750" y="194606"/>
                <a:ext cx="170654" cy="927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34" name="Line"/>
              <p:cNvSpPr/>
              <p:nvPr/>
            </p:nvSpPr>
            <p:spPr>
              <a:xfrm>
                <a:off x="829750" y="287352"/>
                <a:ext cx="170499" cy="1281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35" name="Line"/>
              <p:cNvSpPr/>
              <p:nvPr/>
            </p:nvSpPr>
            <p:spPr>
              <a:xfrm>
                <a:off x="831953" y="499064"/>
                <a:ext cx="167723" cy="13602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36" name="Line"/>
              <p:cNvSpPr/>
              <p:nvPr/>
            </p:nvSpPr>
            <p:spPr>
              <a:xfrm>
                <a:off x="831953" y="289003"/>
                <a:ext cx="169281" cy="346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37" name="Line"/>
              <p:cNvSpPr/>
              <p:nvPr/>
            </p:nvSpPr>
            <p:spPr>
              <a:xfrm>
                <a:off x="829446" y="288467"/>
                <a:ext cx="169862" cy="5699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38" name="Line"/>
              <p:cNvSpPr/>
              <p:nvPr/>
            </p:nvSpPr>
            <p:spPr>
              <a:xfrm flipV="1">
                <a:off x="831516" y="192736"/>
                <a:ext cx="168811" cy="3077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39" name="Line"/>
              <p:cNvSpPr/>
              <p:nvPr/>
            </p:nvSpPr>
            <p:spPr>
              <a:xfrm flipV="1">
                <a:off x="831516" y="413722"/>
                <a:ext cx="169598" cy="8539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40" name="Line"/>
              <p:cNvSpPr/>
              <p:nvPr/>
            </p:nvSpPr>
            <p:spPr>
              <a:xfrm>
                <a:off x="831516" y="499112"/>
                <a:ext cx="169890" cy="3590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41" name="Line"/>
              <p:cNvSpPr/>
              <p:nvPr/>
            </p:nvSpPr>
            <p:spPr>
              <a:xfrm flipV="1">
                <a:off x="829626" y="193677"/>
                <a:ext cx="170360" cy="5255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42" name="Line"/>
              <p:cNvSpPr/>
              <p:nvPr/>
            </p:nvSpPr>
            <p:spPr>
              <a:xfrm flipV="1">
                <a:off x="829854" y="415333"/>
                <a:ext cx="170315" cy="30390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43" name="Line"/>
              <p:cNvSpPr/>
              <p:nvPr/>
            </p:nvSpPr>
            <p:spPr>
              <a:xfrm flipV="1">
                <a:off x="831554" y="636701"/>
                <a:ext cx="169756" cy="841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44" name="Line"/>
              <p:cNvSpPr/>
              <p:nvPr/>
            </p:nvSpPr>
            <p:spPr>
              <a:xfrm>
                <a:off x="831876" y="719764"/>
                <a:ext cx="168045" cy="13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45" name="Line"/>
              <p:cNvSpPr/>
              <p:nvPr/>
            </p:nvSpPr>
            <p:spPr>
              <a:xfrm flipV="1">
                <a:off x="831486" y="857263"/>
                <a:ext cx="169794" cy="85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46" name="Line"/>
              <p:cNvSpPr/>
              <p:nvPr/>
            </p:nvSpPr>
            <p:spPr>
              <a:xfrm flipV="1">
                <a:off x="831486" y="193759"/>
                <a:ext cx="167875" cy="7486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47" name="Line"/>
              <p:cNvSpPr/>
              <p:nvPr/>
            </p:nvSpPr>
            <p:spPr>
              <a:xfrm flipV="1">
                <a:off x="831486" y="415948"/>
                <a:ext cx="169056" cy="525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48" name="Line"/>
              <p:cNvSpPr/>
              <p:nvPr/>
            </p:nvSpPr>
            <p:spPr>
              <a:xfrm flipV="1">
                <a:off x="829757" y="635402"/>
                <a:ext cx="170078" cy="3061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49" name="Line"/>
              <p:cNvSpPr/>
              <p:nvPr/>
            </p:nvSpPr>
            <p:spPr>
              <a:xfrm>
                <a:off x="1162885" y="192737"/>
                <a:ext cx="167426" cy="21929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50" name="Line"/>
              <p:cNvSpPr/>
              <p:nvPr/>
            </p:nvSpPr>
            <p:spPr>
              <a:xfrm>
                <a:off x="1162523" y="193915"/>
                <a:ext cx="167072" cy="44202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51" name="Line"/>
              <p:cNvSpPr/>
              <p:nvPr/>
            </p:nvSpPr>
            <p:spPr>
              <a:xfrm flipV="1">
                <a:off x="1163247" y="411050"/>
                <a:ext cx="168357" cy="26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52" name="Line"/>
              <p:cNvSpPr/>
              <p:nvPr/>
            </p:nvSpPr>
            <p:spPr>
              <a:xfrm>
                <a:off x="1164813" y="415143"/>
                <a:ext cx="166316" cy="2197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53" name="Line"/>
              <p:cNvSpPr/>
              <p:nvPr/>
            </p:nvSpPr>
            <p:spPr>
              <a:xfrm>
                <a:off x="1164606" y="636148"/>
                <a:ext cx="171133"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54" name="Line"/>
              <p:cNvSpPr/>
              <p:nvPr/>
            </p:nvSpPr>
            <p:spPr>
              <a:xfrm flipV="1">
                <a:off x="1164936" y="412510"/>
                <a:ext cx="164455" cy="2236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55" name="Line"/>
              <p:cNvSpPr/>
              <p:nvPr/>
            </p:nvSpPr>
            <p:spPr>
              <a:xfrm flipV="1">
                <a:off x="1163418" y="636675"/>
                <a:ext cx="167891" cy="2204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56" name="Line"/>
              <p:cNvSpPr/>
              <p:nvPr/>
            </p:nvSpPr>
            <p:spPr>
              <a:xfrm flipV="1">
                <a:off x="1163246" y="412510"/>
                <a:ext cx="168486" cy="4446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nvGrpSpPr>
            <p:cNvPr id="1236" name="Group"/>
            <p:cNvGrpSpPr/>
            <p:nvPr/>
          </p:nvGrpSpPr>
          <p:grpSpPr>
            <a:xfrm>
              <a:off x="2245890" y="1533006"/>
              <a:ext cx="1496373" cy="1028040"/>
              <a:chOff x="0" y="0"/>
              <a:chExt cx="1496371" cy="1028039"/>
            </a:xfrm>
          </p:grpSpPr>
          <p:sp>
            <p:nvSpPr>
              <p:cNvPr id="1158" name="Oval"/>
              <p:cNvSpPr/>
              <p:nvPr/>
            </p:nvSpPr>
            <p:spPr>
              <a:xfrm>
                <a:off x="0" y="223477"/>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59" name="Oval"/>
              <p:cNvSpPr/>
              <p:nvPr/>
            </p:nvSpPr>
            <p:spPr>
              <a:xfrm>
                <a:off x="0" y="435503"/>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60" name="Oval"/>
              <p:cNvSpPr/>
              <p:nvPr/>
            </p:nvSpPr>
            <p:spPr>
              <a:xfrm>
                <a:off x="0" y="647530"/>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61" name="Oval"/>
              <p:cNvSpPr/>
              <p:nvPr/>
            </p:nvSpPr>
            <p:spPr>
              <a:xfrm>
                <a:off x="332513" y="773369"/>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62" name="Oval"/>
              <p:cNvSpPr/>
              <p:nvPr/>
            </p:nvSpPr>
            <p:spPr>
              <a:xfrm>
                <a:off x="332513" y="110355"/>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63" name="Oval"/>
              <p:cNvSpPr/>
              <p:nvPr/>
            </p:nvSpPr>
            <p:spPr>
              <a:xfrm>
                <a:off x="332513" y="331360"/>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64" name="Oval"/>
              <p:cNvSpPr/>
              <p:nvPr/>
            </p:nvSpPr>
            <p:spPr>
              <a:xfrm>
                <a:off x="332513" y="55236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65" name="Line"/>
              <p:cNvSpPr/>
              <p:nvPr/>
            </p:nvSpPr>
            <p:spPr>
              <a:xfrm flipV="1">
                <a:off x="167859" y="214036"/>
                <a:ext cx="172107" cy="80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66" name="Oval"/>
              <p:cNvSpPr/>
              <p:nvPr/>
            </p:nvSpPr>
            <p:spPr>
              <a:xfrm>
                <a:off x="665026" y="87100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67" name="Oval"/>
              <p:cNvSpPr/>
              <p:nvPr/>
            </p:nvSpPr>
            <p:spPr>
              <a:xfrm>
                <a:off x="665026" y="20777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68" name="Oval"/>
              <p:cNvSpPr/>
              <p:nvPr/>
            </p:nvSpPr>
            <p:spPr>
              <a:xfrm>
                <a:off x="665026" y="428998"/>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69" name="Oval"/>
              <p:cNvSpPr/>
              <p:nvPr/>
            </p:nvSpPr>
            <p:spPr>
              <a:xfrm>
                <a:off x="665026" y="65000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70" name="Oval"/>
              <p:cNvSpPr/>
              <p:nvPr/>
            </p:nvSpPr>
            <p:spPr>
              <a:xfrm>
                <a:off x="997539" y="778826"/>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71" name="Oval"/>
              <p:cNvSpPr/>
              <p:nvPr/>
            </p:nvSpPr>
            <p:spPr>
              <a:xfrm>
                <a:off x="997539" y="11581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72" name="Oval"/>
              <p:cNvSpPr/>
              <p:nvPr/>
            </p:nvSpPr>
            <p:spPr>
              <a:xfrm>
                <a:off x="997539" y="33681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73" name="Oval"/>
              <p:cNvSpPr/>
              <p:nvPr/>
            </p:nvSpPr>
            <p:spPr>
              <a:xfrm>
                <a:off x="997539" y="557822"/>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74" name="Oval"/>
              <p:cNvSpPr/>
              <p:nvPr/>
            </p:nvSpPr>
            <p:spPr>
              <a:xfrm>
                <a:off x="1330606" y="333994"/>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75" name="Oval"/>
              <p:cNvSpPr/>
              <p:nvPr/>
            </p:nvSpPr>
            <p:spPr>
              <a:xfrm>
                <a:off x="1330451" y="556765"/>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76" name="Oval"/>
              <p:cNvSpPr/>
              <p:nvPr/>
            </p:nvSpPr>
            <p:spPr>
              <a:xfrm>
                <a:off x="665026" y="0"/>
                <a:ext cx="165766" cy="15703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77" name="Line"/>
              <p:cNvSpPr/>
              <p:nvPr/>
            </p:nvSpPr>
            <p:spPr>
              <a:xfrm>
                <a:off x="166303" y="293538"/>
                <a:ext cx="170334" cy="1236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78" name="Line"/>
              <p:cNvSpPr/>
              <p:nvPr/>
            </p:nvSpPr>
            <p:spPr>
              <a:xfrm>
                <a:off x="166266" y="294367"/>
                <a:ext cx="171467" cy="3392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79" name="Line"/>
              <p:cNvSpPr/>
              <p:nvPr/>
            </p:nvSpPr>
            <p:spPr>
              <a:xfrm>
                <a:off x="164018" y="294547"/>
                <a:ext cx="172708" cy="5285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80" name="Line"/>
              <p:cNvSpPr/>
              <p:nvPr/>
            </p:nvSpPr>
            <p:spPr>
              <a:xfrm flipV="1">
                <a:off x="167791" y="216030"/>
                <a:ext cx="171451" cy="2969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81" name="Line"/>
              <p:cNvSpPr/>
              <p:nvPr/>
            </p:nvSpPr>
            <p:spPr>
              <a:xfrm flipV="1">
                <a:off x="167791" y="418912"/>
                <a:ext cx="169937" cy="940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82" name="Line"/>
              <p:cNvSpPr/>
              <p:nvPr/>
            </p:nvSpPr>
            <p:spPr>
              <a:xfrm>
                <a:off x="166266" y="512950"/>
                <a:ext cx="170389" cy="1206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83" name="Line"/>
              <p:cNvSpPr/>
              <p:nvPr/>
            </p:nvSpPr>
            <p:spPr>
              <a:xfrm>
                <a:off x="166266" y="513093"/>
                <a:ext cx="174547" cy="315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84" name="Line"/>
              <p:cNvSpPr/>
              <p:nvPr/>
            </p:nvSpPr>
            <p:spPr>
              <a:xfrm flipV="1">
                <a:off x="166266" y="215362"/>
                <a:ext cx="173361" cy="5137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85" name="Line"/>
              <p:cNvSpPr/>
              <p:nvPr/>
            </p:nvSpPr>
            <p:spPr>
              <a:xfrm flipV="1">
                <a:off x="167791" y="632940"/>
                <a:ext cx="169595" cy="961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86" name="Line"/>
              <p:cNvSpPr/>
              <p:nvPr/>
            </p:nvSpPr>
            <p:spPr>
              <a:xfrm flipV="1">
                <a:off x="167791" y="416346"/>
                <a:ext cx="167783" cy="31589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87" name="Line"/>
              <p:cNvSpPr/>
              <p:nvPr/>
            </p:nvSpPr>
            <p:spPr>
              <a:xfrm>
                <a:off x="164985" y="729486"/>
                <a:ext cx="175494" cy="940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88" name="Line"/>
              <p:cNvSpPr/>
              <p:nvPr/>
            </p:nvSpPr>
            <p:spPr>
              <a:xfrm flipV="1">
                <a:off x="497309" y="105526"/>
                <a:ext cx="174644" cy="802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89" name="Line"/>
              <p:cNvSpPr/>
              <p:nvPr/>
            </p:nvSpPr>
            <p:spPr>
              <a:xfrm>
                <a:off x="498158" y="185894"/>
                <a:ext cx="164984" cy="1017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90" name="Line"/>
              <p:cNvSpPr/>
              <p:nvPr/>
            </p:nvSpPr>
            <p:spPr>
              <a:xfrm>
                <a:off x="496553" y="185894"/>
                <a:ext cx="168113" cy="3217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91" name="Line"/>
              <p:cNvSpPr/>
              <p:nvPr/>
            </p:nvSpPr>
            <p:spPr>
              <a:xfrm>
                <a:off x="498158" y="185894"/>
                <a:ext cx="165002" cy="5443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92" name="Line"/>
              <p:cNvSpPr/>
              <p:nvPr/>
            </p:nvSpPr>
            <p:spPr>
              <a:xfrm>
                <a:off x="497457" y="184573"/>
                <a:ext cx="167581" cy="7661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93" name="Line"/>
              <p:cNvSpPr/>
              <p:nvPr/>
            </p:nvSpPr>
            <p:spPr>
              <a:xfrm flipV="1">
                <a:off x="498682" y="104885"/>
                <a:ext cx="172488" cy="2995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94" name="Line"/>
              <p:cNvSpPr/>
              <p:nvPr/>
            </p:nvSpPr>
            <p:spPr>
              <a:xfrm flipV="1">
                <a:off x="498882" y="287410"/>
                <a:ext cx="164319" cy="1170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95" name="Line"/>
              <p:cNvSpPr/>
              <p:nvPr/>
            </p:nvSpPr>
            <p:spPr>
              <a:xfrm>
                <a:off x="498882" y="404432"/>
                <a:ext cx="166289" cy="101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96" name="Line"/>
              <p:cNvSpPr/>
              <p:nvPr/>
            </p:nvSpPr>
            <p:spPr>
              <a:xfrm>
                <a:off x="497309" y="405408"/>
                <a:ext cx="166893" cy="3247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97" name="Line"/>
              <p:cNvSpPr/>
              <p:nvPr/>
            </p:nvSpPr>
            <p:spPr>
              <a:xfrm>
                <a:off x="498882" y="404432"/>
                <a:ext cx="166179" cy="5455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98" name="Line"/>
              <p:cNvSpPr/>
              <p:nvPr/>
            </p:nvSpPr>
            <p:spPr>
              <a:xfrm flipV="1">
                <a:off x="498882" y="107452"/>
                <a:ext cx="174334" cy="52484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199" name="Line"/>
              <p:cNvSpPr/>
              <p:nvPr/>
            </p:nvSpPr>
            <p:spPr>
              <a:xfrm flipV="1">
                <a:off x="496806" y="288839"/>
                <a:ext cx="167757" cy="344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00" name="Line"/>
              <p:cNvSpPr/>
              <p:nvPr/>
            </p:nvSpPr>
            <p:spPr>
              <a:xfrm flipV="1">
                <a:off x="496809" y="506720"/>
                <a:ext cx="167541" cy="125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01" name="Line"/>
              <p:cNvSpPr/>
              <p:nvPr/>
            </p:nvSpPr>
            <p:spPr>
              <a:xfrm>
                <a:off x="496811" y="633115"/>
                <a:ext cx="167780" cy="968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02" name="Line"/>
              <p:cNvSpPr/>
              <p:nvPr/>
            </p:nvSpPr>
            <p:spPr>
              <a:xfrm>
                <a:off x="496846" y="852376"/>
                <a:ext cx="167388" cy="9634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03" name="Line"/>
              <p:cNvSpPr/>
              <p:nvPr/>
            </p:nvSpPr>
            <p:spPr>
              <a:xfrm>
                <a:off x="496924" y="634462"/>
                <a:ext cx="167354" cy="316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04" name="Line"/>
              <p:cNvSpPr/>
              <p:nvPr/>
            </p:nvSpPr>
            <p:spPr>
              <a:xfrm flipV="1">
                <a:off x="496924" y="730582"/>
                <a:ext cx="166388" cy="1224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05" name="Line"/>
              <p:cNvSpPr/>
              <p:nvPr/>
            </p:nvSpPr>
            <p:spPr>
              <a:xfrm flipV="1">
                <a:off x="496858" y="506289"/>
                <a:ext cx="167746" cy="3468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06" name="Line"/>
              <p:cNvSpPr/>
              <p:nvPr/>
            </p:nvSpPr>
            <p:spPr>
              <a:xfrm flipV="1">
                <a:off x="498867" y="287789"/>
                <a:ext cx="166160" cy="5653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07" name="Line"/>
              <p:cNvSpPr/>
              <p:nvPr/>
            </p:nvSpPr>
            <p:spPr>
              <a:xfrm flipV="1">
                <a:off x="497391" y="103013"/>
                <a:ext cx="175985" cy="7500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08" name="Line"/>
              <p:cNvSpPr/>
              <p:nvPr/>
            </p:nvSpPr>
            <p:spPr>
              <a:xfrm>
                <a:off x="831278" y="70193"/>
                <a:ext cx="169159" cy="1239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09" name="Line"/>
              <p:cNvSpPr/>
              <p:nvPr/>
            </p:nvSpPr>
            <p:spPr>
              <a:xfrm>
                <a:off x="831707" y="70193"/>
                <a:ext cx="167267" cy="34480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10" name="Line"/>
              <p:cNvSpPr/>
              <p:nvPr/>
            </p:nvSpPr>
            <p:spPr>
              <a:xfrm>
                <a:off x="828802" y="70123"/>
                <a:ext cx="172528" cy="567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11" name="Line"/>
              <p:cNvSpPr/>
              <p:nvPr/>
            </p:nvSpPr>
            <p:spPr>
              <a:xfrm>
                <a:off x="831707" y="71251"/>
                <a:ext cx="163300" cy="7851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12" name="Line"/>
              <p:cNvSpPr/>
              <p:nvPr/>
            </p:nvSpPr>
            <p:spPr>
              <a:xfrm flipV="1">
                <a:off x="829750" y="194606"/>
                <a:ext cx="170654" cy="927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13" name="Line"/>
              <p:cNvSpPr/>
              <p:nvPr/>
            </p:nvSpPr>
            <p:spPr>
              <a:xfrm>
                <a:off x="829750" y="287352"/>
                <a:ext cx="170499" cy="1281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14" name="Line"/>
              <p:cNvSpPr/>
              <p:nvPr/>
            </p:nvSpPr>
            <p:spPr>
              <a:xfrm>
                <a:off x="831953" y="499064"/>
                <a:ext cx="167723" cy="13602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15" name="Line"/>
              <p:cNvSpPr/>
              <p:nvPr/>
            </p:nvSpPr>
            <p:spPr>
              <a:xfrm>
                <a:off x="831953" y="289003"/>
                <a:ext cx="169281" cy="346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16" name="Line"/>
              <p:cNvSpPr/>
              <p:nvPr/>
            </p:nvSpPr>
            <p:spPr>
              <a:xfrm>
                <a:off x="829446" y="288467"/>
                <a:ext cx="169862" cy="5699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17" name="Line"/>
              <p:cNvSpPr/>
              <p:nvPr/>
            </p:nvSpPr>
            <p:spPr>
              <a:xfrm flipV="1">
                <a:off x="831516" y="192736"/>
                <a:ext cx="168811" cy="3077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18" name="Line"/>
              <p:cNvSpPr/>
              <p:nvPr/>
            </p:nvSpPr>
            <p:spPr>
              <a:xfrm flipV="1">
                <a:off x="831516" y="413722"/>
                <a:ext cx="169598" cy="8539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19" name="Line"/>
              <p:cNvSpPr/>
              <p:nvPr/>
            </p:nvSpPr>
            <p:spPr>
              <a:xfrm>
                <a:off x="831516" y="499112"/>
                <a:ext cx="169890" cy="3590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20" name="Line"/>
              <p:cNvSpPr/>
              <p:nvPr/>
            </p:nvSpPr>
            <p:spPr>
              <a:xfrm flipV="1">
                <a:off x="829626" y="193677"/>
                <a:ext cx="170360" cy="5255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21" name="Line"/>
              <p:cNvSpPr/>
              <p:nvPr/>
            </p:nvSpPr>
            <p:spPr>
              <a:xfrm flipV="1">
                <a:off x="829854" y="415333"/>
                <a:ext cx="170315" cy="30390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22" name="Line"/>
              <p:cNvSpPr/>
              <p:nvPr/>
            </p:nvSpPr>
            <p:spPr>
              <a:xfrm flipV="1">
                <a:off x="831554" y="636701"/>
                <a:ext cx="169756" cy="841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23" name="Line"/>
              <p:cNvSpPr/>
              <p:nvPr/>
            </p:nvSpPr>
            <p:spPr>
              <a:xfrm>
                <a:off x="831876" y="719764"/>
                <a:ext cx="168045" cy="13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24" name="Line"/>
              <p:cNvSpPr/>
              <p:nvPr/>
            </p:nvSpPr>
            <p:spPr>
              <a:xfrm flipV="1">
                <a:off x="831486" y="857263"/>
                <a:ext cx="169794" cy="85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25" name="Line"/>
              <p:cNvSpPr/>
              <p:nvPr/>
            </p:nvSpPr>
            <p:spPr>
              <a:xfrm flipV="1">
                <a:off x="831486" y="193759"/>
                <a:ext cx="167875" cy="7486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26" name="Line"/>
              <p:cNvSpPr/>
              <p:nvPr/>
            </p:nvSpPr>
            <p:spPr>
              <a:xfrm flipV="1">
                <a:off x="831486" y="415948"/>
                <a:ext cx="169056" cy="525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27" name="Line"/>
              <p:cNvSpPr/>
              <p:nvPr/>
            </p:nvSpPr>
            <p:spPr>
              <a:xfrm flipV="1">
                <a:off x="829757" y="635402"/>
                <a:ext cx="170078" cy="3061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28" name="Line"/>
              <p:cNvSpPr/>
              <p:nvPr/>
            </p:nvSpPr>
            <p:spPr>
              <a:xfrm>
                <a:off x="1162885" y="192737"/>
                <a:ext cx="167426" cy="21929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29" name="Line"/>
              <p:cNvSpPr/>
              <p:nvPr/>
            </p:nvSpPr>
            <p:spPr>
              <a:xfrm>
                <a:off x="1162523" y="193915"/>
                <a:ext cx="167072" cy="44202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30" name="Line"/>
              <p:cNvSpPr/>
              <p:nvPr/>
            </p:nvSpPr>
            <p:spPr>
              <a:xfrm flipV="1">
                <a:off x="1163247" y="411050"/>
                <a:ext cx="168357" cy="26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31" name="Line"/>
              <p:cNvSpPr/>
              <p:nvPr/>
            </p:nvSpPr>
            <p:spPr>
              <a:xfrm>
                <a:off x="1164813" y="415143"/>
                <a:ext cx="166316" cy="2197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32" name="Line"/>
              <p:cNvSpPr/>
              <p:nvPr/>
            </p:nvSpPr>
            <p:spPr>
              <a:xfrm>
                <a:off x="1164606" y="636148"/>
                <a:ext cx="171133"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33" name="Line"/>
              <p:cNvSpPr/>
              <p:nvPr/>
            </p:nvSpPr>
            <p:spPr>
              <a:xfrm flipV="1">
                <a:off x="1164936" y="412510"/>
                <a:ext cx="164455" cy="2236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34" name="Line"/>
              <p:cNvSpPr/>
              <p:nvPr/>
            </p:nvSpPr>
            <p:spPr>
              <a:xfrm flipV="1">
                <a:off x="1163418" y="636675"/>
                <a:ext cx="167891" cy="2204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35" name="Line"/>
              <p:cNvSpPr/>
              <p:nvPr/>
            </p:nvSpPr>
            <p:spPr>
              <a:xfrm flipV="1">
                <a:off x="1163246" y="412510"/>
                <a:ext cx="168486" cy="4446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nvGrpSpPr>
            <p:cNvPr id="1315" name="Group"/>
            <p:cNvGrpSpPr/>
            <p:nvPr/>
          </p:nvGrpSpPr>
          <p:grpSpPr>
            <a:xfrm>
              <a:off x="4448580" y="127664"/>
              <a:ext cx="1496373" cy="1028041"/>
              <a:chOff x="0" y="0"/>
              <a:chExt cx="1496371" cy="1028039"/>
            </a:xfrm>
          </p:grpSpPr>
          <p:sp>
            <p:nvSpPr>
              <p:cNvPr id="1237" name="Oval"/>
              <p:cNvSpPr/>
              <p:nvPr/>
            </p:nvSpPr>
            <p:spPr>
              <a:xfrm>
                <a:off x="0" y="223477"/>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38" name="Oval"/>
              <p:cNvSpPr/>
              <p:nvPr/>
            </p:nvSpPr>
            <p:spPr>
              <a:xfrm>
                <a:off x="0" y="435503"/>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39" name="Oval"/>
              <p:cNvSpPr/>
              <p:nvPr/>
            </p:nvSpPr>
            <p:spPr>
              <a:xfrm>
                <a:off x="0" y="647530"/>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40" name="Oval"/>
              <p:cNvSpPr/>
              <p:nvPr/>
            </p:nvSpPr>
            <p:spPr>
              <a:xfrm>
                <a:off x="332513" y="773369"/>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41" name="Oval"/>
              <p:cNvSpPr/>
              <p:nvPr/>
            </p:nvSpPr>
            <p:spPr>
              <a:xfrm>
                <a:off x="332513" y="110355"/>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42" name="Oval"/>
              <p:cNvSpPr/>
              <p:nvPr/>
            </p:nvSpPr>
            <p:spPr>
              <a:xfrm>
                <a:off x="332513" y="331360"/>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43" name="Oval"/>
              <p:cNvSpPr/>
              <p:nvPr/>
            </p:nvSpPr>
            <p:spPr>
              <a:xfrm>
                <a:off x="332513" y="55236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44" name="Line"/>
              <p:cNvSpPr/>
              <p:nvPr/>
            </p:nvSpPr>
            <p:spPr>
              <a:xfrm flipV="1">
                <a:off x="167859" y="214036"/>
                <a:ext cx="172107" cy="80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45" name="Oval"/>
              <p:cNvSpPr/>
              <p:nvPr/>
            </p:nvSpPr>
            <p:spPr>
              <a:xfrm>
                <a:off x="665026" y="87100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46" name="Oval"/>
              <p:cNvSpPr/>
              <p:nvPr/>
            </p:nvSpPr>
            <p:spPr>
              <a:xfrm>
                <a:off x="665026" y="20777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47" name="Oval"/>
              <p:cNvSpPr/>
              <p:nvPr/>
            </p:nvSpPr>
            <p:spPr>
              <a:xfrm>
                <a:off x="665026" y="428998"/>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48" name="Oval"/>
              <p:cNvSpPr/>
              <p:nvPr/>
            </p:nvSpPr>
            <p:spPr>
              <a:xfrm>
                <a:off x="665026" y="65000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49" name="Oval"/>
              <p:cNvSpPr/>
              <p:nvPr/>
            </p:nvSpPr>
            <p:spPr>
              <a:xfrm>
                <a:off x="997539" y="778826"/>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50" name="Oval"/>
              <p:cNvSpPr/>
              <p:nvPr/>
            </p:nvSpPr>
            <p:spPr>
              <a:xfrm>
                <a:off x="997539" y="11581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51" name="Oval"/>
              <p:cNvSpPr/>
              <p:nvPr/>
            </p:nvSpPr>
            <p:spPr>
              <a:xfrm>
                <a:off x="997539" y="33681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52" name="Oval"/>
              <p:cNvSpPr/>
              <p:nvPr/>
            </p:nvSpPr>
            <p:spPr>
              <a:xfrm>
                <a:off x="997539" y="557822"/>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53" name="Oval"/>
              <p:cNvSpPr/>
              <p:nvPr/>
            </p:nvSpPr>
            <p:spPr>
              <a:xfrm>
                <a:off x="1330606" y="333994"/>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54" name="Oval"/>
              <p:cNvSpPr/>
              <p:nvPr/>
            </p:nvSpPr>
            <p:spPr>
              <a:xfrm>
                <a:off x="1330451" y="556765"/>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55" name="Oval"/>
              <p:cNvSpPr/>
              <p:nvPr/>
            </p:nvSpPr>
            <p:spPr>
              <a:xfrm>
                <a:off x="665026" y="0"/>
                <a:ext cx="165766" cy="15703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56" name="Line"/>
              <p:cNvSpPr/>
              <p:nvPr/>
            </p:nvSpPr>
            <p:spPr>
              <a:xfrm>
                <a:off x="166303" y="293538"/>
                <a:ext cx="170334" cy="1236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57" name="Line"/>
              <p:cNvSpPr/>
              <p:nvPr/>
            </p:nvSpPr>
            <p:spPr>
              <a:xfrm>
                <a:off x="166266" y="294367"/>
                <a:ext cx="171467" cy="3392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58" name="Line"/>
              <p:cNvSpPr/>
              <p:nvPr/>
            </p:nvSpPr>
            <p:spPr>
              <a:xfrm>
                <a:off x="164018" y="294547"/>
                <a:ext cx="172708" cy="5285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59" name="Line"/>
              <p:cNvSpPr/>
              <p:nvPr/>
            </p:nvSpPr>
            <p:spPr>
              <a:xfrm flipV="1">
                <a:off x="167791" y="216030"/>
                <a:ext cx="171451" cy="2969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60" name="Line"/>
              <p:cNvSpPr/>
              <p:nvPr/>
            </p:nvSpPr>
            <p:spPr>
              <a:xfrm flipV="1">
                <a:off x="167791" y="418912"/>
                <a:ext cx="169937" cy="940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61" name="Line"/>
              <p:cNvSpPr/>
              <p:nvPr/>
            </p:nvSpPr>
            <p:spPr>
              <a:xfrm>
                <a:off x="166266" y="512950"/>
                <a:ext cx="170389" cy="1206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62" name="Line"/>
              <p:cNvSpPr/>
              <p:nvPr/>
            </p:nvSpPr>
            <p:spPr>
              <a:xfrm>
                <a:off x="166266" y="513093"/>
                <a:ext cx="174547" cy="315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63" name="Line"/>
              <p:cNvSpPr/>
              <p:nvPr/>
            </p:nvSpPr>
            <p:spPr>
              <a:xfrm flipV="1">
                <a:off x="166266" y="215362"/>
                <a:ext cx="173361" cy="5137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64" name="Line"/>
              <p:cNvSpPr/>
              <p:nvPr/>
            </p:nvSpPr>
            <p:spPr>
              <a:xfrm flipV="1">
                <a:off x="167791" y="632940"/>
                <a:ext cx="169595" cy="961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65" name="Line"/>
              <p:cNvSpPr/>
              <p:nvPr/>
            </p:nvSpPr>
            <p:spPr>
              <a:xfrm flipV="1">
                <a:off x="167791" y="416346"/>
                <a:ext cx="167783" cy="31589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66" name="Line"/>
              <p:cNvSpPr/>
              <p:nvPr/>
            </p:nvSpPr>
            <p:spPr>
              <a:xfrm>
                <a:off x="164985" y="729486"/>
                <a:ext cx="175494" cy="940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67" name="Line"/>
              <p:cNvSpPr/>
              <p:nvPr/>
            </p:nvSpPr>
            <p:spPr>
              <a:xfrm flipV="1">
                <a:off x="497309" y="105526"/>
                <a:ext cx="174644" cy="802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68" name="Line"/>
              <p:cNvSpPr/>
              <p:nvPr/>
            </p:nvSpPr>
            <p:spPr>
              <a:xfrm>
                <a:off x="498158" y="185894"/>
                <a:ext cx="164984" cy="1017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69" name="Line"/>
              <p:cNvSpPr/>
              <p:nvPr/>
            </p:nvSpPr>
            <p:spPr>
              <a:xfrm>
                <a:off x="496553" y="185894"/>
                <a:ext cx="168113" cy="3217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70" name="Line"/>
              <p:cNvSpPr/>
              <p:nvPr/>
            </p:nvSpPr>
            <p:spPr>
              <a:xfrm>
                <a:off x="498158" y="185894"/>
                <a:ext cx="165002" cy="5443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71" name="Line"/>
              <p:cNvSpPr/>
              <p:nvPr/>
            </p:nvSpPr>
            <p:spPr>
              <a:xfrm>
                <a:off x="497457" y="184573"/>
                <a:ext cx="167581" cy="7661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72" name="Line"/>
              <p:cNvSpPr/>
              <p:nvPr/>
            </p:nvSpPr>
            <p:spPr>
              <a:xfrm flipV="1">
                <a:off x="498682" y="104885"/>
                <a:ext cx="172488" cy="2995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73" name="Line"/>
              <p:cNvSpPr/>
              <p:nvPr/>
            </p:nvSpPr>
            <p:spPr>
              <a:xfrm flipV="1">
                <a:off x="498882" y="287410"/>
                <a:ext cx="164319" cy="1170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74" name="Line"/>
              <p:cNvSpPr/>
              <p:nvPr/>
            </p:nvSpPr>
            <p:spPr>
              <a:xfrm>
                <a:off x="498882" y="404432"/>
                <a:ext cx="166289" cy="101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75" name="Line"/>
              <p:cNvSpPr/>
              <p:nvPr/>
            </p:nvSpPr>
            <p:spPr>
              <a:xfrm>
                <a:off x="497309" y="405408"/>
                <a:ext cx="166893" cy="3247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76" name="Line"/>
              <p:cNvSpPr/>
              <p:nvPr/>
            </p:nvSpPr>
            <p:spPr>
              <a:xfrm>
                <a:off x="498882" y="404432"/>
                <a:ext cx="166179" cy="5455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77" name="Line"/>
              <p:cNvSpPr/>
              <p:nvPr/>
            </p:nvSpPr>
            <p:spPr>
              <a:xfrm flipV="1">
                <a:off x="498882" y="107452"/>
                <a:ext cx="174334" cy="52484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78" name="Line"/>
              <p:cNvSpPr/>
              <p:nvPr/>
            </p:nvSpPr>
            <p:spPr>
              <a:xfrm flipV="1">
                <a:off x="496806" y="288839"/>
                <a:ext cx="167757" cy="344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79" name="Line"/>
              <p:cNvSpPr/>
              <p:nvPr/>
            </p:nvSpPr>
            <p:spPr>
              <a:xfrm flipV="1">
                <a:off x="496809" y="506720"/>
                <a:ext cx="167541" cy="125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80" name="Line"/>
              <p:cNvSpPr/>
              <p:nvPr/>
            </p:nvSpPr>
            <p:spPr>
              <a:xfrm>
                <a:off x="496811" y="633115"/>
                <a:ext cx="167780" cy="968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81" name="Line"/>
              <p:cNvSpPr/>
              <p:nvPr/>
            </p:nvSpPr>
            <p:spPr>
              <a:xfrm>
                <a:off x="496846" y="852376"/>
                <a:ext cx="167388" cy="9634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82" name="Line"/>
              <p:cNvSpPr/>
              <p:nvPr/>
            </p:nvSpPr>
            <p:spPr>
              <a:xfrm>
                <a:off x="496924" y="634462"/>
                <a:ext cx="167354" cy="316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83" name="Line"/>
              <p:cNvSpPr/>
              <p:nvPr/>
            </p:nvSpPr>
            <p:spPr>
              <a:xfrm flipV="1">
                <a:off x="496924" y="730582"/>
                <a:ext cx="166388" cy="1224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84" name="Line"/>
              <p:cNvSpPr/>
              <p:nvPr/>
            </p:nvSpPr>
            <p:spPr>
              <a:xfrm flipV="1">
                <a:off x="496858" y="506289"/>
                <a:ext cx="167746" cy="3468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85" name="Line"/>
              <p:cNvSpPr/>
              <p:nvPr/>
            </p:nvSpPr>
            <p:spPr>
              <a:xfrm flipV="1">
                <a:off x="498867" y="287789"/>
                <a:ext cx="166160" cy="5653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86" name="Line"/>
              <p:cNvSpPr/>
              <p:nvPr/>
            </p:nvSpPr>
            <p:spPr>
              <a:xfrm flipV="1">
                <a:off x="497391" y="103013"/>
                <a:ext cx="175985" cy="7500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87" name="Line"/>
              <p:cNvSpPr/>
              <p:nvPr/>
            </p:nvSpPr>
            <p:spPr>
              <a:xfrm>
                <a:off x="831278" y="70193"/>
                <a:ext cx="169159" cy="1239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88" name="Line"/>
              <p:cNvSpPr/>
              <p:nvPr/>
            </p:nvSpPr>
            <p:spPr>
              <a:xfrm>
                <a:off x="831707" y="70193"/>
                <a:ext cx="167267" cy="34480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89" name="Line"/>
              <p:cNvSpPr/>
              <p:nvPr/>
            </p:nvSpPr>
            <p:spPr>
              <a:xfrm>
                <a:off x="828802" y="70123"/>
                <a:ext cx="172528" cy="567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90" name="Line"/>
              <p:cNvSpPr/>
              <p:nvPr/>
            </p:nvSpPr>
            <p:spPr>
              <a:xfrm>
                <a:off x="831707" y="71251"/>
                <a:ext cx="163300" cy="7851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91" name="Line"/>
              <p:cNvSpPr/>
              <p:nvPr/>
            </p:nvSpPr>
            <p:spPr>
              <a:xfrm flipV="1">
                <a:off x="829750" y="194606"/>
                <a:ext cx="170654" cy="927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92" name="Line"/>
              <p:cNvSpPr/>
              <p:nvPr/>
            </p:nvSpPr>
            <p:spPr>
              <a:xfrm>
                <a:off x="829750" y="287352"/>
                <a:ext cx="170499" cy="1281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93" name="Line"/>
              <p:cNvSpPr/>
              <p:nvPr/>
            </p:nvSpPr>
            <p:spPr>
              <a:xfrm>
                <a:off x="831953" y="499064"/>
                <a:ext cx="167723" cy="13602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94" name="Line"/>
              <p:cNvSpPr/>
              <p:nvPr/>
            </p:nvSpPr>
            <p:spPr>
              <a:xfrm>
                <a:off x="831953" y="289003"/>
                <a:ext cx="169281" cy="346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95" name="Line"/>
              <p:cNvSpPr/>
              <p:nvPr/>
            </p:nvSpPr>
            <p:spPr>
              <a:xfrm>
                <a:off x="829446" y="288467"/>
                <a:ext cx="169862" cy="5699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96" name="Line"/>
              <p:cNvSpPr/>
              <p:nvPr/>
            </p:nvSpPr>
            <p:spPr>
              <a:xfrm flipV="1">
                <a:off x="831516" y="192736"/>
                <a:ext cx="168811" cy="3077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97" name="Line"/>
              <p:cNvSpPr/>
              <p:nvPr/>
            </p:nvSpPr>
            <p:spPr>
              <a:xfrm flipV="1">
                <a:off x="831516" y="413722"/>
                <a:ext cx="169598" cy="8539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98" name="Line"/>
              <p:cNvSpPr/>
              <p:nvPr/>
            </p:nvSpPr>
            <p:spPr>
              <a:xfrm>
                <a:off x="831516" y="499112"/>
                <a:ext cx="169890" cy="3590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299" name="Line"/>
              <p:cNvSpPr/>
              <p:nvPr/>
            </p:nvSpPr>
            <p:spPr>
              <a:xfrm flipV="1">
                <a:off x="829626" y="193677"/>
                <a:ext cx="170360" cy="5255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00" name="Line"/>
              <p:cNvSpPr/>
              <p:nvPr/>
            </p:nvSpPr>
            <p:spPr>
              <a:xfrm flipV="1">
                <a:off x="829854" y="415333"/>
                <a:ext cx="170315" cy="30390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01" name="Line"/>
              <p:cNvSpPr/>
              <p:nvPr/>
            </p:nvSpPr>
            <p:spPr>
              <a:xfrm flipV="1">
                <a:off x="831554" y="636701"/>
                <a:ext cx="169756" cy="841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02" name="Line"/>
              <p:cNvSpPr/>
              <p:nvPr/>
            </p:nvSpPr>
            <p:spPr>
              <a:xfrm>
                <a:off x="831876" y="719764"/>
                <a:ext cx="168045" cy="13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03" name="Line"/>
              <p:cNvSpPr/>
              <p:nvPr/>
            </p:nvSpPr>
            <p:spPr>
              <a:xfrm flipV="1">
                <a:off x="831486" y="857263"/>
                <a:ext cx="169794" cy="85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04" name="Line"/>
              <p:cNvSpPr/>
              <p:nvPr/>
            </p:nvSpPr>
            <p:spPr>
              <a:xfrm flipV="1">
                <a:off x="831486" y="193759"/>
                <a:ext cx="167875" cy="7486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05" name="Line"/>
              <p:cNvSpPr/>
              <p:nvPr/>
            </p:nvSpPr>
            <p:spPr>
              <a:xfrm flipV="1">
                <a:off x="831486" y="415948"/>
                <a:ext cx="169056" cy="525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06" name="Line"/>
              <p:cNvSpPr/>
              <p:nvPr/>
            </p:nvSpPr>
            <p:spPr>
              <a:xfrm flipV="1">
                <a:off x="829757" y="635402"/>
                <a:ext cx="170078" cy="3061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07" name="Line"/>
              <p:cNvSpPr/>
              <p:nvPr/>
            </p:nvSpPr>
            <p:spPr>
              <a:xfrm>
                <a:off x="1162885" y="192737"/>
                <a:ext cx="167426" cy="21929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08" name="Line"/>
              <p:cNvSpPr/>
              <p:nvPr/>
            </p:nvSpPr>
            <p:spPr>
              <a:xfrm>
                <a:off x="1162523" y="193915"/>
                <a:ext cx="167072" cy="44202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09" name="Line"/>
              <p:cNvSpPr/>
              <p:nvPr/>
            </p:nvSpPr>
            <p:spPr>
              <a:xfrm flipV="1">
                <a:off x="1163247" y="411050"/>
                <a:ext cx="168357" cy="26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10" name="Line"/>
              <p:cNvSpPr/>
              <p:nvPr/>
            </p:nvSpPr>
            <p:spPr>
              <a:xfrm>
                <a:off x="1164813" y="415143"/>
                <a:ext cx="166316" cy="2197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11" name="Line"/>
              <p:cNvSpPr/>
              <p:nvPr/>
            </p:nvSpPr>
            <p:spPr>
              <a:xfrm>
                <a:off x="1164606" y="636148"/>
                <a:ext cx="171133"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12" name="Line"/>
              <p:cNvSpPr/>
              <p:nvPr/>
            </p:nvSpPr>
            <p:spPr>
              <a:xfrm flipV="1">
                <a:off x="1164936" y="412510"/>
                <a:ext cx="164455" cy="2236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13" name="Line"/>
              <p:cNvSpPr/>
              <p:nvPr/>
            </p:nvSpPr>
            <p:spPr>
              <a:xfrm flipV="1">
                <a:off x="1163418" y="636675"/>
                <a:ext cx="167891" cy="2204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14" name="Line"/>
              <p:cNvSpPr/>
              <p:nvPr/>
            </p:nvSpPr>
            <p:spPr>
              <a:xfrm flipV="1">
                <a:off x="1163246" y="412510"/>
                <a:ext cx="168486" cy="4446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grpSp>
        <p:nvGrpSpPr>
          <p:cNvPr id="1319" name="Group"/>
          <p:cNvGrpSpPr/>
          <p:nvPr/>
        </p:nvGrpSpPr>
        <p:grpSpPr>
          <a:xfrm>
            <a:off x="4047291" y="4476603"/>
            <a:ext cx="8935471" cy="4053889"/>
            <a:chOff x="0" y="0"/>
            <a:chExt cx="8935469" cy="4053887"/>
          </a:xfrm>
        </p:grpSpPr>
        <p:pic>
          <p:nvPicPr>
            <p:cNvPr id="1317" name="data_parallel.pdf" descr="data_parallel.pdf"/>
            <p:cNvPicPr>
              <a:picLocks noChangeAspect="1"/>
            </p:cNvPicPr>
            <p:nvPr/>
          </p:nvPicPr>
          <p:blipFill>
            <a:blip r:embed="rId5">
              <a:extLst/>
            </a:blip>
            <a:srcRect l="4450" t="67963" r="4450" b="1533"/>
            <a:stretch>
              <a:fillRect/>
            </a:stretch>
          </p:blipFill>
          <p:spPr>
            <a:xfrm>
              <a:off x="563865" y="396281"/>
              <a:ext cx="8371605" cy="3657607"/>
            </a:xfrm>
            <a:prstGeom prst="rect">
              <a:avLst/>
            </a:prstGeom>
            <a:ln w="12700" cap="flat">
              <a:noFill/>
              <a:miter lim="400000"/>
            </a:ln>
            <a:effectLst/>
          </p:spPr>
        </p:pic>
        <p:sp>
          <p:nvSpPr>
            <p:cNvPr id="1318" name="Line"/>
            <p:cNvSpPr/>
            <p:nvPr/>
          </p:nvSpPr>
          <p:spPr>
            <a:xfrm>
              <a:off x="-1" y="-1"/>
              <a:ext cx="663306" cy="523606"/>
            </a:xfrm>
            <a:prstGeom prst="line">
              <a:avLst/>
            </a:prstGeom>
            <a:noFill/>
            <a:ln w="38100" cap="flat">
              <a:solidFill>
                <a:srgbClr val="000000"/>
              </a:solidFill>
              <a:prstDash val="sysDot"/>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
        <p:nvSpPr>
          <p:cNvPr id="1320" name="Arrow"/>
          <p:cNvSpPr/>
          <p:nvPr/>
        </p:nvSpPr>
        <p:spPr>
          <a:xfrm rot="7442453">
            <a:off x="5352359" y="3712951"/>
            <a:ext cx="1517888" cy="944927"/>
          </a:xfrm>
          <a:prstGeom prst="rightArrow">
            <a:avLst>
              <a:gd name="adj1" fmla="val 38610"/>
              <a:gd name="adj2" fmla="val 65531"/>
            </a:avLst>
          </a:prstGeom>
          <a:solidFill>
            <a:schemeClr val="accent5"/>
          </a:solidFill>
          <a:ln w="63500">
            <a:solidFill>
              <a:srgbClr val="000000"/>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 grpId="1"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2" name="Data-Parallel Training"/>
          <p:cNvSpPr txBox="1">
            <a:spLocks noGrp="1"/>
          </p:cNvSpPr>
          <p:nvPr>
            <p:ph type="title"/>
          </p:nvPr>
        </p:nvSpPr>
        <p:spPr>
          <a:prstGeom prst="rect">
            <a:avLst/>
          </a:prstGeom>
        </p:spPr>
        <p:txBody>
          <a:bodyPr/>
          <a:lstStyle/>
          <a:p>
            <a:r>
              <a:t>Data-Parallel Training</a:t>
            </a:r>
          </a:p>
        </p:txBody>
      </p:sp>
      <p:sp>
        <p:nvSpPr>
          <p:cNvPr id="132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grpSp>
        <p:nvGrpSpPr>
          <p:cNvPr id="1567" name="Group"/>
          <p:cNvGrpSpPr/>
          <p:nvPr/>
        </p:nvGrpSpPr>
        <p:grpSpPr>
          <a:xfrm>
            <a:off x="199992" y="1791378"/>
            <a:ext cx="6039261" cy="2688712"/>
            <a:chOff x="0" y="0"/>
            <a:chExt cx="6039260" cy="2688710"/>
          </a:xfrm>
        </p:grpSpPr>
        <p:sp>
          <p:nvSpPr>
            <p:cNvPr id="1324" name="Rectangle"/>
            <p:cNvSpPr/>
            <p:nvPr/>
          </p:nvSpPr>
          <p:spPr>
            <a:xfrm>
              <a:off x="2151583" y="1405341"/>
              <a:ext cx="1684987" cy="1283370"/>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25" name="Rectangle"/>
            <p:cNvSpPr/>
            <p:nvPr/>
          </p:nvSpPr>
          <p:spPr>
            <a:xfrm>
              <a:off x="0" y="0"/>
              <a:ext cx="1684987" cy="1283370"/>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26" name="Rectangle"/>
            <p:cNvSpPr/>
            <p:nvPr/>
          </p:nvSpPr>
          <p:spPr>
            <a:xfrm>
              <a:off x="4354273" y="0"/>
              <a:ext cx="1684988" cy="1283370"/>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27" name="Line"/>
            <p:cNvSpPr/>
            <p:nvPr/>
          </p:nvSpPr>
          <p:spPr>
            <a:xfrm>
              <a:off x="1703171" y="613251"/>
              <a:ext cx="889175" cy="796545"/>
            </a:xfrm>
            <a:prstGeom prst="line">
              <a:avLst/>
            </a:prstGeom>
            <a:noFill/>
            <a:ln w="101600" cap="flat">
              <a:solidFill>
                <a:srgbClr val="000000"/>
              </a:solidFill>
              <a:prstDash val="solid"/>
              <a:miter lim="400000"/>
              <a:headEnd type="triangle" w="med" len="med"/>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28" name="Line"/>
            <p:cNvSpPr/>
            <p:nvPr/>
          </p:nvSpPr>
          <p:spPr>
            <a:xfrm flipV="1">
              <a:off x="3402403" y="619979"/>
              <a:ext cx="926987" cy="791248"/>
            </a:xfrm>
            <a:prstGeom prst="line">
              <a:avLst/>
            </a:prstGeom>
            <a:noFill/>
            <a:ln w="101600" cap="flat">
              <a:solidFill>
                <a:srgbClr val="000000"/>
              </a:solidFill>
              <a:prstDash val="solid"/>
              <a:miter lim="400000"/>
              <a:headEnd type="triangle" w="med" len="med"/>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29" name="Line"/>
            <p:cNvSpPr/>
            <p:nvPr/>
          </p:nvSpPr>
          <p:spPr>
            <a:xfrm>
              <a:off x="1699535" y="320556"/>
              <a:ext cx="2631590" cy="1805"/>
            </a:xfrm>
            <a:prstGeom prst="line">
              <a:avLst/>
            </a:prstGeom>
            <a:noFill/>
            <a:ln w="101600" cap="flat">
              <a:solidFill>
                <a:srgbClr val="000000"/>
              </a:solidFill>
              <a:prstDash val="solid"/>
              <a:miter lim="400000"/>
              <a:headEnd type="triangle" w="med" len="med"/>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nvGrpSpPr>
            <p:cNvPr id="1408" name="Group"/>
            <p:cNvGrpSpPr/>
            <p:nvPr/>
          </p:nvGrpSpPr>
          <p:grpSpPr>
            <a:xfrm>
              <a:off x="94307" y="127664"/>
              <a:ext cx="1496373" cy="1028041"/>
              <a:chOff x="0" y="0"/>
              <a:chExt cx="1496371" cy="1028039"/>
            </a:xfrm>
          </p:grpSpPr>
          <p:sp>
            <p:nvSpPr>
              <p:cNvPr id="1330" name="Oval"/>
              <p:cNvSpPr/>
              <p:nvPr/>
            </p:nvSpPr>
            <p:spPr>
              <a:xfrm>
                <a:off x="0" y="223477"/>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31" name="Oval"/>
              <p:cNvSpPr/>
              <p:nvPr/>
            </p:nvSpPr>
            <p:spPr>
              <a:xfrm>
                <a:off x="0" y="435503"/>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32" name="Oval"/>
              <p:cNvSpPr/>
              <p:nvPr/>
            </p:nvSpPr>
            <p:spPr>
              <a:xfrm>
                <a:off x="0" y="647530"/>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33" name="Oval"/>
              <p:cNvSpPr/>
              <p:nvPr/>
            </p:nvSpPr>
            <p:spPr>
              <a:xfrm>
                <a:off x="332513" y="773369"/>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34" name="Oval"/>
              <p:cNvSpPr/>
              <p:nvPr/>
            </p:nvSpPr>
            <p:spPr>
              <a:xfrm>
                <a:off x="332513" y="110355"/>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35" name="Oval"/>
              <p:cNvSpPr/>
              <p:nvPr/>
            </p:nvSpPr>
            <p:spPr>
              <a:xfrm>
                <a:off x="332513" y="331360"/>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36" name="Oval"/>
              <p:cNvSpPr/>
              <p:nvPr/>
            </p:nvSpPr>
            <p:spPr>
              <a:xfrm>
                <a:off x="332513" y="55236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37" name="Line"/>
              <p:cNvSpPr/>
              <p:nvPr/>
            </p:nvSpPr>
            <p:spPr>
              <a:xfrm flipV="1">
                <a:off x="167859" y="214036"/>
                <a:ext cx="172107" cy="80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38" name="Oval"/>
              <p:cNvSpPr/>
              <p:nvPr/>
            </p:nvSpPr>
            <p:spPr>
              <a:xfrm>
                <a:off x="665026" y="87100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39" name="Oval"/>
              <p:cNvSpPr/>
              <p:nvPr/>
            </p:nvSpPr>
            <p:spPr>
              <a:xfrm>
                <a:off x="665026" y="20777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40" name="Oval"/>
              <p:cNvSpPr/>
              <p:nvPr/>
            </p:nvSpPr>
            <p:spPr>
              <a:xfrm>
                <a:off x="665026" y="428998"/>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41" name="Oval"/>
              <p:cNvSpPr/>
              <p:nvPr/>
            </p:nvSpPr>
            <p:spPr>
              <a:xfrm>
                <a:off x="665026" y="65000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42" name="Oval"/>
              <p:cNvSpPr/>
              <p:nvPr/>
            </p:nvSpPr>
            <p:spPr>
              <a:xfrm>
                <a:off x="997539" y="778826"/>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43" name="Oval"/>
              <p:cNvSpPr/>
              <p:nvPr/>
            </p:nvSpPr>
            <p:spPr>
              <a:xfrm>
                <a:off x="997539" y="11581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44" name="Oval"/>
              <p:cNvSpPr/>
              <p:nvPr/>
            </p:nvSpPr>
            <p:spPr>
              <a:xfrm>
                <a:off x="997539" y="33681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45" name="Oval"/>
              <p:cNvSpPr/>
              <p:nvPr/>
            </p:nvSpPr>
            <p:spPr>
              <a:xfrm>
                <a:off x="997539" y="557822"/>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46" name="Oval"/>
              <p:cNvSpPr/>
              <p:nvPr/>
            </p:nvSpPr>
            <p:spPr>
              <a:xfrm>
                <a:off x="1330606" y="333994"/>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47" name="Oval"/>
              <p:cNvSpPr/>
              <p:nvPr/>
            </p:nvSpPr>
            <p:spPr>
              <a:xfrm>
                <a:off x="1330451" y="556765"/>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48" name="Oval"/>
              <p:cNvSpPr/>
              <p:nvPr/>
            </p:nvSpPr>
            <p:spPr>
              <a:xfrm>
                <a:off x="665026" y="0"/>
                <a:ext cx="165766" cy="15703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49" name="Line"/>
              <p:cNvSpPr/>
              <p:nvPr/>
            </p:nvSpPr>
            <p:spPr>
              <a:xfrm>
                <a:off x="166303" y="293538"/>
                <a:ext cx="170334" cy="1236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50" name="Line"/>
              <p:cNvSpPr/>
              <p:nvPr/>
            </p:nvSpPr>
            <p:spPr>
              <a:xfrm>
                <a:off x="166266" y="294367"/>
                <a:ext cx="171467" cy="3392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51" name="Line"/>
              <p:cNvSpPr/>
              <p:nvPr/>
            </p:nvSpPr>
            <p:spPr>
              <a:xfrm>
                <a:off x="164018" y="294547"/>
                <a:ext cx="172708" cy="5285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52" name="Line"/>
              <p:cNvSpPr/>
              <p:nvPr/>
            </p:nvSpPr>
            <p:spPr>
              <a:xfrm flipV="1">
                <a:off x="167791" y="216030"/>
                <a:ext cx="171451" cy="2969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53" name="Line"/>
              <p:cNvSpPr/>
              <p:nvPr/>
            </p:nvSpPr>
            <p:spPr>
              <a:xfrm flipV="1">
                <a:off x="167791" y="418912"/>
                <a:ext cx="169937" cy="940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54" name="Line"/>
              <p:cNvSpPr/>
              <p:nvPr/>
            </p:nvSpPr>
            <p:spPr>
              <a:xfrm>
                <a:off x="166266" y="512950"/>
                <a:ext cx="170389" cy="1206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55" name="Line"/>
              <p:cNvSpPr/>
              <p:nvPr/>
            </p:nvSpPr>
            <p:spPr>
              <a:xfrm>
                <a:off x="166266" y="513093"/>
                <a:ext cx="174547" cy="315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56" name="Line"/>
              <p:cNvSpPr/>
              <p:nvPr/>
            </p:nvSpPr>
            <p:spPr>
              <a:xfrm flipV="1">
                <a:off x="166266" y="215362"/>
                <a:ext cx="173361" cy="5137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57" name="Line"/>
              <p:cNvSpPr/>
              <p:nvPr/>
            </p:nvSpPr>
            <p:spPr>
              <a:xfrm flipV="1">
                <a:off x="167791" y="632940"/>
                <a:ext cx="169595" cy="961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58" name="Line"/>
              <p:cNvSpPr/>
              <p:nvPr/>
            </p:nvSpPr>
            <p:spPr>
              <a:xfrm flipV="1">
                <a:off x="167791" y="416346"/>
                <a:ext cx="167783" cy="31589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59" name="Line"/>
              <p:cNvSpPr/>
              <p:nvPr/>
            </p:nvSpPr>
            <p:spPr>
              <a:xfrm>
                <a:off x="164985" y="729486"/>
                <a:ext cx="175494" cy="940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60" name="Line"/>
              <p:cNvSpPr/>
              <p:nvPr/>
            </p:nvSpPr>
            <p:spPr>
              <a:xfrm flipV="1">
                <a:off x="497309" y="105526"/>
                <a:ext cx="174644" cy="802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61" name="Line"/>
              <p:cNvSpPr/>
              <p:nvPr/>
            </p:nvSpPr>
            <p:spPr>
              <a:xfrm>
                <a:off x="498158" y="185894"/>
                <a:ext cx="164984" cy="1017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62" name="Line"/>
              <p:cNvSpPr/>
              <p:nvPr/>
            </p:nvSpPr>
            <p:spPr>
              <a:xfrm>
                <a:off x="496553" y="185894"/>
                <a:ext cx="168113" cy="3217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63" name="Line"/>
              <p:cNvSpPr/>
              <p:nvPr/>
            </p:nvSpPr>
            <p:spPr>
              <a:xfrm>
                <a:off x="498158" y="185894"/>
                <a:ext cx="165002" cy="5443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64" name="Line"/>
              <p:cNvSpPr/>
              <p:nvPr/>
            </p:nvSpPr>
            <p:spPr>
              <a:xfrm>
                <a:off x="497457" y="184573"/>
                <a:ext cx="167581" cy="7661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65" name="Line"/>
              <p:cNvSpPr/>
              <p:nvPr/>
            </p:nvSpPr>
            <p:spPr>
              <a:xfrm flipV="1">
                <a:off x="498682" y="104885"/>
                <a:ext cx="172488" cy="2995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66" name="Line"/>
              <p:cNvSpPr/>
              <p:nvPr/>
            </p:nvSpPr>
            <p:spPr>
              <a:xfrm flipV="1">
                <a:off x="498882" y="287410"/>
                <a:ext cx="164319" cy="1170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67" name="Line"/>
              <p:cNvSpPr/>
              <p:nvPr/>
            </p:nvSpPr>
            <p:spPr>
              <a:xfrm>
                <a:off x="498882" y="404432"/>
                <a:ext cx="166289" cy="101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68" name="Line"/>
              <p:cNvSpPr/>
              <p:nvPr/>
            </p:nvSpPr>
            <p:spPr>
              <a:xfrm>
                <a:off x="497309" y="405408"/>
                <a:ext cx="166893" cy="3247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69" name="Line"/>
              <p:cNvSpPr/>
              <p:nvPr/>
            </p:nvSpPr>
            <p:spPr>
              <a:xfrm>
                <a:off x="498882" y="404432"/>
                <a:ext cx="166179" cy="5455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70" name="Line"/>
              <p:cNvSpPr/>
              <p:nvPr/>
            </p:nvSpPr>
            <p:spPr>
              <a:xfrm flipV="1">
                <a:off x="498882" y="107452"/>
                <a:ext cx="174334" cy="52484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71" name="Line"/>
              <p:cNvSpPr/>
              <p:nvPr/>
            </p:nvSpPr>
            <p:spPr>
              <a:xfrm flipV="1">
                <a:off x="496806" y="288839"/>
                <a:ext cx="167757" cy="344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72" name="Line"/>
              <p:cNvSpPr/>
              <p:nvPr/>
            </p:nvSpPr>
            <p:spPr>
              <a:xfrm flipV="1">
                <a:off x="496809" y="506720"/>
                <a:ext cx="167541" cy="125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73" name="Line"/>
              <p:cNvSpPr/>
              <p:nvPr/>
            </p:nvSpPr>
            <p:spPr>
              <a:xfrm>
                <a:off x="496811" y="633115"/>
                <a:ext cx="167780" cy="968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74" name="Line"/>
              <p:cNvSpPr/>
              <p:nvPr/>
            </p:nvSpPr>
            <p:spPr>
              <a:xfrm>
                <a:off x="496846" y="852376"/>
                <a:ext cx="167388" cy="9634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75" name="Line"/>
              <p:cNvSpPr/>
              <p:nvPr/>
            </p:nvSpPr>
            <p:spPr>
              <a:xfrm>
                <a:off x="496924" y="634462"/>
                <a:ext cx="167354" cy="316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76" name="Line"/>
              <p:cNvSpPr/>
              <p:nvPr/>
            </p:nvSpPr>
            <p:spPr>
              <a:xfrm flipV="1">
                <a:off x="496924" y="730582"/>
                <a:ext cx="166388" cy="1224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77" name="Line"/>
              <p:cNvSpPr/>
              <p:nvPr/>
            </p:nvSpPr>
            <p:spPr>
              <a:xfrm flipV="1">
                <a:off x="496858" y="506289"/>
                <a:ext cx="167746" cy="3468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78" name="Line"/>
              <p:cNvSpPr/>
              <p:nvPr/>
            </p:nvSpPr>
            <p:spPr>
              <a:xfrm flipV="1">
                <a:off x="498867" y="287789"/>
                <a:ext cx="166160" cy="5653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79" name="Line"/>
              <p:cNvSpPr/>
              <p:nvPr/>
            </p:nvSpPr>
            <p:spPr>
              <a:xfrm flipV="1">
                <a:off x="497391" y="103013"/>
                <a:ext cx="175985" cy="7500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80" name="Line"/>
              <p:cNvSpPr/>
              <p:nvPr/>
            </p:nvSpPr>
            <p:spPr>
              <a:xfrm>
                <a:off x="831278" y="70193"/>
                <a:ext cx="169159" cy="1239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81" name="Line"/>
              <p:cNvSpPr/>
              <p:nvPr/>
            </p:nvSpPr>
            <p:spPr>
              <a:xfrm>
                <a:off x="831707" y="70193"/>
                <a:ext cx="167267" cy="34480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82" name="Line"/>
              <p:cNvSpPr/>
              <p:nvPr/>
            </p:nvSpPr>
            <p:spPr>
              <a:xfrm>
                <a:off x="828802" y="70123"/>
                <a:ext cx="172528" cy="567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83" name="Line"/>
              <p:cNvSpPr/>
              <p:nvPr/>
            </p:nvSpPr>
            <p:spPr>
              <a:xfrm>
                <a:off x="831707" y="71251"/>
                <a:ext cx="163300" cy="7851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84" name="Line"/>
              <p:cNvSpPr/>
              <p:nvPr/>
            </p:nvSpPr>
            <p:spPr>
              <a:xfrm flipV="1">
                <a:off x="829750" y="194606"/>
                <a:ext cx="170654" cy="927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85" name="Line"/>
              <p:cNvSpPr/>
              <p:nvPr/>
            </p:nvSpPr>
            <p:spPr>
              <a:xfrm>
                <a:off x="829750" y="287352"/>
                <a:ext cx="170499" cy="1281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86" name="Line"/>
              <p:cNvSpPr/>
              <p:nvPr/>
            </p:nvSpPr>
            <p:spPr>
              <a:xfrm>
                <a:off x="831953" y="499064"/>
                <a:ext cx="167723" cy="13602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87" name="Line"/>
              <p:cNvSpPr/>
              <p:nvPr/>
            </p:nvSpPr>
            <p:spPr>
              <a:xfrm>
                <a:off x="831953" y="289003"/>
                <a:ext cx="169281" cy="346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88" name="Line"/>
              <p:cNvSpPr/>
              <p:nvPr/>
            </p:nvSpPr>
            <p:spPr>
              <a:xfrm>
                <a:off x="829446" y="288467"/>
                <a:ext cx="169862" cy="5699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89" name="Line"/>
              <p:cNvSpPr/>
              <p:nvPr/>
            </p:nvSpPr>
            <p:spPr>
              <a:xfrm flipV="1">
                <a:off x="831516" y="192736"/>
                <a:ext cx="168811" cy="3077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90" name="Line"/>
              <p:cNvSpPr/>
              <p:nvPr/>
            </p:nvSpPr>
            <p:spPr>
              <a:xfrm flipV="1">
                <a:off x="831516" y="413722"/>
                <a:ext cx="169598" cy="8539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91" name="Line"/>
              <p:cNvSpPr/>
              <p:nvPr/>
            </p:nvSpPr>
            <p:spPr>
              <a:xfrm>
                <a:off x="831516" y="499112"/>
                <a:ext cx="169890" cy="3590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92" name="Line"/>
              <p:cNvSpPr/>
              <p:nvPr/>
            </p:nvSpPr>
            <p:spPr>
              <a:xfrm flipV="1">
                <a:off x="829626" y="193677"/>
                <a:ext cx="170360" cy="5255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93" name="Line"/>
              <p:cNvSpPr/>
              <p:nvPr/>
            </p:nvSpPr>
            <p:spPr>
              <a:xfrm flipV="1">
                <a:off x="829854" y="415333"/>
                <a:ext cx="170315" cy="30390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94" name="Line"/>
              <p:cNvSpPr/>
              <p:nvPr/>
            </p:nvSpPr>
            <p:spPr>
              <a:xfrm flipV="1">
                <a:off x="831554" y="636701"/>
                <a:ext cx="169756" cy="841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95" name="Line"/>
              <p:cNvSpPr/>
              <p:nvPr/>
            </p:nvSpPr>
            <p:spPr>
              <a:xfrm>
                <a:off x="831876" y="719764"/>
                <a:ext cx="168045" cy="13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96" name="Line"/>
              <p:cNvSpPr/>
              <p:nvPr/>
            </p:nvSpPr>
            <p:spPr>
              <a:xfrm flipV="1">
                <a:off x="831486" y="857263"/>
                <a:ext cx="169794" cy="85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97" name="Line"/>
              <p:cNvSpPr/>
              <p:nvPr/>
            </p:nvSpPr>
            <p:spPr>
              <a:xfrm flipV="1">
                <a:off x="831486" y="193759"/>
                <a:ext cx="167875" cy="7486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98" name="Line"/>
              <p:cNvSpPr/>
              <p:nvPr/>
            </p:nvSpPr>
            <p:spPr>
              <a:xfrm flipV="1">
                <a:off x="831486" y="415948"/>
                <a:ext cx="169056" cy="525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399" name="Line"/>
              <p:cNvSpPr/>
              <p:nvPr/>
            </p:nvSpPr>
            <p:spPr>
              <a:xfrm flipV="1">
                <a:off x="829757" y="635402"/>
                <a:ext cx="170078" cy="3061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00" name="Line"/>
              <p:cNvSpPr/>
              <p:nvPr/>
            </p:nvSpPr>
            <p:spPr>
              <a:xfrm>
                <a:off x="1162885" y="192737"/>
                <a:ext cx="167426" cy="21929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01" name="Line"/>
              <p:cNvSpPr/>
              <p:nvPr/>
            </p:nvSpPr>
            <p:spPr>
              <a:xfrm>
                <a:off x="1162523" y="193915"/>
                <a:ext cx="167072" cy="44202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02" name="Line"/>
              <p:cNvSpPr/>
              <p:nvPr/>
            </p:nvSpPr>
            <p:spPr>
              <a:xfrm flipV="1">
                <a:off x="1163247" y="411050"/>
                <a:ext cx="168357" cy="26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03" name="Line"/>
              <p:cNvSpPr/>
              <p:nvPr/>
            </p:nvSpPr>
            <p:spPr>
              <a:xfrm>
                <a:off x="1164813" y="415143"/>
                <a:ext cx="166316" cy="2197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04" name="Line"/>
              <p:cNvSpPr/>
              <p:nvPr/>
            </p:nvSpPr>
            <p:spPr>
              <a:xfrm>
                <a:off x="1164606" y="636148"/>
                <a:ext cx="171133"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05" name="Line"/>
              <p:cNvSpPr/>
              <p:nvPr/>
            </p:nvSpPr>
            <p:spPr>
              <a:xfrm flipV="1">
                <a:off x="1164936" y="412510"/>
                <a:ext cx="164455" cy="2236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06" name="Line"/>
              <p:cNvSpPr/>
              <p:nvPr/>
            </p:nvSpPr>
            <p:spPr>
              <a:xfrm flipV="1">
                <a:off x="1163418" y="636675"/>
                <a:ext cx="167891" cy="2204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07" name="Line"/>
              <p:cNvSpPr/>
              <p:nvPr/>
            </p:nvSpPr>
            <p:spPr>
              <a:xfrm flipV="1">
                <a:off x="1163246" y="412510"/>
                <a:ext cx="168486" cy="4446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nvGrpSpPr>
            <p:cNvPr id="1487" name="Group"/>
            <p:cNvGrpSpPr/>
            <p:nvPr/>
          </p:nvGrpSpPr>
          <p:grpSpPr>
            <a:xfrm>
              <a:off x="2245890" y="1533006"/>
              <a:ext cx="1496373" cy="1028040"/>
              <a:chOff x="0" y="0"/>
              <a:chExt cx="1496371" cy="1028039"/>
            </a:xfrm>
          </p:grpSpPr>
          <p:sp>
            <p:nvSpPr>
              <p:cNvPr id="1409" name="Oval"/>
              <p:cNvSpPr/>
              <p:nvPr/>
            </p:nvSpPr>
            <p:spPr>
              <a:xfrm>
                <a:off x="0" y="223477"/>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10" name="Oval"/>
              <p:cNvSpPr/>
              <p:nvPr/>
            </p:nvSpPr>
            <p:spPr>
              <a:xfrm>
                <a:off x="0" y="435503"/>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11" name="Oval"/>
              <p:cNvSpPr/>
              <p:nvPr/>
            </p:nvSpPr>
            <p:spPr>
              <a:xfrm>
                <a:off x="0" y="647530"/>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12" name="Oval"/>
              <p:cNvSpPr/>
              <p:nvPr/>
            </p:nvSpPr>
            <p:spPr>
              <a:xfrm>
                <a:off x="332513" y="773369"/>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13" name="Oval"/>
              <p:cNvSpPr/>
              <p:nvPr/>
            </p:nvSpPr>
            <p:spPr>
              <a:xfrm>
                <a:off x="332513" y="110355"/>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14" name="Oval"/>
              <p:cNvSpPr/>
              <p:nvPr/>
            </p:nvSpPr>
            <p:spPr>
              <a:xfrm>
                <a:off x="332513" y="331360"/>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15" name="Oval"/>
              <p:cNvSpPr/>
              <p:nvPr/>
            </p:nvSpPr>
            <p:spPr>
              <a:xfrm>
                <a:off x="332513" y="55236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16" name="Line"/>
              <p:cNvSpPr/>
              <p:nvPr/>
            </p:nvSpPr>
            <p:spPr>
              <a:xfrm flipV="1">
                <a:off x="167859" y="214036"/>
                <a:ext cx="172107" cy="80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17" name="Oval"/>
              <p:cNvSpPr/>
              <p:nvPr/>
            </p:nvSpPr>
            <p:spPr>
              <a:xfrm>
                <a:off x="665026" y="87100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18" name="Oval"/>
              <p:cNvSpPr/>
              <p:nvPr/>
            </p:nvSpPr>
            <p:spPr>
              <a:xfrm>
                <a:off x="665026" y="20777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19" name="Oval"/>
              <p:cNvSpPr/>
              <p:nvPr/>
            </p:nvSpPr>
            <p:spPr>
              <a:xfrm>
                <a:off x="665026" y="428998"/>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20" name="Oval"/>
              <p:cNvSpPr/>
              <p:nvPr/>
            </p:nvSpPr>
            <p:spPr>
              <a:xfrm>
                <a:off x="665026" y="65000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21" name="Oval"/>
              <p:cNvSpPr/>
              <p:nvPr/>
            </p:nvSpPr>
            <p:spPr>
              <a:xfrm>
                <a:off x="997539" y="778826"/>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22" name="Oval"/>
              <p:cNvSpPr/>
              <p:nvPr/>
            </p:nvSpPr>
            <p:spPr>
              <a:xfrm>
                <a:off x="997539" y="11581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23" name="Oval"/>
              <p:cNvSpPr/>
              <p:nvPr/>
            </p:nvSpPr>
            <p:spPr>
              <a:xfrm>
                <a:off x="997539" y="33681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24" name="Oval"/>
              <p:cNvSpPr/>
              <p:nvPr/>
            </p:nvSpPr>
            <p:spPr>
              <a:xfrm>
                <a:off x="997539" y="557822"/>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25" name="Oval"/>
              <p:cNvSpPr/>
              <p:nvPr/>
            </p:nvSpPr>
            <p:spPr>
              <a:xfrm>
                <a:off x="1330606" y="333994"/>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26" name="Oval"/>
              <p:cNvSpPr/>
              <p:nvPr/>
            </p:nvSpPr>
            <p:spPr>
              <a:xfrm>
                <a:off x="1330451" y="556765"/>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27" name="Oval"/>
              <p:cNvSpPr/>
              <p:nvPr/>
            </p:nvSpPr>
            <p:spPr>
              <a:xfrm>
                <a:off x="665026" y="0"/>
                <a:ext cx="165766" cy="15703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28" name="Line"/>
              <p:cNvSpPr/>
              <p:nvPr/>
            </p:nvSpPr>
            <p:spPr>
              <a:xfrm>
                <a:off x="166303" y="293538"/>
                <a:ext cx="170334" cy="1236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29" name="Line"/>
              <p:cNvSpPr/>
              <p:nvPr/>
            </p:nvSpPr>
            <p:spPr>
              <a:xfrm>
                <a:off x="166266" y="294367"/>
                <a:ext cx="171467" cy="3392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30" name="Line"/>
              <p:cNvSpPr/>
              <p:nvPr/>
            </p:nvSpPr>
            <p:spPr>
              <a:xfrm>
                <a:off x="164018" y="294547"/>
                <a:ext cx="172708" cy="5285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31" name="Line"/>
              <p:cNvSpPr/>
              <p:nvPr/>
            </p:nvSpPr>
            <p:spPr>
              <a:xfrm flipV="1">
                <a:off x="167791" y="216030"/>
                <a:ext cx="171451" cy="2969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32" name="Line"/>
              <p:cNvSpPr/>
              <p:nvPr/>
            </p:nvSpPr>
            <p:spPr>
              <a:xfrm flipV="1">
                <a:off x="167791" y="418912"/>
                <a:ext cx="169937" cy="940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33" name="Line"/>
              <p:cNvSpPr/>
              <p:nvPr/>
            </p:nvSpPr>
            <p:spPr>
              <a:xfrm>
                <a:off x="166266" y="512950"/>
                <a:ext cx="170389" cy="1206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34" name="Line"/>
              <p:cNvSpPr/>
              <p:nvPr/>
            </p:nvSpPr>
            <p:spPr>
              <a:xfrm>
                <a:off x="166266" y="513093"/>
                <a:ext cx="174547" cy="315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35" name="Line"/>
              <p:cNvSpPr/>
              <p:nvPr/>
            </p:nvSpPr>
            <p:spPr>
              <a:xfrm flipV="1">
                <a:off x="166266" y="215362"/>
                <a:ext cx="173361" cy="5137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36" name="Line"/>
              <p:cNvSpPr/>
              <p:nvPr/>
            </p:nvSpPr>
            <p:spPr>
              <a:xfrm flipV="1">
                <a:off x="167791" y="632940"/>
                <a:ext cx="169595" cy="961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37" name="Line"/>
              <p:cNvSpPr/>
              <p:nvPr/>
            </p:nvSpPr>
            <p:spPr>
              <a:xfrm flipV="1">
                <a:off x="167791" y="416346"/>
                <a:ext cx="167783" cy="31589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38" name="Line"/>
              <p:cNvSpPr/>
              <p:nvPr/>
            </p:nvSpPr>
            <p:spPr>
              <a:xfrm>
                <a:off x="164985" y="729486"/>
                <a:ext cx="175494" cy="940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39" name="Line"/>
              <p:cNvSpPr/>
              <p:nvPr/>
            </p:nvSpPr>
            <p:spPr>
              <a:xfrm flipV="1">
                <a:off x="497309" y="105526"/>
                <a:ext cx="174644" cy="802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40" name="Line"/>
              <p:cNvSpPr/>
              <p:nvPr/>
            </p:nvSpPr>
            <p:spPr>
              <a:xfrm>
                <a:off x="498158" y="185894"/>
                <a:ext cx="164984" cy="1017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41" name="Line"/>
              <p:cNvSpPr/>
              <p:nvPr/>
            </p:nvSpPr>
            <p:spPr>
              <a:xfrm>
                <a:off x="496553" y="185894"/>
                <a:ext cx="168113" cy="3217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42" name="Line"/>
              <p:cNvSpPr/>
              <p:nvPr/>
            </p:nvSpPr>
            <p:spPr>
              <a:xfrm>
                <a:off x="498158" y="185894"/>
                <a:ext cx="165002" cy="5443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43" name="Line"/>
              <p:cNvSpPr/>
              <p:nvPr/>
            </p:nvSpPr>
            <p:spPr>
              <a:xfrm>
                <a:off x="497457" y="184573"/>
                <a:ext cx="167581" cy="7661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44" name="Line"/>
              <p:cNvSpPr/>
              <p:nvPr/>
            </p:nvSpPr>
            <p:spPr>
              <a:xfrm flipV="1">
                <a:off x="498682" y="104885"/>
                <a:ext cx="172488" cy="2995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45" name="Line"/>
              <p:cNvSpPr/>
              <p:nvPr/>
            </p:nvSpPr>
            <p:spPr>
              <a:xfrm flipV="1">
                <a:off x="498882" y="287410"/>
                <a:ext cx="164319" cy="1170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46" name="Line"/>
              <p:cNvSpPr/>
              <p:nvPr/>
            </p:nvSpPr>
            <p:spPr>
              <a:xfrm>
                <a:off x="498882" y="404432"/>
                <a:ext cx="166289" cy="101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47" name="Line"/>
              <p:cNvSpPr/>
              <p:nvPr/>
            </p:nvSpPr>
            <p:spPr>
              <a:xfrm>
                <a:off x="497309" y="405408"/>
                <a:ext cx="166893" cy="3247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48" name="Line"/>
              <p:cNvSpPr/>
              <p:nvPr/>
            </p:nvSpPr>
            <p:spPr>
              <a:xfrm>
                <a:off x="498882" y="404432"/>
                <a:ext cx="166179" cy="5455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49" name="Line"/>
              <p:cNvSpPr/>
              <p:nvPr/>
            </p:nvSpPr>
            <p:spPr>
              <a:xfrm flipV="1">
                <a:off x="498882" y="107452"/>
                <a:ext cx="174334" cy="52484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50" name="Line"/>
              <p:cNvSpPr/>
              <p:nvPr/>
            </p:nvSpPr>
            <p:spPr>
              <a:xfrm flipV="1">
                <a:off x="496806" y="288839"/>
                <a:ext cx="167757" cy="344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51" name="Line"/>
              <p:cNvSpPr/>
              <p:nvPr/>
            </p:nvSpPr>
            <p:spPr>
              <a:xfrm flipV="1">
                <a:off x="496809" y="506720"/>
                <a:ext cx="167541" cy="125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52" name="Line"/>
              <p:cNvSpPr/>
              <p:nvPr/>
            </p:nvSpPr>
            <p:spPr>
              <a:xfrm>
                <a:off x="496811" y="633115"/>
                <a:ext cx="167780" cy="968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53" name="Line"/>
              <p:cNvSpPr/>
              <p:nvPr/>
            </p:nvSpPr>
            <p:spPr>
              <a:xfrm>
                <a:off x="496846" y="852376"/>
                <a:ext cx="167388" cy="9634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54" name="Line"/>
              <p:cNvSpPr/>
              <p:nvPr/>
            </p:nvSpPr>
            <p:spPr>
              <a:xfrm>
                <a:off x="496924" y="634462"/>
                <a:ext cx="167354" cy="316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55" name="Line"/>
              <p:cNvSpPr/>
              <p:nvPr/>
            </p:nvSpPr>
            <p:spPr>
              <a:xfrm flipV="1">
                <a:off x="496924" y="730582"/>
                <a:ext cx="166388" cy="1224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56" name="Line"/>
              <p:cNvSpPr/>
              <p:nvPr/>
            </p:nvSpPr>
            <p:spPr>
              <a:xfrm flipV="1">
                <a:off x="496858" y="506289"/>
                <a:ext cx="167746" cy="3468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57" name="Line"/>
              <p:cNvSpPr/>
              <p:nvPr/>
            </p:nvSpPr>
            <p:spPr>
              <a:xfrm flipV="1">
                <a:off x="498867" y="287789"/>
                <a:ext cx="166160" cy="5653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58" name="Line"/>
              <p:cNvSpPr/>
              <p:nvPr/>
            </p:nvSpPr>
            <p:spPr>
              <a:xfrm flipV="1">
                <a:off x="497391" y="103013"/>
                <a:ext cx="175985" cy="7500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59" name="Line"/>
              <p:cNvSpPr/>
              <p:nvPr/>
            </p:nvSpPr>
            <p:spPr>
              <a:xfrm>
                <a:off x="831278" y="70193"/>
                <a:ext cx="169159" cy="1239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60" name="Line"/>
              <p:cNvSpPr/>
              <p:nvPr/>
            </p:nvSpPr>
            <p:spPr>
              <a:xfrm>
                <a:off x="831707" y="70193"/>
                <a:ext cx="167267" cy="34480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61" name="Line"/>
              <p:cNvSpPr/>
              <p:nvPr/>
            </p:nvSpPr>
            <p:spPr>
              <a:xfrm>
                <a:off x="828802" y="70123"/>
                <a:ext cx="172528" cy="567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62" name="Line"/>
              <p:cNvSpPr/>
              <p:nvPr/>
            </p:nvSpPr>
            <p:spPr>
              <a:xfrm>
                <a:off x="831707" y="71251"/>
                <a:ext cx="163300" cy="7851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63" name="Line"/>
              <p:cNvSpPr/>
              <p:nvPr/>
            </p:nvSpPr>
            <p:spPr>
              <a:xfrm flipV="1">
                <a:off x="829750" y="194606"/>
                <a:ext cx="170654" cy="927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64" name="Line"/>
              <p:cNvSpPr/>
              <p:nvPr/>
            </p:nvSpPr>
            <p:spPr>
              <a:xfrm>
                <a:off x="829750" y="287352"/>
                <a:ext cx="170499" cy="1281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65" name="Line"/>
              <p:cNvSpPr/>
              <p:nvPr/>
            </p:nvSpPr>
            <p:spPr>
              <a:xfrm>
                <a:off x="831953" y="499064"/>
                <a:ext cx="167723" cy="13602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66" name="Line"/>
              <p:cNvSpPr/>
              <p:nvPr/>
            </p:nvSpPr>
            <p:spPr>
              <a:xfrm>
                <a:off x="831953" y="289003"/>
                <a:ext cx="169281" cy="346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67" name="Line"/>
              <p:cNvSpPr/>
              <p:nvPr/>
            </p:nvSpPr>
            <p:spPr>
              <a:xfrm>
                <a:off x="829446" y="288467"/>
                <a:ext cx="169862" cy="5699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68" name="Line"/>
              <p:cNvSpPr/>
              <p:nvPr/>
            </p:nvSpPr>
            <p:spPr>
              <a:xfrm flipV="1">
                <a:off x="831516" y="192736"/>
                <a:ext cx="168811" cy="3077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69" name="Line"/>
              <p:cNvSpPr/>
              <p:nvPr/>
            </p:nvSpPr>
            <p:spPr>
              <a:xfrm flipV="1">
                <a:off x="831516" y="413722"/>
                <a:ext cx="169598" cy="8539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70" name="Line"/>
              <p:cNvSpPr/>
              <p:nvPr/>
            </p:nvSpPr>
            <p:spPr>
              <a:xfrm>
                <a:off x="831516" y="499112"/>
                <a:ext cx="169890" cy="3590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71" name="Line"/>
              <p:cNvSpPr/>
              <p:nvPr/>
            </p:nvSpPr>
            <p:spPr>
              <a:xfrm flipV="1">
                <a:off x="829626" y="193677"/>
                <a:ext cx="170360" cy="5255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72" name="Line"/>
              <p:cNvSpPr/>
              <p:nvPr/>
            </p:nvSpPr>
            <p:spPr>
              <a:xfrm flipV="1">
                <a:off x="829854" y="415333"/>
                <a:ext cx="170315" cy="30390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73" name="Line"/>
              <p:cNvSpPr/>
              <p:nvPr/>
            </p:nvSpPr>
            <p:spPr>
              <a:xfrm flipV="1">
                <a:off x="831554" y="636701"/>
                <a:ext cx="169756" cy="841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74" name="Line"/>
              <p:cNvSpPr/>
              <p:nvPr/>
            </p:nvSpPr>
            <p:spPr>
              <a:xfrm>
                <a:off x="831876" y="719764"/>
                <a:ext cx="168045" cy="13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75" name="Line"/>
              <p:cNvSpPr/>
              <p:nvPr/>
            </p:nvSpPr>
            <p:spPr>
              <a:xfrm flipV="1">
                <a:off x="831486" y="857263"/>
                <a:ext cx="169794" cy="85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76" name="Line"/>
              <p:cNvSpPr/>
              <p:nvPr/>
            </p:nvSpPr>
            <p:spPr>
              <a:xfrm flipV="1">
                <a:off x="831486" y="193759"/>
                <a:ext cx="167875" cy="7486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77" name="Line"/>
              <p:cNvSpPr/>
              <p:nvPr/>
            </p:nvSpPr>
            <p:spPr>
              <a:xfrm flipV="1">
                <a:off x="831486" y="415948"/>
                <a:ext cx="169056" cy="525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78" name="Line"/>
              <p:cNvSpPr/>
              <p:nvPr/>
            </p:nvSpPr>
            <p:spPr>
              <a:xfrm flipV="1">
                <a:off x="829757" y="635402"/>
                <a:ext cx="170078" cy="3061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79" name="Line"/>
              <p:cNvSpPr/>
              <p:nvPr/>
            </p:nvSpPr>
            <p:spPr>
              <a:xfrm>
                <a:off x="1162885" y="192737"/>
                <a:ext cx="167426" cy="21929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80" name="Line"/>
              <p:cNvSpPr/>
              <p:nvPr/>
            </p:nvSpPr>
            <p:spPr>
              <a:xfrm>
                <a:off x="1162523" y="193915"/>
                <a:ext cx="167072" cy="44202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81" name="Line"/>
              <p:cNvSpPr/>
              <p:nvPr/>
            </p:nvSpPr>
            <p:spPr>
              <a:xfrm flipV="1">
                <a:off x="1163247" y="411050"/>
                <a:ext cx="168357" cy="26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82" name="Line"/>
              <p:cNvSpPr/>
              <p:nvPr/>
            </p:nvSpPr>
            <p:spPr>
              <a:xfrm>
                <a:off x="1164813" y="415143"/>
                <a:ext cx="166316" cy="2197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83" name="Line"/>
              <p:cNvSpPr/>
              <p:nvPr/>
            </p:nvSpPr>
            <p:spPr>
              <a:xfrm>
                <a:off x="1164606" y="636148"/>
                <a:ext cx="171133"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84" name="Line"/>
              <p:cNvSpPr/>
              <p:nvPr/>
            </p:nvSpPr>
            <p:spPr>
              <a:xfrm flipV="1">
                <a:off x="1164936" y="412510"/>
                <a:ext cx="164455" cy="2236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85" name="Line"/>
              <p:cNvSpPr/>
              <p:nvPr/>
            </p:nvSpPr>
            <p:spPr>
              <a:xfrm flipV="1">
                <a:off x="1163418" y="636675"/>
                <a:ext cx="167891" cy="2204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86" name="Line"/>
              <p:cNvSpPr/>
              <p:nvPr/>
            </p:nvSpPr>
            <p:spPr>
              <a:xfrm flipV="1">
                <a:off x="1163246" y="412510"/>
                <a:ext cx="168486" cy="4446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nvGrpSpPr>
            <p:cNvPr id="1566" name="Group"/>
            <p:cNvGrpSpPr/>
            <p:nvPr/>
          </p:nvGrpSpPr>
          <p:grpSpPr>
            <a:xfrm>
              <a:off x="4448580" y="127664"/>
              <a:ext cx="1496373" cy="1028041"/>
              <a:chOff x="0" y="0"/>
              <a:chExt cx="1496371" cy="1028039"/>
            </a:xfrm>
          </p:grpSpPr>
          <p:sp>
            <p:nvSpPr>
              <p:cNvPr id="1488" name="Oval"/>
              <p:cNvSpPr/>
              <p:nvPr/>
            </p:nvSpPr>
            <p:spPr>
              <a:xfrm>
                <a:off x="0" y="223477"/>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89" name="Oval"/>
              <p:cNvSpPr/>
              <p:nvPr/>
            </p:nvSpPr>
            <p:spPr>
              <a:xfrm>
                <a:off x="0" y="435503"/>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90" name="Oval"/>
              <p:cNvSpPr/>
              <p:nvPr/>
            </p:nvSpPr>
            <p:spPr>
              <a:xfrm>
                <a:off x="0" y="647530"/>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91" name="Oval"/>
              <p:cNvSpPr/>
              <p:nvPr/>
            </p:nvSpPr>
            <p:spPr>
              <a:xfrm>
                <a:off x="332513" y="773369"/>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92" name="Oval"/>
              <p:cNvSpPr/>
              <p:nvPr/>
            </p:nvSpPr>
            <p:spPr>
              <a:xfrm>
                <a:off x="332513" y="110355"/>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93" name="Oval"/>
              <p:cNvSpPr/>
              <p:nvPr/>
            </p:nvSpPr>
            <p:spPr>
              <a:xfrm>
                <a:off x="332513" y="331360"/>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94" name="Oval"/>
              <p:cNvSpPr/>
              <p:nvPr/>
            </p:nvSpPr>
            <p:spPr>
              <a:xfrm>
                <a:off x="332513" y="55236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95" name="Line"/>
              <p:cNvSpPr/>
              <p:nvPr/>
            </p:nvSpPr>
            <p:spPr>
              <a:xfrm flipV="1">
                <a:off x="167859" y="214036"/>
                <a:ext cx="172107" cy="80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96" name="Oval"/>
              <p:cNvSpPr/>
              <p:nvPr/>
            </p:nvSpPr>
            <p:spPr>
              <a:xfrm>
                <a:off x="665026" y="87100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97" name="Oval"/>
              <p:cNvSpPr/>
              <p:nvPr/>
            </p:nvSpPr>
            <p:spPr>
              <a:xfrm>
                <a:off x="665026" y="20777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98" name="Oval"/>
              <p:cNvSpPr/>
              <p:nvPr/>
            </p:nvSpPr>
            <p:spPr>
              <a:xfrm>
                <a:off x="665026" y="428998"/>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499" name="Oval"/>
              <p:cNvSpPr/>
              <p:nvPr/>
            </p:nvSpPr>
            <p:spPr>
              <a:xfrm>
                <a:off x="665026" y="65000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00" name="Oval"/>
              <p:cNvSpPr/>
              <p:nvPr/>
            </p:nvSpPr>
            <p:spPr>
              <a:xfrm>
                <a:off x="997539" y="778826"/>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01" name="Oval"/>
              <p:cNvSpPr/>
              <p:nvPr/>
            </p:nvSpPr>
            <p:spPr>
              <a:xfrm>
                <a:off x="997539" y="11581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02" name="Oval"/>
              <p:cNvSpPr/>
              <p:nvPr/>
            </p:nvSpPr>
            <p:spPr>
              <a:xfrm>
                <a:off x="997539" y="33681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03" name="Oval"/>
              <p:cNvSpPr/>
              <p:nvPr/>
            </p:nvSpPr>
            <p:spPr>
              <a:xfrm>
                <a:off x="997539" y="557822"/>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04" name="Oval"/>
              <p:cNvSpPr/>
              <p:nvPr/>
            </p:nvSpPr>
            <p:spPr>
              <a:xfrm>
                <a:off x="1330606" y="333994"/>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05" name="Oval"/>
              <p:cNvSpPr/>
              <p:nvPr/>
            </p:nvSpPr>
            <p:spPr>
              <a:xfrm>
                <a:off x="1330451" y="556765"/>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06" name="Oval"/>
              <p:cNvSpPr/>
              <p:nvPr/>
            </p:nvSpPr>
            <p:spPr>
              <a:xfrm>
                <a:off x="665026" y="0"/>
                <a:ext cx="165766" cy="15703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07" name="Line"/>
              <p:cNvSpPr/>
              <p:nvPr/>
            </p:nvSpPr>
            <p:spPr>
              <a:xfrm>
                <a:off x="166303" y="293538"/>
                <a:ext cx="170334" cy="1236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08" name="Line"/>
              <p:cNvSpPr/>
              <p:nvPr/>
            </p:nvSpPr>
            <p:spPr>
              <a:xfrm>
                <a:off x="166266" y="294367"/>
                <a:ext cx="171467" cy="3392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09" name="Line"/>
              <p:cNvSpPr/>
              <p:nvPr/>
            </p:nvSpPr>
            <p:spPr>
              <a:xfrm>
                <a:off x="164018" y="294547"/>
                <a:ext cx="172708" cy="5285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10" name="Line"/>
              <p:cNvSpPr/>
              <p:nvPr/>
            </p:nvSpPr>
            <p:spPr>
              <a:xfrm flipV="1">
                <a:off x="167791" y="216030"/>
                <a:ext cx="171451" cy="2969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11" name="Line"/>
              <p:cNvSpPr/>
              <p:nvPr/>
            </p:nvSpPr>
            <p:spPr>
              <a:xfrm flipV="1">
                <a:off x="167791" y="418912"/>
                <a:ext cx="169937" cy="940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12" name="Line"/>
              <p:cNvSpPr/>
              <p:nvPr/>
            </p:nvSpPr>
            <p:spPr>
              <a:xfrm>
                <a:off x="166266" y="512950"/>
                <a:ext cx="170389" cy="1206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13" name="Line"/>
              <p:cNvSpPr/>
              <p:nvPr/>
            </p:nvSpPr>
            <p:spPr>
              <a:xfrm>
                <a:off x="166266" y="513093"/>
                <a:ext cx="174547" cy="315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14" name="Line"/>
              <p:cNvSpPr/>
              <p:nvPr/>
            </p:nvSpPr>
            <p:spPr>
              <a:xfrm flipV="1">
                <a:off x="166266" y="215362"/>
                <a:ext cx="173361" cy="5137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15" name="Line"/>
              <p:cNvSpPr/>
              <p:nvPr/>
            </p:nvSpPr>
            <p:spPr>
              <a:xfrm flipV="1">
                <a:off x="167791" y="632940"/>
                <a:ext cx="169595" cy="961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16" name="Line"/>
              <p:cNvSpPr/>
              <p:nvPr/>
            </p:nvSpPr>
            <p:spPr>
              <a:xfrm flipV="1">
                <a:off x="167791" y="416346"/>
                <a:ext cx="167783" cy="31589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17" name="Line"/>
              <p:cNvSpPr/>
              <p:nvPr/>
            </p:nvSpPr>
            <p:spPr>
              <a:xfrm>
                <a:off x="164985" y="729486"/>
                <a:ext cx="175494" cy="940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18" name="Line"/>
              <p:cNvSpPr/>
              <p:nvPr/>
            </p:nvSpPr>
            <p:spPr>
              <a:xfrm flipV="1">
                <a:off x="497309" y="105526"/>
                <a:ext cx="174644" cy="802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19" name="Line"/>
              <p:cNvSpPr/>
              <p:nvPr/>
            </p:nvSpPr>
            <p:spPr>
              <a:xfrm>
                <a:off x="498158" y="185894"/>
                <a:ext cx="164984" cy="1017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20" name="Line"/>
              <p:cNvSpPr/>
              <p:nvPr/>
            </p:nvSpPr>
            <p:spPr>
              <a:xfrm>
                <a:off x="496553" y="185894"/>
                <a:ext cx="168113" cy="3217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21" name="Line"/>
              <p:cNvSpPr/>
              <p:nvPr/>
            </p:nvSpPr>
            <p:spPr>
              <a:xfrm>
                <a:off x="498158" y="185894"/>
                <a:ext cx="165002" cy="5443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22" name="Line"/>
              <p:cNvSpPr/>
              <p:nvPr/>
            </p:nvSpPr>
            <p:spPr>
              <a:xfrm>
                <a:off x="497457" y="184573"/>
                <a:ext cx="167581" cy="7661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23" name="Line"/>
              <p:cNvSpPr/>
              <p:nvPr/>
            </p:nvSpPr>
            <p:spPr>
              <a:xfrm flipV="1">
                <a:off x="498682" y="104885"/>
                <a:ext cx="172488" cy="2995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24" name="Line"/>
              <p:cNvSpPr/>
              <p:nvPr/>
            </p:nvSpPr>
            <p:spPr>
              <a:xfrm flipV="1">
                <a:off x="498882" y="287410"/>
                <a:ext cx="164319" cy="1170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25" name="Line"/>
              <p:cNvSpPr/>
              <p:nvPr/>
            </p:nvSpPr>
            <p:spPr>
              <a:xfrm>
                <a:off x="498882" y="404432"/>
                <a:ext cx="166289" cy="101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26" name="Line"/>
              <p:cNvSpPr/>
              <p:nvPr/>
            </p:nvSpPr>
            <p:spPr>
              <a:xfrm>
                <a:off x="497309" y="405408"/>
                <a:ext cx="166893" cy="3247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27" name="Line"/>
              <p:cNvSpPr/>
              <p:nvPr/>
            </p:nvSpPr>
            <p:spPr>
              <a:xfrm>
                <a:off x="498882" y="404432"/>
                <a:ext cx="166179" cy="5455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28" name="Line"/>
              <p:cNvSpPr/>
              <p:nvPr/>
            </p:nvSpPr>
            <p:spPr>
              <a:xfrm flipV="1">
                <a:off x="498882" y="107452"/>
                <a:ext cx="174334" cy="52484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29" name="Line"/>
              <p:cNvSpPr/>
              <p:nvPr/>
            </p:nvSpPr>
            <p:spPr>
              <a:xfrm flipV="1">
                <a:off x="496806" y="288839"/>
                <a:ext cx="167757" cy="344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30" name="Line"/>
              <p:cNvSpPr/>
              <p:nvPr/>
            </p:nvSpPr>
            <p:spPr>
              <a:xfrm flipV="1">
                <a:off x="496809" y="506720"/>
                <a:ext cx="167541" cy="125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31" name="Line"/>
              <p:cNvSpPr/>
              <p:nvPr/>
            </p:nvSpPr>
            <p:spPr>
              <a:xfrm>
                <a:off x="496811" y="633115"/>
                <a:ext cx="167780" cy="968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32" name="Line"/>
              <p:cNvSpPr/>
              <p:nvPr/>
            </p:nvSpPr>
            <p:spPr>
              <a:xfrm>
                <a:off x="496846" y="852376"/>
                <a:ext cx="167388" cy="9634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33" name="Line"/>
              <p:cNvSpPr/>
              <p:nvPr/>
            </p:nvSpPr>
            <p:spPr>
              <a:xfrm>
                <a:off x="496924" y="634462"/>
                <a:ext cx="167354" cy="316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34" name="Line"/>
              <p:cNvSpPr/>
              <p:nvPr/>
            </p:nvSpPr>
            <p:spPr>
              <a:xfrm flipV="1">
                <a:off x="496924" y="730582"/>
                <a:ext cx="166388" cy="1224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35" name="Line"/>
              <p:cNvSpPr/>
              <p:nvPr/>
            </p:nvSpPr>
            <p:spPr>
              <a:xfrm flipV="1">
                <a:off x="496858" y="506289"/>
                <a:ext cx="167746" cy="3468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36" name="Line"/>
              <p:cNvSpPr/>
              <p:nvPr/>
            </p:nvSpPr>
            <p:spPr>
              <a:xfrm flipV="1">
                <a:off x="498867" y="287789"/>
                <a:ext cx="166160" cy="5653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37" name="Line"/>
              <p:cNvSpPr/>
              <p:nvPr/>
            </p:nvSpPr>
            <p:spPr>
              <a:xfrm flipV="1">
                <a:off x="497391" y="103013"/>
                <a:ext cx="175985" cy="7500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38" name="Line"/>
              <p:cNvSpPr/>
              <p:nvPr/>
            </p:nvSpPr>
            <p:spPr>
              <a:xfrm>
                <a:off x="831278" y="70193"/>
                <a:ext cx="169159" cy="1239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39" name="Line"/>
              <p:cNvSpPr/>
              <p:nvPr/>
            </p:nvSpPr>
            <p:spPr>
              <a:xfrm>
                <a:off x="831707" y="70193"/>
                <a:ext cx="167267" cy="34480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40" name="Line"/>
              <p:cNvSpPr/>
              <p:nvPr/>
            </p:nvSpPr>
            <p:spPr>
              <a:xfrm>
                <a:off x="828802" y="70123"/>
                <a:ext cx="172528" cy="567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41" name="Line"/>
              <p:cNvSpPr/>
              <p:nvPr/>
            </p:nvSpPr>
            <p:spPr>
              <a:xfrm>
                <a:off x="831707" y="71251"/>
                <a:ext cx="163300" cy="7851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42" name="Line"/>
              <p:cNvSpPr/>
              <p:nvPr/>
            </p:nvSpPr>
            <p:spPr>
              <a:xfrm flipV="1">
                <a:off x="829750" y="194606"/>
                <a:ext cx="170654" cy="927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43" name="Line"/>
              <p:cNvSpPr/>
              <p:nvPr/>
            </p:nvSpPr>
            <p:spPr>
              <a:xfrm>
                <a:off x="829750" y="287352"/>
                <a:ext cx="170499" cy="1281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44" name="Line"/>
              <p:cNvSpPr/>
              <p:nvPr/>
            </p:nvSpPr>
            <p:spPr>
              <a:xfrm>
                <a:off x="831953" y="499064"/>
                <a:ext cx="167723" cy="13602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45" name="Line"/>
              <p:cNvSpPr/>
              <p:nvPr/>
            </p:nvSpPr>
            <p:spPr>
              <a:xfrm>
                <a:off x="831953" y="289003"/>
                <a:ext cx="169281" cy="346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46" name="Line"/>
              <p:cNvSpPr/>
              <p:nvPr/>
            </p:nvSpPr>
            <p:spPr>
              <a:xfrm>
                <a:off x="829446" y="288467"/>
                <a:ext cx="169862" cy="5699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47" name="Line"/>
              <p:cNvSpPr/>
              <p:nvPr/>
            </p:nvSpPr>
            <p:spPr>
              <a:xfrm flipV="1">
                <a:off x="831516" y="192736"/>
                <a:ext cx="168811" cy="3077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48" name="Line"/>
              <p:cNvSpPr/>
              <p:nvPr/>
            </p:nvSpPr>
            <p:spPr>
              <a:xfrm flipV="1">
                <a:off x="831516" y="413722"/>
                <a:ext cx="169598" cy="8539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49" name="Line"/>
              <p:cNvSpPr/>
              <p:nvPr/>
            </p:nvSpPr>
            <p:spPr>
              <a:xfrm>
                <a:off x="831516" y="499112"/>
                <a:ext cx="169890" cy="3590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50" name="Line"/>
              <p:cNvSpPr/>
              <p:nvPr/>
            </p:nvSpPr>
            <p:spPr>
              <a:xfrm flipV="1">
                <a:off x="829626" y="193677"/>
                <a:ext cx="170360" cy="5255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51" name="Line"/>
              <p:cNvSpPr/>
              <p:nvPr/>
            </p:nvSpPr>
            <p:spPr>
              <a:xfrm flipV="1">
                <a:off x="829854" y="415333"/>
                <a:ext cx="170315" cy="30390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52" name="Line"/>
              <p:cNvSpPr/>
              <p:nvPr/>
            </p:nvSpPr>
            <p:spPr>
              <a:xfrm flipV="1">
                <a:off x="831554" y="636701"/>
                <a:ext cx="169756" cy="841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53" name="Line"/>
              <p:cNvSpPr/>
              <p:nvPr/>
            </p:nvSpPr>
            <p:spPr>
              <a:xfrm>
                <a:off x="831876" y="719764"/>
                <a:ext cx="168045" cy="13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54" name="Line"/>
              <p:cNvSpPr/>
              <p:nvPr/>
            </p:nvSpPr>
            <p:spPr>
              <a:xfrm flipV="1">
                <a:off x="831486" y="857263"/>
                <a:ext cx="169794" cy="85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55" name="Line"/>
              <p:cNvSpPr/>
              <p:nvPr/>
            </p:nvSpPr>
            <p:spPr>
              <a:xfrm flipV="1">
                <a:off x="831486" y="193759"/>
                <a:ext cx="167875" cy="7486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56" name="Line"/>
              <p:cNvSpPr/>
              <p:nvPr/>
            </p:nvSpPr>
            <p:spPr>
              <a:xfrm flipV="1">
                <a:off x="831486" y="415948"/>
                <a:ext cx="169056" cy="525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57" name="Line"/>
              <p:cNvSpPr/>
              <p:nvPr/>
            </p:nvSpPr>
            <p:spPr>
              <a:xfrm flipV="1">
                <a:off x="829757" y="635402"/>
                <a:ext cx="170078" cy="3061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58" name="Line"/>
              <p:cNvSpPr/>
              <p:nvPr/>
            </p:nvSpPr>
            <p:spPr>
              <a:xfrm>
                <a:off x="1162885" y="192737"/>
                <a:ext cx="167426" cy="21929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59" name="Line"/>
              <p:cNvSpPr/>
              <p:nvPr/>
            </p:nvSpPr>
            <p:spPr>
              <a:xfrm>
                <a:off x="1162523" y="193915"/>
                <a:ext cx="167072" cy="44202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60" name="Line"/>
              <p:cNvSpPr/>
              <p:nvPr/>
            </p:nvSpPr>
            <p:spPr>
              <a:xfrm flipV="1">
                <a:off x="1163247" y="411050"/>
                <a:ext cx="168357" cy="26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61" name="Line"/>
              <p:cNvSpPr/>
              <p:nvPr/>
            </p:nvSpPr>
            <p:spPr>
              <a:xfrm>
                <a:off x="1164813" y="415143"/>
                <a:ext cx="166316" cy="2197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62" name="Line"/>
              <p:cNvSpPr/>
              <p:nvPr/>
            </p:nvSpPr>
            <p:spPr>
              <a:xfrm>
                <a:off x="1164606" y="636148"/>
                <a:ext cx="171133"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63" name="Line"/>
              <p:cNvSpPr/>
              <p:nvPr/>
            </p:nvSpPr>
            <p:spPr>
              <a:xfrm flipV="1">
                <a:off x="1164936" y="412510"/>
                <a:ext cx="164455" cy="2236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64" name="Line"/>
              <p:cNvSpPr/>
              <p:nvPr/>
            </p:nvSpPr>
            <p:spPr>
              <a:xfrm flipV="1">
                <a:off x="1163418" y="636675"/>
                <a:ext cx="167891" cy="2204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65" name="Line"/>
              <p:cNvSpPr/>
              <p:nvPr/>
            </p:nvSpPr>
            <p:spPr>
              <a:xfrm flipV="1">
                <a:off x="1163246" y="412510"/>
                <a:ext cx="168486" cy="4446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grpSp>
        <p:nvGrpSpPr>
          <p:cNvPr id="1570" name="Group"/>
          <p:cNvGrpSpPr/>
          <p:nvPr/>
        </p:nvGrpSpPr>
        <p:grpSpPr>
          <a:xfrm>
            <a:off x="4047291" y="4476603"/>
            <a:ext cx="8935471" cy="4053889"/>
            <a:chOff x="0" y="0"/>
            <a:chExt cx="8935469" cy="4053887"/>
          </a:xfrm>
        </p:grpSpPr>
        <p:pic>
          <p:nvPicPr>
            <p:cNvPr id="1568" name="data_parallel.pdf" descr="data_parallel.pdf"/>
            <p:cNvPicPr>
              <a:picLocks noChangeAspect="1"/>
            </p:cNvPicPr>
            <p:nvPr/>
          </p:nvPicPr>
          <p:blipFill>
            <a:blip r:embed="rId5">
              <a:extLst/>
            </a:blip>
            <a:srcRect l="4450" t="67963" r="4450" b="1533"/>
            <a:stretch>
              <a:fillRect/>
            </a:stretch>
          </p:blipFill>
          <p:spPr>
            <a:xfrm>
              <a:off x="563865" y="396281"/>
              <a:ext cx="8371605" cy="3657607"/>
            </a:xfrm>
            <a:prstGeom prst="rect">
              <a:avLst/>
            </a:prstGeom>
            <a:ln w="12700" cap="flat">
              <a:noFill/>
              <a:miter lim="400000"/>
            </a:ln>
            <a:effectLst/>
          </p:spPr>
        </p:pic>
        <p:sp>
          <p:nvSpPr>
            <p:cNvPr id="1569" name="Line"/>
            <p:cNvSpPr/>
            <p:nvPr/>
          </p:nvSpPr>
          <p:spPr>
            <a:xfrm>
              <a:off x="-1" y="-1"/>
              <a:ext cx="663306" cy="523606"/>
            </a:xfrm>
            <a:prstGeom prst="line">
              <a:avLst/>
            </a:prstGeom>
            <a:noFill/>
            <a:ln w="38100" cap="flat">
              <a:solidFill>
                <a:srgbClr val="000000"/>
              </a:solidFill>
              <a:prstDash val="sysDot"/>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
        <p:nvSpPr>
          <p:cNvPr id="1571" name="Arrow"/>
          <p:cNvSpPr/>
          <p:nvPr/>
        </p:nvSpPr>
        <p:spPr>
          <a:xfrm rot="5444161">
            <a:off x="6465069" y="3573862"/>
            <a:ext cx="1517888" cy="944927"/>
          </a:xfrm>
          <a:prstGeom prst="rightArrow">
            <a:avLst>
              <a:gd name="adj1" fmla="val 38610"/>
              <a:gd name="adj2" fmla="val 65531"/>
            </a:avLst>
          </a:prstGeom>
          <a:solidFill>
            <a:schemeClr val="accent5"/>
          </a:solidFill>
          <a:ln w="63500">
            <a:solidFill>
              <a:srgbClr val="000000"/>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 name="Data-Parallel Training"/>
          <p:cNvSpPr txBox="1">
            <a:spLocks noGrp="1"/>
          </p:cNvSpPr>
          <p:nvPr>
            <p:ph type="title"/>
          </p:nvPr>
        </p:nvSpPr>
        <p:spPr>
          <a:prstGeom prst="rect">
            <a:avLst/>
          </a:prstGeom>
        </p:spPr>
        <p:txBody>
          <a:bodyPr/>
          <a:lstStyle/>
          <a:p>
            <a:r>
              <a:t>Data-Parallel Training</a:t>
            </a:r>
          </a:p>
        </p:txBody>
      </p:sp>
      <p:sp>
        <p:nvSpPr>
          <p:cNvPr id="15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grpSp>
        <p:nvGrpSpPr>
          <p:cNvPr id="1818" name="Group"/>
          <p:cNvGrpSpPr/>
          <p:nvPr/>
        </p:nvGrpSpPr>
        <p:grpSpPr>
          <a:xfrm>
            <a:off x="199992" y="1791378"/>
            <a:ext cx="6039261" cy="2688712"/>
            <a:chOff x="0" y="0"/>
            <a:chExt cx="6039260" cy="2688710"/>
          </a:xfrm>
        </p:grpSpPr>
        <p:sp>
          <p:nvSpPr>
            <p:cNvPr id="1575" name="Rectangle"/>
            <p:cNvSpPr/>
            <p:nvPr/>
          </p:nvSpPr>
          <p:spPr>
            <a:xfrm>
              <a:off x="2151583" y="1405341"/>
              <a:ext cx="1684987" cy="1283370"/>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76" name="Rectangle"/>
            <p:cNvSpPr/>
            <p:nvPr/>
          </p:nvSpPr>
          <p:spPr>
            <a:xfrm>
              <a:off x="0" y="0"/>
              <a:ext cx="1684987" cy="1283370"/>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77" name="Rectangle"/>
            <p:cNvSpPr/>
            <p:nvPr/>
          </p:nvSpPr>
          <p:spPr>
            <a:xfrm>
              <a:off x="4354273" y="0"/>
              <a:ext cx="1684988" cy="1283370"/>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78" name="Line"/>
            <p:cNvSpPr/>
            <p:nvPr/>
          </p:nvSpPr>
          <p:spPr>
            <a:xfrm>
              <a:off x="1703171" y="613251"/>
              <a:ext cx="889175" cy="796545"/>
            </a:xfrm>
            <a:prstGeom prst="line">
              <a:avLst/>
            </a:prstGeom>
            <a:noFill/>
            <a:ln w="101600" cap="flat">
              <a:solidFill>
                <a:srgbClr val="000000"/>
              </a:solidFill>
              <a:prstDash val="solid"/>
              <a:miter lim="400000"/>
              <a:headEnd type="triangle" w="med" len="med"/>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79" name="Line"/>
            <p:cNvSpPr/>
            <p:nvPr/>
          </p:nvSpPr>
          <p:spPr>
            <a:xfrm flipV="1">
              <a:off x="3402403" y="619979"/>
              <a:ext cx="926987" cy="791248"/>
            </a:xfrm>
            <a:prstGeom prst="line">
              <a:avLst/>
            </a:prstGeom>
            <a:noFill/>
            <a:ln w="101600" cap="flat">
              <a:solidFill>
                <a:srgbClr val="000000"/>
              </a:solidFill>
              <a:prstDash val="solid"/>
              <a:miter lim="400000"/>
              <a:headEnd type="triangle" w="med" len="med"/>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80" name="Line"/>
            <p:cNvSpPr/>
            <p:nvPr/>
          </p:nvSpPr>
          <p:spPr>
            <a:xfrm>
              <a:off x="1699535" y="320556"/>
              <a:ext cx="2631590" cy="1805"/>
            </a:xfrm>
            <a:prstGeom prst="line">
              <a:avLst/>
            </a:prstGeom>
            <a:noFill/>
            <a:ln w="101600" cap="flat">
              <a:solidFill>
                <a:srgbClr val="000000"/>
              </a:solidFill>
              <a:prstDash val="solid"/>
              <a:miter lim="400000"/>
              <a:headEnd type="triangle" w="med" len="med"/>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nvGrpSpPr>
            <p:cNvPr id="1659" name="Group"/>
            <p:cNvGrpSpPr/>
            <p:nvPr/>
          </p:nvGrpSpPr>
          <p:grpSpPr>
            <a:xfrm>
              <a:off x="94307" y="127664"/>
              <a:ext cx="1496373" cy="1028041"/>
              <a:chOff x="0" y="0"/>
              <a:chExt cx="1496371" cy="1028039"/>
            </a:xfrm>
          </p:grpSpPr>
          <p:sp>
            <p:nvSpPr>
              <p:cNvPr id="1581" name="Oval"/>
              <p:cNvSpPr/>
              <p:nvPr/>
            </p:nvSpPr>
            <p:spPr>
              <a:xfrm>
                <a:off x="0" y="223477"/>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82" name="Oval"/>
              <p:cNvSpPr/>
              <p:nvPr/>
            </p:nvSpPr>
            <p:spPr>
              <a:xfrm>
                <a:off x="0" y="435503"/>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83" name="Oval"/>
              <p:cNvSpPr/>
              <p:nvPr/>
            </p:nvSpPr>
            <p:spPr>
              <a:xfrm>
                <a:off x="0" y="647530"/>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84" name="Oval"/>
              <p:cNvSpPr/>
              <p:nvPr/>
            </p:nvSpPr>
            <p:spPr>
              <a:xfrm>
                <a:off x="332513" y="773369"/>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85" name="Oval"/>
              <p:cNvSpPr/>
              <p:nvPr/>
            </p:nvSpPr>
            <p:spPr>
              <a:xfrm>
                <a:off x="332513" y="110355"/>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86" name="Oval"/>
              <p:cNvSpPr/>
              <p:nvPr/>
            </p:nvSpPr>
            <p:spPr>
              <a:xfrm>
                <a:off x="332513" y="331360"/>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87" name="Oval"/>
              <p:cNvSpPr/>
              <p:nvPr/>
            </p:nvSpPr>
            <p:spPr>
              <a:xfrm>
                <a:off x="332513" y="55236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88" name="Line"/>
              <p:cNvSpPr/>
              <p:nvPr/>
            </p:nvSpPr>
            <p:spPr>
              <a:xfrm flipV="1">
                <a:off x="167859" y="214036"/>
                <a:ext cx="172107" cy="80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89" name="Oval"/>
              <p:cNvSpPr/>
              <p:nvPr/>
            </p:nvSpPr>
            <p:spPr>
              <a:xfrm>
                <a:off x="665026" y="87100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90" name="Oval"/>
              <p:cNvSpPr/>
              <p:nvPr/>
            </p:nvSpPr>
            <p:spPr>
              <a:xfrm>
                <a:off x="665026" y="20777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91" name="Oval"/>
              <p:cNvSpPr/>
              <p:nvPr/>
            </p:nvSpPr>
            <p:spPr>
              <a:xfrm>
                <a:off x="665026" y="428998"/>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92" name="Oval"/>
              <p:cNvSpPr/>
              <p:nvPr/>
            </p:nvSpPr>
            <p:spPr>
              <a:xfrm>
                <a:off x="665026" y="65000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93" name="Oval"/>
              <p:cNvSpPr/>
              <p:nvPr/>
            </p:nvSpPr>
            <p:spPr>
              <a:xfrm>
                <a:off x="997539" y="778826"/>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94" name="Oval"/>
              <p:cNvSpPr/>
              <p:nvPr/>
            </p:nvSpPr>
            <p:spPr>
              <a:xfrm>
                <a:off x="997539" y="11581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95" name="Oval"/>
              <p:cNvSpPr/>
              <p:nvPr/>
            </p:nvSpPr>
            <p:spPr>
              <a:xfrm>
                <a:off x="997539" y="33681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96" name="Oval"/>
              <p:cNvSpPr/>
              <p:nvPr/>
            </p:nvSpPr>
            <p:spPr>
              <a:xfrm>
                <a:off x="997539" y="557822"/>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97" name="Oval"/>
              <p:cNvSpPr/>
              <p:nvPr/>
            </p:nvSpPr>
            <p:spPr>
              <a:xfrm>
                <a:off x="1330606" y="333994"/>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98" name="Oval"/>
              <p:cNvSpPr/>
              <p:nvPr/>
            </p:nvSpPr>
            <p:spPr>
              <a:xfrm>
                <a:off x="1330451" y="556765"/>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599" name="Oval"/>
              <p:cNvSpPr/>
              <p:nvPr/>
            </p:nvSpPr>
            <p:spPr>
              <a:xfrm>
                <a:off x="665026" y="0"/>
                <a:ext cx="165766" cy="15703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00" name="Line"/>
              <p:cNvSpPr/>
              <p:nvPr/>
            </p:nvSpPr>
            <p:spPr>
              <a:xfrm>
                <a:off x="166303" y="293538"/>
                <a:ext cx="170334" cy="1236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01" name="Line"/>
              <p:cNvSpPr/>
              <p:nvPr/>
            </p:nvSpPr>
            <p:spPr>
              <a:xfrm>
                <a:off x="166266" y="294367"/>
                <a:ext cx="171467" cy="3392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02" name="Line"/>
              <p:cNvSpPr/>
              <p:nvPr/>
            </p:nvSpPr>
            <p:spPr>
              <a:xfrm>
                <a:off x="164018" y="294547"/>
                <a:ext cx="172708" cy="5285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03" name="Line"/>
              <p:cNvSpPr/>
              <p:nvPr/>
            </p:nvSpPr>
            <p:spPr>
              <a:xfrm flipV="1">
                <a:off x="167791" y="216030"/>
                <a:ext cx="171451" cy="2969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04" name="Line"/>
              <p:cNvSpPr/>
              <p:nvPr/>
            </p:nvSpPr>
            <p:spPr>
              <a:xfrm flipV="1">
                <a:off x="167791" y="418912"/>
                <a:ext cx="169937" cy="940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05" name="Line"/>
              <p:cNvSpPr/>
              <p:nvPr/>
            </p:nvSpPr>
            <p:spPr>
              <a:xfrm>
                <a:off x="166266" y="512950"/>
                <a:ext cx="170389" cy="1206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06" name="Line"/>
              <p:cNvSpPr/>
              <p:nvPr/>
            </p:nvSpPr>
            <p:spPr>
              <a:xfrm>
                <a:off x="166266" y="513093"/>
                <a:ext cx="174547" cy="315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07" name="Line"/>
              <p:cNvSpPr/>
              <p:nvPr/>
            </p:nvSpPr>
            <p:spPr>
              <a:xfrm flipV="1">
                <a:off x="166266" y="215362"/>
                <a:ext cx="173361" cy="5137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08" name="Line"/>
              <p:cNvSpPr/>
              <p:nvPr/>
            </p:nvSpPr>
            <p:spPr>
              <a:xfrm flipV="1">
                <a:off x="167791" y="632940"/>
                <a:ext cx="169595" cy="961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09" name="Line"/>
              <p:cNvSpPr/>
              <p:nvPr/>
            </p:nvSpPr>
            <p:spPr>
              <a:xfrm flipV="1">
                <a:off x="167791" y="416346"/>
                <a:ext cx="167783" cy="31589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10" name="Line"/>
              <p:cNvSpPr/>
              <p:nvPr/>
            </p:nvSpPr>
            <p:spPr>
              <a:xfrm>
                <a:off x="164985" y="729486"/>
                <a:ext cx="175494" cy="940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11" name="Line"/>
              <p:cNvSpPr/>
              <p:nvPr/>
            </p:nvSpPr>
            <p:spPr>
              <a:xfrm flipV="1">
                <a:off x="497309" y="105526"/>
                <a:ext cx="174644" cy="802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12" name="Line"/>
              <p:cNvSpPr/>
              <p:nvPr/>
            </p:nvSpPr>
            <p:spPr>
              <a:xfrm>
                <a:off x="498158" y="185894"/>
                <a:ext cx="164984" cy="1017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13" name="Line"/>
              <p:cNvSpPr/>
              <p:nvPr/>
            </p:nvSpPr>
            <p:spPr>
              <a:xfrm>
                <a:off x="496553" y="185894"/>
                <a:ext cx="168113" cy="3217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14" name="Line"/>
              <p:cNvSpPr/>
              <p:nvPr/>
            </p:nvSpPr>
            <p:spPr>
              <a:xfrm>
                <a:off x="498158" y="185894"/>
                <a:ext cx="165002" cy="5443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15" name="Line"/>
              <p:cNvSpPr/>
              <p:nvPr/>
            </p:nvSpPr>
            <p:spPr>
              <a:xfrm>
                <a:off x="497457" y="184573"/>
                <a:ext cx="167581" cy="7661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16" name="Line"/>
              <p:cNvSpPr/>
              <p:nvPr/>
            </p:nvSpPr>
            <p:spPr>
              <a:xfrm flipV="1">
                <a:off x="498682" y="104885"/>
                <a:ext cx="172488" cy="2995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17" name="Line"/>
              <p:cNvSpPr/>
              <p:nvPr/>
            </p:nvSpPr>
            <p:spPr>
              <a:xfrm flipV="1">
                <a:off x="498882" y="287410"/>
                <a:ext cx="164319" cy="1170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18" name="Line"/>
              <p:cNvSpPr/>
              <p:nvPr/>
            </p:nvSpPr>
            <p:spPr>
              <a:xfrm>
                <a:off x="498882" y="404432"/>
                <a:ext cx="166289" cy="101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19" name="Line"/>
              <p:cNvSpPr/>
              <p:nvPr/>
            </p:nvSpPr>
            <p:spPr>
              <a:xfrm>
                <a:off x="497309" y="405408"/>
                <a:ext cx="166893" cy="3247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20" name="Line"/>
              <p:cNvSpPr/>
              <p:nvPr/>
            </p:nvSpPr>
            <p:spPr>
              <a:xfrm>
                <a:off x="498882" y="404432"/>
                <a:ext cx="166179" cy="5455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21" name="Line"/>
              <p:cNvSpPr/>
              <p:nvPr/>
            </p:nvSpPr>
            <p:spPr>
              <a:xfrm flipV="1">
                <a:off x="498882" y="107452"/>
                <a:ext cx="174334" cy="52484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22" name="Line"/>
              <p:cNvSpPr/>
              <p:nvPr/>
            </p:nvSpPr>
            <p:spPr>
              <a:xfrm flipV="1">
                <a:off x="496806" y="288839"/>
                <a:ext cx="167757" cy="344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23" name="Line"/>
              <p:cNvSpPr/>
              <p:nvPr/>
            </p:nvSpPr>
            <p:spPr>
              <a:xfrm flipV="1">
                <a:off x="496809" y="506720"/>
                <a:ext cx="167541" cy="125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24" name="Line"/>
              <p:cNvSpPr/>
              <p:nvPr/>
            </p:nvSpPr>
            <p:spPr>
              <a:xfrm>
                <a:off x="496811" y="633115"/>
                <a:ext cx="167780" cy="968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25" name="Line"/>
              <p:cNvSpPr/>
              <p:nvPr/>
            </p:nvSpPr>
            <p:spPr>
              <a:xfrm>
                <a:off x="496846" y="852376"/>
                <a:ext cx="167388" cy="9634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26" name="Line"/>
              <p:cNvSpPr/>
              <p:nvPr/>
            </p:nvSpPr>
            <p:spPr>
              <a:xfrm>
                <a:off x="496924" y="634462"/>
                <a:ext cx="167354" cy="316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27" name="Line"/>
              <p:cNvSpPr/>
              <p:nvPr/>
            </p:nvSpPr>
            <p:spPr>
              <a:xfrm flipV="1">
                <a:off x="496924" y="730582"/>
                <a:ext cx="166388" cy="1224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28" name="Line"/>
              <p:cNvSpPr/>
              <p:nvPr/>
            </p:nvSpPr>
            <p:spPr>
              <a:xfrm flipV="1">
                <a:off x="496858" y="506289"/>
                <a:ext cx="167746" cy="3468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29" name="Line"/>
              <p:cNvSpPr/>
              <p:nvPr/>
            </p:nvSpPr>
            <p:spPr>
              <a:xfrm flipV="1">
                <a:off x="498867" y="287789"/>
                <a:ext cx="166160" cy="5653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30" name="Line"/>
              <p:cNvSpPr/>
              <p:nvPr/>
            </p:nvSpPr>
            <p:spPr>
              <a:xfrm flipV="1">
                <a:off x="497391" y="103013"/>
                <a:ext cx="175985" cy="7500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31" name="Line"/>
              <p:cNvSpPr/>
              <p:nvPr/>
            </p:nvSpPr>
            <p:spPr>
              <a:xfrm>
                <a:off x="831278" y="70193"/>
                <a:ext cx="169159" cy="1239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32" name="Line"/>
              <p:cNvSpPr/>
              <p:nvPr/>
            </p:nvSpPr>
            <p:spPr>
              <a:xfrm>
                <a:off x="831707" y="70193"/>
                <a:ext cx="167267" cy="34480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33" name="Line"/>
              <p:cNvSpPr/>
              <p:nvPr/>
            </p:nvSpPr>
            <p:spPr>
              <a:xfrm>
                <a:off x="828802" y="70123"/>
                <a:ext cx="172528" cy="567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34" name="Line"/>
              <p:cNvSpPr/>
              <p:nvPr/>
            </p:nvSpPr>
            <p:spPr>
              <a:xfrm>
                <a:off x="831707" y="71251"/>
                <a:ext cx="163300" cy="7851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35" name="Line"/>
              <p:cNvSpPr/>
              <p:nvPr/>
            </p:nvSpPr>
            <p:spPr>
              <a:xfrm flipV="1">
                <a:off x="829750" y="194606"/>
                <a:ext cx="170654" cy="927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36" name="Line"/>
              <p:cNvSpPr/>
              <p:nvPr/>
            </p:nvSpPr>
            <p:spPr>
              <a:xfrm>
                <a:off x="829750" y="287352"/>
                <a:ext cx="170499" cy="1281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37" name="Line"/>
              <p:cNvSpPr/>
              <p:nvPr/>
            </p:nvSpPr>
            <p:spPr>
              <a:xfrm>
                <a:off x="831953" y="499064"/>
                <a:ext cx="167723" cy="13602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38" name="Line"/>
              <p:cNvSpPr/>
              <p:nvPr/>
            </p:nvSpPr>
            <p:spPr>
              <a:xfrm>
                <a:off x="831953" y="289003"/>
                <a:ext cx="169281" cy="346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39" name="Line"/>
              <p:cNvSpPr/>
              <p:nvPr/>
            </p:nvSpPr>
            <p:spPr>
              <a:xfrm>
                <a:off x="829446" y="288467"/>
                <a:ext cx="169862" cy="5699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40" name="Line"/>
              <p:cNvSpPr/>
              <p:nvPr/>
            </p:nvSpPr>
            <p:spPr>
              <a:xfrm flipV="1">
                <a:off x="831516" y="192736"/>
                <a:ext cx="168811" cy="3077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41" name="Line"/>
              <p:cNvSpPr/>
              <p:nvPr/>
            </p:nvSpPr>
            <p:spPr>
              <a:xfrm flipV="1">
                <a:off x="831516" y="413722"/>
                <a:ext cx="169598" cy="8539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42" name="Line"/>
              <p:cNvSpPr/>
              <p:nvPr/>
            </p:nvSpPr>
            <p:spPr>
              <a:xfrm>
                <a:off x="831516" y="499112"/>
                <a:ext cx="169890" cy="3590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43" name="Line"/>
              <p:cNvSpPr/>
              <p:nvPr/>
            </p:nvSpPr>
            <p:spPr>
              <a:xfrm flipV="1">
                <a:off x="829626" y="193677"/>
                <a:ext cx="170360" cy="5255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44" name="Line"/>
              <p:cNvSpPr/>
              <p:nvPr/>
            </p:nvSpPr>
            <p:spPr>
              <a:xfrm flipV="1">
                <a:off x="829854" y="415333"/>
                <a:ext cx="170315" cy="30390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45" name="Line"/>
              <p:cNvSpPr/>
              <p:nvPr/>
            </p:nvSpPr>
            <p:spPr>
              <a:xfrm flipV="1">
                <a:off x="831554" y="636701"/>
                <a:ext cx="169756" cy="841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46" name="Line"/>
              <p:cNvSpPr/>
              <p:nvPr/>
            </p:nvSpPr>
            <p:spPr>
              <a:xfrm>
                <a:off x="831876" y="719764"/>
                <a:ext cx="168045" cy="13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47" name="Line"/>
              <p:cNvSpPr/>
              <p:nvPr/>
            </p:nvSpPr>
            <p:spPr>
              <a:xfrm flipV="1">
                <a:off x="831486" y="857263"/>
                <a:ext cx="169794" cy="85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48" name="Line"/>
              <p:cNvSpPr/>
              <p:nvPr/>
            </p:nvSpPr>
            <p:spPr>
              <a:xfrm flipV="1">
                <a:off x="831486" y="193759"/>
                <a:ext cx="167875" cy="7486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49" name="Line"/>
              <p:cNvSpPr/>
              <p:nvPr/>
            </p:nvSpPr>
            <p:spPr>
              <a:xfrm flipV="1">
                <a:off x="831486" y="415948"/>
                <a:ext cx="169056" cy="525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50" name="Line"/>
              <p:cNvSpPr/>
              <p:nvPr/>
            </p:nvSpPr>
            <p:spPr>
              <a:xfrm flipV="1">
                <a:off x="829757" y="635402"/>
                <a:ext cx="170078" cy="3061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51" name="Line"/>
              <p:cNvSpPr/>
              <p:nvPr/>
            </p:nvSpPr>
            <p:spPr>
              <a:xfrm>
                <a:off x="1162885" y="192737"/>
                <a:ext cx="167426" cy="21929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52" name="Line"/>
              <p:cNvSpPr/>
              <p:nvPr/>
            </p:nvSpPr>
            <p:spPr>
              <a:xfrm>
                <a:off x="1162523" y="193915"/>
                <a:ext cx="167072" cy="44202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53" name="Line"/>
              <p:cNvSpPr/>
              <p:nvPr/>
            </p:nvSpPr>
            <p:spPr>
              <a:xfrm flipV="1">
                <a:off x="1163247" y="411050"/>
                <a:ext cx="168357" cy="26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54" name="Line"/>
              <p:cNvSpPr/>
              <p:nvPr/>
            </p:nvSpPr>
            <p:spPr>
              <a:xfrm>
                <a:off x="1164813" y="415143"/>
                <a:ext cx="166316" cy="2197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55" name="Line"/>
              <p:cNvSpPr/>
              <p:nvPr/>
            </p:nvSpPr>
            <p:spPr>
              <a:xfrm>
                <a:off x="1164606" y="636148"/>
                <a:ext cx="171133"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56" name="Line"/>
              <p:cNvSpPr/>
              <p:nvPr/>
            </p:nvSpPr>
            <p:spPr>
              <a:xfrm flipV="1">
                <a:off x="1164936" y="412510"/>
                <a:ext cx="164455" cy="2236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57" name="Line"/>
              <p:cNvSpPr/>
              <p:nvPr/>
            </p:nvSpPr>
            <p:spPr>
              <a:xfrm flipV="1">
                <a:off x="1163418" y="636675"/>
                <a:ext cx="167891" cy="2204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58" name="Line"/>
              <p:cNvSpPr/>
              <p:nvPr/>
            </p:nvSpPr>
            <p:spPr>
              <a:xfrm flipV="1">
                <a:off x="1163246" y="412510"/>
                <a:ext cx="168486" cy="4446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nvGrpSpPr>
            <p:cNvPr id="1738" name="Group"/>
            <p:cNvGrpSpPr/>
            <p:nvPr/>
          </p:nvGrpSpPr>
          <p:grpSpPr>
            <a:xfrm>
              <a:off x="2245890" y="1533006"/>
              <a:ext cx="1496373" cy="1028040"/>
              <a:chOff x="0" y="0"/>
              <a:chExt cx="1496371" cy="1028039"/>
            </a:xfrm>
          </p:grpSpPr>
          <p:sp>
            <p:nvSpPr>
              <p:cNvPr id="1660" name="Oval"/>
              <p:cNvSpPr/>
              <p:nvPr/>
            </p:nvSpPr>
            <p:spPr>
              <a:xfrm>
                <a:off x="0" y="223477"/>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61" name="Oval"/>
              <p:cNvSpPr/>
              <p:nvPr/>
            </p:nvSpPr>
            <p:spPr>
              <a:xfrm>
                <a:off x="0" y="435503"/>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62" name="Oval"/>
              <p:cNvSpPr/>
              <p:nvPr/>
            </p:nvSpPr>
            <p:spPr>
              <a:xfrm>
                <a:off x="0" y="647530"/>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63" name="Oval"/>
              <p:cNvSpPr/>
              <p:nvPr/>
            </p:nvSpPr>
            <p:spPr>
              <a:xfrm>
                <a:off x="332513" y="773369"/>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64" name="Oval"/>
              <p:cNvSpPr/>
              <p:nvPr/>
            </p:nvSpPr>
            <p:spPr>
              <a:xfrm>
                <a:off x="332513" y="110355"/>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65" name="Oval"/>
              <p:cNvSpPr/>
              <p:nvPr/>
            </p:nvSpPr>
            <p:spPr>
              <a:xfrm>
                <a:off x="332513" y="331360"/>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66" name="Oval"/>
              <p:cNvSpPr/>
              <p:nvPr/>
            </p:nvSpPr>
            <p:spPr>
              <a:xfrm>
                <a:off x="332513" y="55236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67" name="Line"/>
              <p:cNvSpPr/>
              <p:nvPr/>
            </p:nvSpPr>
            <p:spPr>
              <a:xfrm flipV="1">
                <a:off x="167859" y="214036"/>
                <a:ext cx="172107" cy="80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68" name="Oval"/>
              <p:cNvSpPr/>
              <p:nvPr/>
            </p:nvSpPr>
            <p:spPr>
              <a:xfrm>
                <a:off x="665026" y="87100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69" name="Oval"/>
              <p:cNvSpPr/>
              <p:nvPr/>
            </p:nvSpPr>
            <p:spPr>
              <a:xfrm>
                <a:off x="665026" y="20777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70" name="Oval"/>
              <p:cNvSpPr/>
              <p:nvPr/>
            </p:nvSpPr>
            <p:spPr>
              <a:xfrm>
                <a:off x="665026" y="428998"/>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71" name="Oval"/>
              <p:cNvSpPr/>
              <p:nvPr/>
            </p:nvSpPr>
            <p:spPr>
              <a:xfrm>
                <a:off x="665026" y="65000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72" name="Oval"/>
              <p:cNvSpPr/>
              <p:nvPr/>
            </p:nvSpPr>
            <p:spPr>
              <a:xfrm>
                <a:off x="997539" y="778826"/>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73" name="Oval"/>
              <p:cNvSpPr/>
              <p:nvPr/>
            </p:nvSpPr>
            <p:spPr>
              <a:xfrm>
                <a:off x="997539" y="11581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74" name="Oval"/>
              <p:cNvSpPr/>
              <p:nvPr/>
            </p:nvSpPr>
            <p:spPr>
              <a:xfrm>
                <a:off x="997539" y="33681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75" name="Oval"/>
              <p:cNvSpPr/>
              <p:nvPr/>
            </p:nvSpPr>
            <p:spPr>
              <a:xfrm>
                <a:off x="997539" y="557822"/>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76" name="Oval"/>
              <p:cNvSpPr/>
              <p:nvPr/>
            </p:nvSpPr>
            <p:spPr>
              <a:xfrm>
                <a:off x="1330606" y="333994"/>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77" name="Oval"/>
              <p:cNvSpPr/>
              <p:nvPr/>
            </p:nvSpPr>
            <p:spPr>
              <a:xfrm>
                <a:off x="1330451" y="556765"/>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78" name="Oval"/>
              <p:cNvSpPr/>
              <p:nvPr/>
            </p:nvSpPr>
            <p:spPr>
              <a:xfrm>
                <a:off x="665026" y="0"/>
                <a:ext cx="165766" cy="15703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79" name="Line"/>
              <p:cNvSpPr/>
              <p:nvPr/>
            </p:nvSpPr>
            <p:spPr>
              <a:xfrm>
                <a:off x="166303" y="293538"/>
                <a:ext cx="170334" cy="1236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80" name="Line"/>
              <p:cNvSpPr/>
              <p:nvPr/>
            </p:nvSpPr>
            <p:spPr>
              <a:xfrm>
                <a:off x="166266" y="294367"/>
                <a:ext cx="171467" cy="3392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81" name="Line"/>
              <p:cNvSpPr/>
              <p:nvPr/>
            </p:nvSpPr>
            <p:spPr>
              <a:xfrm>
                <a:off x="164018" y="294547"/>
                <a:ext cx="172708" cy="5285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82" name="Line"/>
              <p:cNvSpPr/>
              <p:nvPr/>
            </p:nvSpPr>
            <p:spPr>
              <a:xfrm flipV="1">
                <a:off x="167791" y="216030"/>
                <a:ext cx="171451" cy="2969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83" name="Line"/>
              <p:cNvSpPr/>
              <p:nvPr/>
            </p:nvSpPr>
            <p:spPr>
              <a:xfrm flipV="1">
                <a:off x="167791" y="418912"/>
                <a:ext cx="169937" cy="940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84" name="Line"/>
              <p:cNvSpPr/>
              <p:nvPr/>
            </p:nvSpPr>
            <p:spPr>
              <a:xfrm>
                <a:off x="166266" y="512950"/>
                <a:ext cx="170389" cy="1206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85" name="Line"/>
              <p:cNvSpPr/>
              <p:nvPr/>
            </p:nvSpPr>
            <p:spPr>
              <a:xfrm>
                <a:off x="166266" y="513093"/>
                <a:ext cx="174547" cy="315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86" name="Line"/>
              <p:cNvSpPr/>
              <p:nvPr/>
            </p:nvSpPr>
            <p:spPr>
              <a:xfrm flipV="1">
                <a:off x="166266" y="215362"/>
                <a:ext cx="173361" cy="5137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87" name="Line"/>
              <p:cNvSpPr/>
              <p:nvPr/>
            </p:nvSpPr>
            <p:spPr>
              <a:xfrm flipV="1">
                <a:off x="167791" y="632940"/>
                <a:ext cx="169595" cy="961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88" name="Line"/>
              <p:cNvSpPr/>
              <p:nvPr/>
            </p:nvSpPr>
            <p:spPr>
              <a:xfrm flipV="1">
                <a:off x="167791" y="416346"/>
                <a:ext cx="167783" cy="31589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89" name="Line"/>
              <p:cNvSpPr/>
              <p:nvPr/>
            </p:nvSpPr>
            <p:spPr>
              <a:xfrm>
                <a:off x="164985" y="729486"/>
                <a:ext cx="175494" cy="940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90" name="Line"/>
              <p:cNvSpPr/>
              <p:nvPr/>
            </p:nvSpPr>
            <p:spPr>
              <a:xfrm flipV="1">
                <a:off x="497309" y="105526"/>
                <a:ext cx="174644" cy="802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91" name="Line"/>
              <p:cNvSpPr/>
              <p:nvPr/>
            </p:nvSpPr>
            <p:spPr>
              <a:xfrm>
                <a:off x="498158" y="185894"/>
                <a:ext cx="164984" cy="1017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92" name="Line"/>
              <p:cNvSpPr/>
              <p:nvPr/>
            </p:nvSpPr>
            <p:spPr>
              <a:xfrm>
                <a:off x="496553" y="185894"/>
                <a:ext cx="168113" cy="3217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93" name="Line"/>
              <p:cNvSpPr/>
              <p:nvPr/>
            </p:nvSpPr>
            <p:spPr>
              <a:xfrm>
                <a:off x="498158" y="185894"/>
                <a:ext cx="165002" cy="5443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94" name="Line"/>
              <p:cNvSpPr/>
              <p:nvPr/>
            </p:nvSpPr>
            <p:spPr>
              <a:xfrm>
                <a:off x="497457" y="184573"/>
                <a:ext cx="167581" cy="7661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95" name="Line"/>
              <p:cNvSpPr/>
              <p:nvPr/>
            </p:nvSpPr>
            <p:spPr>
              <a:xfrm flipV="1">
                <a:off x="498682" y="104885"/>
                <a:ext cx="172488" cy="2995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96" name="Line"/>
              <p:cNvSpPr/>
              <p:nvPr/>
            </p:nvSpPr>
            <p:spPr>
              <a:xfrm flipV="1">
                <a:off x="498882" y="287410"/>
                <a:ext cx="164319" cy="1170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97" name="Line"/>
              <p:cNvSpPr/>
              <p:nvPr/>
            </p:nvSpPr>
            <p:spPr>
              <a:xfrm>
                <a:off x="498882" y="404432"/>
                <a:ext cx="166289" cy="101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98" name="Line"/>
              <p:cNvSpPr/>
              <p:nvPr/>
            </p:nvSpPr>
            <p:spPr>
              <a:xfrm>
                <a:off x="497309" y="405408"/>
                <a:ext cx="166893" cy="3247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699" name="Line"/>
              <p:cNvSpPr/>
              <p:nvPr/>
            </p:nvSpPr>
            <p:spPr>
              <a:xfrm>
                <a:off x="498882" y="404432"/>
                <a:ext cx="166179" cy="5455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00" name="Line"/>
              <p:cNvSpPr/>
              <p:nvPr/>
            </p:nvSpPr>
            <p:spPr>
              <a:xfrm flipV="1">
                <a:off x="498882" y="107452"/>
                <a:ext cx="174334" cy="52484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01" name="Line"/>
              <p:cNvSpPr/>
              <p:nvPr/>
            </p:nvSpPr>
            <p:spPr>
              <a:xfrm flipV="1">
                <a:off x="496806" y="288839"/>
                <a:ext cx="167757" cy="344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02" name="Line"/>
              <p:cNvSpPr/>
              <p:nvPr/>
            </p:nvSpPr>
            <p:spPr>
              <a:xfrm flipV="1">
                <a:off x="496809" y="506720"/>
                <a:ext cx="167541" cy="125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03" name="Line"/>
              <p:cNvSpPr/>
              <p:nvPr/>
            </p:nvSpPr>
            <p:spPr>
              <a:xfrm>
                <a:off x="496811" y="633115"/>
                <a:ext cx="167780" cy="968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04" name="Line"/>
              <p:cNvSpPr/>
              <p:nvPr/>
            </p:nvSpPr>
            <p:spPr>
              <a:xfrm>
                <a:off x="496846" y="852376"/>
                <a:ext cx="167388" cy="9634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05" name="Line"/>
              <p:cNvSpPr/>
              <p:nvPr/>
            </p:nvSpPr>
            <p:spPr>
              <a:xfrm>
                <a:off x="496924" y="634462"/>
                <a:ext cx="167354" cy="316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06" name="Line"/>
              <p:cNvSpPr/>
              <p:nvPr/>
            </p:nvSpPr>
            <p:spPr>
              <a:xfrm flipV="1">
                <a:off x="496924" y="730582"/>
                <a:ext cx="166388" cy="1224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07" name="Line"/>
              <p:cNvSpPr/>
              <p:nvPr/>
            </p:nvSpPr>
            <p:spPr>
              <a:xfrm flipV="1">
                <a:off x="496858" y="506289"/>
                <a:ext cx="167746" cy="3468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08" name="Line"/>
              <p:cNvSpPr/>
              <p:nvPr/>
            </p:nvSpPr>
            <p:spPr>
              <a:xfrm flipV="1">
                <a:off x="498867" y="287789"/>
                <a:ext cx="166160" cy="5653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09" name="Line"/>
              <p:cNvSpPr/>
              <p:nvPr/>
            </p:nvSpPr>
            <p:spPr>
              <a:xfrm flipV="1">
                <a:off x="497391" y="103013"/>
                <a:ext cx="175985" cy="7500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10" name="Line"/>
              <p:cNvSpPr/>
              <p:nvPr/>
            </p:nvSpPr>
            <p:spPr>
              <a:xfrm>
                <a:off x="831278" y="70193"/>
                <a:ext cx="169159" cy="1239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11" name="Line"/>
              <p:cNvSpPr/>
              <p:nvPr/>
            </p:nvSpPr>
            <p:spPr>
              <a:xfrm>
                <a:off x="831707" y="70193"/>
                <a:ext cx="167267" cy="34480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12" name="Line"/>
              <p:cNvSpPr/>
              <p:nvPr/>
            </p:nvSpPr>
            <p:spPr>
              <a:xfrm>
                <a:off x="828802" y="70123"/>
                <a:ext cx="172528" cy="567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13" name="Line"/>
              <p:cNvSpPr/>
              <p:nvPr/>
            </p:nvSpPr>
            <p:spPr>
              <a:xfrm>
                <a:off x="831707" y="71251"/>
                <a:ext cx="163300" cy="7851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14" name="Line"/>
              <p:cNvSpPr/>
              <p:nvPr/>
            </p:nvSpPr>
            <p:spPr>
              <a:xfrm flipV="1">
                <a:off x="829750" y="194606"/>
                <a:ext cx="170654" cy="927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15" name="Line"/>
              <p:cNvSpPr/>
              <p:nvPr/>
            </p:nvSpPr>
            <p:spPr>
              <a:xfrm>
                <a:off x="829750" y="287352"/>
                <a:ext cx="170499" cy="1281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16" name="Line"/>
              <p:cNvSpPr/>
              <p:nvPr/>
            </p:nvSpPr>
            <p:spPr>
              <a:xfrm>
                <a:off x="831953" y="499064"/>
                <a:ext cx="167723" cy="13602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17" name="Line"/>
              <p:cNvSpPr/>
              <p:nvPr/>
            </p:nvSpPr>
            <p:spPr>
              <a:xfrm>
                <a:off x="831953" y="289003"/>
                <a:ext cx="169281" cy="346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18" name="Line"/>
              <p:cNvSpPr/>
              <p:nvPr/>
            </p:nvSpPr>
            <p:spPr>
              <a:xfrm>
                <a:off x="829446" y="288467"/>
                <a:ext cx="169862" cy="5699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19" name="Line"/>
              <p:cNvSpPr/>
              <p:nvPr/>
            </p:nvSpPr>
            <p:spPr>
              <a:xfrm flipV="1">
                <a:off x="831516" y="192736"/>
                <a:ext cx="168811" cy="3077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20" name="Line"/>
              <p:cNvSpPr/>
              <p:nvPr/>
            </p:nvSpPr>
            <p:spPr>
              <a:xfrm flipV="1">
                <a:off x="831516" y="413722"/>
                <a:ext cx="169598" cy="8539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21" name="Line"/>
              <p:cNvSpPr/>
              <p:nvPr/>
            </p:nvSpPr>
            <p:spPr>
              <a:xfrm>
                <a:off x="831516" y="499112"/>
                <a:ext cx="169890" cy="3590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22" name="Line"/>
              <p:cNvSpPr/>
              <p:nvPr/>
            </p:nvSpPr>
            <p:spPr>
              <a:xfrm flipV="1">
                <a:off x="829626" y="193677"/>
                <a:ext cx="170360" cy="5255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23" name="Line"/>
              <p:cNvSpPr/>
              <p:nvPr/>
            </p:nvSpPr>
            <p:spPr>
              <a:xfrm flipV="1">
                <a:off x="829854" y="415333"/>
                <a:ext cx="170315" cy="30390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24" name="Line"/>
              <p:cNvSpPr/>
              <p:nvPr/>
            </p:nvSpPr>
            <p:spPr>
              <a:xfrm flipV="1">
                <a:off x="831554" y="636701"/>
                <a:ext cx="169756" cy="841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25" name="Line"/>
              <p:cNvSpPr/>
              <p:nvPr/>
            </p:nvSpPr>
            <p:spPr>
              <a:xfrm>
                <a:off x="831876" y="719764"/>
                <a:ext cx="168045" cy="13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26" name="Line"/>
              <p:cNvSpPr/>
              <p:nvPr/>
            </p:nvSpPr>
            <p:spPr>
              <a:xfrm flipV="1">
                <a:off x="831486" y="857263"/>
                <a:ext cx="169794" cy="85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27" name="Line"/>
              <p:cNvSpPr/>
              <p:nvPr/>
            </p:nvSpPr>
            <p:spPr>
              <a:xfrm flipV="1">
                <a:off x="831486" y="193759"/>
                <a:ext cx="167875" cy="7486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28" name="Line"/>
              <p:cNvSpPr/>
              <p:nvPr/>
            </p:nvSpPr>
            <p:spPr>
              <a:xfrm flipV="1">
                <a:off x="831486" y="415948"/>
                <a:ext cx="169056" cy="525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29" name="Line"/>
              <p:cNvSpPr/>
              <p:nvPr/>
            </p:nvSpPr>
            <p:spPr>
              <a:xfrm flipV="1">
                <a:off x="829757" y="635402"/>
                <a:ext cx="170078" cy="3061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30" name="Line"/>
              <p:cNvSpPr/>
              <p:nvPr/>
            </p:nvSpPr>
            <p:spPr>
              <a:xfrm>
                <a:off x="1162885" y="192737"/>
                <a:ext cx="167426" cy="21929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31" name="Line"/>
              <p:cNvSpPr/>
              <p:nvPr/>
            </p:nvSpPr>
            <p:spPr>
              <a:xfrm>
                <a:off x="1162523" y="193915"/>
                <a:ext cx="167072" cy="44202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32" name="Line"/>
              <p:cNvSpPr/>
              <p:nvPr/>
            </p:nvSpPr>
            <p:spPr>
              <a:xfrm flipV="1">
                <a:off x="1163247" y="411050"/>
                <a:ext cx="168357" cy="26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33" name="Line"/>
              <p:cNvSpPr/>
              <p:nvPr/>
            </p:nvSpPr>
            <p:spPr>
              <a:xfrm>
                <a:off x="1164813" y="415143"/>
                <a:ext cx="166316" cy="2197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34" name="Line"/>
              <p:cNvSpPr/>
              <p:nvPr/>
            </p:nvSpPr>
            <p:spPr>
              <a:xfrm>
                <a:off x="1164606" y="636148"/>
                <a:ext cx="171133"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35" name="Line"/>
              <p:cNvSpPr/>
              <p:nvPr/>
            </p:nvSpPr>
            <p:spPr>
              <a:xfrm flipV="1">
                <a:off x="1164936" y="412510"/>
                <a:ext cx="164455" cy="2236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36" name="Line"/>
              <p:cNvSpPr/>
              <p:nvPr/>
            </p:nvSpPr>
            <p:spPr>
              <a:xfrm flipV="1">
                <a:off x="1163418" y="636675"/>
                <a:ext cx="167891" cy="2204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37" name="Line"/>
              <p:cNvSpPr/>
              <p:nvPr/>
            </p:nvSpPr>
            <p:spPr>
              <a:xfrm flipV="1">
                <a:off x="1163246" y="412510"/>
                <a:ext cx="168486" cy="4446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nvGrpSpPr>
            <p:cNvPr id="1817" name="Group"/>
            <p:cNvGrpSpPr/>
            <p:nvPr/>
          </p:nvGrpSpPr>
          <p:grpSpPr>
            <a:xfrm>
              <a:off x="4448580" y="127664"/>
              <a:ext cx="1496373" cy="1028041"/>
              <a:chOff x="0" y="0"/>
              <a:chExt cx="1496371" cy="1028039"/>
            </a:xfrm>
          </p:grpSpPr>
          <p:sp>
            <p:nvSpPr>
              <p:cNvPr id="1739" name="Oval"/>
              <p:cNvSpPr/>
              <p:nvPr/>
            </p:nvSpPr>
            <p:spPr>
              <a:xfrm>
                <a:off x="0" y="223477"/>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40" name="Oval"/>
              <p:cNvSpPr/>
              <p:nvPr/>
            </p:nvSpPr>
            <p:spPr>
              <a:xfrm>
                <a:off x="0" y="435503"/>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41" name="Oval"/>
              <p:cNvSpPr/>
              <p:nvPr/>
            </p:nvSpPr>
            <p:spPr>
              <a:xfrm>
                <a:off x="0" y="647530"/>
                <a:ext cx="165766" cy="157033"/>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42" name="Oval"/>
              <p:cNvSpPr/>
              <p:nvPr/>
            </p:nvSpPr>
            <p:spPr>
              <a:xfrm>
                <a:off x="332513" y="773369"/>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43" name="Oval"/>
              <p:cNvSpPr/>
              <p:nvPr/>
            </p:nvSpPr>
            <p:spPr>
              <a:xfrm>
                <a:off x="332513" y="110355"/>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44" name="Oval"/>
              <p:cNvSpPr/>
              <p:nvPr/>
            </p:nvSpPr>
            <p:spPr>
              <a:xfrm>
                <a:off x="332513" y="331360"/>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45" name="Oval"/>
              <p:cNvSpPr/>
              <p:nvPr/>
            </p:nvSpPr>
            <p:spPr>
              <a:xfrm>
                <a:off x="332513" y="55236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46" name="Line"/>
              <p:cNvSpPr/>
              <p:nvPr/>
            </p:nvSpPr>
            <p:spPr>
              <a:xfrm flipV="1">
                <a:off x="167859" y="214036"/>
                <a:ext cx="172107" cy="808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47" name="Oval"/>
              <p:cNvSpPr/>
              <p:nvPr/>
            </p:nvSpPr>
            <p:spPr>
              <a:xfrm>
                <a:off x="665026" y="87100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48" name="Oval"/>
              <p:cNvSpPr/>
              <p:nvPr/>
            </p:nvSpPr>
            <p:spPr>
              <a:xfrm>
                <a:off x="665026" y="207774"/>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49" name="Oval"/>
              <p:cNvSpPr/>
              <p:nvPr/>
            </p:nvSpPr>
            <p:spPr>
              <a:xfrm>
                <a:off x="665026" y="428998"/>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50" name="Oval"/>
              <p:cNvSpPr/>
              <p:nvPr/>
            </p:nvSpPr>
            <p:spPr>
              <a:xfrm>
                <a:off x="665026" y="65000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51" name="Oval"/>
              <p:cNvSpPr/>
              <p:nvPr/>
            </p:nvSpPr>
            <p:spPr>
              <a:xfrm>
                <a:off x="997539" y="778826"/>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52" name="Oval"/>
              <p:cNvSpPr/>
              <p:nvPr/>
            </p:nvSpPr>
            <p:spPr>
              <a:xfrm>
                <a:off x="997539" y="115813"/>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53" name="Oval"/>
              <p:cNvSpPr/>
              <p:nvPr/>
            </p:nvSpPr>
            <p:spPr>
              <a:xfrm>
                <a:off x="997539" y="336817"/>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54" name="Oval"/>
              <p:cNvSpPr/>
              <p:nvPr/>
            </p:nvSpPr>
            <p:spPr>
              <a:xfrm>
                <a:off x="997539" y="557822"/>
                <a:ext cx="165766" cy="15703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55" name="Oval"/>
              <p:cNvSpPr/>
              <p:nvPr/>
            </p:nvSpPr>
            <p:spPr>
              <a:xfrm>
                <a:off x="1330606" y="333994"/>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56" name="Oval"/>
              <p:cNvSpPr/>
              <p:nvPr/>
            </p:nvSpPr>
            <p:spPr>
              <a:xfrm>
                <a:off x="1330451" y="556765"/>
                <a:ext cx="165766" cy="15703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57" name="Oval"/>
              <p:cNvSpPr/>
              <p:nvPr/>
            </p:nvSpPr>
            <p:spPr>
              <a:xfrm>
                <a:off x="665026" y="0"/>
                <a:ext cx="165766" cy="15703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58" name="Line"/>
              <p:cNvSpPr/>
              <p:nvPr/>
            </p:nvSpPr>
            <p:spPr>
              <a:xfrm>
                <a:off x="166303" y="293538"/>
                <a:ext cx="170334" cy="1236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59" name="Line"/>
              <p:cNvSpPr/>
              <p:nvPr/>
            </p:nvSpPr>
            <p:spPr>
              <a:xfrm>
                <a:off x="166266" y="294367"/>
                <a:ext cx="171467" cy="3392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60" name="Line"/>
              <p:cNvSpPr/>
              <p:nvPr/>
            </p:nvSpPr>
            <p:spPr>
              <a:xfrm>
                <a:off x="164018" y="294547"/>
                <a:ext cx="172708" cy="5285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61" name="Line"/>
              <p:cNvSpPr/>
              <p:nvPr/>
            </p:nvSpPr>
            <p:spPr>
              <a:xfrm flipV="1">
                <a:off x="167791" y="216030"/>
                <a:ext cx="171451" cy="2969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62" name="Line"/>
              <p:cNvSpPr/>
              <p:nvPr/>
            </p:nvSpPr>
            <p:spPr>
              <a:xfrm flipV="1">
                <a:off x="167791" y="418912"/>
                <a:ext cx="169937" cy="940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63" name="Line"/>
              <p:cNvSpPr/>
              <p:nvPr/>
            </p:nvSpPr>
            <p:spPr>
              <a:xfrm>
                <a:off x="166266" y="512950"/>
                <a:ext cx="170389" cy="1206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64" name="Line"/>
              <p:cNvSpPr/>
              <p:nvPr/>
            </p:nvSpPr>
            <p:spPr>
              <a:xfrm>
                <a:off x="166266" y="513093"/>
                <a:ext cx="174547" cy="315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65" name="Line"/>
              <p:cNvSpPr/>
              <p:nvPr/>
            </p:nvSpPr>
            <p:spPr>
              <a:xfrm flipV="1">
                <a:off x="166266" y="215362"/>
                <a:ext cx="173361" cy="5137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66" name="Line"/>
              <p:cNvSpPr/>
              <p:nvPr/>
            </p:nvSpPr>
            <p:spPr>
              <a:xfrm flipV="1">
                <a:off x="167791" y="632940"/>
                <a:ext cx="169595" cy="961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67" name="Line"/>
              <p:cNvSpPr/>
              <p:nvPr/>
            </p:nvSpPr>
            <p:spPr>
              <a:xfrm flipV="1">
                <a:off x="167791" y="416346"/>
                <a:ext cx="167783" cy="31589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68" name="Line"/>
              <p:cNvSpPr/>
              <p:nvPr/>
            </p:nvSpPr>
            <p:spPr>
              <a:xfrm>
                <a:off x="164985" y="729486"/>
                <a:ext cx="175494" cy="940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69" name="Line"/>
              <p:cNvSpPr/>
              <p:nvPr/>
            </p:nvSpPr>
            <p:spPr>
              <a:xfrm flipV="1">
                <a:off x="497309" y="105526"/>
                <a:ext cx="174644" cy="8021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70" name="Line"/>
              <p:cNvSpPr/>
              <p:nvPr/>
            </p:nvSpPr>
            <p:spPr>
              <a:xfrm>
                <a:off x="498158" y="185894"/>
                <a:ext cx="164984" cy="1017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71" name="Line"/>
              <p:cNvSpPr/>
              <p:nvPr/>
            </p:nvSpPr>
            <p:spPr>
              <a:xfrm>
                <a:off x="496553" y="185894"/>
                <a:ext cx="168113" cy="3217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72" name="Line"/>
              <p:cNvSpPr/>
              <p:nvPr/>
            </p:nvSpPr>
            <p:spPr>
              <a:xfrm>
                <a:off x="498158" y="185894"/>
                <a:ext cx="165002" cy="5443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73" name="Line"/>
              <p:cNvSpPr/>
              <p:nvPr/>
            </p:nvSpPr>
            <p:spPr>
              <a:xfrm>
                <a:off x="497457" y="184573"/>
                <a:ext cx="167581" cy="76613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74" name="Line"/>
              <p:cNvSpPr/>
              <p:nvPr/>
            </p:nvSpPr>
            <p:spPr>
              <a:xfrm flipV="1">
                <a:off x="498682" y="104885"/>
                <a:ext cx="172488" cy="2995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75" name="Line"/>
              <p:cNvSpPr/>
              <p:nvPr/>
            </p:nvSpPr>
            <p:spPr>
              <a:xfrm flipV="1">
                <a:off x="498882" y="287410"/>
                <a:ext cx="164319" cy="1170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76" name="Line"/>
              <p:cNvSpPr/>
              <p:nvPr/>
            </p:nvSpPr>
            <p:spPr>
              <a:xfrm>
                <a:off x="498882" y="404432"/>
                <a:ext cx="166289" cy="101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77" name="Line"/>
              <p:cNvSpPr/>
              <p:nvPr/>
            </p:nvSpPr>
            <p:spPr>
              <a:xfrm>
                <a:off x="497309" y="405408"/>
                <a:ext cx="166893" cy="3247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78" name="Line"/>
              <p:cNvSpPr/>
              <p:nvPr/>
            </p:nvSpPr>
            <p:spPr>
              <a:xfrm>
                <a:off x="498882" y="404432"/>
                <a:ext cx="166179" cy="5455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79" name="Line"/>
              <p:cNvSpPr/>
              <p:nvPr/>
            </p:nvSpPr>
            <p:spPr>
              <a:xfrm flipV="1">
                <a:off x="498882" y="107452"/>
                <a:ext cx="174334" cy="52484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80" name="Line"/>
              <p:cNvSpPr/>
              <p:nvPr/>
            </p:nvSpPr>
            <p:spPr>
              <a:xfrm flipV="1">
                <a:off x="496806" y="288839"/>
                <a:ext cx="167757" cy="3442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81" name="Line"/>
              <p:cNvSpPr/>
              <p:nvPr/>
            </p:nvSpPr>
            <p:spPr>
              <a:xfrm flipV="1">
                <a:off x="496809" y="506720"/>
                <a:ext cx="167541" cy="125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82" name="Line"/>
              <p:cNvSpPr/>
              <p:nvPr/>
            </p:nvSpPr>
            <p:spPr>
              <a:xfrm>
                <a:off x="496811" y="633115"/>
                <a:ext cx="167780" cy="968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83" name="Line"/>
              <p:cNvSpPr/>
              <p:nvPr/>
            </p:nvSpPr>
            <p:spPr>
              <a:xfrm>
                <a:off x="496846" y="852376"/>
                <a:ext cx="167388" cy="9634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84" name="Line"/>
              <p:cNvSpPr/>
              <p:nvPr/>
            </p:nvSpPr>
            <p:spPr>
              <a:xfrm>
                <a:off x="496924" y="634462"/>
                <a:ext cx="167354" cy="31631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85" name="Line"/>
              <p:cNvSpPr/>
              <p:nvPr/>
            </p:nvSpPr>
            <p:spPr>
              <a:xfrm flipV="1">
                <a:off x="496924" y="730582"/>
                <a:ext cx="166388" cy="1224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86" name="Line"/>
              <p:cNvSpPr/>
              <p:nvPr/>
            </p:nvSpPr>
            <p:spPr>
              <a:xfrm flipV="1">
                <a:off x="496858" y="506289"/>
                <a:ext cx="167746" cy="3468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87" name="Line"/>
              <p:cNvSpPr/>
              <p:nvPr/>
            </p:nvSpPr>
            <p:spPr>
              <a:xfrm flipV="1">
                <a:off x="498867" y="287789"/>
                <a:ext cx="166160" cy="5653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88" name="Line"/>
              <p:cNvSpPr/>
              <p:nvPr/>
            </p:nvSpPr>
            <p:spPr>
              <a:xfrm flipV="1">
                <a:off x="497391" y="103013"/>
                <a:ext cx="175985" cy="7500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89" name="Line"/>
              <p:cNvSpPr/>
              <p:nvPr/>
            </p:nvSpPr>
            <p:spPr>
              <a:xfrm>
                <a:off x="831278" y="70193"/>
                <a:ext cx="169159" cy="1239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90" name="Line"/>
              <p:cNvSpPr/>
              <p:nvPr/>
            </p:nvSpPr>
            <p:spPr>
              <a:xfrm>
                <a:off x="831707" y="70193"/>
                <a:ext cx="167267" cy="34480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91" name="Line"/>
              <p:cNvSpPr/>
              <p:nvPr/>
            </p:nvSpPr>
            <p:spPr>
              <a:xfrm>
                <a:off x="828802" y="70123"/>
                <a:ext cx="172528" cy="567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92" name="Line"/>
              <p:cNvSpPr/>
              <p:nvPr/>
            </p:nvSpPr>
            <p:spPr>
              <a:xfrm>
                <a:off x="831707" y="71251"/>
                <a:ext cx="163300" cy="7851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93" name="Line"/>
              <p:cNvSpPr/>
              <p:nvPr/>
            </p:nvSpPr>
            <p:spPr>
              <a:xfrm flipV="1">
                <a:off x="829750" y="194606"/>
                <a:ext cx="170654" cy="927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94" name="Line"/>
              <p:cNvSpPr/>
              <p:nvPr/>
            </p:nvSpPr>
            <p:spPr>
              <a:xfrm>
                <a:off x="829750" y="287352"/>
                <a:ext cx="170499" cy="12812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95" name="Line"/>
              <p:cNvSpPr/>
              <p:nvPr/>
            </p:nvSpPr>
            <p:spPr>
              <a:xfrm>
                <a:off x="831953" y="499064"/>
                <a:ext cx="167723" cy="13602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96" name="Line"/>
              <p:cNvSpPr/>
              <p:nvPr/>
            </p:nvSpPr>
            <p:spPr>
              <a:xfrm>
                <a:off x="831953" y="289003"/>
                <a:ext cx="169281" cy="3461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97" name="Line"/>
              <p:cNvSpPr/>
              <p:nvPr/>
            </p:nvSpPr>
            <p:spPr>
              <a:xfrm>
                <a:off x="829446" y="288467"/>
                <a:ext cx="169862" cy="5699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98" name="Line"/>
              <p:cNvSpPr/>
              <p:nvPr/>
            </p:nvSpPr>
            <p:spPr>
              <a:xfrm flipV="1">
                <a:off x="831516" y="192736"/>
                <a:ext cx="168811" cy="3077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799" name="Line"/>
              <p:cNvSpPr/>
              <p:nvPr/>
            </p:nvSpPr>
            <p:spPr>
              <a:xfrm flipV="1">
                <a:off x="831516" y="413722"/>
                <a:ext cx="169598" cy="8539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00" name="Line"/>
              <p:cNvSpPr/>
              <p:nvPr/>
            </p:nvSpPr>
            <p:spPr>
              <a:xfrm>
                <a:off x="831516" y="499112"/>
                <a:ext cx="169890" cy="3590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01" name="Line"/>
              <p:cNvSpPr/>
              <p:nvPr/>
            </p:nvSpPr>
            <p:spPr>
              <a:xfrm flipV="1">
                <a:off x="829626" y="193677"/>
                <a:ext cx="170360" cy="5255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02" name="Line"/>
              <p:cNvSpPr/>
              <p:nvPr/>
            </p:nvSpPr>
            <p:spPr>
              <a:xfrm flipV="1">
                <a:off x="829854" y="415333"/>
                <a:ext cx="170315" cy="30390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03" name="Line"/>
              <p:cNvSpPr/>
              <p:nvPr/>
            </p:nvSpPr>
            <p:spPr>
              <a:xfrm flipV="1">
                <a:off x="831554" y="636701"/>
                <a:ext cx="169756" cy="8414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04" name="Line"/>
              <p:cNvSpPr/>
              <p:nvPr/>
            </p:nvSpPr>
            <p:spPr>
              <a:xfrm>
                <a:off x="831876" y="719764"/>
                <a:ext cx="168045" cy="13798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05" name="Line"/>
              <p:cNvSpPr/>
              <p:nvPr/>
            </p:nvSpPr>
            <p:spPr>
              <a:xfrm flipV="1">
                <a:off x="831486" y="857263"/>
                <a:ext cx="169794" cy="8517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06" name="Line"/>
              <p:cNvSpPr/>
              <p:nvPr/>
            </p:nvSpPr>
            <p:spPr>
              <a:xfrm flipV="1">
                <a:off x="831486" y="193759"/>
                <a:ext cx="167875" cy="7486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07" name="Line"/>
              <p:cNvSpPr/>
              <p:nvPr/>
            </p:nvSpPr>
            <p:spPr>
              <a:xfrm flipV="1">
                <a:off x="831486" y="415948"/>
                <a:ext cx="169056" cy="5256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08" name="Line"/>
              <p:cNvSpPr/>
              <p:nvPr/>
            </p:nvSpPr>
            <p:spPr>
              <a:xfrm flipV="1">
                <a:off x="829757" y="635402"/>
                <a:ext cx="170078" cy="3061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09" name="Line"/>
              <p:cNvSpPr/>
              <p:nvPr/>
            </p:nvSpPr>
            <p:spPr>
              <a:xfrm>
                <a:off x="1162885" y="192737"/>
                <a:ext cx="167426" cy="21929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10" name="Line"/>
              <p:cNvSpPr/>
              <p:nvPr/>
            </p:nvSpPr>
            <p:spPr>
              <a:xfrm>
                <a:off x="1162523" y="193915"/>
                <a:ext cx="167072" cy="44202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11" name="Line"/>
              <p:cNvSpPr/>
              <p:nvPr/>
            </p:nvSpPr>
            <p:spPr>
              <a:xfrm flipV="1">
                <a:off x="1163247" y="411050"/>
                <a:ext cx="168357" cy="26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12" name="Line"/>
              <p:cNvSpPr/>
              <p:nvPr/>
            </p:nvSpPr>
            <p:spPr>
              <a:xfrm>
                <a:off x="1164813" y="415143"/>
                <a:ext cx="166316" cy="2197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13" name="Line"/>
              <p:cNvSpPr/>
              <p:nvPr/>
            </p:nvSpPr>
            <p:spPr>
              <a:xfrm>
                <a:off x="1164606" y="636148"/>
                <a:ext cx="171133"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14" name="Line"/>
              <p:cNvSpPr/>
              <p:nvPr/>
            </p:nvSpPr>
            <p:spPr>
              <a:xfrm flipV="1">
                <a:off x="1164936" y="412510"/>
                <a:ext cx="164455" cy="2236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15" name="Line"/>
              <p:cNvSpPr/>
              <p:nvPr/>
            </p:nvSpPr>
            <p:spPr>
              <a:xfrm flipV="1">
                <a:off x="1163418" y="636675"/>
                <a:ext cx="167891" cy="2204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16" name="Line"/>
              <p:cNvSpPr/>
              <p:nvPr/>
            </p:nvSpPr>
            <p:spPr>
              <a:xfrm flipV="1">
                <a:off x="1163246" y="412510"/>
                <a:ext cx="168486" cy="4446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grpSp>
        <p:nvGrpSpPr>
          <p:cNvPr id="1821" name="Group"/>
          <p:cNvGrpSpPr/>
          <p:nvPr/>
        </p:nvGrpSpPr>
        <p:grpSpPr>
          <a:xfrm>
            <a:off x="4047291" y="4476603"/>
            <a:ext cx="8935471" cy="4053889"/>
            <a:chOff x="0" y="0"/>
            <a:chExt cx="8935469" cy="4053887"/>
          </a:xfrm>
        </p:grpSpPr>
        <p:pic>
          <p:nvPicPr>
            <p:cNvPr id="1819" name="data_parallel.pdf" descr="data_parallel.pdf"/>
            <p:cNvPicPr>
              <a:picLocks noChangeAspect="1"/>
            </p:cNvPicPr>
            <p:nvPr/>
          </p:nvPicPr>
          <p:blipFill>
            <a:blip r:embed="rId5">
              <a:extLst/>
            </a:blip>
            <a:srcRect l="4450" t="67963" r="4450" b="1533"/>
            <a:stretch>
              <a:fillRect/>
            </a:stretch>
          </p:blipFill>
          <p:spPr>
            <a:xfrm>
              <a:off x="563865" y="396281"/>
              <a:ext cx="8371605" cy="3657607"/>
            </a:xfrm>
            <a:prstGeom prst="rect">
              <a:avLst/>
            </a:prstGeom>
            <a:ln w="12700" cap="flat">
              <a:noFill/>
              <a:miter lim="400000"/>
            </a:ln>
            <a:effectLst/>
          </p:spPr>
        </p:pic>
        <p:sp>
          <p:nvSpPr>
            <p:cNvPr id="1820" name="Line"/>
            <p:cNvSpPr/>
            <p:nvPr/>
          </p:nvSpPr>
          <p:spPr>
            <a:xfrm>
              <a:off x="-1" y="-1"/>
              <a:ext cx="663306" cy="523606"/>
            </a:xfrm>
            <a:prstGeom prst="line">
              <a:avLst/>
            </a:prstGeom>
            <a:noFill/>
            <a:ln w="38100" cap="flat">
              <a:solidFill>
                <a:srgbClr val="000000"/>
              </a:solidFill>
              <a:prstDash val="sysDot"/>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
        <p:nvSpPr>
          <p:cNvPr id="1822" name="Arrow"/>
          <p:cNvSpPr/>
          <p:nvPr/>
        </p:nvSpPr>
        <p:spPr>
          <a:xfrm rot="3735883">
            <a:off x="7177899" y="3730337"/>
            <a:ext cx="1517888" cy="944927"/>
          </a:xfrm>
          <a:prstGeom prst="rightArrow">
            <a:avLst>
              <a:gd name="adj1" fmla="val 38610"/>
              <a:gd name="adj2" fmla="val 65531"/>
            </a:avLst>
          </a:prstGeom>
          <a:solidFill>
            <a:schemeClr val="accent5"/>
          </a:solidFill>
          <a:ln w="63500">
            <a:solidFill>
              <a:srgbClr val="000000"/>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4" name="Overhead of Data Parallel Training"/>
          <p:cNvSpPr txBox="1">
            <a:spLocks noGrp="1"/>
          </p:cNvSpPr>
          <p:nvPr>
            <p:ph type="title"/>
          </p:nvPr>
        </p:nvSpPr>
        <p:spPr>
          <a:prstGeom prst="rect">
            <a:avLst/>
          </a:prstGeom>
        </p:spPr>
        <p:txBody>
          <a:bodyPr/>
          <a:lstStyle/>
          <a:p>
            <a:r>
              <a:t>Overhead of Data Parallel Training</a:t>
            </a:r>
          </a:p>
        </p:txBody>
      </p:sp>
      <p:sp>
        <p:nvSpPr>
          <p:cNvPr id="182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pic>
        <p:nvPicPr>
          <p:cNvPr id="1826" name="communication_ratio.pdf" descr="communication_ratio.pdf"/>
          <p:cNvPicPr>
            <a:picLocks noChangeAspect="1"/>
          </p:cNvPicPr>
          <p:nvPr/>
        </p:nvPicPr>
        <p:blipFill>
          <a:blip r:embed="rId3">
            <a:extLst/>
          </a:blip>
          <a:srcRect r="73528" b="6592"/>
          <a:stretch>
            <a:fillRect/>
          </a:stretch>
        </p:blipFill>
        <p:spPr>
          <a:xfrm>
            <a:off x="198070" y="2037959"/>
            <a:ext cx="5720669" cy="5620680"/>
          </a:xfrm>
          <a:prstGeom prst="rect">
            <a:avLst/>
          </a:prstGeom>
          <a:ln w="12700">
            <a:miter lim="400000"/>
          </a:ln>
        </p:spPr>
      </p:pic>
      <p:pic>
        <p:nvPicPr>
          <p:cNvPr id="1827" name="communication_ratio.pdf" descr="communication_ratio.pdf"/>
          <p:cNvPicPr>
            <a:picLocks noChangeAspect="1"/>
          </p:cNvPicPr>
          <p:nvPr/>
        </p:nvPicPr>
        <p:blipFill>
          <a:blip r:embed="rId3">
            <a:extLst/>
          </a:blip>
          <a:srcRect l="39090" t="1933" r="33552" b="83769"/>
          <a:stretch>
            <a:fillRect/>
          </a:stretch>
        </p:blipFill>
        <p:spPr>
          <a:xfrm>
            <a:off x="1884857" y="2037959"/>
            <a:ext cx="4126223" cy="600474"/>
          </a:xfrm>
          <a:prstGeom prst="rect">
            <a:avLst/>
          </a:prstGeom>
          <a:ln w="12700">
            <a:miter lim="400000"/>
          </a:ln>
        </p:spPr>
      </p:pic>
      <p:sp>
        <p:nvSpPr>
          <p:cNvPr id="1828" name="Significant communication overheads"/>
          <p:cNvSpPr txBox="1"/>
          <p:nvPr/>
        </p:nvSpPr>
        <p:spPr>
          <a:xfrm>
            <a:off x="5977083" y="2037959"/>
            <a:ext cx="7049274" cy="134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marL="889000" indent="-571500" algn="l">
              <a:buSzPct val="110000"/>
              <a:buChar char="•"/>
            </a:lvl1pPr>
          </a:lstStyle>
          <a:p>
            <a:r>
              <a:t>Significant communication overheads</a:t>
            </a:r>
          </a:p>
        </p:txBody>
      </p:sp>
      <p:sp>
        <p:nvSpPr>
          <p:cNvPr id="1829" name="Larger clusters increase communication overhead"/>
          <p:cNvSpPr txBox="1"/>
          <p:nvPr/>
        </p:nvSpPr>
        <p:spPr>
          <a:xfrm>
            <a:off x="5974162" y="3784307"/>
            <a:ext cx="6611157" cy="134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marL="889000" indent="-571500" algn="l">
              <a:buSzPct val="110000"/>
              <a:buChar char="•"/>
            </a:lvl1pPr>
          </a:lstStyle>
          <a:p>
            <a:r>
              <a:t>Larger clusters increase communication overhead </a:t>
            </a:r>
          </a:p>
        </p:txBody>
      </p:sp>
      <p:sp>
        <p:nvSpPr>
          <p:cNvPr id="1830" name="Faster compute increases communication overhead"/>
          <p:cNvSpPr txBox="1"/>
          <p:nvPr/>
        </p:nvSpPr>
        <p:spPr>
          <a:xfrm>
            <a:off x="5974162" y="5530655"/>
            <a:ext cx="6611157" cy="134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marL="889000" indent="-571500" algn="l">
              <a:buSzPct val="110000"/>
              <a:buChar char="•"/>
            </a:lvl1pPr>
          </a:lstStyle>
          <a:p>
            <a:r>
              <a:t>Faster compute increases communication overhead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8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8" grpId="1" animBg="1" advAuto="0"/>
      <p:bldP spid="1829" grpId="2" animBg="1" advAuto="0"/>
      <p:bldP spid="1830" grpId="3"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Data-Parallel ML"/>
          <p:cNvSpPr txBox="1">
            <a:spLocks noGrp="1"/>
          </p:cNvSpPr>
          <p:nvPr>
            <p:ph type="title"/>
          </p:nvPr>
        </p:nvSpPr>
        <p:spPr>
          <a:prstGeom prst="rect">
            <a:avLst/>
          </a:prstGeom>
        </p:spPr>
        <p:txBody>
          <a:bodyPr/>
          <a:lstStyle/>
          <a:p>
            <a:r>
              <a:t>Data-Parallel ML</a:t>
            </a:r>
          </a:p>
        </p:txBody>
      </p:sp>
      <p:sp>
        <p:nvSpPr>
          <p:cNvPr id="325" name="Slide Number"/>
          <p:cNvSpPr txBox="1">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grpSp>
        <p:nvGrpSpPr>
          <p:cNvPr id="370" name="Group"/>
          <p:cNvGrpSpPr/>
          <p:nvPr/>
        </p:nvGrpSpPr>
        <p:grpSpPr>
          <a:xfrm>
            <a:off x="713402" y="1952437"/>
            <a:ext cx="11590696" cy="5848726"/>
            <a:chOff x="0" y="0"/>
            <a:chExt cx="11590695" cy="5848725"/>
          </a:xfrm>
        </p:grpSpPr>
        <p:sp>
          <p:nvSpPr>
            <p:cNvPr id="326" name="Rectangle"/>
            <p:cNvSpPr/>
            <p:nvPr/>
          </p:nvSpPr>
          <p:spPr>
            <a:xfrm>
              <a:off x="8719904" y="762113"/>
              <a:ext cx="1412972" cy="3273131"/>
            </a:xfrm>
            <a:prstGeom prst="rect">
              <a:avLst/>
            </a:prstGeom>
            <a:solidFill>
              <a:srgbClr val="FF0000">
                <a:alpha val="36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grpSp>
          <p:nvGrpSpPr>
            <p:cNvPr id="335" name="Group"/>
            <p:cNvGrpSpPr/>
            <p:nvPr/>
          </p:nvGrpSpPr>
          <p:grpSpPr>
            <a:xfrm>
              <a:off x="0" y="3248907"/>
              <a:ext cx="3226141" cy="979990"/>
              <a:chOff x="0" y="0"/>
              <a:chExt cx="3226140" cy="979989"/>
            </a:xfrm>
          </p:grpSpPr>
          <p:sp>
            <p:nvSpPr>
              <p:cNvPr id="327" name="Arrow"/>
              <p:cNvSpPr/>
              <p:nvPr/>
            </p:nvSpPr>
            <p:spPr>
              <a:xfrm>
                <a:off x="2139240" y="214626"/>
                <a:ext cx="1086901" cy="469873"/>
              </a:xfrm>
              <a:prstGeom prs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grpSp>
            <p:nvGrpSpPr>
              <p:cNvPr id="334" name="Group"/>
              <p:cNvGrpSpPr/>
              <p:nvPr/>
            </p:nvGrpSpPr>
            <p:grpSpPr>
              <a:xfrm>
                <a:off x="0" y="0"/>
                <a:ext cx="1917288" cy="979990"/>
                <a:chOff x="0" y="0"/>
                <a:chExt cx="1917287" cy="979989"/>
              </a:xfrm>
            </p:grpSpPr>
            <p:grpSp>
              <p:nvGrpSpPr>
                <p:cNvPr id="330" name="Group"/>
                <p:cNvGrpSpPr/>
                <p:nvPr/>
              </p:nvGrpSpPr>
              <p:grpSpPr>
                <a:xfrm>
                  <a:off x="445549" y="0"/>
                  <a:ext cx="1471739" cy="979990"/>
                  <a:chOff x="0" y="0"/>
                  <a:chExt cx="1471738" cy="979989"/>
                </a:xfrm>
              </p:grpSpPr>
              <p:sp>
                <p:nvSpPr>
                  <p:cNvPr id="328" name="Rectangle"/>
                  <p:cNvSpPr/>
                  <p:nvPr/>
                </p:nvSpPr>
                <p:spPr>
                  <a:xfrm>
                    <a:off x="-1" y="0"/>
                    <a:ext cx="1471740" cy="979990"/>
                  </a:xfrm>
                  <a:prstGeom prst="rect">
                    <a:avLst/>
                  </a:prstGeom>
                  <a:solidFill>
                    <a:srgbClr val="00B050">
                      <a:alpha val="40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sp>
                <p:nvSpPr>
                  <p:cNvPr id="329" name="Line"/>
                  <p:cNvSpPr/>
                  <p:nvPr/>
                </p:nvSpPr>
                <p:spPr>
                  <a:xfrm>
                    <a:off x="58766" y="450772"/>
                    <a:ext cx="1396348"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a:p>
                </p:txBody>
              </p:sp>
            </p:grpSp>
            <p:grpSp>
              <p:nvGrpSpPr>
                <p:cNvPr id="333" name="Group"/>
                <p:cNvGrpSpPr/>
                <p:nvPr/>
              </p:nvGrpSpPr>
              <p:grpSpPr>
                <a:xfrm>
                  <a:off x="0" y="245914"/>
                  <a:ext cx="799707" cy="478003"/>
                  <a:chOff x="0" y="0"/>
                  <a:chExt cx="799706" cy="478001"/>
                </a:xfrm>
              </p:grpSpPr>
              <p:sp>
                <p:nvSpPr>
                  <p:cNvPr id="331" name="Line"/>
                  <p:cNvSpPr/>
                  <p:nvPr/>
                </p:nvSpPr>
                <p:spPr>
                  <a:xfrm flipH="1">
                    <a:off x="799706" y="0"/>
                    <a:ext cx="1" cy="47800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a:p>
                </p:txBody>
              </p:sp>
              <p:sp>
                <p:nvSpPr>
                  <p:cNvPr id="332" name="Line"/>
                  <p:cNvSpPr/>
                  <p:nvPr/>
                </p:nvSpPr>
                <p:spPr>
                  <a:xfrm>
                    <a:off x="0" y="8744"/>
                    <a:ext cx="558000" cy="460515"/>
                  </a:xfrm>
                  <a:custGeom>
                    <a:avLst/>
                    <a:gdLst/>
                    <a:ahLst/>
                    <a:cxnLst>
                      <a:cxn ang="0">
                        <a:pos x="wd2" y="hd2"/>
                      </a:cxn>
                      <a:cxn ang="5400000">
                        <a:pos x="wd2" y="hd2"/>
                      </a:cxn>
                      <a:cxn ang="10800000">
                        <a:pos x="wd2" y="hd2"/>
                      </a:cxn>
                      <a:cxn ang="16200000">
                        <a:pos x="wd2" y="hd2"/>
                      </a:cxn>
                    </a:cxnLst>
                    <a:rect l="0" t="0" r="r" b="b"/>
                    <a:pathLst>
                      <a:path w="21375" h="21600" extrusionOk="0">
                        <a:moveTo>
                          <a:pt x="21375" y="0"/>
                        </a:moveTo>
                        <a:cubicBezTo>
                          <a:pt x="10802" y="3942"/>
                          <a:pt x="230" y="7884"/>
                          <a:pt x="2" y="11484"/>
                        </a:cubicBezTo>
                        <a:cubicBezTo>
                          <a:pt x="-225" y="15084"/>
                          <a:pt x="20011" y="21600"/>
                          <a:pt x="20011" y="21600"/>
                        </a:cubicBezTo>
                      </a:path>
                    </a:pathLst>
                  </a:custGeom>
                  <a:noFill/>
                  <a:ln w="38100" cap="flat">
                    <a:solidFill>
                      <a:srgbClr val="000000"/>
                    </a:solidFill>
                    <a:prstDash val="solid"/>
                    <a:round/>
                    <a:headEnd type="triangle" w="med" len="me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grpSp>
          </p:grpSp>
        </p:grpSp>
        <p:grpSp>
          <p:nvGrpSpPr>
            <p:cNvPr id="344" name="Group"/>
            <p:cNvGrpSpPr/>
            <p:nvPr/>
          </p:nvGrpSpPr>
          <p:grpSpPr>
            <a:xfrm>
              <a:off x="13426" y="2006549"/>
              <a:ext cx="3226142" cy="932495"/>
              <a:chOff x="0" y="0"/>
              <a:chExt cx="3226140" cy="932494"/>
            </a:xfrm>
          </p:grpSpPr>
          <p:sp>
            <p:nvSpPr>
              <p:cNvPr id="336" name="Arrow"/>
              <p:cNvSpPr/>
              <p:nvPr/>
            </p:nvSpPr>
            <p:spPr>
              <a:xfrm>
                <a:off x="2139240" y="204224"/>
                <a:ext cx="1086901" cy="447101"/>
              </a:xfrm>
              <a:prstGeom prs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grpSp>
            <p:nvGrpSpPr>
              <p:cNvPr id="343" name="Group"/>
              <p:cNvGrpSpPr/>
              <p:nvPr/>
            </p:nvGrpSpPr>
            <p:grpSpPr>
              <a:xfrm>
                <a:off x="0" y="0"/>
                <a:ext cx="1917288" cy="932495"/>
                <a:chOff x="0" y="0"/>
                <a:chExt cx="1917287" cy="932494"/>
              </a:xfrm>
            </p:grpSpPr>
            <p:grpSp>
              <p:nvGrpSpPr>
                <p:cNvPr id="339" name="Group"/>
                <p:cNvGrpSpPr/>
                <p:nvPr/>
              </p:nvGrpSpPr>
              <p:grpSpPr>
                <a:xfrm>
                  <a:off x="445549" y="0"/>
                  <a:ext cx="1471739" cy="932495"/>
                  <a:chOff x="0" y="0"/>
                  <a:chExt cx="1471738" cy="932494"/>
                </a:xfrm>
              </p:grpSpPr>
              <p:sp>
                <p:nvSpPr>
                  <p:cNvPr id="337" name="Rectangle"/>
                  <p:cNvSpPr/>
                  <p:nvPr/>
                </p:nvSpPr>
                <p:spPr>
                  <a:xfrm>
                    <a:off x="-1" y="-1"/>
                    <a:ext cx="1471740" cy="932496"/>
                  </a:xfrm>
                  <a:prstGeom prst="rect">
                    <a:avLst/>
                  </a:prstGeom>
                  <a:solidFill>
                    <a:srgbClr val="00B050">
                      <a:alpha val="40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sp>
                <p:nvSpPr>
                  <p:cNvPr id="338" name="Line"/>
                  <p:cNvSpPr/>
                  <p:nvPr/>
                </p:nvSpPr>
                <p:spPr>
                  <a:xfrm>
                    <a:off x="58766" y="428926"/>
                    <a:ext cx="1396348"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a:p>
                </p:txBody>
              </p:sp>
            </p:grpSp>
            <p:grpSp>
              <p:nvGrpSpPr>
                <p:cNvPr id="342" name="Group"/>
                <p:cNvGrpSpPr/>
                <p:nvPr/>
              </p:nvGrpSpPr>
              <p:grpSpPr>
                <a:xfrm>
                  <a:off x="0" y="233996"/>
                  <a:ext cx="799707" cy="454836"/>
                  <a:chOff x="0" y="0"/>
                  <a:chExt cx="799706" cy="454835"/>
                </a:xfrm>
              </p:grpSpPr>
              <p:sp>
                <p:nvSpPr>
                  <p:cNvPr id="340" name="Line"/>
                  <p:cNvSpPr/>
                  <p:nvPr/>
                </p:nvSpPr>
                <p:spPr>
                  <a:xfrm flipH="1">
                    <a:off x="799706" y="0"/>
                    <a:ext cx="1" cy="454836"/>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a:p>
                </p:txBody>
              </p:sp>
              <p:sp>
                <p:nvSpPr>
                  <p:cNvPr id="341" name="Line"/>
                  <p:cNvSpPr/>
                  <p:nvPr/>
                </p:nvSpPr>
                <p:spPr>
                  <a:xfrm>
                    <a:off x="0" y="8320"/>
                    <a:ext cx="558000" cy="438196"/>
                  </a:xfrm>
                  <a:custGeom>
                    <a:avLst/>
                    <a:gdLst/>
                    <a:ahLst/>
                    <a:cxnLst>
                      <a:cxn ang="0">
                        <a:pos x="wd2" y="hd2"/>
                      </a:cxn>
                      <a:cxn ang="5400000">
                        <a:pos x="wd2" y="hd2"/>
                      </a:cxn>
                      <a:cxn ang="10800000">
                        <a:pos x="wd2" y="hd2"/>
                      </a:cxn>
                      <a:cxn ang="16200000">
                        <a:pos x="wd2" y="hd2"/>
                      </a:cxn>
                    </a:cxnLst>
                    <a:rect l="0" t="0" r="r" b="b"/>
                    <a:pathLst>
                      <a:path w="21375" h="21600" extrusionOk="0">
                        <a:moveTo>
                          <a:pt x="21375" y="0"/>
                        </a:moveTo>
                        <a:cubicBezTo>
                          <a:pt x="10802" y="3942"/>
                          <a:pt x="230" y="7884"/>
                          <a:pt x="2" y="11484"/>
                        </a:cubicBezTo>
                        <a:cubicBezTo>
                          <a:pt x="-225" y="15084"/>
                          <a:pt x="20011" y="21600"/>
                          <a:pt x="20011" y="21600"/>
                        </a:cubicBezTo>
                      </a:path>
                    </a:pathLst>
                  </a:custGeom>
                  <a:noFill/>
                  <a:ln w="38100" cap="flat">
                    <a:solidFill>
                      <a:srgbClr val="000000"/>
                    </a:solidFill>
                    <a:prstDash val="solid"/>
                    <a:round/>
                    <a:headEnd type="triangle" w="med" len="me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grpSp>
          </p:grpSp>
        </p:grpSp>
        <p:grpSp>
          <p:nvGrpSpPr>
            <p:cNvPr id="353" name="Group"/>
            <p:cNvGrpSpPr/>
            <p:nvPr/>
          </p:nvGrpSpPr>
          <p:grpSpPr>
            <a:xfrm>
              <a:off x="13426" y="568850"/>
              <a:ext cx="3226142" cy="1060430"/>
              <a:chOff x="0" y="0"/>
              <a:chExt cx="3226140" cy="1060428"/>
            </a:xfrm>
          </p:grpSpPr>
          <p:sp>
            <p:nvSpPr>
              <p:cNvPr id="345" name="Arrow"/>
              <p:cNvSpPr/>
              <p:nvPr/>
            </p:nvSpPr>
            <p:spPr>
              <a:xfrm>
                <a:off x="2139240" y="232243"/>
                <a:ext cx="1086901" cy="508442"/>
              </a:xfrm>
              <a:prstGeom prs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grpSp>
            <p:nvGrpSpPr>
              <p:cNvPr id="352" name="Group"/>
              <p:cNvGrpSpPr/>
              <p:nvPr/>
            </p:nvGrpSpPr>
            <p:grpSpPr>
              <a:xfrm>
                <a:off x="0" y="0"/>
                <a:ext cx="1917288" cy="1060429"/>
                <a:chOff x="0" y="0"/>
                <a:chExt cx="1917287" cy="1060428"/>
              </a:xfrm>
            </p:grpSpPr>
            <p:grpSp>
              <p:nvGrpSpPr>
                <p:cNvPr id="348" name="Group"/>
                <p:cNvGrpSpPr/>
                <p:nvPr/>
              </p:nvGrpSpPr>
              <p:grpSpPr>
                <a:xfrm>
                  <a:off x="445549" y="0"/>
                  <a:ext cx="1471739" cy="1060429"/>
                  <a:chOff x="0" y="0"/>
                  <a:chExt cx="1471738" cy="1060428"/>
                </a:xfrm>
              </p:grpSpPr>
              <p:sp>
                <p:nvSpPr>
                  <p:cNvPr id="346" name="Rectangle"/>
                  <p:cNvSpPr/>
                  <p:nvPr/>
                </p:nvSpPr>
                <p:spPr>
                  <a:xfrm>
                    <a:off x="-1" y="-1"/>
                    <a:ext cx="1471740" cy="1060430"/>
                  </a:xfrm>
                  <a:prstGeom prst="rect">
                    <a:avLst/>
                  </a:prstGeom>
                  <a:solidFill>
                    <a:srgbClr val="00B050">
                      <a:alpha val="40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sp>
                <p:nvSpPr>
                  <p:cNvPr id="347" name="Line"/>
                  <p:cNvSpPr/>
                  <p:nvPr/>
                </p:nvSpPr>
                <p:spPr>
                  <a:xfrm>
                    <a:off x="58766" y="487773"/>
                    <a:ext cx="1396348"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a:p>
                </p:txBody>
              </p:sp>
            </p:grpSp>
            <p:grpSp>
              <p:nvGrpSpPr>
                <p:cNvPr id="351" name="Group"/>
                <p:cNvGrpSpPr/>
                <p:nvPr/>
              </p:nvGrpSpPr>
              <p:grpSpPr>
                <a:xfrm>
                  <a:off x="0" y="266099"/>
                  <a:ext cx="799707" cy="517238"/>
                  <a:chOff x="0" y="0"/>
                  <a:chExt cx="799706" cy="517236"/>
                </a:xfrm>
              </p:grpSpPr>
              <p:sp>
                <p:nvSpPr>
                  <p:cNvPr id="349" name="Line"/>
                  <p:cNvSpPr/>
                  <p:nvPr/>
                </p:nvSpPr>
                <p:spPr>
                  <a:xfrm flipH="1">
                    <a:off x="799706" y="0"/>
                    <a:ext cx="1" cy="517237"/>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a:p>
                </p:txBody>
              </p:sp>
              <p:sp>
                <p:nvSpPr>
                  <p:cNvPr id="350" name="Line"/>
                  <p:cNvSpPr/>
                  <p:nvPr/>
                </p:nvSpPr>
                <p:spPr>
                  <a:xfrm>
                    <a:off x="0" y="9461"/>
                    <a:ext cx="558000" cy="498316"/>
                  </a:xfrm>
                  <a:custGeom>
                    <a:avLst/>
                    <a:gdLst/>
                    <a:ahLst/>
                    <a:cxnLst>
                      <a:cxn ang="0">
                        <a:pos x="wd2" y="hd2"/>
                      </a:cxn>
                      <a:cxn ang="5400000">
                        <a:pos x="wd2" y="hd2"/>
                      </a:cxn>
                      <a:cxn ang="10800000">
                        <a:pos x="wd2" y="hd2"/>
                      </a:cxn>
                      <a:cxn ang="16200000">
                        <a:pos x="wd2" y="hd2"/>
                      </a:cxn>
                    </a:cxnLst>
                    <a:rect l="0" t="0" r="r" b="b"/>
                    <a:pathLst>
                      <a:path w="21375" h="21600" extrusionOk="0">
                        <a:moveTo>
                          <a:pt x="21375" y="0"/>
                        </a:moveTo>
                        <a:cubicBezTo>
                          <a:pt x="10802" y="3942"/>
                          <a:pt x="230" y="7884"/>
                          <a:pt x="2" y="11484"/>
                        </a:cubicBezTo>
                        <a:cubicBezTo>
                          <a:pt x="-225" y="15084"/>
                          <a:pt x="20011" y="21600"/>
                          <a:pt x="20011" y="21600"/>
                        </a:cubicBezTo>
                      </a:path>
                    </a:pathLst>
                  </a:custGeom>
                  <a:noFill/>
                  <a:ln w="38100" cap="flat">
                    <a:solidFill>
                      <a:srgbClr val="000000"/>
                    </a:solidFill>
                    <a:prstDash val="solid"/>
                    <a:round/>
                    <a:headEnd type="triangle" w="med" len="me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grpSp>
          </p:grpSp>
        </p:grpSp>
        <p:sp>
          <p:nvSpPr>
            <p:cNvPr id="354" name="Model parameters…"/>
            <p:cNvSpPr txBox="1"/>
            <p:nvPr/>
          </p:nvSpPr>
          <p:spPr>
            <a:xfrm>
              <a:off x="7590904" y="4661548"/>
              <a:ext cx="3999792" cy="11871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defTabSz="914400">
                <a:defRPr sz="2800" b="1">
                  <a:latin typeface="+mn-lt"/>
                  <a:ea typeface="+mn-ea"/>
                  <a:cs typeface="+mn-cs"/>
                  <a:sym typeface="Arial"/>
                </a:defRPr>
              </a:pPr>
              <a:r>
                <a:t>Model parameters</a:t>
              </a:r>
            </a:p>
            <a:p>
              <a:pPr defTabSz="914400">
                <a:defRPr sz="2800" b="1">
                  <a:latin typeface="+mn-lt"/>
                  <a:ea typeface="+mn-ea"/>
                  <a:cs typeface="+mn-cs"/>
                  <a:sym typeface="Arial"/>
                </a:defRPr>
              </a:pPr>
              <a:r>
                <a:t>(solution)</a:t>
              </a:r>
            </a:p>
          </p:txBody>
        </p:sp>
        <p:sp>
          <p:nvSpPr>
            <p:cNvPr id="355" name="Double Arrow"/>
            <p:cNvSpPr/>
            <p:nvPr/>
          </p:nvSpPr>
          <p:spPr>
            <a:xfrm>
              <a:off x="5200489" y="2160086"/>
              <a:ext cx="2986251" cy="508526"/>
            </a:xfrm>
            <a:prstGeom prst="lef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sp>
          <p:nvSpPr>
            <p:cNvPr id="356" name="Double Arrow"/>
            <p:cNvSpPr/>
            <p:nvPr/>
          </p:nvSpPr>
          <p:spPr>
            <a:xfrm rot="972244">
              <a:off x="5033117" y="1207609"/>
              <a:ext cx="3358583" cy="522747"/>
            </a:xfrm>
            <a:prstGeom prst="lef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sp>
          <p:nvSpPr>
            <p:cNvPr id="357" name="Double Arrow"/>
            <p:cNvSpPr/>
            <p:nvPr/>
          </p:nvSpPr>
          <p:spPr>
            <a:xfrm rot="20548228">
              <a:off x="5044577" y="3125632"/>
              <a:ext cx="3269289" cy="491980"/>
            </a:xfrm>
            <a:prstGeom prst="lef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sp>
          <p:nvSpPr>
            <p:cNvPr id="358" name="Parallel iterative…"/>
            <p:cNvSpPr txBox="1"/>
            <p:nvPr/>
          </p:nvSpPr>
          <p:spPr>
            <a:xfrm>
              <a:off x="3019561" y="4634384"/>
              <a:ext cx="4222606" cy="11871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defTabSz="914400">
                <a:defRPr sz="2800" b="1">
                  <a:latin typeface="+mn-lt"/>
                  <a:ea typeface="+mn-ea"/>
                  <a:cs typeface="+mn-cs"/>
                  <a:sym typeface="Arial"/>
                </a:defRPr>
              </a:pPr>
              <a:r>
                <a:t>Parallel iterative</a:t>
              </a:r>
            </a:p>
            <a:p>
              <a:pPr defTabSz="914400">
                <a:defRPr sz="2800" b="1">
                  <a:latin typeface="+mn-lt"/>
                  <a:ea typeface="+mn-ea"/>
                  <a:cs typeface="+mn-cs"/>
                  <a:sym typeface="Arial"/>
                </a:defRPr>
              </a:pPr>
              <a:r>
                <a:t>workers</a:t>
              </a:r>
            </a:p>
          </p:txBody>
        </p:sp>
        <p:sp>
          <p:nvSpPr>
            <p:cNvPr id="359" name="Rounded Rectangle"/>
            <p:cNvSpPr/>
            <p:nvPr/>
          </p:nvSpPr>
          <p:spPr>
            <a:xfrm>
              <a:off x="3713989" y="3320548"/>
              <a:ext cx="1175378" cy="878695"/>
            </a:xfrm>
            <a:prstGeom prst="roundRect">
              <a:avLst>
                <a:gd name="adj" fmla="val 16667"/>
              </a:avLst>
            </a:prstGeom>
            <a:solidFill>
              <a:srgbClr val="0070C0">
                <a:alpha val="45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sp>
          <p:nvSpPr>
            <p:cNvPr id="360" name="Line"/>
            <p:cNvSpPr/>
            <p:nvPr/>
          </p:nvSpPr>
          <p:spPr>
            <a:xfrm>
              <a:off x="3948930" y="3367773"/>
              <a:ext cx="240550" cy="730768"/>
            </a:xfrm>
            <a:custGeom>
              <a:avLst/>
              <a:gdLst/>
              <a:ahLst/>
              <a:cxnLst>
                <a:cxn ang="0">
                  <a:pos x="wd2" y="hd2"/>
                </a:cxn>
                <a:cxn ang="5400000">
                  <a:pos x="wd2" y="hd2"/>
                </a:cxn>
                <a:cxn ang="10800000">
                  <a:pos x="wd2" y="hd2"/>
                </a:cxn>
                <a:cxn ang="16200000">
                  <a:pos x="wd2" y="hd2"/>
                </a:cxn>
              </a:cxnLst>
              <a:rect l="0" t="0" r="r" b="b"/>
              <a:pathLst>
                <a:path w="21379" h="21600" extrusionOk="0">
                  <a:moveTo>
                    <a:pt x="0" y="0"/>
                  </a:moveTo>
                  <a:cubicBezTo>
                    <a:pt x="9909" y="971"/>
                    <a:pt x="19819" y="1942"/>
                    <a:pt x="20041" y="2842"/>
                  </a:cubicBezTo>
                  <a:cubicBezTo>
                    <a:pt x="20264" y="3742"/>
                    <a:pt x="1113" y="4405"/>
                    <a:pt x="1336" y="5400"/>
                  </a:cubicBezTo>
                  <a:cubicBezTo>
                    <a:pt x="1559" y="6395"/>
                    <a:pt x="21377" y="7768"/>
                    <a:pt x="21377" y="8811"/>
                  </a:cubicBezTo>
                  <a:cubicBezTo>
                    <a:pt x="21377" y="9853"/>
                    <a:pt x="1336" y="10563"/>
                    <a:pt x="1336" y="11653"/>
                  </a:cubicBezTo>
                  <a:cubicBezTo>
                    <a:pt x="1336" y="12742"/>
                    <a:pt x="21600" y="14116"/>
                    <a:pt x="21377" y="15347"/>
                  </a:cubicBezTo>
                  <a:cubicBezTo>
                    <a:pt x="21155" y="16579"/>
                    <a:pt x="0" y="18000"/>
                    <a:pt x="0" y="19042"/>
                  </a:cubicBezTo>
                  <a:cubicBezTo>
                    <a:pt x="0" y="20084"/>
                    <a:pt x="10689" y="20842"/>
                    <a:pt x="21377" y="21600"/>
                  </a:cubicBezTo>
                </a:path>
              </a:pathLst>
            </a:custGeom>
            <a:noFill/>
            <a:ln w="38100"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sp>
          <p:nvSpPr>
            <p:cNvPr id="361" name="READ, INC, CLOCK"/>
            <p:cNvSpPr txBox="1"/>
            <p:nvPr/>
          </p:nvSpPr>
          <p:spPr>
            <a:xfrm rot="921993">
              <a:off x="5022805" y="522122"/>
              <a:ext cx="4016463" cy="5619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l" defTabSz="914400">
                <a:defRPr sz="2000">
                  <a:latin typeface="+mn-lt"/>
                  <a:ea typeface="+mn-ea"/>
                  <a:cs typeface="+mn-cs"/>
                  <a:sym typeface="Arial"/>
                </a:defRPr>
              </a:lvl1pPr>
            </a:lstStyle>
            <a:p>
              <a:pPr>
                <a:defRPr sz="3200" b="1"/>
              </a:pPr>
              <a:r>
                <a:rPr sz="2000" b="0"/>
                <a:t>READ, INC, CLOCK</a:t>
              </a:r>
            </a:p>
          </p:txBody>
        </p:sp>
        <p:sp>
          <p:nvSpPr>
            <p:cNvPr id="362" name="Parameter server"/>
            <p:cNvSpPr txBox="1"/>
            <p:nvPr/>
          </p:nvSpPr>
          <p:spPr>
            <a:xfrm>
              <a:off x="7749400" y="171111"/>
              <a:ext cx="3676011" cy="4059310"/>
            </a:xfrm>
            <a:prstGeom prst="rect">
              <a:avLst/>
            </a:prstGeom>
            <a:solidFill>
              <a:srgbClr val="FFFFFF">
                <a:alpha val="51000"/>
              </a:srgbClr>
            </a:solidFill>
            <a:ln w="38100" cap="flat">
              <a:solidFill>
                <a:srgbClr val="000000"/>
              </a:solidFill>
              <a:prstDash val="dash"/>
              <a:beve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defTabSz="914400">
                <a:defRPr sz="3200" b="1">
                  <a:latin typeface="+mn-lt"/>
                  <a:ea typeface="+mn-ea"/>
                  <a:cs typeface="+mn-cs"/>
                  <a:sym typeface="Arial"/>
                </a:defRPr>
              </a:pPr>
              <a:endParaRPr sz="2400"/>
            </a:p>
            <a:p>
              <a:pPr defTabSz="914400">
                <a:defRPr sz="3200" b="1">
                  <a:latin typeface="+mn-lt"/>
                  <a:ea typeface="+mn-ea"/>
                  <a:cs typeface="+mn-cs"/>
                  <a:sym typeface="Arial"/>
                </a:defRPr>
              </a:pPr>
              <a:endParaRPr sz="2400"/>
            </a:p>
            <a:p>
              <a:pPr defTabSz="914400">
                <a:defRPr sz="3200" b="1">
                  <a:latin typeface="+mn-lt"/>
                  <a:ea typeface="+mn-ea"/>
                  <a:cs typeface="+mn-cs"/>
                  <a:sym typeface="Arial"/>
                </a:defRPr>
              </a:pPr>
              <a:r>
                <a:t>Parameter server</a:t>
              </a:r>
            </a:p>
            <a:p>
              <a:pPr defTabSz="914400">
                <a:defRPr sz="3200" b="1">
                  <a:latin typeface="+mn-lt"/>
                  <a:ea typeface="+mn-ea"/>
                  <a:cs typeface="+mn-cs"/>
                  <a:sym typeface="Arial"/>
                </a:defRPr>
              </a:pPr>
              <a:endParaRPr/>
            </a:p>
          </p:txBody>
        </p:sp>
        <p:sp>
          <p:nvSpPr>
            <p:cNvPr id="363" name="Line"/>
            <p:cNvSpPr/>
            <p:nvPr/>
          </p:nvSpPr>
          <p:spPr>
            <a:xfrm>
              <a:off x="445549" y="1605666"/>
              <a:ext cx="1455114" cy="1"/>
            </a:xfrm>
            <a:prstGeom prst="line">
              <a:avLst/>
            </a:prstGeom>
            <a:solidFill>
              <a:srgbClr val="00CC99"/>
            </a:solidFill>
            <a:ln w="63500" cap="flat">
              <a:solidFill>
                <a:srgbClr val="C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a:p>
          </p:txBody>
        </p:sp>
        <p:sp>
          <p:nvSpPr>
            <p:cNvPr id="364" name="Line"/>
            <p:cNvSpPr/>
            <p:nvPr/>
          </p:nvSpPr>
          <p:spPr>
            <a:xfrm>
              <a:off x="445549" y="2915432"/>
              <a:ext cx="1455114" cy="1"/>
            </a:xfrm>
            <a:prstGeom prst="line">
              <a:avLst/>
            </a:prstGeom>
            <a:solidFill>
              <a:srgbClr val="00CC99"/>
            </a:solidFill>
            <a:ln w="63500" cap="flat">
              <a:solidFill>
                <a:srgbClr val="C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a:p>
          </p:txBody>
        </p:sp>
        <p:sp>
          <p:nvSpPr>
            <p:cNvPr id="365" name="Line"/>
            <p:cNvSpPr/>
            <p:nvPr/>
          </p:nvSpPr>
          <p:spPr>
            <a:xfrm>
              <a:off x="445549" y="4199244"/>
              <a:ext cx="1455114" cy="1"/>
            </a:xfrm>
            <a:prstGeom prst="line">
              <a:avLst/>
            </a:prstGeom>
            <a:solidFill>
              <a:srgbClr val="00CC99"/>
            </a:solidFill>
            <a:ln w="63500" cap="flat">
              <a:solidFill>
                <a:srgbClr val="C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a:p>
          </p:txBody>
        </p:sp>
        <p:sp>
          <p:nvSpPr>
            <p:cNvPr id="366" name="Rounded Rectangle"/>
            <p:cNvSpPr/>
            <p:nvPr/>
          </p:nvSpPr>
          <p:spPr>
            <a:xfrm>
              <a:off x="3737543" y="2016634"/>
              <a:ext cx="1175378" cy="878695"/>
            </a:xfrm>
            <a:prstGeom prst="roundRect">
              <a:avLst>
                <a:gd name="adj" fmla="val 16667"/>
              </a:avLst>
            </a:prstGeom>
            <a:solidFill>
              <a:srgbClr val="0070C0">
                <a:alpha val="45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sp>
          <p:nvSpPr>
            <p:cNvPr id="367" name="Line"/>
            <p:cNvSpPr/>
            <p:nvPr/>
          </p:nvSpPr>
          <p:spPr>
            <a:xfrm>
              <a:off x="3972484" y="2063859"/>
              <a:ext cx="240550" cy="730768"/>
            </a:xfrm>
            <a:custGeom>
              <a:avLst/>
              <a:gdLst/>
              <a:ahLst/>
              <a:cxnLst>
                <a:cxn ang="0">
                  <a:pos x="wd2" y="hd2"/>
                </a:cxn>
                <a:cxn ang="5400000">
                  <a:pos x="wd2" y="hd2"/>
                </a:cxn>
                <a:cxn ang="10800000">
                  <a:pos x="wd2" y="hd2"/>
                </a:cxn>
                <a:cxn ang="16200000">
                  <a:pos x="wd2" y="hd2"/>
                </a:cxn>
              </a:cxnLst>
              <a:rect l="0" t="0" r="r" b="b"/>
              <a:pathLst>
                <a:path w="21379" h="21600" extrusionOk="0">
                  <a:moveTo>
                    <a:pt x="0" y="0"/>
                  </a:moveTo>
                  <a:cubicBezTo>
                    <a:pt x="9909" y="971"/>
                    <a:pt x="19819" y="1942"/>
                    <a:pt x="20041" y="2842"/>
                  </a:cubicBezTo>
                  <a:cubicBezTo>
                    <a:pt x="20264" y="3742"/>
                    <a:pt x="1113" y="4405"/>
                    <a:pt x="1336" y="5400"/>
                  </a:cubicBezTo>
                  <a:cubicBezTo>
                    <a:pt x="1559" y="6395"/>
                    <a:pt x="21377" y="7768"/>
                    <a:pt x="21377" y="8811"/>
                  </a:cubicBezTo>
                  <a:cubicBezTo>
                    <a:pt x="21377" y="9853"/>
                    <a:pt x="1336" y="10563"/>
                    <a:pt x="1336" y="11653"/>
                  </a:cubicBezTo>
                  <a:cubicBezTo>
                    <a:pt x="1336" y="12742"/>
                    <a:pt x="21600" y="14116"/>
                    <a:pt x="21377" y="15347"/>
                  </a:cubicBezTo>
                  <a:cubicBezTo>
                    <a:pt x="21155" y="16579"/>
                    <a:pt x="0" y="18000"/>
                    <a:pt x="0" y="19042"/>
                  </a:cubicBezTo>
                  <a:cubicBezTo>
                    <a:pt x="0" y="20084"/>
                    <a:pt x="10689" y="20842"/>
                    <a:pt x="21377" y="21600"/>
                  </a:cubicBezTo>
                </a:path>
              </a:pathLst>
            </a:custGeom>
            <a:noFill/>
            <a:ln w="38100"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sp>
          <p:nvSpPr>
            <p:cNvPr id="368" name="Rounded Rectangle"/>
            <p:cNvSpPr/>
            <p:nvPr/>
          </p:nvSpPr>
          <p:spPr>
            <a:xfrm>
              <a:off x="3722018" y="616077"/>
              <a:ext cx="1175378" cy="878695"/>
            </a:xfrm>
            <a:prstGeom prst="roundRect">
              <a:avLst>
                <a:gd name="adj" fmla="val 16667"/>
              </a:avLst>
            </a:prstGeom>
            <a:solidFill>
              <a:srgbClr val="0070C0">
                <a:alpha val="45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sp>
          <p:nvSpPr>
            <p:cNvPr id="369" name="Line"/>
            <p:cNvSpPr/>
            <p:nvPr/>
          </p:nvSpPr>
          <p:spPr>
            <a:xfrm>
              <a:off x="3956959" y="663302"/>
              <a:ext cx="240550" cy="730768"/>
            </a:xfrm>
            <a:custGeom>
              <a:avLst/>
              <a:gdLst/>
              <a:ahLst/>
              <a:cxnLst>
                <a:cxn ang="0">
                  <a:pos x="wd2" y="hd2"/>
                </a:cxn>
                <a:cxn ang="5400000">
                  <a:pos x="wd2" y="hd2"/>
                </a:cxn>
                <a:cxn ang="10800000">
                  <a:pos x="wd2" y="hd2"/>
                </a:cxn>
                <a:cxn ang="16200000">
                  <a:pos x="wd2" y="hd2"/>
                </a:cxn>
              </a:cxnLst>
              <a:rect l="0" t="0" r="r" b="b"/>
              <a:pathLst>
                <a:path w="21379" h="21600" extrusionOk="0">
                  <a:moveTo>
                    <a:pt x="0" y="0"/>
                  </a:moveTo>
                  <a:cubicBezTo>
                    <a:pt x="9909" y="971"/>
                    <a:pt x="19819" y="1942"/>
                    <a:pt x="20041" y="2842"/>
                  </a:cubicBezTo>
                  <a:cubicBezTo>
                    <a:pt x="20264" y="3742"/>
                    <a:pt x="1113" y="4405"/>
                    <a:pt x="1336" y="5400"/>
                  </a:cubicBezTo>
                  <a:cubicBezTo>
                    <a:pt x="1559" y="6395"/>
                    <a:pt x="21377" y="7768"/>
                    <a:pt x="21377" y="8811"/>
                  </a:cubicBezTo>
                  <a:cubicBezTo>
                    <a:pt x="21377" y="9853"/>
                    <a:pt x="1336" y="10563"/>
                    <a:pt x="1336" y="11653"/>
                  </a:cubicBezTo>
                  <a:cubicBezTo>
                    <a:pt x="1336" y="12742"/>
                    <a:pt x="21600" y="14116"/>
                    <a:pt x="21377" y="15347"/>
                  </a:cubicBezTo>
                  <a:cubicBezTo>
                    <a:pt x="21155" y="16579"/>
                    <a:pt x="0" y="18000"/>
                    <a:pt x="0" y="19042"/>
                  </a:cubicBezTo>
                  <a:cubicBezTo>
                    <a:pt x="0" y="20084"/>
                    <a:pt x="10689" y="20842"/>
                    <a:pt x="21377" y="21600"/>
                  </a:cubicBezTo>
                </a:path>
              </a:pathLst>
            </a:custGeom>
            <a:noFill/>
            <a:ln w="38100" cap="flat">
              <a:solidFill>
                <a:srgbClr val="000000"/>
              </a:solidFill>
              <a:prstDash val="solid"/>
              <a:round/>
            </a:ln>
            <a:effectLst/>
          </p:spPr>
          <p:txBody>
            <a:bodyPr wrap="square" lIns="45719" tIns="45719" rIns="45719" bIns="45719" numCol="1" anchor="t">
              <a:noAutofit/>
            </a:bodyPr>
            <a:lstStyle/>
            <a:p>
              <a:pPr algn="l" defTabSz="914400">
                <a:defRPr sz="3200" b="1">
                  <a:latin typeface="+mn-lt"/>
                  <a:ea typeface="+mn-ea"/>
                  <a:cs typeface="+mn-cs"/>
                  <a:sym typeface="Arial"/>
                </a:defRPr>
              </a:pPr>
              <a:endParaRPr/>
            </a:p>
          </p:txBody>
        </p:sp>
      </p:grpSp>
      <p:sp>
        <p:nvSpPr>
          <p:cNvPr id="371" name="Input data…"/>
          <p:cNvSpPr txBox="1"/>
          <p:nvPr/>
        </p:nvSpPr>
        <p:spPr>
          <a:xfrm>
            <a:off x="555173" y="6530606"/>
            <a:ext cx="3692794" cy="11265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lgn="l" defTabSz="914400">
              <a:defRPr sz="3000" b="1">
                <a:latin typeface="+mn-lt"/>
                <a:ea typeface="+mn-ea"/>
                <a:cs typeface="+mn-cs"/>
                <a:sym typeface="Arial"/>
              </a:defRPr>
            </a:pPr>
            <a:r>
              <a:t>    Input data</a:t>
            </a:r>
          </a:p>
          <a:p>
            <a:pPr algn="l" defTabSz="914400">
              <a:defRPr sz="3000" b="1">
                <a:latin typeface="+mn-lt"/>
                <a:ea typeface="+mn-ea"/>
                <a:cs typeface="+mn-cs"/>
                <a:sym typeface="Arial"/>
              </a:defRPr>
            </a:pPr>
            <a:r>
              <a:t> (training data)</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4" name="Overhead of Data Parallel Training"/>
          <p:cNvSpPr txBox="1">
            <a:spLocks noGrp="1"/>
          </p:cNvSpPr>
          <p:nvPr>
            <p:ph type="title"/>
          </p:nvPr>
        </p:nvSpPr>
        <p:spPr>
          <a:prstGeom prst="rect">
            <a:avLst/>
          </a:prstGeom>
        </p:spPr>
        <p:txBody>
          <a:bodyPr/>
          <a:lstStyle/>
          <a:p>
            <a:r>
              <a:t>Overhead of Data Parallel Training</a:t>
            </a:r>
          </a:p>
        </p:txBody>
      </p:sp>
      <p:sp>
        <p:nvSpPr>
          <p:cNvPr id="183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pic>
        <p:nvPicPr>
          <p:cNvPr id="1836" name="communication_ratio.pdf" descr="communication_ratio.pdf"/>
          <p:cNvPicPr>
            <a:picLocks noChangeAspect="1"/>
          </p:cNvPicPr>
          <p:nvPr/>
        </p:nvPicPr>
        <p:blipFill>
          <a:blip r:embed="rId3">
            <a:extLst/>
          </a:blip>
          <a:stretch>
            <a:fillRect/>
          </a:stretch>
        </p:blipFill>
        <p:spPr>
          <a:xfrm>
            <a:off x="6350" y="3212267"/>
            <a:ext cx="13004801" cy="3621166"/>
          </a:xfrm>
          <a:prstGeom prst="rect">
            <a:avLst/>
          </a:prstGeom>
          <a:ln w="12700">
            <a:miter lim="400000"/>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 name="New Approach: Pipeline Parallel"/>
          <p:cNvSpPr txBox="1">
            <a:spLocks noGrp="1"/>
          </p:cNvSpPr>
          <p:nvPr>
            <p:ph type="title"/>
          </p:nvPr>
        </p:nvSpPr>
        <p:spPr>
          <a:prstGeom prst="rect">
            <a:avLst/>
          </a:prstGeom>
        </p:spPr>
        <p:txBody>
          <a:bodyPr/>
          <a:lstStyle/>
          <a:p>
            <a:r>
              <a:t>New Approach: Pipeline Parallel</a:t>
            </a:r>
          </a:p>
        </p:txBody>
      </p:sp>
      <p:sp>
        <p:nvSpPr>
          <p:cNvPr id="1841" name="Assign layers to machines"/>
          <p:cNvSpPr txBox="1">
            <a:spLocks noGrp="1"/>
          </p:cNvSpPr>
          <p:nvPr>
            <p:ph type="body" idx="1"/>
          </p:nvPr>
        </p:nvSpPr>
        <p:spPr>
          <a:xfrm>
            <a:off x="361950" y="1594697"/>
            <a:ext cx="12280900" cy="5715001"/>
          </a:xfrm>
          <a:prstGeom prst="rect">
            <a:avLst/>
          </a:prstGeom>
        </p:spPr>
        <p:txBody>
          <a:bodyPr/>
          <a:lstStyle/>
          <a:p>
            <a:r>
              <a:t>Assign layers to machines</a:t>
            </a:r>
          </a:p>
        </p:txBody>
      </p:sp>
      <p:sp>
        <p:nvSpPr>
          <p:cNvPr id="184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
        <p:nvSpPr>
          <p:cNvPr id="1843" name="Machine 1"/>
          <p:cNvSpPr txBox="1"/>
          <p:nvPr/>
        </p:nvSpPr>
        <p:spPr>
          <a:xfrm>
            <a:off x="2448052" y="2974675"/>
            <a:ext cx="1998688" cy="49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700"/>
            </a:lvl1pPr>
          </a:lstStyle>
          <a:p>
            <a:r>
              <a:t>Machine 1</a:t>
            </a:r>
          </a:p>
        </p:txBody>
      </p:sp>
      <p:sp>
        <p:nvSpPr>
          <p:cNvPr id="1844" name="Machine 2"/>
          <p:cNvSpPr txBox="1"/>
          <p:nvPr/>
        </p:nvSpPr>
        <p:spPr>
          <a:xfrm>
            <a:off x="4252004" y="2987375"/>
            <a:ext cx="147524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a:lvl1pPr>
          </a:lstStyle>
          <a:p>
            <a:r>
              <a:t>Machine 2</a:t>
            </a:r>
          </a:p>
        </p:txBody>
      </p:sp>
      <p:sp>
        <p:nvSpPr>
          <p:cNvPr id="1845" name="Machine 3"/>
          <p:cNvSpPr txBox="1"/>
          <p:nvPr/>
        </p:nvSpPr>
        <p:spPr>
          <a:xfrm>
            <a:off x="5771126" y="2981025"/>
            <a:ext cx="147524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a:lvl1pPr>
          </a:lstStyle>
          <a:p>
            <a:r>
              <a:t>Machine 3</a:t>
            </a:r>
          </a:p>
        </p:txBody>
      </p:sp>
      <p:sp>
        <p:nvSpPr>
          <p:cNvPr id="1846" name="communicate inter-layer activations"/>
          <p:cNvSpPr txBox="1"/>
          <p:nvPr/>
        </p:nvSpPr>
        <p:spPr>
          <a:xfrm>
            <a:off x="1116933" y="2124315"/>
            <a:ext cx="7991179" cy="620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457200" lvl="1" indent="-228600" algn="l">
              <a:spcBef>
                <a:spcPts val="2400"/>
              </a:spcBef>
              <a:buClr>
                <a:srgbClr val="000000"/>
              </a:buClr>
              <a:buSzPct val="100000"/>
              <a:buChar char="-"/>
              <a:defRPr sz="3600">
                <a:latin typeface="+mn-lt"/>
                <a:ea typeface="+mn-ea"/>
                <a:cs typeface="+mn-cs"/>
                <a:sym typeface="Arial"/>
              </a:defRPr>
            </a:pPr>
            <a:r>
              <a:t>  communicate inter-layer activations</a:t>
            </a:r>
          </a:p>
        </p:txBody>
      </p:sp>
      <p:grpSp>
        <p:nvGrpSpPr>
          <p:cNvPr id="1930" name="Group"/>
          <p:cNvGrpSpPr/>
          <p:nvPr/>
        </p:nvGrpSpPr>
        <p:grpSpPr>
          <a:xfrm>
            <a:off x="2948810" y="3509773"/>
            <a:ext cx="7107180" cy="5143579"/>
            <a:chOff x="0" y="0"/>
            <a:chExt cx="7107179" cy="5143578"/>
          </a:xfrm>
        </p:grpSpPr>
        <p:sp>
          <p:nvSpPr>
            <p:cNvPr id="1847" name="Rectangle"/>
            <p:cNvSpPr/>
            <p:nvPr/>
          </p:nvSpPr>
          <p:spPr>
            <a:xfrm>
              <a:off x="3034252" y="0"/>
              <a:ext cx="1127814" cy="5143578"/>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48" name="Rectangle"/>
            <p:cNvSpPr/>
            <p:nvPr/>
          </p:nvSpPr>
          <p:spPr>
            <a:xfrm>
              <a:off x="0" y="0"/>
              <a:ext cx="1127814" cy="5143579"/>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49" name="Rectangle"/>
            <p:cNvSpPr/>
            <p:nvPr/>
          </p:nvSpPr>
          <p:spPr>
            <a:xfrm>
              <a:off x="4573236" y="16202"/>
              <a:ext cx="2533944" cy="5124210"/>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grpSp>
          <p:nvGrpSpPr>
            <p:cNvPr id="1928" name="Group"/>
            <p:cNvGrpSpPr/>
            <p:nvPr/>
          </p:nvGrpSpPr>
          <p:grpSpPr>
            <a:xfrm>
              <a:off x="173008" y="86867"/>
              <a:ext cx="6850302" cy="4960175"/>
              <a:chOff x="0" y="0"/>
              <a:chExt cx="6850301" cy="4960173"/>
            </a:xfrm>
          </p:grpSpPr>
          <p:sp>
            <p:nvSpPr>
              <p:cNvPr id="1850" name="Circle"/>
              <p:cNvSpPr/>
              <p:nvPr/>
            </p:nvSpPr>
            <p:spPr>
              <a:xfrm>
                <a:off x="0" y="1078252"/>
                <a:ext cx="758863" cy="757662"/>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51" name="Circle"/>
              <p:cNvSpPr/>
              <p:nvPr/>
            </p:nvSpPr>
            <p:spPr>
              <a:xfrm>
                <a:off x="0" y="2101256"/>
                <a:ext cx="758863" cy="757662"/>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52" name="Circle"/>
              <p:cNvSpPr/>
              <p:nvPr/>
            </p:nvSpPr>
            <p:spPr>
              <a:xfrm>
                <a:off x="0" y="3124260"/>
                <a:ext cx="758863" cy="757662"/>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53" name="Circle"/>
              <p:cNvSpPr/>
              <p:nvPr/>
            </p:nvSpPr>
            <p:spPr>
              <a:xfrm>
                <a:off x="1522224" y="3731418"/>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54" name="Circle"/>
              <p:cNvSpPr/>
              <p:nvPr/>
            </p:nvSpPr>
            <p:spPr>
              <a:xfrm>
                <a:off x="1522224" y="532454"/>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55" name="Circle"/>
              <p:cNvSpPr/>
              <p:nvPr/>
            </p:nvSpPr>
            <p:spPr>
              <a:xfrm>
                <a:off x="1522224" y="1598776"/>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56" name="Circle"/>
              <p:cNvSpPr/>
              <p:nvPr/>
            </p:nvSpPr>
            <p:spPr>
              <a:xfrm>
                <a:off x="1522224" y="2665097"/>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57" name="Line"/>
              <p:cNvSpPr/>
              <p:nvPr/>
            </p:nvSpPr>
            <p:spPr>
              <a:xfrm flipV="1">
                <a:off x="768448" y="1032701"/>
                <a:ext cx="787894" cy="38988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58" name="Circle"/>
              <p:cNvSpPr/>
              <p:nvPr/>
            </p:nvSpPr>
            <p:spPr>
              <a:xfrm>
                <a:off x="3044449" y="4202512"/>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59" name="Circle"/>
              <p:cNvSpPr/>
              <p:nvPr/>
            </p:nvSpPr>
            <p:spPr>
              <a:xfrm>
                <a:off x="3044449" y="1002490"/>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60" name="Circle"/>
              <p:cNvSpPr/>
              <p:nvPr/>
            </p:nvSpPr>
            <p:spPr>
              <a:xfrm>
                <a:off x="3044449" y="2069870"/>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61" name="Circle"/>
              <p:cNvSpPr/>
              <p:nvPr/>
            </p:nvSpPr>
            <p:spPr>
              <a:xfrm>
                <a:off x="3044449" y="3136191"/>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62" name="Circle"/>
              <p:cNvSpPr/>
              <p:nvPr/>
            </p:nvSpPr>
            <p:spPr>
              <a:xfrm>
                <a:off x="4566674" y="3757750"/>
                <a:ext cx="758863"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63" name="Circle"/>
              <p:cNvSpPr/>
              <p:nvPr/>
            </p:nvSpPr>
            <p:spPr>
              <a:xfrm>
                <a:off x="4566674" y="558786"/>
                <a:ext cx="758863"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64" name="Circle"/>
              <p:cNvSpPr/>
              <p:nvPr/>
            </p:nvSpPr>
            <p:spPr>
              <a:xfrm>
                <a:off x="4566674" y="1625107"/>
                <a:ext cx="758863"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65" name="Circle"/>
              <p:cNvSpPr/>
              <p:nvPr/>
            </p:nvSpPr>
            <p:spPr>
              <a:xfrm>
                <a:off x="4566674" y="2691428"/>
                <a:ext cx="758863"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66" name="Circle"/>
              <p:cNvSpPr/>
              <p:nvPr/>
            </p:nvSpPr>
            <p:spPr>
              <a:xfrm>
                <a:off x="6091439" y="1611483"/>
                <a:ext cx="758863" cy="757662"/>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67" name="Circle"/>
              <p:cNvSpPr/>
              <p:nvPr/>
            </p:nvSpPr>
            <p:spPr>
              <a:xfrm>
                <a:off x="6090725" y="2686332"/>
                <a:ext cx="758864" cy="757662"/>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68" name="Circle"/>
              <p:cNvSpPr/>
              <p:nvPr/>
            </p:nvSpPr>
            <p:spPr>
              <a:xfrm>
                <a:off x="3044449" y="0"/>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69" name="Line"/>
              <p:cNvSpPr/>
              <p:nvPr/>
            </p:nvSpPr>
            <p:spPr>
              <a:xfrm>
                <a:off x="761328" y="1416290"/>
                <a:ext cx="779774" cy="59664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70" name="Line"/>
              <p:cNvSpPr/>
              <p:nvPr/>
            </p:nvSpPr>
            <p:spPr>
              <a:xfrm>
                <a:off x="761156" y="1420287"/>
                <a:ext cx="784965" cy="163673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71" name="Line"/>
              <p:cNvSpPr/>
              <p:nvPr/>
            </p:nvSpPr>
            <p:spPr>
              <a:xfrm>
                <a:off x="750869" y="1421156"/>
                <a:ext cx="790643" cy="255037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72" name="Line"/>
              <p:cNvSpPr/>
              <p:nvPr/>
            </p:nvSpPr>
            <p:spPr>
              <a:xfrm flipV="1">
                <a:off x="768138" y="1042321"/>
                <a:ext cx="784890" cy="143260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73" name="Line"/>
              <p:cNvSpPr/>
              <p:nvPr/>
            </p:nvSpPr>
            <p:spPr>
              <a:xfrm flipV="1">
                <a:off x="768138" y="2021206"/>
                <a:ext cx="777958" cy="45372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74" name="Line"/>
              <p:cNvSpPr/>
              <p:nvPr/>
            </p:nvSpPr>
            <p:spPr>
              <a:xfrm>
                <a:off x="761156" y="2474928"/>
                <a:ext cx="780031" cy="58234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75" name="Line"/>
              <p:cNvSpPr/>
              <p:nvPr/>
            </p:nvSpPr>
            <p:spPr>
              <a:xfrm>
                <a:off x="761156" y="2475618"/>
                <a:ext cx="799066" cy="15213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76" name="Line"/>
              <p:cNvSpPr/>
              <p:nvPr/>
            </p:nvSpPr>
            <p:spPr>
              <a:xfrm flipV="1">
                <a:off x="761156" y="1039098"/>
                <a:ext cx="793634" cy="247865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77" name="Line"/>
              <p:cNvSpPr/>
              <p:nvPr/>
            </p:nvSpPr>
            <p:spPr>
              <a:xfrm flipV="1">
                <a:off x="768137" y="3053865"/>
                <a:ext cx="776395" cy="4638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78" name="Line"/>
              <p:cNvSpPr/>
              <p:nvPr/>
            </p:nvSpPr>
            <p:spPr>
              <a:xfrm flipV="1">
                <a:off x="768137" y="2008822"/>
                <a:ext cx="768100" cy="15241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79" name="Line"/>
              <p:cNvSpPr/>
              <p:nvPr/>
            </p:nvSpPr>
            <p:spPr>
              <a:xfrm>
                <a:off x="755295" y="3519687"/>
                <a:ext cx="803398" cy="45378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80" name="Line"/>
              <p:cNvSpPr/>
              <p:nvPr/>
            </p:nvSpPr>
            <p:spPr>
              <a:xfrm flipV="1">
                <a:off x="2276653" y="509152"/>
                <a:ext cx="799507" cy="3870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81" name="Line"/>
              <p:cNvSpPr/>
              <p:nvPr/>
            </p:nvSpPr>
            <p:spPr>
              <a:xfrm>
                <a:off x="2280541" y="896917"/>
                <a:ext cx="755279" cy="49070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82" name="Line"/>
              <p:cNvSpPr/>
              <p:nvPr/>
            </p:nvSpPr>
            <p:spPr>
              <a:xfrm>
                <a:off x="2273194" y="896917"/>
                <a:ext cx="769604" cy="155229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83" name="Line"/>
              <p:cNvSpPr/>
              <p:nvPr/>
            </p:nvSpPr>
            <p:spPr>
              <a:xfrm>
                <a:off x="2280541" y="896918"/>
                <a:ext cx="755364" cy="26261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84" name="Line"/>
              <p:cNvSpPr/>
              <p:nvPr/>
            </p:nvSpPr>
            <p:spPr>
              <a:xfrm>
                <a:off x="2277333" y="890543"/>
                <a:ext cx="767169" cy="369649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85" name="Line"/>
              <p:cNvSpPr/>
              <p:nvPr/>
            </p:nvSpPr>
            <p:spPr>
              <a:xfrm flipV="1">
                <a:off x="2282940" y="506060"/>
                <a:ext cx="789635" cy="144528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86" name="Line"/>
              <p:cNvSpPr/>
              <p:nvPr/>
            </p:nvSpPr>
            <p:spPr>
              <a:xfrm flipV="1">
                <a:off x="2283855" y="1386723"/>
                <a:ext cx="752238" cy="56461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87" name="Line"/>
              <p:cNvSpPr/>
              <p:nvPr/>
            </p:nvSpPr>
            <p:spPr>
              <a:xfrm>
                <a:off x="2283855" y="1951341"/>
                <a:ext cx="761257" cy="49021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88" name="Line"/>
              <p:cNvSpPr/>
              <p:nvPr/>
            </p:nvSpPr>
            <p:spPr>
              <a:xfrm>
                <a:off x="2276653" y="1956048"/>
                <a:ext cx="764024" cy="15670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89" name="Line"/>
              <p:cNvSpPr/>
              <p:nvPr/>
            </p:nvSpPr>
            <p:spPr>
              <a:xfrm>
                <a:off x="2283855" y="1951341"/>
                <a:ext cx="760752" cy="263243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90" name="Line"/>
              <p:cNvSpPr/>
              <p:nvPr/>
            </p:nvSpPr>
            <p:spPr>
              <a:xfrm flipV="1">
                <a:off x="2283855" y="518445"/>
                <a:ext cx="798088" cy="25323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91" name="Line"/>
              <p:cNvSpPr/>
              <p:nvPr/>
            </p:nvSpPr>
            <p:spPr>
              <a:xfrm flipV="1">
                <a:off x="2274350" y="1393617"/>
                <a:ext cx="767978" cy="16608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92" name="Line"/>
              <p:cNvSpPr/>
              <p:nvPr/>
            </p:nvSpPr>
            <p:spPr>
              <a:xfrm flipV="1">
                <a:off x="2274364" y="2444867"/>
                <a:ext cx="766991" cy="6068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93" name="Line"/>
              <p:cNvSpPr/>
              <p:nvPr/>
            </p:nvSpPr>
            <p:spPr>
              <a:xfrm>
                <a:off x="2274371" y="3054710"/>
                <a:ext cx="768087" cy="46752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94" name="Line"/>
              <p:cNvSpPr/>
              <p:nvPr/>
            </p:nvSpPr>
            <p:spPr>
              <a:xfrm>
                <a:off x="2274532" y="4112617"/>
                <a:ext cx="766289" cy="46483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95" name="Line"/>
              <p:cNvSpPr/>
              <p:nvPr/>
            </p:nvSpPr>
            <p:spPr>
              <a:xfrm>
                <a:off x="2274892" y="3061207"/>
                <a:ext cx="766133" cy="152617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96" name="Line"/>
              <p:cNvSpPr/>
              <p:nvPr/>
            </p:nvSpPr>
            <p:spPr>
              <a:xfrm flipV="1">
                <a:off x="2274892" y="3524977"/>
                <a:ext cx="761708" cy="59072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97" name="Line"/>
              <p:cNvSpPr/>
              <p:nvPr/>
            </p:nvSpPr>
            <p:spPr>
              <a:xfrm flipV="1">
                <a:off x="2274587" y="2442788"/>
                <a:ext cx="767931" cy="167329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98" name="Line"/>
              <p:cNvSpPr/>
              <p:nvPr/>
            </p:nvSpPr>
            <p:spPr>
              <a:xfrm flipV="1">
                <a:off x="2283783" y="1388551"/>
                <a:ext cx="760668" cy="272752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899" name="Line"/>
              <p:cNvSpPr/>
              <p:nvPr/>
            </p:nvSpPr>
            <p:spPr>
              <a:xfrm flipV="1">
                <a:off x="2277029" y="497029"/>
                <a:ext cx="805645" cy="36186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00" name="Line"/>
              <p:cNvSpPr/>
              <p:nvPr/>
            </p:nvSpPr>
            <p:spPr>
              <a:xfrm>
                <a:off x="3805542" y="338676"/>
                <a:ext cx="774397" cy="59802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01" name="Line"/>
              <p:cNvSpPr/>
              <p:nvPr/>
            </p:nvSpPr>
            <p:spPr>
              <a:xfrm>
                <a:off x="3807509" y="338676"/>
                <a:ext cx="765732" cy="166362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02" name="Line"/>
              <p:cNvSpPr/>
              <p:nvPr/>
            </p:nvSpPr>
            <p:spPr>
              <a:xfrm>
                <a:off x="3794206" y="338336"/>
                <a:ext cx="789822" cy="273654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03" name="Line"/>
              <p:cNvSpPr/>
              <p:nvPr/>
            </p:nvSpPr>
            <p:spPr>
              <a:xfrm>
                <a:off x="3807509" y="343778"/>
                <a:ext cx="747571" cy="378824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04" name="Line"/>
              <p:cNvSpPr/>
              <p:nvPr/>
            </p:nvSpPr>
            <p:spPr>
              <a:xfrm flipV="1">
                <a:off x="3798550" y="938952"/>
                <a:ext cx="781237" cy="44749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05" name="Line"/>
              <p:cNvSpPr/>
              <p:nvPr/>
            </p:nvSpPr>
            <p:spPr>
              <a:xfrm>
                <a:off x="3798550" y="1386441"/>
                <a:ext cx="780530" cy="61819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06" name="Line"/>
              <p:cNvSpPr/>
              <p:nvPr/>
            </p:nvSpPr>
            <p:spPr>
              <a:xfrm>
                <a:off x="3808631" y="2407928"/>
                <a:ext cx="767823" cy="65631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07" name="Line"/>
              <p:cNvSpPr/>
              <p:nvPr/>
            </p:nvSpPr>
            <p:spPr>
              <a:xfrm>
                <a:off x="3808631" y="1394408"/>
                <a:ext cx="774956" cy="16702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08" name="Line"/>
              <p:cNvSpPr/>
              <p:nvPr/>
            </p:nvSpPr>
            <p:spPr>
              <a:xfrm>
                <a:off x="3797156" y="1391822"/>
                <a:ext cx="777615" cy="275001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09" name="Line"/>
              <p:cNvSpPr/>
              <p:nvPr/>
            </p:nvSpPr>
            <p:spPr>
              <a:xfrm flipV="1">
                <a:off x="3806631" y="929931"/>
                <a:ext cx="772804" cy="14849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10" name="Line"/>
              <p:cNvSpPr/>
              <p:nvPr/>
            </p:nvSpPr>
            <p:spPr>
              <a:xfrm flipV="1">
                <a:off x="3806632" y="1996165"/>
                <a:ext cx="776406" cy="4119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11" name="Line"/>
              <p:cNvSpPr/>
              <p:nvPr/>
            </p:nvSpPr>
            <p:spPr>
              <a:xfrm>
                <a:off x="3806632" y="2408161"/>
                <a:ext cx="777745" cy="17322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12" name="Line"/>
              <p:cNvSpPr/>
              <p:nvPr/>
            </p:nvSpPr>
            <p:spPr>
              <a:xfrm flipV="1">
                <a:off x="3797981" y="934472"/>
                <a:ext cx="779894" cy="253577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13" name="Line"/>
              <p:cNvSpPr/>
              <p:nvPr/>
            </p:nvSpPr>
            <p:spPr>
              <a:xfrm flipV="1">
                <a:off x="3799025" y="2003938"/>
                <a:ext cx="779689" cy="146631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14" name="Line"/>
              <p:cNvSpPr/>
              <p:nvPr/>
            </p:nvSpPr>
            <p:spPr>
              <a:xfrm flipV="1">
                <a:off x="3806806" y="3072013"/>
                <a:ext cx="777129" cy="40600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15" name="Line"/>
              <p:cNvSpPr/>
              <p:nvPr/>
            </p:nvSpPr>
            <p:spPr>
              <a:xfrm>
                <a:off x="3808282" y="3472780"/>
                <a:ext cx="769293" cy="6657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16" name="Line"/>
              <p:cNvSpPr/>
              <p:nvPr/>
            </p:nvSpPr>
            <p:spPr>
              <a:xfrm flipV="1">
                <a:off x="3806495" y="4136197"/>
                <a:ext cx="777303" cy="4109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17" name="Line"/>
              <p:cNvSpPr/>
              <p:nvPr/>
            </p:nvSpPr>
            <p:spPr>
              <a:xfrm flipV="1">
                <a:off x="3806495" y="934868"/>
                <a:ext cx="768517" cy="361227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18" name="Line"/>
              <p:cNvSpPr/>
              <p:nvPr/>
            </p:nvSpPr>
            <p:spPr>
              <a:xfrm flipV="1">
                <a:off x="3806495" y="2006904"/>
                <a:ext cx="773925" cy="25359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19" name="Line"/>
              <p:cNvSpPr/>
              <p:nvPr/>
            </p:nvSpPr>
            <p:spPr>
              <a:xfrm flipV="1">
                <a:off x="3798578" y="3065742"/>
                <a:ext cx="778606" cy="147712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20" name="Line"/>
              <p:cNvSpPr/>
              <p:nvPr/>
            </p:nvSpPr>
            <p:spPr>
              <a:xfrm>
                <a:off x="5323622" y="929937"/>
                <a:ext cx="766459" cy="10580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21" name="Line"/>
              <p:cNvSpPr/>
              <p:nvPr/>
            </p:nvSpPr>
            <p:spPr>
              <a:xfrm>
                <a:off x="5321962" y="935618"/>
                <a:ext cx="764845" cy="213269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22" name="Line"/>
              <p:cNvSpPr/>
              <p:nvPr/>
            </p:nvSpPr>
            <p:spPr>
              <a:xfrm flipV="1">
                <a:off x="5325276" y="1983271"/>
                <a:ext cx="770727" cy="1270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23" name="Line"/>
              <p:cNvSpPr/>
              <p:nvPr/>
            </p:nvSpPr>
            <p:spPr>
              <a:xfrm>
                <a:off x="5332445" y="2003021"/>
                <a:ext cx="761383" cy="10604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24" name="Line"/>
              <p:cNvSpPr/>
              <p:nvPr/>
            </p:nvSpPr>
            <p:spPr>
              <a:xfrm>
                <a:off x="5331498" y="3069343"/>
                <a:ext cx="783436"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25" name="Line"/>
              <p:cNvSpPr/>
              <p:nvPr/>
            </p:nvSpPr>
            <p:spPr>
              <a:xfrm flipV="1">
                <a:off x="5333009" y="1990314"/>
                <a:ext cx="752861" cy="107903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26" name="Line"/>
              <p:cNvSpPr/>
              <p:nvPr/>
            </p:nvSpPr>
            <p:spPr>
              <a:xfrm flipV="1">
                <a:off x="5326058" y="3071887"/>
                <a:ext cx="768594" cy="10637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27" name="Line"/>
              <p:cNvSpPr/>
              <p:nvPr/>
            </p:nvSpPr>
            <p:spPr>
              <a:xfrm flipV="1">
                <a:off x="5325275" y="1990314"/>
                <a:ext cx="771315" cy="21453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
          <p:nvSpPr>
            <p:cNvPr id="1929" name="Rectangle"/>
            <p:cNvSpPr/>
            <p:nvPr/>
          </p:nvSpPr>
          <p:spPr>
            <a:xfrm>
              <a:off x="1517126" y="0"/>
              <a:ext cx="1127814" cy="5143579"/>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
        <p:nvSpPr>
          <p:cNvPr id="1931" name="Machine 4"/>
          <p:cNvSpPr txBox="1"/>
          <p:nvPr/>
        </p:nvSpPr>
        <p:spPr>
          <a:xfrm>
            <a:off x="8082526" y="2981025"/>
            <a:ext cx="147524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600"/>
            </a:lvl1pPr>
          </a:lstStyle>
          <a:p>
            <a:r>
              <a:t>Machine 4</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3" name="Naive Scheduling is Inefficient"/>
          <p:cNvSpPr txBox="1">
            <a:spLocks noGrp="1"/>
          </p:cNvSpPr>
          <p:nvPr>
            <p:ph type="title"/>
          </p:nvPr>
        </p:nvSpPr>
        <p:spPr>
          <a:prstGeom prst="rect">
            <a:avLst/>
          </a:prstGeom>
        </p:spPr>
        <p:txBody>
          <a:bodyPr/>
          <a:lstStyle/>
          <a:p>
            <a:r>
              <a:t>Naive Scheduling is Inefficient </a:t>
            </a:r>
          </a:p>
        </p:txBody>
      </p:sp>
      <p:sp>
        <p:nvSpPr>
          <p:cNvPr id="193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pic>
        <p:nvPicPr>
          <p:cNvPr id="1935" name="Image" descr="Image"/>
          <p:cNvPicPr>
            <a:picLocks noChangeAspect="1"/>
          </p:cNvPicPr>
          <p:nvPr/>
        </p:nvPicPr>
        <p:blipFill>
          <a:blip r:embed="rId2">
            <a:extLst/>
          </a:blip>
          <a:stretch>
            <a:fillRect/>
          </a:stretch>
        </p:blipFill>
        <p:spPr>
          <a:xfrm>
            <a:off x="498278" y="2190125"/>
            <a:ext cx="11182541" cy="5212321"/>
          </a:xfrm>
          <a:prstGeom prst="rect">
            <a:avLst/>
          </a:prstGeom>
          <a:ln w="12700">
            <a:miter lim="400000"/>
          </a:ln>
        </p:spPr>
      </p:pic>
      <p:sp>
        <p:nvSpPr>
          <p:cNvPr id="1936" name="Arrow"/>
          <p:cNvSpPr/>
          <p:nvPr/>
        </p:nvSpPr>
        <p:spPr>
          <a:xfrm rot="5444161">
            <a:off x="6520888" y="1680637"/>
            <a:ext cx="803208" cy="521101"/>
          </a:xfrm>
          <a:prstGeom prst="rightArrow">
            <a:avLst>
              <a:gd name="adj1" fmla="val 38610"/>
              <a:gd name="adj2" fmla="val 65531"/>
            </a:avLst>
          </a:prstGeom>
          <a:solidFill>
            <a:schemeClr val="accent5"/>
          </a:solidFill>
          <a:ln w="63500">
            <a:solidFill>
              <a:srgbClr val="000000"/>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 grpId="1"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 name="Making Pipelining Possible"/>
          <p:cNvSpPr txBox="1">
            <a:spLocks noGrp="1"/>
          </p:cNvSpPr>
          <p:nvPr>
            <p:ph type="title"/>
          </p:nvPr>
        </p:nvSpPr>
        <p:spPr>
          <a:prstGeom prst="rect">
            <a:avLst/>
          </a:prstGeom>
        </p:spPr>
        <p:txBody>
          <a:bodyPr/>
          <a:lstStyle/>
          <a:p>
            <a:r>
              <a:t>Making Pipelining Possible</a:t>
            </a:r>
          </a:p>
        </p:txBody>
      </p:sp>
      <p:sp>
        <p:nvSpPr>
          <p:cNvPr id="1939" name="Need to work on multiple mini-batches simultaneously…"/>
          <p:cNvSpPr txBox="1">
            <a:spLocks noGrp="1"/>
          </p:cNvSpPr>
          <p:nvPr>
            <p:ph type="body" idx="1"/>
          </p:nvPr>
        </p:nvSpPr>
        <p:spPr>
          <a:xfrm>
            <a:off x="361950" y="1466853"/>
            <a:ext cx="12280900" cy="7442208"/>
          </a:xfrm>
          <a:prstGeom prst="rect">
            <a:avLst/>
          </a:prstGeom>
        </p:spPr>
        <p:txBody>
          <a:bodyPr/>
          <a:lstStyle/>
          <a:p>
            <a:pPr marL="888999" indent="-571499">
              <a:defRPr sz="3400"/>
            </a:pPr>
            <a:r>
              <a:t>Need to work on multiple mini-batches simultaneously</a:t>
            </a:r>
          </a:p>
          <a:p>
            <a:pPr lvl="2">
              <a:defRPr sz="3200"/>
            </a:pPr>
            <a:r>
              <a:t>Inter-batch parallelism </a:t>
            </a:r>
          </a:p>
          <a:p>
            <a:pPr lvl="2">
              <a:defRPr sz="3200"/>
            </a:pPr>
            <a:r>
              <a:t>Same quality of work as data-parallel training </a:t>
            </a:r>
          </a:p>
          <a:p>
            <a:pPr>
              <a:defRPr sz="3400"/>
            </a:pPr>
            <a:r>
              <a:t>During backwards pass:</a:t>
            </a:r>
          </a:p>
          <a:p>
            <a:pPr lvl="2">
              <a:defRPr sz="3200"/>
            </a:pPr>
            <a:r>
              <a:t>Need activations from forward pass</a:t>
            </a:r>
          </a:p>
          <a:p>
            <a:pPr lvl="2">
              <a:defRPr sz="3200"/>
            </a:pPr>
            <a:r>
              <a:t>Need model parameters from forward pass</a:t>
            </a:r>
          </a:p>
          <a:p>
            <a:pPr marL="807357" indent="-489857">
              <a:defRPr sz="3400"/>
            </a:pPr>
            <a:r>
              <a:t>PipeDream:</a:t>
            </a:r>
          </a:p>
          <a:p>
            <a:pPr lvl="2">
              <a:defRPr sz="3200"/>
            </a:pPr>
            <a:r>
              <a:t>Stashes activations &amp; versions model parameters</a:t>
            </a:r>
          </a:p>
        </p:txBody>
      </p:sp>
      <p:sp>
        <p:nvSpPr>
          <p:cNvPr id="194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2" name="Alternate Forward / Backward Work"/>
          <p:cNvSpPr txBox="1">
            <a:spLocks noGrp="1"/>
          </p:cNvSpPr>
          <p:nvPr>
            <p:ph type="title"/>
          </p:nvPr>
        </p:nvSpPr>
        <p:spPr>
          <a:prstGeom prst="rect">
            <a:avLst/>
          </a:prstGeom>
        </p:spPr>
        <p:txBody>
          <a:bodyPr/>
          <a:lstStyle>
            <a:lvl1pPr>
              <a:defRPr sz="6200"/>
            </a:lvl1pPr>
          </a:lstStyle>
          <a:p>
            <a:r>
              <a:t>Alternate Forward / Backward Work</a:t>
            </a:r>
          </a:p>
        </p:txBody>
      </p:sp>
      <p:sp>
        <p:nvSpPr>
          <p:cNvPr id="19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pic>
        <p:nvPicPr>
          <p:cNvPr id="1944" name="Image" descr="Image"/>
          <p:cNvPicPr>
            <a:picLocks noChangeAspect="1"/>
          </p:cNvPicPr>
          <p:nvPr/>
        </p:nvPicPr>
        <p:blipFill>
          <a:blip r:embed="rId3">
            <a:extLst/>
          </a:blip>
          <a:stretch>
            <a:fillRect/>
          </a:stretch>
        </p:blipFill>
        <p:spPr>
          <a:xfrm>
            <a:off x="509573" y="2215666"/>
            <a:ext cx="11572267" cy="5614368"/>
          </a:xfrm>
          <a:prstGeom prst="rect">
            <a:avLst/>
          </a:prstGeom>
          <a:ln w="12700">
            <a:miter lim="400000"/>
          </a:ln>
        </p:spPr>
      </p:pic>
      <p:sp>
        <p:nvSpPr>
          <p:cNvPr id="1945" name="Arrow"/>
          <p:cNvSpPr/>
          <p:nvPr/>
        </p:nvSpPr>
        <p:spPr>
          <a:xfrm rot="5444161">
            <a:off x="7130488" y="1629837"/>
            <a:ext cx="803208" cy="521101"/>
          </a:xfrm>
          <a:prstGeom prst="rightArrow">
            <a:avLst>
              <a:gd name="adj1" fmla="val 38610"/>
              <a:gd name="adj2" fmla="val 65531"/>
            </a:avLst>
          </a:prstGeom>
          <a:solidFill>
            <a:schemeClr val="accent5"/>
          </a:solidFill>
          <a:ln w="63500">
            <a:solidFill>
              <a:srgbClr val="000000"/>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1946" name="Arrow"/>
          <p:cNvSpPr/>
          <p:nvPr/>
        </p:nvSpPr>
        <p:spPr>
          <a:xfrm rot="5444161">
            <a:off x="11196032" y="1629837"/>
            <a:ext cx="803208" cy="521101"/>
          </a:xfrm>
          <a:prstGeom prst="rightArrow">
            <a:avLst>
              <a:gd name="adj1" fmla="val 38610"/>
              <a:gd name="adj2" fmla="val 65531"/>
            </a:avLst>
          </a:prstGeom>
          <a:solidFill>
            <a:schemeClr val="accent5"/>
          </a:solidFill>
          <a:ln w="63500">
            <a:solidFill>
              <a:srgbClr val="000000"/>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 grpId="1" animBg="1" advAuto="0"/>
      <p:bldP spid="1946" grpId="2"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 name="Overlaps Computation &amp; Comm"/>
          <p:cNvSpPr txBox="1">
            <a:spLocks noGrp="1"/>
          </p:cNvSpPr>
          <p:nvPr>
            <p:ph type="title"/>
          </p:nvPr>
        </p:nvSpPr>
        <p:spPr>
          <a:prstGeom prst="rect">
            <a:avLst/>
          </a:prstGeom>
        </p:spPr>
        <p:txBody>
          <a:bodyPr/>
          <a:lstStyle/>
          <a:p>
            <a:r>
              <a:t>Overlaps Computation &amp; Comm</a:t>
            </a:r>
          </a:p>
        </p:txBody>
      </p:sp>
      <p:sp>
        <p:nvSpPr>
          <p:cNvPr id="194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45</a:t>
            </a:fld>
            <a:endParaRPr/>
          </a:p>
        </p:txBody>
      </p:sp>
      <p:grpSp>
        <p:nvGrpSpPr>
          <p:cNvPr id="1952" name="Group"/>
          <p:cNvGrpSpPr/>
          <p:nvPr/>
        </p:nvGrpSpPr>
        <p:grpSpPr>
          <a:xfrm>
            <a:off x="2301522" y="3963879"/>
            <a:ext cx="10328917" cy="4761967"/>
            <a:chOff x="0" y="0"/>
            <a:chExt cx="10328915" cy="4761965"/>
          </a:xfrm>
        </p:grpSpPr>
        <p:pic>
          <p:nvPicPr>
            <p:cNvPr id="1950" name="pipeline_parallel.pdf" descr="pipeline_parallel.pdf"/>
            <p:cNvPicPr>
              <a:picLocks noChangeAspect="1"/>
            </p:cNvPicPr>
            <p:nvPr/>
          </p:nvPicPr>
          <p:blipFill>
            <a:blip r:embed="rId2">
              <a:extLst/>
            </a:blip>
            <a:srcRect/>
            <a:stretch>
              <a:fillRect/>
            </a:stretch>
          </p:blipFill>
          <p:spPr>
            <a:xfrm>
              <a:off x="2265291" y="0"/>
              <a:ext cx="8063625" cy="4761966"/>
            </a:xfrm>
            <a:prstGeom prst="rect">
              <a:avLst/>
            </a:prstGeom>
            <a:ln w="12700" cap="flat">
              <a:noFill/>
              <a:miter lim="400000"/>
            </a:ln>
            <a:effectLst/>
          </p:spPr>
        </p:pic>
        <p:sp>
          <p:nvSpPr>
            <p:cNvPr id="2038" name="Connection Line"/>
            <p:cNvSpPr/>
            <p:nvPr/>
          </p:nvSpPr>
          <p:spPr>
            <a:xfrm>
              <a:off x="0" y="818678"/>
              <a:ext cx="2131661" cy="1664744"/>
            </a:xfrm>
            <a:custGeom>
              <a:avLst/>
              <a:gdLst/>
              <a:ahLst/>
              <a:cxnLst>
                <a:cxn ang="0">
                  <a:pos x="wd2" y="hd2"/>
                </a:cxn>
                <a:cxn ang="5400000">
                  <a:pos x="wd2" y="hd2"/>
                </a:cxn>
                <a:cxn ang="10800000">
                  <a:pos x="wd2" y="hd2"/>
                </a:cxn>
                <a:cxn ang="16200000">
                  <a:pos x="wd2" y="hd2"/>
                </a:cxn>
              </a:cxnLst>
              <a:rect l="0" t="0" r="r" b="b"/>
              <a:pathLst>
                <a:path w="21600" h="21456" extrusionOk="0">
                  <a:moveTo>
                    <a:pt x="21600" y="21453"/>
                  </a:moveTo>
                  <a:cubicBezTo>
                    <a:pt x="9920" y="21600"/>
                    <a:pt x="2720" y="14449"/>
                    <a:pt x="0" y="0"/>
                  </a:cubicBezTo>
                </a:path>
              </a:pathLst>
            </a:custGeom>
            <a:noFill/>
            <a:ln w="76200" cap="flat">
              <a:solidFill>
                <a:srgbClr val="000000"/>
              </a:solidFill>
              <a:prstDash val="sysDot"/>
              <a:miter lim="400000"/>
              <a:headEnd type="stealth" w="med" len="med"/>
            </a:ln>
            <a:effectLst/>
          </p:spPr>
          <p:txBody>
            <a:bodyPr/>
            <a:lstStyle/>
            <a:p>
              <a:endParaRPr/>
            </a:p>
          </p:txBody>
        </p:sp>
      </p:grpSp>
      <p:sp>
        <p:nvSpPr>
          <p:cNvPr id="1953" name="Arrow"/>
          <p:cNvSpPr/>
          <p:nvPr/>
        </p:nvSpPr>
        <p:spPr>
          <a:xfrm rot="5444161">
            <a:off x="4770579" y="2612125"/>
            <a:ext cx="1517888" cy="944927"/>
          </a:xfrm>
          <a:prstGeom prst="rightArrow">
            <a:avLst>
              <a:gd name="adj1" fmla="val 38610"/>
              <a:gd name="adj2" fmla="val 65531"/>
            </a:avLst>
          </a:prstGeom>
          <a:solidFill>
            <a:schemeClr val="accent5"/>
          </a:solidFill>
          <a:ln w="63500">
            <a:solidFill>
              <a:srgbClr val="000000"/>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grpSp>
        <p:nvGrpSpPr>
          <p:cNvPr id="2037" name="Group"/>
          <p:cNvGrpSpPr/>
          <p:nvPr/>
        </p:nvGrpSpPr>
        <p:grpSpPr>
          <a:xfrm>
            <a:off x="133180" y="1701396"/>
            <a:ext cx="4267077" cy="3021290"/>
            <a:chOff x="0" y="0"/>
            <a:chExt cx="4267075" cy="3021289"/>
          </a:xfrm>
        </p:grpSpPr>
        <p:sp>
          <p:nvSpPr>
            <p:cNvPr id="1954" name="Rectangle"/>
            <p:cNvSpPr/>
            <p:nvPr/>
          </p:nvSpPr>
          <p:spPr>
            <a:xfrm>
              <a:off x="1821732" y="0"/>
              <a:ext cx="677129" cy="3021290"/>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55" name="Rectangle"/>
            <p:cNvSpPr/>
            <p:nvPr/>
          </p:nvSpPr>
          <p:spPr>
            <a:xfrm>
              <a:off x="0" y="0"/>
              <a:ext cx="677128" cy="3021290"/>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56" name="Rectangle"/>
            <p:cNvSpPr/>
            <p:nvPr/>
          </p:nvSpPr>
          <p:spPr>
            <a:xfrm>
              <a:off x="2745723" y="9516"/>
              <a:ext cx="1521353" cy="3009914"/>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grpSp>
          <p:nvGrpSpPr>
            <p:cNvPr id="2035" name="Group"/>
            <p:cNvGrpSpPr/>
            <p:nvPr/>
          </p:nvGrpSpPr>
          <p:grpSpPr>
            <a:xfrm>
              <a:off x="103872" y="51024"/>
              <a:ext cx="4112850" cy="2913561"/>
              <a:chOff x="0" y="0"/>
              <a:chExt cx="4112849" cy="2913559"/>
            </a:xfrm>
          </p:grpSpPr>
          <p:sp>
            <p:nvSpPr>
              <p:cNvPr id="1957" name="Oval"/>
              <p:cNvSpPr/>
              <p:nvPr/>
            </p:nvSpPr>
            <p:spPr>
              <a:xfrm>
                <a:off x="0" y="633355"/>
                <a:ext cx="455614" cy="445044"/>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58" name="Oval"/>
              <p:cNvSpPr/>
              <p:nvPr/>
            </p:nvSpPr>
            <p:spPr>
              <a:xfrm>
                <a:off x="0" y="1234258"/>
                <a:ext cx="455614" cy="445044"/>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59" name="Oval"/>
              <p:cNvSpPr/>
              <p:nvPr/>
            </p:nvSpPr>
            <p:spPr>
              <a:xfrm>
                <a:off x="0" y="1835161"/>
                <a:ext cx="455614" cy="44504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60" name="Oval"/>
              <p:cNvSpPr/>
              <p:nvPr/>
            </p:nvSpPr>
            <p:spPr>
              <a:xfrm>
                <a:off x="913927" y="2191800"/>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61" name="Oval"/>
              <p:cNvSpPr/>
              <p:nvPr/>
            </p:nvSpPr>
            <p:spPr>
              <a:xfrm>
                <a:off x="913927" y="312758"/>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62" name="Oval"/>
              <p:cNvSpPr/>
              <p:nvPr/>
            </p:nvSpPr>
            <p:spPr>
              <a:xfrm>
                <a:off x="913927" y="939105"/>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63" name="Oval"/>
              <p:cNvSpPr/>
              <p:nvPr/>
            </p:nvSpPr>
            <p:spPr>
              <a:xfrm>
                <a:off x="913927" y="1565453"/>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64" name="Line"/>
              <p:cNvSpPr/>
              <p:nvPr/>
            </p:nvSpPr>
            <p:spPr>
              <a:xfrm flipV="1">
                <a:off x="461368" y="606599"/>
                <a:ext cx="473043" cy="2290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65" name="Oval"/>
              <p:cNvSpPr/>
              <p:nvPr/>
            </p:nvSpPr>
            <p:spPr>
              <a:xfrm>
                <a:off x="1827855" y="2468516"/>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66" name="Oval"/>
              <p:cNvSpPr/>
              <p:nvPr/>
            </p:nvSpPr>
            <p:spPr>
              <a:xfrm>
                <a:off x="1827855" y="588853"/>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67" name="Oval"/>
              <p:cNvSpPr/>
              <p:nvPr/>
            </p:nvSpPr>
            <p:spPr>
              <a:xfrm>
                <a:off x="1827855" y="1215822"/>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68" name="Oval"/>
              <p:cNvSpPr/>
              <p:nvPr/>
            </p:nvSpPr>
            <p:spPr>
              <a:xfrm>
                <a:off x="1827855" y="1842169"/>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69" name="Oval"/>
              <p:cNvSpPr/>
              <p:nvPr/>
            </p:nvSpPr>
            <p:spPr>
              <a:xfrm>
                <a:off x="2741783" y="2207267"/>
                <a:ext cx="455614" cy="445043"/>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70" name="Oval"/>
              <p:cNvSpPr/>
              <p:nvPr/>
            </p:nvSpPr>
            <p:spPr>
              <a:xfrm>
                <a:off x="2741783" y="328225"/>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71" name="Oval"/>
              <p:cNvSpPr/>
              <p:nvPr/>
            </p:nvSpPr>
            <p:spPr>
              <a:xfrm>
                <a:off x="2741783" y="954572"/>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72" name="Oval"/>
              <p:cNvSpPr/>
              <p:nvPr/>
            </p:nvSpPr>
            <p:spPr>
              <a:xfrm>
                <a:off x="2741783" y="1580919"/>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73" name="Oval"/>
              <p:cNvSpPr/>
              <p:nvPr/>
            </p:nvSpPr>
            <p:spPr>
              <a:xfrm>
                <a:off x="3657236" y="946570"/>
                <a:ext cx="455614" cy="445044"/>
              </a:xfrm>
              <a:prstGeom prst="ellipse">
                <a:avLst/>
              </a:prstGeom>
              <a:blipFill rotWithShape="1">
                <a:blip r:embed="rId5"/>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74" name="Oval"/>
              <p:cNvSpPr/>
              <p:nvPr/>
            </p:nvSpPr>
            <p:spPr>
              <a:xfrm>
                <a:off x="3656807" y="1577926"/>
                <a:ext cx="455614" cy="445044"/>
              </a:xfrm>
              <a:prstGeom prst="ellipse">
                <a:avLst/>
              </a:prstGeom>
              <a:blipFill rotWithShape="1">
                <a:blip r:embed="rId5"/>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75" name="Oval"/>
              <p:cNvSpPr/>
              <p:nvPr/>
            </p:nvSpPr>
            <p:spPr>
              <a:xfrm>
                <a:off x="1827855" y="0"/>
                <a:ext cx="455614" cy="445043"/>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76" name="Line"/>
              <p:cNvSpPr/>
              <p:nvPr/>
            </p:nvSpPr>
            <p:spPr>
              <a:xfrm>
                <a:off x="457093" y="831915"/>
                <a:ext cx="468169" cy="3504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77" name="Line"/>
              <p:cNvSpPr/>
              <p:nvPr/>
            </p:nvSpPr>
            <p:spPr>
              <a:xfrm>
                <a:off x="456990" y="834263"/>
                <a:ext cx="471285" cy="9614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78" name="Line"/>
              <p:cNvSpPr/>
              <p:nvPr/>
            </p:nvSpPr>
            <p:spPr>
              <a:xfrm>
                <a:off x="450813" y="834773"/>
                <a:ext cx="474695" cy="14980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79" name="Line"/>
              <p:cNvSpPr/>
              <p:nvPr/>
            </p:nvSpPr>
            <p:spPr>
              <a:xfrm flipV="1">
                <a:off x="461182" y="612250"/>
                <a:ext cx="471240" cy="84150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80" name="Line"/>
              <p:cNvSpPr/>
              <p:nvPr/>
            </p:nvSpPr>
            <p:spPr>
              <a:xfrm flipV="1">
                <a:off x="461182" y="1187237"/>
                <a:ext cx="467078" cy="26651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81" name="Line"/>
              <p:cNvSpPr/>
              <p:nvPr/>
            </p:nvSpPr>
            <p:spPr>
              <a:xfrm>
                <a:off x="456990" y="1453749"/>
                <a:ext cx="468322" cy="3420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82" name="Line"/>
              <p:cNvSpPr/>
              <p:nvPr/>
            </p:nvSpPr>
            <p:spPr>
              <a:xfrm>
                <a:off x="456990" y="1454155"/>
                <a:ext cx="479751" cy="89362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83" name="Line"/>
              <p:cNvSpPr/>
              <p:nvPr/>
            </p:nvSpPr>
            <p:spPr>
              <a:xfrm flipV="1">
                <a:off x="456990" y="610356"/>
                <a:ext cx="476490" cy="145593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84" name="Line"/>
              <p:cNvSpPr/>
              <p:nvPr/>
            </p:nvSpPr>
            <p:spPr>
              <a:xfrm flipV="1">
                <a:off x="461181" y="1793811"/>
                <a:ext cx="466140" cy="27248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85" name="Line"/>
              <p:cNvSpPr/>
              <p:nvPr/>
            </p:nvSpPr>
            <p:spPr>
              <a:xfrm flipV="1">
                <a:off x="461181" y="1179963"/>
                <a:ext cx="461160" cy="8952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86" name="Line"/>
              <p:cNvSpPr/>
              <p:nvPr/>
            </p:nvSpPr>
            <p:spPr>
              <a:xfrm>
                <a:off x="453471" y="2067431"/>
                <a:ext cx="482352" cy="2665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87" name="Line"/>
              <p:cNvSpPr/>
              <p:nvPr/>
            </p:nvSpPr>
            <p:spPr>
              <a:xfrm flipV="1">
                <a:off x="1366878" y="299071"/>
                <a:ext cx="480016" cy="22732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88" name="Line"/>
              <p:cNvSpPr/>
              <p:nvPr/>
            </p:nvSpPr>
            <p:spPr>
              <a:xfrm>
                <a:off x="1369213" y="526841"/>
                <a:ext cx="453462" cy="28823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89" name="Line"/>
              <p:cNvSpPr/>
              <p:nvPr/>
            </p:nvSpPr>
            <p:spPr>
              <a:xfrm>
                <a:off x="1364802" y="526841"/>
                <a:ext cx="462062" cy="9118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90" name="Line"/>
              <p:cNvSpPr/>
              <p:nvPr/>
            </p:nvSpPr>
            <p:spPr>
              <a:xfrm>
                <a:off x="1369213" y="526841"/>
                <a:ext cx="453513" cy="15426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91" name="Line"/>
              <p:cNvSpPr/>
              <p:nvPr/>
            </p:nvSpPr>
            <p:spPr>
              <a:xfrm>
                <a:off x="1367286" y="523097"/>
                <a:ext cx="460601" cy="21712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92" name="Line"/>
              <p:cNvSpPr/>
              <p:nvPr/>
            </p:nvSpPr>
            <p:spPr>
              <a:xfrm flipV="1">
                <a:off x="1370653" y="297255"/>
                <a:ext cx="474089" cy="8489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93" name="Line"/>
              <p:cNvSpPr/>
              <p:nvPr/>
            </p:nvSpPr>
            <p:spPr>
              <a:xfrm flipV="1">
                <a:off x="1371202" y="814548"/>
                <a:ext cx="451637" cy="33165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94" name="Line"/>
              <p:cNvSpPr/>
              <p:nvPr/>
            </p:nvSpPr>
            <p:spPr>
              <a:xfrm>
                <a:off x="1371202" y="1146199"/>
                <a:ext cx="457051" cy="2879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95" name="Line"/>
              <p:cNvSpPr/>
              <p:nvPr/>
            </p:nvSpPr>
            <p:spPr>
              <a:xfrm>
                <a:off x="1366878" y="1148964"/>
                <a:ext cx="458713" cy="92048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96" name="Line"/>
              <p:cNvSpPr/>
              <p:nvPr/>
            </p:nvSpPr>
            <p:spPr>
              <a:xfrm>
                <a:off x="1371203" y="1146199"/>
                <a:ext cx="456747" cy="154626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97" name="Line"/>
              <p:cNvSpPr/>
              <p:nvPr/>
            </p:nvSpPr>
            <p:spPr>
              <a:xfrm flipV="1">
                <a:off x="1371202" y="304530"/>
                <a:ext cx="479164" cy="148745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98" name="Line"/>
              <p:cNvSpPr/>
              <p:nvPr/>
            </p:nvSpPr>
            <p:spPr>
              <a:xfrm flipV="1">
                <a:off x="1365496" y="818598"/>
                <a:ext cx="461086" cy="9755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1999" name="Line"/>
              <p:cNvSpPr/>
              <p:nvPr/>
            </p:nvSpPr>
            <p:spPr>
              <a:xfrm flipV="1">
                <a:off x="1365504" y="1436092"/>
                <a:ext cx="460494" cy="3564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00" name="Line"/>
              <p:cNvSpPr/>
              <p:nvPr/>
            </p:nvSpPr>
            <p:spPr>
              <a:xfrm>
                <a:off x="1365508" y="1794308"/>
                <a:ext cx="461152" cy="2746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01" name="Line"/>
              <p:cNvSpPr/>
              <p:nvPr/>
            </p:nvSpPr>
            <p:spPr>
              <a:xfrm>
                <a:off x="1365605" y="2415712"/>
                <a:ext cx="460072" cy="2730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02" name="Line"/>
              <p:cNvSpPr/>
              <p:nvPr/>
            </p:nvSpPr>
            <p:spPr>
              <a:xfrm>
                <a:off x="1365821" y="1798124"/>
                <a:ext cx="459979" cy="8964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03" name="Line"/>
              <p:cNvSpPr/>
              <p:nvPr/>
            </p:nvSpPr>
            <p:spPr>
              <a:xfrm flipV="1">
                <a:off x="1365821" y="2070538"/>
                <a:ext cx="457322" cy="3469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04" name="Line"/>
              <p:cNvSpPr/>
              <p:nvPr/>
            </p:nvSpPr>
            <p:spPr>
              <a:xfrm flipV="1">
                <a:off x="1365638" y="1434870"/>
                <a:ext cx="461058" cy="98287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05" name="Line"/>
              <p:cNvSpPr/>
              <p:nvPr/>
            </p:nvSpPr>
            <p:spPr>
              <a:xfrm flipV="1">
                <a:off x="1371159" y="815621"/>
                <a:ext cx="456698" cy="160212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06" name="Line"/>
              <p:cNvSpPr/>
              <p:nvPr/>
            </p:nvSpPr>
            <p:spPr>
              <a:xfrm flipV="1">
                <a:off x="1367104" y="291950"/>
                <a:ext cx="483701" cy="21255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07" name="Line"/>
              <p:cNvSpPr/>
              <p:nvPr/>
            </p:nvSpPr>
            <p:spPr>
              <a:xfrm>
                <a:off x="2284807" y="198935"/>
                <a:ext cx="464941" cy="35127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08" name="Line"/>
              <p:cNvSpPr/>
              <p:nvPr/>
            </p:nvSpPr>
            <p:spPr>
              <a:xfrm>
                <a:off x="2285988" y="198935"/>
                <a:ext cx="459738" cy="9771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09" name="Line"/>
              <p:cNvSpPr/>
              <p:nvPr/>
            </p:nvSpPr>
            <p:spPr>
              <a:xfrm>
                <a:off x="2278002" y="198735"/>
                <a:ext cx="474201" cy="160741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10" name="Line"/>
              <p:cNvSpPr/>
              <p:nvPr/>
            </p:nvSpPr>
            <p:spPr>
              <a:xfrm>
                <a:off x="2285988" y="201932"/>
                <a:ext cx="448835" cy="22251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11" name="Line"/>
              <p:cNvSpPr/>
              <p:nvPr/>
            </p:nvSpPr>
            <p:spPr>
              <a:xfrm flipV="1">
                <a:off x="2280609" y="551532"/>
                <a:ext cx="469047" cy="2628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12" name="Line"/>
              <p:cNvSpPr/>
              <p:nvPr/>
            </p:nvSpPr>
            <p:spPr>
              <a:xfrm>
                <a:off x="2280609" y="814382"/>
                <a:ext cx="468623" cy="36312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13" name="Line"/>
              <p:cNvSpPr/>
              <p:nvPr/>
            </p:nvSpPr>
            <p:spPr>
              <a:xfrm>
                <a:off x="2286662" y="1414394"/>
                <a:ext cx="460993" cy="38551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14" name="Line"/>
              <p:cNvSpPr/>
              <p:nvPr/>
            </p:nvSpPr>
            <p:spPr>
              <a:xfrm>
                <a:off x="2286662" y="819062"/>
                <a:ext cx="465276" cy="98111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15" name="Line"/>
              <p:cNvSpPr/>
              <p:nvPr/>
            </p:nvSpPr>
            <p:spPr>
              <a:xfrm>
                <a:off x="2279772" y="817543"/>
                <a:ext cx="466873" cy="161533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16" name="Line"/>
              <p:cNvSpPr/>
              <p:nvPr/>
            </p:nvSpPr>
            <p:spPr>
              <a:xfrm flipV="1">
                <a:off x="2285461" y="546233"/>
                <a:ext cx="463984" cy="8722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17" name="Line"/>
              <p:cNvSpPr/>
              <p:nvPr/>
            </p:nvSpPr>
            <p:spPr>
              <a:xfrm flipV="1">
                <a:off x="2285461" y="1172528"/>
                <a:ext cx="466147" cy="2420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18" name="Line"/>
              <p:cNvSpPr/>
              <p:nvPr/>
            </p:nvSpPr>
            <p:spPr>
              <a:xfrm>
                <a:off x="2285462" y="1414530"/>
                <a:ext cx="466950" cy="101749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19" name="Line"/>
              <p:cNvSpPr/>
              <p:nvPr/>
            </p:nvSpPr>
            <p:spPr>
              <a:xfrm flipV="1">
                <a:off x="2280268" y="548900"/>
                <a:ext cx="468240" cy="148949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20" name="Line"/>
              <p:cNvSpPr/>
              <p:nvPr/>
            </p:nvSpPr>
            <p:spPr>
              <a:xfrm flipV="1">
                <a:off x="2280895" y="1177094"/>
                <a:ext cx="468117" cy="8612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21" name="Line"/>
              <p:cNvSpPr/>
              <p:nvPr/>
            </p:nvSpPr>
            <p:spPr>
              <a:xfrm flipV="1">
                <a:off x="2285566" y="1804471"/>
                <a:ext cx="466581" cy="23848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22" name="Line"/>
              <p:cNvSpPr/>
              <p:nvPr/>
            </p:nvSpPr>
            <p:spPr>
              <a:xfrm>
                <a:off x="2286452" y="2039878"/>
                <a:ext cx="461876" cy="3910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23" name="Line"/>
              <p:cNvSpPr/>
              <p:nvPr/>
            </p:nvSpPr>
            <p:spPr>
              <a:xfrm flipV="1">
                <a:off x="2285380" y="2429562"/>
                <a:ext cx="466684" cy="2413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24" name="Line"/>
              <p:cNvSpPr/>
              <p:nvPr/>
            </p:nvSpPr>
            <p:spPr>
              <a:xfrm flipV="1">
                <a:off x="2285379" y="549132"/>
                <a:ext cx="461411" cy="21218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25" name="Line"/>
              <p:cNvSpPr/>
              <p:nvPr/>
            </p:nvSpPr>
            <p:spPr>
              <a:xfrm flipV="1">
                <a:off x="2285379" y="1178836"/>
                <a:ext cx="464657" cy="14896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26" name="Line"/>
              <p:cNvSpPr/>
              <p:nvPr/>
            </p:nvSpPr>
            <p:spPr>
              <a:xfrm flipV="1">
                <a:off x="2280626" y="1800788"/>
                <a:ext cx="467468" cy="8676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27" name="Line"/>
              <p:cNvSpPr/>
              <p:nvPr/>
            </p:nvSpPr>
            <p:spPr>
              <a:xfrm>
                <a:off x="3196246" y="546236"/>
                <a:ext cx="460175" cy="62149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28" name="Line"/>
              <p:cNvSpPr/>
              <p:nvPr/>
            </p:nvSpPr>
            <p:spPr>
              <a:xfrm>
                <a:off x="3195250" y="549573"/>
                <a:ext cx="459205" cy="125272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29" name="Line"/>
              <p:cNvSpPr/>
              <p:nvPr/>
            </p:nvSpPr>
            <p:spPr>
              <a:xfrm flipV="1">
                <a:off x="3197239" y="1164954"/>
                <a:ext cx="462737" cy="74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30" name="Line"/>
              <p:cNvSpPr/>
              <p:nvPr/>
            </p:nvSpPr>
            <p:spPr>
              <a:xfrm>
                <a:off x="3201544" y="1176556"/>
                <a:ext cx="457126" cy="6229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31" name="Line"/>
              <p:cNvSpPr/>
              <p:nvPr/>
            </p:nvSpPr>
            <p:spPr>
              <a:xfrm>
                <a:off x="3200975" y="1802903"/>
                <a:ext cx="470367"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32" name="Line"/>
              <p:cNvSpPr/>
              <p:nvPr/>
            </p:nvSpPr>
            <p:spPr>
              <a:xfrm flipV="1">
                <a:off x="3201882" y="1169091"/>
                <a:ext cx="452010" cy="63381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33" name="Line"/>
              <p:cNvSpPr/>
              <p:nvPr/>
            </p:nvSpPr>
            <p:spPr>
              <a:xfrm flipV="1">
                <a:off x="3197709" y="1804397"/>
                <a:ext cx="461456" cy="62485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34" name="Line"/>
              <p:cNvSpPr/>
              <p:nvPr/>
            </p:nvSpPr>
            <p:spPr>
              <a:xfrm flipV="1">
                <a:off x="3197239" y="1169091"/>
                <a:ext cx="463090" cy="12601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
          <p:nvSpPr>
            <p:cNvPr id="2036" name="Rectangle"/>
            <p:cNvSpPr/>
            <p:nvPr/>
          </p:nvSpPr>
          <p:spPr>
            <a:xfrm>
              <a:off x="910866" y="0"/>
              <a:ext cx="677129" cy="3021290"/>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3" grpId="1"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 name="Overlaps Computation &amp; Comm"/>
          <p:cNvSpPr txBox="1">
            <a:spLocks noGrp="1"/>
          </p:cNvSpPr>
          <p:nvPr>
            <p:ph type="title"/>
          </p:nvPr>
        </p:nvSpPr>
        <p:spPr>
          <a:prstGeom prst="rect">
            <a:avLst/>
          </a:prstGeom>
        </p:spPr>
        <p:txBody>
          <a:bodyPr/>
          <a:lstStyle/>
          <a:p>
            <a:r>
              <a:t>Overlaps Computation &amp; Comm</a:t>
            </a:r>
          </a:p>
        </p:txBody>
      </p:sp>
      <p:sp>
        <p:nvSpPr>
          <p:cNvPr id="204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46</a:t>
            </a:fld>
            <a:endParaRPr/>
          </a:p>
        </p:txBody>
      </p:sp>
      <p:grpSp>
        <p:nvGrpSpPr>
          <p:cNvPr id="2044" name="Group"/>
          <p:cNvGrpSpPr/>
          <p:nvPr/>
        </p:nvGrpSpPr>
        <p:grpSpPr>
          <a:xfrm>
            <a:off x="2301522" y="3963879"/>
            <a:ext cx="10328917" cy="4761967"/>
            <a:chOff x="0" y="0"/>
            <a:chExt cx="10328915" cy="4761965"/>
          </a:xfrm>
        </p:grpSpPr>
        <p:pic>
          <p:nvPicPr>
            <p:cNvPr id="2042" name="pipeline_parallel.pdf" descr="pipeline_parallel.pdf"/>
            <p:cNvPicPr>
              <a:picLocks noChangeAspect="1"/>
            </p:cNvPicPr>
            <p:nvPr/>
          </p:nvPicPr>
          <p:blipFill>
            <a:blip r:embed="rId2">
              <a:extLst/>
            </a:blip>
            <a:srcRect/>
            <a:stretch>
              <a:fillRect/>
            </a:stretch>
          </p:blipFill>
          <p:spPr>
            <a:xfrm>
              <a:off x="2265291" y="0"/>
              <a:ext cx="8063625" cy="4761966"/>
            </a:xfrm>
            <a:prstGeom prst="rect">
              <a:avLst/>
            </a:prstGeom>
            <a:ln w="12700" cap="flat">
              <a:noFill/>
              <a:miter lim="400000"/>
            </a:ln>
            <a:effectLst/>
          </p:spPr>
        </p:pic>
        <p:sp>
          <p:nvSpPr>
            <p:cNvPr id="2130" name="Connection Line"/>
            <p:cNvSpPr/>
            <p:nvPr/>
          </p:nvSpPr>
          <p:spPr>
            <a:xfrm>
              <a:off x="0" y="818678"/>
              <a:ext cx="2131661" cy="1664744"/>
            </a:xfrm>
            <a:custGeom>
              <a:avLst/>
              <a:gdLst/>
              <a:ahLst/>
              <a:cxnLst>
                <a:cxn ang="0">
                  <a:pos x="wd2" y="hd2"/>
                </a:cxn>
                <a:cxn ang="5400000">
                  <a:pos x="wd2" y="hd2"/>
                </a:cxn>
                <a:cxn ang="10800000">
                  <a:pos x="wd2" y="hd2"/>
                </a:cxn>
                <a:cxn ang="16200000">
                  <a:pos x="wd2" y="hd2"/>
                </a:cxn>
              </a:cxnLst>
              <a:rect l="0" t="0" r="r" b="b"/>
              <a:pathLst>
                <a:path w="21600" h="21456" extrusionOk="0">
                  <a:moveTo>
                    <a:pt x="21600" y="21453"/>
                  </a:moveTo>
                  <a:cubicBezTo>
                    <a:pt x="9920" y="21600"/>
                    <a:pt x="2720" y="14449"/>
                    <a:pt x="0" y="0"/>
                  </a:cubicBezTo>
                </a:path>
              </a:pathLst>
            </a:custGeom>
            <a:noFill/>
            <a:ln w="76200" cap="flat">
              <a:solidFill>
                <a:srgbClr val="000000"/>
              </a:solidFill>
              <a:prstDash val="sysDot"/>
              <a:miter lim="400000"/>
              <a:headEnd type="stealth" w="med" len="med"/>
            </a:ln>
            <a:effectLst/>
          </p:spPr>
          <p:txBody>
            <a:bodyPr/>
            <a:lstStyle/>
            <a:p>
              <a:endParaRPr/>
            </a:p>
          </p:txBody>
        </p:sp>
      </p:grpSp>
      <p:sp>
        <p:nvSpPr>
          <p:cNvPr id="2045" name="Arrow"/>
          <p:cNvSpPr/>
          <p:nvPr/>
        </p:nvSpPr>
        <p:spPr>
          <a:xfrm rot="5444161">
            <a:off x="6846711" y="2596859"/>
            <a:ext cx="1517888" cy="944927"/>
          </a:xfrm>
          <a:prstGeom prst="rightArrow">
            <a:avLst>
              <a:gd name="adj1" fmla="val 38610"/>
              <a:gd name="adj2" fmla="val 65531"/>
            </a:avLst>
          </a:prstGeom>
          <a:solidFill>
            <a:schemeClr val="accent5"/>
          </a:solidFill>
          <a:ln w="63500">
            <a:solidFill>
              <a:srgbClr val="000000"/>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grpSp>
        <p:nvGrpSpPr>
          <p:cNvPr id="2129" name="Group"/>
          <p:cNvGrpSpPr/>
          <p:nvPr/>
        </p:nvGrpSpPr>
        <p:grpSpPr>
          <a:xfrm>
            <a:off x="133180" y="1701396"/>
            <a:ext cx="4267077" cy="3021290"/>
            <a:chOff x="0" y="0"/>
            <a:chExt cx="4267075" cy="3021289"/>
          </a:xfrm>
        </p:grpSpPr>
        <p:sp>
          <p:nvSpPr>
            <p:cNvPr id="2046" name="Rectangle"/>
            <p:cNvSpPr/>
            <p:nvPr/>
          </p:nvSpPr>
          <p:spPr>
            <a:xfrm>
              <a:off x="1821732" y="0"/>
              <a:ext cx="677129" cy="3021290"/>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47" name="Rectangle"/>
            <p:cNvSpPr/>
            <p:nvPr/>
          </p:nvSpPr>
          <p:spPr>
            <a:xfrm>
              <a:off x="0" y="0"/>
              <a:ext cx="677128" cy="3021290"/>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48" name="Rectangle"/>
            <p:cNvSpPr/>
            <p:nvPr/>
          </p:nvSpPr>
          <p:spPr>
            <a:xfrm>
              <a:off x="2745723" y="9516"/>
              <a:ext cx="1521353" cy="3009914"/>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grpSp>
          <p:nvGrpSpPr>
            <p:cNvPr id="2127" name="Group"/>
            <p:cNvGrpSpPr/>
            <p:nvPr/>
          </p:nvGrpSpPr>
          <p:grpSpPr>
            <a:xfrm>
              <a:off x="103872" y="51024"/>
              <a:ext cx="4112850" cy="2913561"/>
              <a:chOff x="0" y="0"/>
              <a:chExt cx="4112849" cy="2913559"/>
            </a:xfrm>
          </p:grpSpPr>
          <p:sp>
            <p:nvSpPr>
              <p:cNvPr id="2049" name="Oval"/>
              <p:cNvSpPr/>
              <p:nvPr/>
            </p:nvSpPr>
            <p:spPr>
              <a:xfrm>
                <a:off x="0" y="633355"/>
                <a:ext cx="455614" cy="445044"/>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50" name="Oval"/>
              <p:cNvSpPr/>
              <p:nvPr/>
            </p:nvSpPr>
            <p:spPr>
              <a:xfrm>
                <a:off x="0" y="1234258"/>
                <a:ext cx="455614" cy="445044"/>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51" name="Oval"/>
              <p:cNvSpPr/>
              <p:nvPr/>
            </p:nvSpPr>
            <p:spPr>
              <a:xfrm>
                <a:off x="0" y="1835161"/>
                <a:ext cx="455614" cy="44504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52" name="Oval"/>
              <p:cNvSpPr/>
              <p:nvPr/>
            </p:nvSpPr>
            <p:spPr>
              <a:xfrm>
                <a:off x="913927" y="2191800"/>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53" name="Oval"/>
              <p:cNvSpPr/>
              <p:nvPr/>
            </p:nvSpPr>
            <p:spPr>
              <a:xfrm>
                <a:off x="913927" y="312758"/>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54" name="Oval"/>
              <p:cNvSpPr/>
              <p:nvPr/>
            </p:nvSpPr>
            <p:spPr>
              <a:xfrm>
                <a:off x="913927" y="939105"/>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55" name="Oval"/>
              <p:cNvSpPr/>
              <p:nvPr/>
            </p:nvSpPr>
            <p:spPr>
              <a:xfrm>
                <a:off x="913927" y="1565453"/>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56" name="Line"/>
              <p:cNvSpPr/>
              <p:nvPr/>
            </p:nvSpPr>
            <p:spPr>
              <a:xfrm flipV="1">
                <a:off x="461368" y="606599"/>
                <a:ext cx="473043" cy="2290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57" name="Oval"/>
              <p:cNvSpPr/>
              <p:nvPr/>
            </p:nvSpPr>
            <p:spPr>
              <a:xfrm>
                <a:off x="1827855" y="2468516"/>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58" name="Oval"/>
              <p:cNvSpPr/>
              <p:nvPr/>
            </p:nvSpPr>
            <p:spPr>
              <a:xfrm>
                <a:off x="1827855" y="588853"/>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59" name="Oval"/>
              <p:cNvSpPr/>
              <p:nvPr/>
            </p:nvSpPr>
            <p:spPr>
              <a:xfrm>
                <a:off x="1827855" y="1215822"/>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60" name="Oval"/>
              <p:cNvSpPr/>
              <p:nvPr/>
            </p:nvSpPr>
            <p:spPr>
              <a:xfrm>
                <a:off x="1827855" y="1842169"/>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61" name="Oval"/>
              <p:cNvSpPr/>
              <p:nvPr/>
            </p:nvSpPr>
            <p:spPr>
              <a:xfrm>
                <a:off x="2741783" y="2207267"/>
                <a:ext cx="455614" cy="445043"/>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62" name="Oval"/>
              <p:cNvSpPr/>
              <p:nvPr/>
            </p:nvSpPr>
            <p:spPr>
              <a:xfrm>
                <a:off x="2741783" y="328225"/>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63" name="Oval"/>
              <p:cNvSpPr/>
              <p:nvPr/>
            </p:nvSpPr>
            <p:spPr>
              <a:xfrm>
                <a:off x="2741783" y="954572"/>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64" name="Oval"/>
              <p:cNvSpPr/>
              <p:nvPr/>
            </p:nvSpPr>
            <p:spPr>
              <a:xfrm>
                <a:off x="2741783" y="1580919"/>
                <a:ext cx="455614" cy="445044"/>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65" name="Oval"/>
              <p:cNvSpPr/>
              <p:nvPr/>
            </p:nvSpPr>
            <p:spPr>
              <a:xfrm>
                <a:off x="3657236" y="946570"/>
                <a:ext cx="455614" cy="445044"/>
              </a:xfrm>
              <a:prstGeom prst="ellipse">
                <a:avLst/>
              </a:prstGeom>
              <a:blipFill rotWithShape="1">
                <a:blip r:embed="rId5"/>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66" name="Oval"/>
              <p:cNvSpPr/>
              <p:nvPr/>
            </p:nvSpPr>
            <p:spPr>
              <a:xfrm>
                <a:off x="3656807" y="1577926"/>
                <a:ext cx="455614" cy="445044"/>
              </a:xfrm>
              <a:prstGeom prst="ellipse">
                <a:avLst/>
              </a:prstGeom>
              <a:blipFill rotWithShape="1">
                <a:blip r:embed="rId5"/>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67" name="Oval"/>
              <p:cNvSpPr/>
              <p:nvPr/>
            </p:nvSpPr>
            <p:spPr>
              <a:xfrm>
                <a:off x="1827855" y="0"/>
                <a:ext cx="455614" cy="445043"/>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68" name="Line"/>
              <p:cNvSpPr/>
              <p:nvPr/>
            </p:nvSpPr>
            <p:spPr>
              <a:xfrm>
                <a:off x="457093" y="831915"/>
                <a:ext cx="468169" cy="35046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69" name="Line"/>
              <p:cNvSpPr/>
              <p:nvPr/>
            </p:nvSpPr>
            <p:spPr>
              <a:xfrm>
                <a:off x="456990" y="834263"/>
                <a:ext cx="471285" cy="9614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70" name="Line"/>
              <p:cNvSpPr/>
              <p:nvPr/>
            </p:nvSpPr>
            <p:spPr>
              <a:xfrm>
                <a:off x="450813" y="834773"/>
                <a:ext cx="474695" cy="14980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71" name="Line"/>
              <p:cNvSpPr/>
              <p:nvPr/>
            </p:nvSpPr>
            <p:spPr>
              <a:xfrm flipV="1">
                <a:off x="461182" y="612250"/>
                <a:ext cx="471240" cy="84150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72" name="Line"/>
              <p:cNvSpPr/>
              <p:nvPr/>
            </p:nvSpPr>
            <p:spPr>
              <a:xfrm flipV="1">
                <a:off x="461182" y="1187237"/>
                <a:ext cx="467078" cy="26651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73" name="Line"/>
              <p:cNvSpPr/>
              <p:nvPr/>
            </p:nvSpPr>
            <p:spPr>
              <a:xfrm>
                <a:off x="456990" y="1453749"/>
                <a:ext cx="468322" cy="3420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74" name="Line"/>
              <p:cNvSpPr/>
              <p:nvPr/>
            </p:nvSpPr>
            <p:spPr>
              <a:xfrm>
                <a:off x="456990" y="1454155"/>
                <a:ext cx="479751" cy="89362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75" name="Line"/>
              <p:cNvSpPr/>
              <p:nvPr/>
            </p:nvSpPr>
            <p:spPr>
              <a:xfrm flipV="1">
                <a:off x="456990" y="610356"/>
                <a:ext cx="476490" cy="145593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76" name="Line"/>
              <p:cNvSpPr/>
              <p:nvPr/>
            </p:nvSpPr>
            <p:spPr>
              <a:xfrm flipV="1">
                <a:off x="461181" y="1793811"/>
                <a:ext cx="466140" cy="27248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77" name="Line"/>
              <p:cNvSpPr/>
              <p:nvPr/>
            </p:nvSpPr>
            <p:spPr>
              <a:xfrm flipV="1">
                <a:off x="461181" y="1179963"/>
                <a:ext cx="461160" cy="89526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78" name="Line"/>
              <p:cNvSpPr/>
              <p:nvPr/>
            </p:nvSpPr>
            <p:spPr>
              <a:xfrm>
                <a:off x="453471" y="2067431"/>
                <a:ext cx="482352" cy="26654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79" name="Line"/>
              <p:cNvSpPr/>
              <p:nvPr/>
            </p:nvSpPr>
            <p:spPr>
              <a:xfrm flipV="1">
                <a:off x="1366878" y="299071"/>
                <a:ext cx="480016" cy="22732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80" name="Line"/>
              <p:cNvSpPr/>
              <p:nvPr/>
            </p:nvSpPr>
            <p:spPr>
              <a:xfrm>
                <a:off x="1369213" y="526841"/>
                <a:ext cx="453462" cy="28823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81" name="Line"/>
              <p:cNvSpPr/>
              <p:nvPr/>
            </p:nvSpPr>
            <p:spPr>
              <a:xfrm>
                <a:off x="1364802" y="526841"/>
                <a:ext cx="462062" cy="91180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82" name="Line"/>
              <p:cNvSpPr/>
              <p:nvPr/>
            </p:nvSpPr>
            <p:spPr>
              <a:xfrm>
                <a:off x="1369213" y="526841"/>
                <a:ext cx="453513" cy="15426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83" name="Line"/>
              <p:cNvSpPr/>
              <p:nvPr/>
            </p:nvSpPr>
            <p:spPr>
              <a:xfrm>
                <a:off x="1367286" y="523097"/>
                <a:ext cx="460601" cy="217128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84" name="Line"/>
              <p:cNvSpPr/>
              <p:nvPr/>
            </p:nvSpPr>
            <p:spPr>
              <a:xfrm flipV="1">
                <a:off x="1370653" y="297255"/>
                <a:ext cx="474089" cy="84894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85" name="Line"/>
              <p:cNvSpPr/>
              <p:nvPr/>
            </p:nvSpPr>
            <p:spPr>
              <a:xfrm flipV="1">
                <a:off x="1371202" y="814548"/>
                <a:ext cx="451637" cy="33165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86" name="Line"/>
              <p:cNvSpPr/>
              <p:nvPr/>
            </p:nvSpPr>
            <p:spPr>
              <a:xfrm>
                <a:off x="1371202" y="1146199"/>
                <a:ext cx="457051" cy="28794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87" name="Line"/>
              <p:cNvSpPr/>
              <p:nvPr/>
            </p:nvSpPr>
            <p:spPr>
              <a:xfrm>
                <a:off x="1366878" y="1148964"/>
                <a:ext cx="458713" cy="92048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88" name="Line"/>
              <p:cNvSpPr/>
              <p:nvPr/>
            </p:nvSpPr>
            <p:spPr>
              <a:xfrm>
                <a:off x="1371203" y="1146199"/>
                <a:ext cx="456747" cy="154626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89" name="Line"/>
              <p:cNvSpPr/>
              <p:nvPr/>
            </p:nvSpPr>
            <p:spPr>
              <a:xfrm flipV="1">
                <a:off x="1371202" y="304530"/>
                <a:ext cx="479164" cy="148745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90" name="Line"/>
              <p:cNvSpPr/>
              <p:nvPr/>
            </p:nvSpPr>
            <p:spPr>
              <a:xfrm flipV="1">
                <a:off x="1365496" y="818598"/>
                <a:ext cx="461086" cy="9755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91" name="Line"/>
              <p:cNvSpPr/>
              <p:nvPr/>
            </p:nvSpPr>
            <p:spPr>
              <a:xfrm flipV="1">
                <a:off x="1365504" y="1436092"/>
                <a:ext cx="460494" cy="3564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92" name="Line"/>
              <p:cNvSpPr/>
              <p:nvPr/>
            </p:nvSpPr>
            <p:spPr>
              <a:xfrm>
                <a:off x="1365508" y="1794308"/>
                <a:ext cx="461152" cy="2746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93" name="Line"/>
              <p:cNvSpPr/>
              <p:nvPr/>
            </p:nvSpPr>
            <p:spPr>
              <a:xfrm>
                <a:off x="1365605" y="2415712"/>
                <a:ext cx="460072" cy="27303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94" name="Line"/>
              <p:cNvSpPr/>
              <p:nvPr/>
            </p:nvSpPr>
            <p:spPr>
              <a:xfrm>
                <a:off x="1365821" y="1798124"/>
                <a:ext cx="459979" cy="89646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95" name="Line"/>
              <p:cNvSpPr/>
              <p:nvPr/>
            </p:nvSpPr>
            <p:spPr>
              <a:xfrm flipV="1">
                <a:off x="1365821" y="2070538"/>
                <a:ext cx="457322" cy="34698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96" name="Line"/>
              <p:cNvSpPr/>
              <p:nvPr/>
            </p:nvSpPr>
            <p:spPr>
              <a:xfrm flipV="1">
                <a:off x="1365638" y="1434870"/>
                <a:ext cx="461058" cy="98287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97" name="Line"/>
              <p:cNvSpPr/>
              <p:nvPr/>
            </p:nvSpPr>
            <p:spPr>
              <a:xfrm flipV="1">
                <a:off x="1371159" y="815621"/>
                <a:ext cx="456698" cy="160212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98" name="Line"/>
              <p:cNvSpPr/>
              <p:nvPr/>
            </p:nvSpPr>
            <p:spPr>
              <a:xfrm flipV="1">
                <a:off x="1367104" y="291950"/>
                <a:ext cx="483701" cy="212557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099" name="Line"/>
              <p:cNvSpPr/>
              <p:nvPr/>
            </p:nvSpPr>
            <p:spPr>
              <a:xfrm>
                <a:off x="2284807" y="198935"/>
                <a:ext cx="464941" cy="35127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00" name="Line"/>
              <p:cNvSpPr/>
              <p:nvPr/>
            </p:nvSpPr>
            <p:spPr>
              <a:xfrm>
                <a:off x="2285988" y="198935"/>
                <a:ext cx="459738" cy="97719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01" name="Line"/>
              <p:cNvSpPr/>
              <p:nvPr/>
            </p:nvSpPr>
            <p:spPr>
              <a:xfrm>
                <a:off x="2278002" y="198735"/>
                <a:ext cx="474201" cy="160741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02" name="Line"/>
              <p:cNvSpPr/>
              <p:nvPr/>
            </p:nvSpPr>
            <p:spPr>
              <a:xfrm>
                <a:off x="2285988" y="201932"/>
                <a:ext cx="448835" cy="222517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03" name="Line"/>
              <p:cNvSpPr/>
              <p:nvPr/>
            </p:nvSpPr>
            <p:spPr>
              <a:xfrm flipV="1">
                <a:off x="2280609" y="551532"/>
                <a:ext cx="469047" cy="2628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04" name="Line"/>
              <p:cNvSpPr/>
              <p:nvPr/>
            </p:nvSpPr>
            <p:spPr>
              <a:xfrm>
                <a:off x="2280609" y="814382"/>
                <a:ext cx="468623" cy="36312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05" name="Line"/>
              <p:cNvSpPr/>
              <p:nvPr/>
            </p:nvSpPr>
            <p:spPr>
              <a:xfrm>
                <a:off x="2286662" y="1414394"/>
                <a:ext cx="460993" cy="38551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06" name="Line"/>
              <p:cNvSpPr/>
              <p:nvPr/>
            </p:nvSpPr>
            <p:spPr>
              <a:xfrm>
                <a:off x="2286662" y="819062"/>
                <a:ext cx="465276" cy="98111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07" name="Line"/>
              <p:cNvSpPr/>
              <p:nvPr/>
            </p:nvSpPr>
            <p:spPr>
              <a:xfrm>
                <a:off x="2279772" y="817543"/>
                <a:ext cx="466873" cy="161533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08" name="Line"/>
              <p:cNvSpPr/>
              <p:nvPr/>
            </p:nvSpPr>
            <p:spPr>
              <a:xfrm flipV="1">
                <a:off x="2285461" y="546233"/>
                <a:ext cx="463984" cy="87222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09" name="Line"/>
              <p:cNvSpPr/>
              <p:nvPr/>
            </p:nvSpPr>
            <p:spPr>
              <a:xfrm flipV="1">
                <a:off x="2285461" y="1172528"/>
                <a:ext cx="466147" cy="24200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10" name="Line"/>
              <p:cNvSpPr/>
              <p:nvPr/>
            </p:nvSpPr>
            <p:spPr>
              <a:xfrm>
                <a:off x="2285462" y="1414530"/>
                <a:ext cx="466950" cy="101749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11" name="Line"/>
              <p:cNvSpPr/>
              <p:nvPr/>
            </p:nvSpPr>
            <p:spPr>
              <a:xfrm flipV="1">
                <a:off x="2280268" y="548900"/>
                <a:ext cx="468240" cy="148949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12" name="Line"/>
              <p:cNvSpPr/>
              <p:nvPr/>
            </p:nvSpPr>
            <p:spPr>
              <a:xfrm flipV="1">
                <a:off x="2280895" y="1177094"/>
                <a:ext cx="468117" cy="861299"/>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13" name="Line"/>
              <p:cNvSpPr/>
              <p:nvPr/>
            </p:nvSpPr>
            <p:spPr>
              <a:xfrm flipV="1">
                <a:off x="2285566" y="1804471"/>
                <a:ext cx="466581" cy="238482"/>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14" name="Line"/>
              <p:cNvSpPr/>
              <p:nvPr/>
            </p:nvSpPr>
            <p:spPr>
              <a:xfrm>
                <a:off x="2286452" y="2039878"/>
                <a:ext cx="461876" cy="39106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15" name="Line"/>
              <p:cNvSpPr/>
              <p:nvPr/>
            </p:nvSpPr>
            <p:spPr>
              <a:xfrm flipV="1">
                <a:off x="2285380" y="2429562"/>
                <a:ext cx="466684" cy="24138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16" name="Line"/>
              <p:cNvSpPr/>
              <p:nvPr/>
            </p:nvSpPr>
            <p:spPr>
              <a:xfrm flipV="1">
                <a:off x="2285379" y="549132"/>
                <a:ext cx="461411" cy="2121817"/>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17" name="Line"/>
              <p:cNvSpPr/>
              <p:nvPr/>
            </p:nvSpPr>
            <p:spPr>
              <a:xfrm flipV="1">
                <a:off x="2285379" y="1178836"/>
                <a:ext cx="464657" cy="148960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18" name="Line"/>
              <p:cNvSpPr/>
              <p:nvPr/>
            </p:nvSpPr>
            <p:spPr>
              <a:xfrm flipV="1">
                <a:off x="2280626" y="1800788"/>
                <a:ext cx="467468" cy="86765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19" name="Line"/>
              <p:cNvSpPr/>
              <p:nvPr/>
            </p:nvSpPr>
            <p:spPr>
              <a:xfrm>
                <a:off x="3196246" y="546236"/>
                <a:ext cx="460175" cy="62149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20" name="Line"/>
              <p:cNvSpPr/>
              <p:nvPr/>
            </p:nvSpPr>
            <p:spPr>
              <a:xfrm>
                <a:off x="3195250" y="549573"/>
                <a:ext cx="459205" cy="1252725"/>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21" name="Line"/>
              <p:cNvSpPr/>
              <p:nvPr/>
            </p:nvSpPr>
            <p:spPr>
              <a:xfrm flipV="1">
                <a:off x="3197239" y="1164954"/>
                <a:ext cx="462737" cy="7466"/>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22" name="Line"/>
              <p:cNvSpPr/>
              <p:nvPr/>
            </p:nvSpPr>
            <p:spPr>
              <a:xfrm>
                <a:off x="3201544" y="1176556"/>
                <a:ext cx="457126" cy="622918"/>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23" name="Line"/>
              <p:cNvSpPr/>
              <p:nvPr/>
            </p:nvSpPr>
            <p:spPr>
              <a:xfrm>
                <a:off x="3200975" y="1802903"/>
                <a:ext cx="470367" cy="1"/>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24" name="Line"/>
              <p:cNvSpPr/>
              <p:nvPr/>
            </p:nvSpPr>
            <p:spPr>
              <a:xfrm flipV="1">
                <a:off x="3201882" y="1169091"/>
                <a:ext cx="452010" cy="633813"/>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25" name="Line"/>
              <p:cNvSpPr/>
              <p:nvPr/>
            </p:nvSpPr>
            <p:spPr>
              <a:xfrm flipV="1">
                <a:off x="3197709" y="1804397"/>
                <a:ext cx="461456" cy="624854"/>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26" name="Line"/>
              <p:cNvSpPr/>
              <p:nvPr/>
            </p:nvSpPr>
            <p:spPr>
              <a:xfrm flipV="1">
                <a:off x="3197239" y="1169091"/>
                <a:ext cx="463090" cy="1260160"/>
              </a:xfrm>
              <a:prstGeom prst="line">
                <a:avLst/>
              </a:prstGeom>
              <a:noFill/>
              <a:ln w="12700" cap="flat">
                <a:solidFill>
                  <a:srgbClr val="000000"/>
                </a:solidFill>
                <a:prstDash val="solid"/>
                <a:miter lim="400000"/>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
          <p:nvSpPr>
            <p:cNvPr id="2128" name="Rectangle"/>
            <p:cNvSpPr/>
            <p:nvPr/>
          </p:nvSpPr>
          <p:spPr>
            <a:xfrm>
              <a:off x="910866" y="0"/>
              <a:ext cx="677129" cy="3021290"/>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Simple Case of Straight Pipeline"/>
          <p:cNvSpPr txBox="1">
            <a:spLocks noGrp="1"/>
          </p:cNvSpPr>
          <p:nvPr>
            <p:ph type="title"/>
          </p:nvPr>
        </p:nvSpPr>
        <p:spPr>
          <a:prstGeom prst="rect">
            <a:avLst/>
          </a:prstGeom>
        </p:spPr>
        <p:txBody>
          <a:bodyPr/>
          <a:lstStyle/>
          <a:p>
            <a:r>
              <a:t>Simple Case of Straight Pipeline</a:t>
            </a:r>
          </a:p>
        </p:txBody>
      </p:sp>
      <p:sp>
        <p:nvSpPr>
          <p:cNvPr id="21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47</a:t>
            </a:fld>
            <a:endParaRPr/>
          </a:p>
        </p:txBody>
      </p:sp>
      <p:sp>
        <p:nvSpPr>
          <p:cNvPr id="2134" name="Machine 1"/>
          <p:cNvSpPr txBox="1"/>
          <p:nvPr/>
        </p:nvSpPr>
        <p:spPr>
          <a:xfrm>
            <a:off x="2603194" y="7652186"/>
            <a:ext cx="1998688"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Machine 1</a:t>
            </a:r>
          </a:p>
        </p:txBody>
      </p:sp>
      <p:sp>
        <p:nvSpPr>
          <p:cNvPr id="2135" name="Machine 2"/>
          <p:cNvSpPr txBox="1"/>
          <p:nvPr/>
        </p:nvSpPr>
        <p:spPr>
          <a:xfrm>
            <a:off x="5509406" y="7652186"/>
            <a:ext cx="1998688"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Machine 2</a:t>
            </a:r>
          </a:p>
        </p:txBody>
      </p:sp>
      <p:sp>
        <p:nvSpPr>
          <p:cNvPr id="2136" name="Machine 3"/>
          <p:cNvSpPr txBox="1"/>
          <p:nvPr/>
        </p:nvSpPr>
        <p:spPr>
          <a:xfrm>
            <a:off x="8461258" y="7652186"/>
            <a:ext cx="1998689"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Machine 3</a:t>
            </a:r>
          </a:p>
        </p:txBody>
      </p:sp>
      <p:grpSp>
        <p:nvGrpSpPr>
          <p:cNvPr id="2145" name="Group"/>
          <p:cNvGrpSpPr/>
          <p:nvPr/>
        </p:nvGrpSpPr>
        <p:grpSpPr>
          <a:xfrm>
            <a:off x="2575028" y="2026193"/>
            <a:ext cx="1998688" cy="5143579"/>
            <a:chOff x="0" y="0"/>
            <a:chExt cx="1998687" cy="5143578"/>
          </a:xfrm>
        </p:grpSpPr>
        <p:sp>
          <p:nvSpPr>
            <p:cNvPr id="2137" name="Rectangle"/>
            <p:cNvSpPr/>
            <p:nvPr/>
          </p:nvSpPr>
          <p:spPr>
            <a:xfrm>
              <a:off x="0" y="0"/>
              <a:ext cx="1998688" cy="5143579"/>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38" name="Oval"/>
            <p:cNvSpPr/>
            <p:nvPr/>
          </p:nvSpPr>
          <p:spPr>
            <a:xfrm>
              <a:off x="142787" y="1169954"/>
              <a:ext cx="738062" cy="757662"/>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39" name="Oval"/>
            <p:cNvSpPr/>
            <p:nvPr/>
          </p:nvSpPr>
          <p:spPr>
            <a:xfrm>
              <a:off x="142787" y="2192958"/>
              <a:ext cx="738062" cy="757662"/>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40" name="Oval"/>
            <p:cNvSpPr/>
            <p:nvPr/>
          </p:nvSpPr>
          <p:spPr>
            <a:xfrm>
              <a:off x="142787" y="3215963"/>
              <a:ext cx="738062" cy="757662"/>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41" name="Oval"/>
            <p:cNvSpPr/>
            <p:nvPr/>
          </p:nvSpPr>
          <p:spPr>
            <a:xfrm>
              <a:off x="1096272" y="3818285"/>
              <a:ext cx="738062"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42" name="Oval"/>
            <p:cNvSpPr/>
            <p:nvPr/>
          </p:nvSpPr>
          <p:spPr>
            <a:xfrm>
              <a:off x="1096272" y="619321"/>
              <a:ext cx="738062" cy="75766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43" name="Oval"/>
            <p:cNvSpPr/>
            <p:nvPr/>
          </p:nvSpPr>
          <p:spPr>
            <a:xfrm>
              <a:off x="1096272" y="1685643"/>
              <a:ext cx="738062"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44" name="Oval"/>
            <p:cNvSpPr/>
            <p:nvPr/>
          </p:nvSpPr>
          <p:spPr>
            <a:xfrm>
              <a:off x="1096272" y="2751964"/>
              <a:ext cx="738062"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nvGrpSpPr>
          <p:cNvPr id="2153" name="Group"/>
          <p:cNvGrpSpPr/>
          <p:nvPr/>
        </p:nvGrpSpPr>
        <p:grpSpPr>
          <a:xfrm>
            <a:off x="8387452" y="2035877"/>
            <a:ext cx="2146301" cy="5124211"/>
            <a:chOff x="0" y="0"/>
            <a:chExt cx="2146300" cy="5124209"/>
          </a:xfrm>
        </p:grpSpPr>
        <p:sp>
          <p:nvSpPr>
            <p:cNvPr id="2146" name="Rectangle"/>
            <p:cNvSpPr/>
            <p:nvPr/>
          </p:nvSpPr>
          <p:spPr>
            <a:xfrm>
              <a:off x="0" y="0"/>
              <a:ext cx="2146300" cy="5124210"/>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47" name="Circle"/>
            <p:cNvSpPr/>
            <p:nvPr/>
          </p:nvSpPr>
          <p:spPr>
            <a:xfrm>
              <a:off x="166445" y="3828415"/>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48" name="Circle"/>
            <p:cNvSpPr/>
            <p:nvPr/>
          </p:nvSpPr>
          <p:spPr>
            <a:xfrm>
              <a:off x="166445" y="629451"/>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49" name="Circle"/>
            <p:cNvSpPr/>
            <p:nvPr/>
          </p:nvSpPr>
          <p:spPr>
            <a:xfrm>
              <a:off x="166445" y="1695772"/>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50" name="Circle"/>
            <p:cNvSpPr/>
            <p:nvPr/>
          </p:nvSpPr>
          <p:spPr>
            <a:xfrm>
              <a:off x="166445" y="2762093"/>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51" name="Circle"/>
            <p:cNvSpPr/>
            <p:nvPr/>
          </p:nvSpPr>
          <p:spPr>
            <a:xfrm>
              <a:off x="1267164" y="1695772"/>
              <a:ext cx="758863" cy="757662"/>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52" name="Circle"/>
            <p:cNvSpPr/>
            <p:nvPr/>
          </p:nvSpPr>
          <p:spPr>
            <a:xfrm>
              <a:off x="1267164" y="2777098"/>
              <a:ext cx="758863" cy="757662"/>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grpSp>
      <p:grpSp>
        <p:nvGrpSpPr>
          <p:cNvPr id="2160" name="Group"/>
          <p:cNvGrpSpPr/>
          <p:nvPr/>
        </p:nvGrpSpPr>
        <p:grpSpPr>
          <a:xfrm>
            <a:off x="5944842" y="2026193"/>
            <a:ext cx="1127815" cy="5143579"/>
            <a:chOff x="0" y="0"/>
            <a:chExt cx="1127813" cy="5143577"/>
          </a:xfrm>
        </p:grpSpPr>
        <p:sp>
          <p:nvSpPr>
            <p:cNvPr id="2154" name="Rectangle"/>
            <p:cNvSpPr/>
            <p:nvPr/>
          </p:nvSpPr>
          <p:spPr>
            <a:xfrm>
              <a:off x="0" y="0"/>
              <a:ext cx="1127814" cy="5143578"/>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55" name="Circle"/>
            <p:cNvSpPr/>
            <p:nvPr/>
          </p:nvSpPr>
          <p:spPr>
            <a:xfrm>
              <a:off x="183205" y="4289379"/>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56" name="Circle"/>
            <p:cNvSpPr/>
            <p:nvPr/>
          </p:nvSpPr>
          <p:spPr>
            <a:xfrm>
              <a:off x="183205" y="1089356"/>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57" name="Circle"/>
            <p:cNvSpPr/>
            <p:nvPr/>
          </p:nvSpPr>
          <p:spPr>
            <a:xfrm>
              <a:off x="183205" y="2156736"/>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58" name="Circle"/>
            <p:cNvSpPr/>
            <p:nvPr/>
          </p:nvSpPr>
          <p:spPr>
            <a:xfrm>
              <a:off x="183205" y="3223058"/>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59" name="Circle"/>
            <p:cNvSpPr/>
            <p:nvPr/>
          </p:nvSpPr>
          <p:spPr>
            <a:xfrm>
              <a:off x="183205" y="86866"/>
              <a:ext cx="758864" cy="757662"/>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
        <p:nvSpPr>
          <p:cNvPr id="2161" name="Line"/>
          <p:cNvSpPr/>
          <p:nvPr/>
        </p:nvSpPr>
        <p:spPr>
          <a:xfrm>
            <a:off x="4620947" y="4502374"/>
            <a:ext cx="1332996" cy="1"/>
          </a:xfrm>
          <a:prstGeom prst="line">
            <a:avLst/>
          </a:prstGeom>
          <a:ln w="76200">
            <a:solidFill>
              <a:srgbClr val="000000"/>
            </a:solidFill>
            <a:miter lim="400000"/>
            <a:headEnd type="triangle"/>
            <a:tailEnd type="triangle"/>
          </a:ln>
        </p:spPr>
        <p:txBody>
          <a:bodyPr lIns="0" tIns="0" rIns="0" bIns="0"/>
          <a:lstStyle/>
          <a:p>
            <a:pPr>
              <a:defRPr sz="4000">
                <a:solidFill>
                  <a:srgbClr val="FFFFFF"/>
                </a:solidFill>
                <a:effectLst>
                  <a:outerShdw blurRad="38100" dist="12700" dir="5400000" rotWithShape="0">
                    <a:srgbClr val="000000">
                      <a:alpha val="50000"/>
                    </a:srgbClr>
                  </a:outerShdw>
                </a:effectLst>
              </a:defRPr>
            </a:pPr>
            <a:endParaRPr/>
          </a:p>
        </p:txBody>
      </p:sp>
      <p:sp>
        <p:nvSpPr>
          <p:cNvPr id="2162" name="Line"/>
          <p:cNvSpPr/>
          <p:nvPr/>
        </p:nvSpPr>
        <p:spPr>
          <a:xfrm>
            <a:off x="7084748" y="4502374"/>
            <a:ext cx="1332995" cy="1"/>
          </a:xfrm>
          <a:prstGeom prst="line">
            <a:avLst/>
          </a:prstGeom>
          <a:ln w="76200">
            <a:solidFill>
              <a:srgbClr val="000000"/>
            </a:solidFill>
            <a:miter lim="400000"/>
            <a:headEnd type="triangle"/>
            <a:tailEnd type="triangle"/>
          </a:ln>
        </p:spPr>
        <p:txBody>
          <a:bodyPr lIns="0" tIns="0" rIns="0" bIns="0"/>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4" name="Combine Data &amp; Pipeline Parallel"/>
          <p:cNvSpPr txBox="1">
            <a:spLocks noGrp="1"/>
          </p:cNvSpPr>
          <p:nvPr>
            <p:ph type="title"/>
          </p:nvPr>
        </p:nvSpPr>
        <p:spPr>
          <a:prstGeom prst="rect">
            <a:avLst/>
          </a:prstGeom>
        </p:spPr>
        <p:txBody>
          <a:bodyPr/>
          <a:lstStyle/>
          <a:p>
            <a:r>
              <a:t>Combine Data &amp; Pipeline Parallel</a:t>
            </a:r>
          </a:p>
        </p:txBody>
      </p:sp>
      <p:sp>
        <p:nvSpPr>
          <p:cNvPr id="216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48</a:t>
            </a:fld>
            <a:endParaRPr/>
          </a:p>
        </p:txBody>
      </p:sp>
      <p:grpSp>
        <p:nvGrpSpPr>
          <p:cNvPr id="2172" name="Group"/>
          <p:cNvGrpSpPr/>
          <p:nvPr/>
        </p:nvGrpSpPr>
        <p:grpSpPr>
          <a:xfrm>
            <a:off x="5926330" y="5477914"/>
            <a:ext cx="678389" cy="3093900"/>
            <a:chOff x="0" y="0"/>
            <a:chExt cx="678388" cy="3093899"/>
          </a:xfrm>
        </p:grpSpPr>
        <p:sp>
          <p:nvSpPr>
            <p:cNvPr id="2166" name="Rectangle"/>
            <p:cNvSpPr/>
            <p:nvPr/>
          </p:nvSpPr>
          <p:spPr>
            <a:xfrm>
              <a:off x="0" y="0"/>
              <a:ext cx="678389" cy="3093900"/>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67" name="Circle"/>
            <p:cNvSpPr/>
            <p:nvPr/>
          </p:nvSpPr>
          <p:spPr>
            <a:xfrm>
              <a:off x="111247" y="2582179"/>
              <a:ext cx="454373" cy="453654"/>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68" name="Circle"/>
            <p:cNvSpPr/>
            <p:nvPr/>
          </p:nvSpPr>
          <p:spPr>
            <a:xfrm>
              <a:off x="111247" y="666153"/>
              <a:ext cx="454373" cy="45365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69" name="Circle"/>
            <p:cNvSpPr/>
            <p:nvPr/>
          </p:nvSpPr>
          <p:spPr>
            <a:xfrm>
              <a:off x="111247" y="1305251"/>
              <a:ext cx="454373" cy="45365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70" name="Circle"/>
            <p:cNvSpPr/>
            <p:nvPr/>
          </p:nvSpPr>
          <p:spPr>
            <a:xfrm>
              <a:off x="111247" y="1943715"/>
              <a:ext cx="454373" cy="453654"/>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71" name="Circle"/>
            <p:cNvSpPr/>
            <p:nvPr/>
          </p:nvSpPr>
          <p:spPr>
            <a:xfrm>
              <a:off x="111247" y="65908"/>
              <a:ext cx="454373" cy="45365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
        <p:nvSpPr>
          <p:cNvPr id="2173" name="Rectangle"/>
          <p:cNvSpPr/>
          <p:nvPr/>
        </p:nvSpPr>
        <p:spPr>
          <a:xfrm>
            <a:off x="1569347" y="2447892"/>
            <a:ext cx="2146301" cy="5143579"/>
          </a:xfrm>
          <a:prstGeom prst="rect">
            <a:avLst/>
          </a:prstGeom>
          <a:ln w="63500">
            <a:solidFill>
              <a:srgbClr val="000000">
                <a:alpha val="96978"/>
              </a:srgbClr>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74" name="Circle"/>
          <p:cNvSpPr/>
          <p:nvPr/>
        </p:nvSpPr>
        <p:spPr>
          <a:xfrm>
            <a:off x="1706818" y="3627432"/>
            <a:ext cx="755390" cy="754194"/>
          </a:xfrm>
          <a:prstGeom prst="ellipse">
            <a:avLst/>
          </a:prstGeom>
          <a:blipFill>
            <a:blip r:embed="rId4"/>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75" name="Circle"/>
          <p:cNvSpPr/>
          <p:nvPr/>
        </p:nvSpPr>
        <p:spPr>
          <a:xfrm>
            <a:off x="1706818" y="4645753"/>
            <a:ext cx="755390" cy="754194"/>
          </a:xfrm>
          <a:prstGeom prst="ellipse">
            <a:avLst/>
          </a:prstGeom>
          <a:blipFill>
            <a:blip r:embed="rId4"/>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76" name="Circle"/>
          <p:cNvSpPr/>
          <p:nvPr/>
        </p:nvSpPr>
        <p:spPr>
          <a:xfrm>
            <a:off x="1706818" y="5664074"/>
            <a:ext cx="755390" cy="754194"/>
          </a:xfrm>
          <a:prstGeom prst="ellipse">
            <a:avLst/>
          </a:prstGeom>
          <a:blipFill>
            <a:blip r:embed="rId4"/>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77" name="Circle"/>
          <p:cNvSpPr/>
          <p:nvPr/>
        </p:nvSpPr>
        <p:spPr>
          <a:xfrm>
            <a:off x="2796509" y="6271803"/>
            <a:ext cx="755390" cy="754194"/>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78" name="Circle"/>
          <p:cNvSpPr/>
          <p:nvPr/>
        </p:nvSpPr>
        <p:spPr>
          <a:xfrm>
            <a:off x="2796509" y="3087482"/>
            <a:ext cx="755390" cy="754194"/>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79" name="Circle"/>
          <p:cNvSpPr/>
          <p:nvPr/>
        </p:nvSpPr>
        <p:spPr>
          <a:xfrm>
            <a:off x="2796509" y="4148922"/>
            <a:ext cx="755390" cy="754194"/>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80" name="Circle"/>
          <p:cNvSpPr/>
          <p:nvPr/>
        </p:nvSpPr>
        <p:spPr>
          <a:xfrm>
            <a:off x="2796509" y="5210362"/>
            <a:ext cx="755390" cy="754194"/>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81" name="Rectangle"/>
          <p:cNvSpPr/>
          <p:nvPr/>
        </p:nvSpPr>
        <p:spPr>
          <a:xfrm>
            <a:off x="8815402" y="2625852"/>
            <a:ext cx="2327238" cy="5124210"/>
          </a:xfrm>
          <a:prstGeom prst="rect">
            <a:avLst/>
          </a:prstGeom>
          <a:ln w="63500">
            <a:solidFill>
              <a:srgbClr val="000000">
                <a:alpha val="96978"/>
              </a:srgbClr>
            </a:solidFill>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82" name="Circle"/>
          <p:cNvSpPr/>
          <p:nvPr/>
        </p:nvSpPr>
        <p:spPr>
          <a:xfrm>
            <a:off x="8976622" y="6459771"/>
            <a:ext cx="755390" cy="754194"/>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83" name="Circle"/>
          <p:cNvSpPr/>
          <p:nvPr/>
        </p:nvSpPr>
        <p:spPr>
          <a:xfrm>
            <a:off x="8976622" y="3275450"/>
            <a:ext cx="755390" cy="754194"/>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84" name="Circle"/>
          <p:cNvSpPr/>
          <p:nvPr/>
        </p:nvSpPr>
        <p:spPr>
          <a:xfrm>
            <a:off x="8976622" y="4336891"/>
            <a:ext cx="755390" cy="754193"/>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85" name="Circle"/>
          <p:cNvSpPr/>
          <p:nvPr/>
        </p:nvSpPr>
        <p:spPr>
          <a:xfrm>
            <a:off x="8976622" y="5398330"/>
            <a:ext cx="755390" cy="754194"/>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86" name="Circle"/>
          <p:cNvSpPr/>
          <p:nvPr/>
        </p:nvSpPr>
        <p:spPr>
          <a:xfrm>
            <a:off x="10206541" y="4301289"/>
            <a:ext cx="755390" cy="754194"/>
          </a:xfrm>
          <a:prstGeom prst="ellipse">
            <a:avLst/>
          </a:prstGeom>
          <a:blipFill>
            <a:blip r:embed="rId5"/>
          </a:blipFill>
          <a:ln w="12700">
            <a:miter lim="400000"/>
          </a:ln>
          <a:effectLst>
            <a:outerShdw blurRad="50800" dist="127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187" name="Circle"/>
          <p:cNvSpPr/>
          <p:nvPr/>
        </p:nvSpPr>
        <p:spPr>
          <a:xfrm>
            <a:off x="10205831" y="5371217"/>
            <a:ext cx="755389" cy="754194"/>
          </a:xfrm>
          <a:prstGeom prst="ellipse">
            <a:avLst/>
          </a:prstGeom>
          <a:blipFill>
            <a:blip r:embed="rId5"/>
          </a:blipFill>
          <a:ln w="12700">
            <a:miter lim="400000"/>
          </a:ln>
          <a:effectLst>
            <a:outerShdw blurRad="50800" dist="127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grpSp>
        <p:nvGrpSpPr>
          <p:cNvPr id="2194" name="Group"/>
          <p:cNvGrpSpPr/>
          <p:nvPr/>
        </p:nvGrpSpPr>
        <p:grpSpPr>
          <a:xfrm>
            <a:off x="5926330" y="1555022"/>
            <a:ext cx="678389" cy="3093901"/>
            <a:chOff x="0" y="0"/>
            <a:chExt cx="678388" cy="3093899"/>
          </a:xfrm>
        </p:grpSpPr>
        <p:sp>
          <p:nvSpPr>
            <p:cNvPr id="2188" name="Rectangle"/>
            <p:cNvSpPr/>
            <p:nvPr/>
          </p:nvSpPr>
          <p:spPr>
            <a:xfrm>
              <a:off x="0" y="0"/>
              <a:ext cx="678389" cy="3093900"/>
            </a:xfrm>
            <a:prstGeom prst="rect">
              <a:avLst/>
            </a:prstGeom>
            <a:noFill/>
            <a:ln w="63500" cap="flat">
              <a:solidFill>
                <a:srgbClr val="000000">
                  <a:alpha val="96978"/>
                </a:srgbClr>
              </a:solidFill>
              <a:prstDash val="solid"/>
              <a:miter lim="400000"/>
            </a:ln>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89" name="Circle"/>
            <p:cNvSpPr/>
            <p:nvPr/>
          </p:nvSpPr>
          <p:spPr>
            <a:xfrm>
              <a:off x="111247" y="2582179"/>
              <a:ext cx="454373" cy="453654"/>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90" name="Circle"/>
            <p:cNvSpPr/>
            <p:nvPr/>
          </p:nvSpPr>
          <p:spPr>
            <a:xfrm>
              <a:off x="111247" y="666153"/>
              <a:ext cx="454373" cy="45365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91" name="Circle"/>
            <p:cNvSpPr/>
            <p:nvPr/>
          </p:nvSpPr>
          <p:spPr>
            <a:xfrm>
              <a:off x="111247" y="1305251"/>
              <a:ext cx="454373" cy="45365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92" name="Circle"/>
            <p:cNvSpPr/>
            <p:nvPr/>
          </p:nvSpPr>
          <p:spPr>
            <a:xfrm>
              <a:off x="111247" y="1943715"/>
              <a:ext cx="454373" cy="453654"/>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193" name="Circle"/>
            <p:cNvSpPr/>
            <p:nvPr/>
          </p:nvSpPr>
          <p:spPr>
            <a:xfrm>
              <a:off x="111247" y="65908"/>
              <a:ext cx="454373" cy="45365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4000">
                  <a:solidFill>
                    <a:srgbClr val="FFFFFF"/>
                  </a:solidFill>
                  <a:effectLst>
                    <a:outerShdw blurRad="38100" dist="12700" dir="5400000" rotWithShape="0">
                      <a:srgbClr val="000000">
                        <a:alpha val="50000"/>
                      </a:srgbClr>
                    </a:outerShdw>
                  </a:effectLst>
                </a:defRPr>
              </a:pPr>
              <a:endParaRPr/>
            </a:p>
          </p:txBody>
        </p:sp>
      </p:grpSp>
      <p:sp>
        <p:nvSpPr>
          <p:cNvPr id="2195" name="Line"/>
          <p:cNvSpPr/>
          <p:nvPr/>
        </p:nvSpPr>
        <p:spPr>
          <a:xfrm flipV="1">
            <a:off x="3733799" y="3153833"/>
            <a:ext cx="2174379" cy="1104901"/>
          </a:xfrm>
          <a:prstGeom prst="line">
            <a:avLst/>
          </a:prstGeom>
          <a:ln w="76200">
            <a:solidFill>
              <a:srgbClr val="000000"/>
            </a:solidFill>
            <a:miter lim="400000"/>
            <a:headEnd type="triangle"/>
            <a:tailEnd type="triangle"/>
          </a:ln>
        </p:spPr>
        <p:txBody>
          <a:bodyPr lIns="0" tIns="0" rIns="0" bIns="0"/>
          <a:lstStyle/>
          <a:p>
            <a:pPr>
              <a:defRPr sz="4000">
                <a:solidFill>
                  <a:srgbClr val="FFFFFF"/>
                </a:solidFill>
                <a:effectLst>
                  <a:outerShdw blurRad="38100" dist="12700" dir="5400000" rotWithShape="0">
                    <a:srgbClr val="000000">
                      <a:alpha val="50000"/>
                    </a:srgbClr>
                  </a:outerShdw>
                </a:effectLst>
              </a:defRPr>
            </a:pPr>
            <a:endParaRPr/>
          </a:p>
        </p:txBody>
      </p:sp>
      <p:sp>
        <p:nvSpPr>
          <p:cNvPr id="2196" name="Line"/>
          <p:cNvSpPr/>
          <p:nvPr/>
        </p:nvSpPr>
        <p:spPr>
          <a:xfrm>
            <a:off x="3733800" y="5740406"/>
            <a:ext cx="2174378" cy="1463081"/>
          </a:xfrm>
          <a:prstGeom prst="line">
            <a:avLst/>
          </a:prstGeom>
          <a:ln w="76200">
            <a:solidFill>
              <a:srgbClr val="000000"/>
            </a:solidFill>
            <a:miter lim="400000"/>
            <a:headEnd type="triangle"/>
            <a:tailEnd type="triangle"/>
          </a:ln>
        </p:spPr>
        <p:txBody>
          <a:bodyPr lIns="0" tIns="0" rIns="0" bIns="0"/>
          <a:lstStyle/>
          <a:p>
            <a:pPr>
              <a:defRPr sz="4000">
                <a:solidFill>
                  <a:srgbClr val="FFFFFF"/>
                </a:solidFill>
                <a:effectLst>
                  <a:outerShdw blurRad="38100" dist="12700" dir="5400000" rotWithShape="0">
                    <a:srgbClr val="000000">
                      <a:alpha val="50000"/>
                    </a:srgbClr>
                  </a:outerShdw>
                </a:effectLst>
              </a:defRPr>
            </a:pPr>
            <a:endParaRPr/>
          </a:p>
        </p:txBody>
      </p:sp>
      <p:sp>
        <p:nvSpPr>
          <p:cNvPr id="2197" name="Line"/>
          <p:cNvSpPr/>
          <p:nvPr/>
        </p:nvSpPr>
        <p:spPr>
          <a:xfrm flipV="1">
            <a:off x="6622871" y="5734883"/>
            <a:ext cx="2174379" cy="1474127"/>
          </a:xfrm>
          <a:prstGeom prst="line">
            <a:avLst/>
          </a:prstGeom>
          <a:ln w="76200">
            <a:solidFill>
              <a:srgbClr val="000000"/>
            </a:solidFill>
            <a:miter lim="400000"/>
            <a:headEnd type="triangle"/>
            <a:tailEnd type="triangle"/>
          </a:ln>
        </p:spPr>
        <p:txBody>
          <a:bodyPr lIns="0" tIns="0" rIns="0" bIns="0"/>
          <a:lstStyle/>
          <a:p>
            <a:pPr>
              <a:defRPr sz="4000">
                <a:solidFill>
                  <a:srgbClr val="FFFFFF"/>
                </a:solidFill>
                <a:effectLst>
                  <a:outerShdw blurRad="38100" dist="12700" dir="5400000" rotWithShape="0">
                    <a:srgbClr val="000000">
                      <a:alpha val="50000"/>
                    </a:srgbClr>
                  </a:outerShdw>
                </a:effectLst>
              </a:defRPr>
            </a:pPr>
            <a:endParaRPr/>
          </a:p>
        </p:txBody>
      </p:sp>
      <p:sp>
        <p:nvSpPr>
          <p:cNvPr id="2198" name="Line"/>
          <p:cNvSpPr/>
          <p:nvPr/>
        </p:nvSpPr>
        <p:spPr>
          <a:xfrm>
            <a:off x="6613794" y="3058921"/>
            <a:ext cx="2209801" cy="975129"/>
          </a:xfrm>
          <a:prstGeom prst="line">
            <a:avLst/>
          </a:prstGeom>
          <a:ln w="76200">
            <a:solidFill>
              <a:srgbClr val="000000"/>
            </a:solidFill>
            <a:miter lim="400000"/>
            <a:headEnd type="triangle"/>
            <a:tailEnd type="triangle"/>
          </a:ln>
        </p:spPr>
        <p:txBody>
          <a:bodyPr lIns="0" tIns="0" rIns="0" bIns="0"/>
          <a:lstStyle/>
          <a:p>
            <a:pPr>
              <a:defRPr sz="4000">
                <a:solidFill>
                  <a:srgbClr val="FFFFFF"/>
                </a:solidFill>
                <a:effectLst>
                  <a:outerShdw blurRad="38100" dist="12700" dir="5400000" rotWithShape="0">
                    <a:srgbClr val="000000">
                      <a:alpha val="50000"/>
                    </a:srgbClr>
                  </a:outerShdw>
                </a:effectLst>
              </a:defRPr>
            </a:pPr>
            <a:endParaRPr/>
          </a:p>
        </p:txBody>
      </p:sp>
      <p:sp>
        <p:nvSpPr>
          <p:cNvPr id="2199" name="Line"/>
          <p:cNvSpPr/>
          <p:nvPr/>
        </p:nvSpPr>
        <p:spPr>
          <a:xfrm flipV="1">
            <a:off x="6265524" y="4639416"/>
            <a:ext cx="1" cy="836731"/>
          </a:xfrm>
          <a:prstGeom prst="line">
            <a:avLst/>
          </a:prstGeom>
          <a:ln w="76200">
            <a:solidFill>
              <a:srgbClr val="000000"/>
            </a:solidFill>
            <a:miter lim="400000"/>
            <a:headEnd type="triangle"/>
            <a:tailEnd type="triangle"/>
          </a:ln>
        </p:spPr>
        <p:txBody>
          <a:bodyPr lIns="0" tIns="0" rIns="0" bIns="0"/>
          <a:lstStyle/>
          <a:p>
            <a:pPr>
              <a:defRPr sz="4000">
                <a:solidFill>
                  <a:srgbClr val="FFFFFF"/>
                </a:solidFill>
                <a:effectLst>
                  <a:outerShdw blurRad="38100" dist="12700" dir="5400000" rotWithShape="0">
                    <a:srgbClr val="000000">
                      <a:alpha val="50000"/>
                    </a:srgbClr>
                  </a:outerShdw>
                </a:effectLst>
              </a:defRPr>
            </a:pPr>
            <a:endParaRPr/>
          </a:p>
        </p:txBody>
      </p:sp>
      <p:sp>
        <p:nvSpPr>
          <p:cNvPr id="2200" name="Machine 1"/>
          <p:cNvSpPr txBox="1"/>
          <p:nvPr/>
        </p:nvSpPr>
        <p:spPr>
          <a:xfrm>
            <a:off x="1643153" y="7700717"/>
            <a:ext cx="1998689"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Machine 1</a:t>
            </a:r>
          </a:p>
        </p:txBody>
      </p:sp>
      <p:sp>
        <p:nvSpPr>
          <p:cNvPr id="2201" name="Machine 4"/>
          <p:cNvSpPr txBox="1"/>
          <p:nvPr/>
        </p:nvSpPr>
        <p:spPr>
          <a:xfrm>
            <a:off x="8979677" y="7829732"/>
            <a:ext cx="1998688"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Machine 4</a:t>
            </a:r>
          </a:p>
        </p:txBody>
      </p:sp>
      <p:sp>
        <p:nvSpPr>
          <p:cNvPr id="2202" name="Machine 3"/>
          <p:cNvSpPr txBox="1"/>
          <p:nvPr/>
        </p:nvSpPr>
        <p:spPr>
          <a:xfrm>
            <a:off x="6710716" y="8382006"/>
            <a:ext cx="1998689"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Machine 3</a:t>
            </a:r>
          </a:p>
        </p:txBody>
      </p:sp>
      <p:sp>
        <p:nvSpPr>
          <p:cNvPr id="2203" name="Machine 2"/>
          <p:cNvSpPr txBox="1"/>
          <p:nvPr/>
        </p:nvSpPr>
        <p:spPr>
          <a:xfrm>
            <a:off x="6710716" y="1410577"/>
            <a:ext cx="1998689"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Machine 2</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7" name="How to Split Layers"/>
          <p:cNvSpPr txBox="1">
            <a:spLocks noGrp="1"/>
          </p:cNvSpPr>
          <p:nvPr>
            <p:ph type="title"/>
          </p:nvPr>
        </p:nvSpPr>
        <p:spPr>
          <a:prstGeom prst="rect">
            <a:avLst/>
          </a:prstGeom>
        </p:spPr>
        <p:txBody>
          <a:bodyPr/>
          <a:lstStyle/>
          <a:p>
            <a:r>
              <a:t>How to Split Layers</a:t>
            </a:r>
          </a:p>
        </p:txBody>
      </p:sp>
      <p:sp>
        <p:nvSpPr>
          <p:cNvPr id="2208" name="Measure forward and backward compute time…"/>
          <p:cNvSpPr txBox="1">
            <a:spLocks noGrp="1"/>
          </p:cNvSpPr>
          <p:nvPr>
            <p:ph type="body" idx="1"/>
          </p:nvPr>
        </p:nvSpPr>
        <p:spPr>
          <a:xfrm>
            <a:off x="368300" y="1562100"/>
            <a:ext cx="12280900" cy="5715000"/>
          </a:xfrm>
          <a:prstGeom prst="rect">
            <a:avLst/>
          </a:prstGeom>
        </p:spPr>
        <p:txBody>
          <a:bodyPr/>
          <a:lstStyle/>
          <a:p>
            <a:r>
              <a:t>Measure forward and backward compute time </a:t>
            </a:r>
          </a:p>
          <a:p>
            <a:r>
              <a:t>Compute communications time</a:t>
            </a:r>
          </a:p>
          <a:p>
            <a:pPr lvl="2"/>
            <a:r>
              <a:t>GPU and Network Speed</a:t>
            </a:r>
          </a:p>
          <a:p>
            <a:pPr lvl="2"/>
            <a:r>
              <a:t>Size of layer being cut</a:t>
            </a:r>
          </a:p>
        </p:txBody>
      </p:sp>
      <p:sp>
        <p:nvSpPr>
          <p:cNvPr id="220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49</a:t>
            </a:fld>
            <a:endParaRPr/>
          </a:p>
        </p:txBody>
      </p:sp>
      <p:pic>
        <p:nvPicPr>
          <p:cNvPr id="2210" name="18847_Final_Rerport (1).pdf" descr="18847_Final_Rerport (1).pdf"/>
          <p:cNvPicPr>
            <a:picLocks noChangeAspect="1"/>
          </p:cNvPicPr>
          <p:nvPr/>
        </p:nvPicPr>
        <p:blipFill>
          <a:blip r:embed="rId3">
            <a:extLst/>
          </a:blip>
          <a:stretch>
            <a:fillRect/>
          </a:stretch>
        </p:blipFill>
        <p:spPr>
          <a:xfrm>
            <a:off x="898514" y="5412502"/>
            <a:ext cx="11814456" cy="227201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0"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red Computing Environments"/>
          <p:cNvSpPr txBox="1">
            <a:spLocks noGrp="1"/>
          </p:cNvSpPr>
          <p:nvPr>
            <p:ph type="title"/>
          </p:nvPr>
        </p:nvSpPr>
        <p:spPr>
          <a:prstGeom prst="rect">
            <a:avLst/>
          </a:prstGeom>
        </p:spPr>
        <p:txBody>
          <a:bodyPr/>
          <a:lstStyle/>
          <a:p>
            <a:r>
              <a:t>Shared Computing Environments</a:t>
            </a:r>
          </a:p>
        </p:txBody>
      </p:sp>
      <p:sp>
        <p:nvSpPr>
          <p:cNvPr id="376" name="AWS, GCE, Azure, private clusters…"/>
          <p:cNvSpPr txBox="1">
            <a:spLocks noGrp="1"/>
          </p:cNvSpPr>
          <p:nvPr>
            <p:ph type="body" idx="1"/>
          </p:nvPr>
        </p:nvSpPr>
        <p:spPr>
          <a:prstGeom prst="rect">
            <a:avLst/>
          </a:prstGeom>
        </p:spPr>
        <p:txBody>
          <a:bodyPr/>
          <a:lstStyle/>
          <a:p>
            <a:r>
              <a:t>AWS, GCE, Azure, private clusters</a:t>
            </a:r>
          </a:p>
          <a:p>
            <a:r>
              <a:t>Challenges:</a:t>
            </a:r>
          </a:p>
          <a:p>
            <a:pPr lvl="2"/>
            <a:r>
              <a:t>Performance jitter</a:t>
            </a:r>
          </a:p>
          <a:p>
            <a:pPr lvl="2"/>
            <a:r>
              <a:t>Heterogeneous resources</a:t>
            </a:r>
          </a:p>
          <a:p>
            <a:pPr lvl="2"/>
            <a:r>
              <a:t>Transient resources</a:t>
            </a:r>
          </a:p>
          <a:p>
            <a:pPr lvl="2"/>
            <a:r>
              <a:t>Limited network bandwidth</a:t>
            </a:r>
          </a:p>
        </p:txBody>
      </p:sp>
      <p:sp>
        <p:nvSpPr>
          <p:cNvPr id="377" name="Slide Number"/>
          <p:cNvSpPr txBox="1">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4" name="Putting it all Together"/>
          <p:cNvSpPr txBox="1">
            <a:spLocks noGrp="1"/>
          </p:cNvSpPr>
          <p:nvPr>
            <p:ph type="title"/>
          </p:nvPr>
        </p:nvSpPr>
        <p:spPr>
          <a:prstGeom prst="rect">
            <a:avLst/>
          </a:prstGeom>
        </p:spPr>
        <p:txBody>
          <a:bodyPr/>
          <a:lstStyle/>
          <a:p>
            <a:r>
              <a:t>Putting it all Together</a:t>
            </a:r>
          </a:p>
        </p:txBody>
      </p:sp>
      <p:sp>
        <p:nvSpPr>
          <p:cNvPr id="221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50</a:t>
            </a:fld>
            <a:endParaRPr/>
          </a:p>
        </p:txBody>
      </p:sp>
      <p:pic>
        <p:nvPicPr>
          <p:cNvPr id="2216" name="data_parallel.pdf" descr="data_parallel.pdf"/>
          <p:cNvPicPr>
            <a:picLocks noChangeAspect="1"/>
          </p:cNvPicPr>
          <p:nvPr/>
        </p:nvPicPr>
        <p:blipFill>
          <a:blip r:embed="rId2">
            <a:extLst/>
          </a:blip>
          <a:srcRect b="5567"/>
          <a:stretch>
            <a:fillRect/>
          </a:stretch>
        </p:blipFill>
        <p:spPr>
          <a:xfrm>
            <a:off x="1477244" y="2202966"/>
            <a:ext cx="2102239" cy="1583242"/>
          </a:xfrm>
          <a:prstGeom prst="rect">
            <a:avLst/>
          </a:prstGeom>
          <a:ln w="12700">
            <a:miter lim="400000"/>
          </a:ln>
        </p:spPr>
      </p:pic>
      <p:pic>
        <p:nvPicPr>
          <p:cNvPr id="2217" name="Image" descr="Image"/>
          <p:cNvPicPr>
            <a:picLocks noChangeAspect="1"/>
          </p:cNvPicPr>
          <p:nvPr/>
        </p:nvPicPr>
        <p:blipFill>
          <a:blip r:embed="rId3">
            <a:extLst/>
          </a:blip>
          <a:srcRect t="17352" r="81993" b="74341"/>
          <a:stretch>
            <a:fillRect/>
          </a:stretch>
        </p:blipFill>
        <p:spPr>
          <a:xfrm>
            <a:off x="1596505" y="1661440"/>
            <a:ext cx="1863655" cy="602168"/>
          </a:xfrm>
          <a:prstGeom prst="rect">
            <a:avLst/>
          </a:prstGeom>
          <a:ln w="12700">
            <a:miter lim="400000"/>
          </a:ln>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9" name="Putting it all Together"/>
          <p:cNvSpPr txBox="1">
            <a:spLocks noGrp="1"/>
          </p:cNvSpPr>
          <p:nvPr>
            <p:ph type="title"/>
          </p:nvPr>
        </p:nvSpPr>
        <p:spPr>
          <a:prstGeom prst="rect">
            <a:avLst/>
          </a:prstGeom>
        </p:spPr>
        <p:txBody>
          <a:bodyPr/>
          <a:lstStyle/>
          <a:p>
            <a:r>
              <a:t>Putting it all Together</a:t>
            </a:r>
          </a:p>
        </p:txBody>
      </p:sp>
      <p:sp>
        <p:nvSpPr>
          <p:cNvPr id="22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51</a:t>
            </a:fld>
            <a:endParaRPr/>
          </a:p>
        </p:txBody>
      </p:sp>
      <p:pic>
        <p:nvPicPr>
          <p:cNvPr id="2221" name="Image" descr="Image"/>
          <p:cNvPicPr>
            <a:picLocks noChangeAspect="1"/>
          </p:cNvPicPr>
          <p:nvPr/>
        </p:nvPicPr>
        <p:blipFill>
          <a:blip r:embed="rId2">
            <a:extLst/>
          </a:blip>
          <a:srcRect l="18074" t="1046" r="1221" b="58227"/>
          <a:stretch>
            <a:fillRect/>
          </a:stretch>
        </p:blipFill>
        <p:spPr>
          <a:xfrm>
            <a:off x="3510865" y="1583905"/>
            <a:ext cx="7709836" cy="2725560"/>
          </a:xfrm>
          <a:prstGeom prst="rect">
            <a:avLst/>
          </a:prstGeom>
          <a:ln w="12700">
            <a:miter lim="400000"/>
          </a:ln>
        </p:spPr>
      </p:pic>
      <p:pic>
        <p:nvPicPr>
          <p:cNvPr id="2222" name="data_parallel.pdf" descr="data_parallel.pdf"/>
          <p:cNvPicPr>
            <a:picLocks noChangeAspect="1"/>
          </p:cNvPicPr>
          <p:nvPr/>
        </p:nvPicPr>
        <p:blipFill>
          <a:blip r:embed="rId3">
            <a:extLst/>
          </a:blip>
          <a:srcRect b="5567"/>
          <a:stretch>
            <a:fillRect/>
          </a:stretch>
        </p:blipFill>
        <p:spPr>
          <a:xfrm>
            <a:off x="1477244" y="2202966"/>
            <a:ext cx="2102239" cy="1583242"/>
          </a:xfrm>
          <a:prstGeom prst="rect">
            <a:avLst/>
          </a:prstGeom>
          <a:ln w="12700">
            <a:miter lim="400000"/>
          </a:ln>
        </p:spPr>
      </p:pic>
      <p:pic>
        <p:nvPicPr>
          <p:cNvPr id="2223" name="Image" descr="Image"/>
          <p:cNvPicPr>
            <a:picLocks noChangeAspect="1"/>
          </p:cNvPicPr>
          <p:nvPr/>
        </p:nvPicPr>
        <p:blipFill>
          <a:blip r:embed="rId2">
            <a:extLst/>
          </a:blip>
          <a:srcRect t="17352" r="81993" b="74341"/>
          <a:stretch>
            <a:fillRect/>
          </a:stretch>
        </p:blipFill>
        <p:spPr>
          <a:xfrm>
            <a:off x="1596505" y="1661440"/>
            <a:ext cx="1863655" cy="602168"/>
          </a:xfrm>
          <a:prstGeom prst="rect">
            <a:avLst/>
          </a:prstGeom>
          <a:ln w="12700">
            <a:miter lim="400000"/>
          </a:ln>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5" name="Putting it all Together"/>
          <p:cNvSpPr txBox="1">
            <a:spLocks noGrp="1"/>
          </p:cNvSpPr>
          <p:nvPr>
            <p:ph type="title"/>
          </p:nvPr>
        </p:nvSpPr>
        <p:spPr>
          <a:prstGeom prst="rect">
            <a:avLst/>
          </a:prstGeom>
        </p:spPr>
        <p:txBody>
          <a:bodyPr/>
          <a:lstStyle/>
          <a:p>
            <a:r>
              <a:t>Putting it all Together</a:t>
            </a:r>
          </a:p>
        </p:txBody>
      </p:sp>
      <p:sp>
        <p:nvSpPr>
          <p:cNvPr id="222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52</a:t>
            </a:fld>
            <a:endParaRPr/>
          </a:p>
        </p:txBody>
      </p:sp>
      <p:pic>
        <p:nvPicPr>
          <p:cNvPr id="2227" name="Image" descr="Image"/>
          <p:cNvPicPr>
            <a:picLocks noChangeAspect="1"/>
          </p:cNvPicPr>
          <p:nvPr/>
        </p:nvPicPr>
        <p:blipFill>
          <a:blip r:embed="rId2">
            <a:extLst/>
          </a:blip>
          <a:srcRect l="18074" t="1046" r="1221" b="58227"/>
          <a:stretch>
            <a:fillRect/>
          </a:stretch>
        </p:blipFill>
        <p:spPr>
          <a:xfrm>
            <a:off x="3510865" y="1583905"/>
            <a:ext cx="7709836" cy="2725560"/>
          </a:xfrm>
          <a:prstGeom prst="rect">
            <a:avLst/>
          </a:prstGeom>
          <a:ln w="12700">
            <a:miter lim="400000"/>
          </a:ln>
        </p:spPr>
      </p:pic>
      <p:pic>
        <p:nvPicPr>
          <p:cNvPr id="2228" name="data_parallel.pdf" descr="data_parallel.pdf"/>
          <p:cNvPicPr>
            <a:picLocks noChangeAspect="1"/>
          </p:cNvPicPr>
          <p:nvPr/>
        </p:nvPicPr>
        <p:blipFill>
          <a:blip r:embed="rId3">
            <a:extLst/>
          </a:blip>
          <a:srcRect b="5567"/>
          <a:stretch>
            <a:fillRect/>
          </a:stretch>
        </p:blipFill>
        <p:spPr>
          <a:xfrm>
            <a:off x="1477244" y="2202966"/>
            <a:ext cx="2102239" cy="1583242"/>
          </a:xfrm>
          <a:prstGeom prst="rect">
            <a:avLst/>
          </a:prstGeom>
          <a:ln w="12700">
            <a:miter lim="400000"/>
          </a:ln>
        </p:spPr>
      </p:pic>
      <p:pic>
        <p:nvPicPr>
          <p:cNvPr id="2229" name="Image" descr="Image"/>
          <p:cNvPicPr>
            <a:picLocks noChangeAspect="1"/>
          </p:cNvPicPr>
          <p:nvPr/>
        </p:nvPicPr>
        <p:blipFill>
          <a:blip r:embed="rId2">
            <a:extLst/>
          </a:blip>
          <a:srcRect t="17352" r="81993" b="74341"/>
          <a:stretch>
            <a:fillRect/>
          </a:stretch>
        </p:blipFill>
        <p:spPr>
          <a:xfrm>
            <a:off x="1596505" y="1661440"/>
            <a:ext cx="1863655" cy="602168"/>
          </a:xfrm>
          <a:prstGeom prst="rect">
            <a:avLst/>
          </a:prstGeom>
          <a:ln w="12700">
            <a:miter lim="400000"/>
          </a:ln>
        </p:spPr>
      </p:pic>
      <p:pic>
        <p:nvPicPr>
          <p:cNvPr id="2230" name="Image" descr="Image"/>
          <p:cNvPicPr>
            <a:picLocks noChangeAspect="1"/>
          </p:cNvPicPr>
          <p:nvPr/>
        </p:nvPicPr>
        <p:blipFill>
          <a:blip r:embed="rId2">
            <a:extLst/>
          </a:blip>
          <a:srcRect l="46896" t="42886"/>
          <a:stretch>
            <a:fillRect/>
          </a:stretch>
        </p:blipFill>
        <p:spPr>
          <a:xfrm>
            <a:off x="6264026" y="4332153"/>
            <a:ext cx="5073097" cy="3822257"/>
          </a:xfrm>
          <a:prstGeom prst="rect">
            <a:avLst/>
          </a:prstGeom>
          <a:ln w="12700">
            <a:miter lim="400000"/>
          </a:ln>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 name="Putting it all Together"/>
          <p:cNvSpPr txBox="1">
            <a:spLocks noGrp="1"/>
          </p:cNvSpPr>
          <p:nvPr>
            <p:ph type="title"/>
          </p:nvPr>
        </p:nvSpPr>
        <p:spPr>
          <a:prstGeom prst="rect">
            <a:avLst/>
          </a:prstGeom>
        </p:spPr>
        <p:txBody>
          <a:bodyPr/>
          <a:lstStyle/>
          <a:p>
            <a:r>
              <a:t>Putting it all Together</a:t>
            </a:r>
          </a:p>
        </p:txBody>
      </p:sp>
      <p:sp>
        <p:nvSpPr>
          <p:cNvPr id="2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53</a:t>
            </a:fld>
            <a:endParaRPr/>
          </a:p>
        </p:txBody>
      </p:sp>
      <p:pic>
        <p:nvPicPr>
          <p:cNvPr id="2234" name="Image" descr="Image"/>
          <p:cNvPicPr>
            <a:picLocks noChangeAspect="1"/>
          </p:cNvPicPr>
          <p:nvPr/>
        </p:nvPicPr>
        <p:blipFill>
          <a:blip r:embed="rId2">
            <a:extLst/>
          </a:blip>
          <a:srcRect l="18074" t="1046" r="1221" b="58227"/>
          <a:stretch>
            <a:fillRect/>
          </a:stretch>
        </p:blipFill>
        <p:spPr>
          <a:xfrm>
            <a:off x="3510865" y="1583905"/>
            <a:ext cx="7709836" cy="2725560"/>
          </a:xfrm>
          <a:prstGeom prst="rect">
            <a:avLst/>
          </a:prstGeom>
          <a:ln w="12700">
            <a:miter lim="400000"/>
          </a:ln>
        </p:spPr>
      </p:pic>
      <p:pic>
        <p:nvPicPr>
          <p:cNvPr id="2235" name="data_parallel.pdf" descr="data_parallel.pdf"/>
          <p:cNvPicPr>
            <a:picLocks noChangeAspect="1"/>
          </p:cNvPicPr>
          <p:nvPr/>
        </p:nvPicPr>
        <p:blipFill>
          <a:blip r:embed="rId3">
            <a:extLst/>
          </a:blip>
          <a:srcRect b="5567"/>
          <a:stretch>
            <a:fillRect/>
          </a:stretch>
        </p:blipFill>
        <p:spPr>
          <a:xfrm>
            <a:off x="1477244" y="2202966"/>
            <a:ext cx="2102239" cy="1583242"/>
          </a:xfrm>
          <a:prstGeom prst="rect">
            <a:avLst/>
          </a:prstGeom>
          <a:ln w="12700">
            <a:miter lim="400000"/>
          </a:ln>
        </p:spPr>
      </p:pic>
      <p:pic>
        <p:nvPicPr>
          <p:cNvPr id="2236" name="Image" descr="Image"/>
          <p:cNvPicPr>
            <a:picLocks noChangeAspect="1"/>
          </p:cNvPicPr>
          <p:nvPr/>
        </p:nvPicPr>
        <p:blipFill>
          <a:blip r:embed="rId2">
            <a:extLst/>
          </a:blip>
          <a:srcRect t="17352" r="81993" b="74341"/>
          <a:stretch>
            <a:fillRect/>
          </a:stretch>
        </p:blipFill>
        <p:spPr>
          <a:xfrm>
            <a:off x="1596505" y="1661440"/>
            <a:ext cx="1863655" cy="602168"/>
          </a:xfrm>
          <a:prstGeom prst="rect">
            <a:avLst/>
          </a:prstGeom>
          <a:ln w="12700">
            <a:miter lim="400000"/>
          </a:ln>
        </p:spPr>
      </p:pic>
      <p:pic>
        <p:nvPicPr>
          <p:cNvPr id="2237" name="Image" descr="Image"/>
          <p:cNvPicPr>
            <a:picLocks noChangeAspect="1"/>
          </p:cNvPicPr>
          <p:nvPr/>
        </p:nvPicPr>
        <p:blipFill>
          <a:blip r:embed="rId2">
            <a:extLst/>
          </a:blip>
          <a:srcRect l="46896" t="42886"/>
          <a:stretch>
            <a:fillRect/>
          </a:stretch>
        </p:blipFill>
        <p:spPr>
          <a:xfrm>
            <a:off x="6264026" y="4332153"/>
            <a:ext cx="5073097" cy="3822257"/>
          </a:xfrm>
          <a:prstGeom prst="rect">
            <a:avLst/>
          </a:prstGeom>
          <a:ln w="12700">
            <a:miter lim="400000"/>
          </a:ln>
        </p:spPr>
      </p:pic>
      <p:pic>
        <p:nvPicPr>
          <p:cNvPr id="2238" name="Image" descr="Image"/>
          <p:cNvPicPr>
            <a:picLocks noChangeAspect="1"/>
          </p:cNvPicPr>
          <p:nvPr/>
        </p:nvPicPr>
        <p:blipFill>
          <a:blip r:embed="rId2">
            <a:extLst/>
          </a:blip>
          <a:srcRect t="43234" r="53002"/>
          <a:stretch>
            <a:fillRect/>
          </a:stretch>
        </p:blipFill>
        <p:spPr>
          <a:xfrm>
            <a:off x="1783903" y="4540984"/>
            <a:ext cx="4489748" cy="3798923"/>
          </a:xfrm>
          <a:prstGeom prst="rect">
            <a:avLst/>
          </a:prstGeom>
          <a:ln w="12700">
            <a:miter lim="400000"/>
          </a:ln>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0" name="Evaluating PipeDream"/>
          <p:cNvSpPr txBox="1">
            <a:spLocks noGrp="1"/>
          </p:cNvSpPr>
          <p:nvPr>
            <p:ph type="title"/>
          </p:nvPr>
        </p:nvSpPr>
        <p:spPr>
          <a:prstGeom prst="rect">
            <a:avLst/>
          </a:prstGeom>
        </p:spPr>
        <p:txBody>
          <a:bodyPr/>
          <a:lstStyle/>
          <a:p>
            <a:r>
              <a:t>Evaluating PipeDream</a:t>
            </a:r>
          </a:p>
        </p:txBody>
      </p:sp>
      <p:sp>
        <p:nvSpPr>
          <p:cNvPr id="2241" name="Evaluated on seven DNN models…"/>
          <p:cNvSpPr txBox="1">
            <a:spLocks noGrp="1"/>
          </p:cNvSpPr>
          <p:nvPr>
            <p:ph type="body" idx="1"/>
          </p:nvPr>
        </p:nvSpPr>
        <p:spPr>
          <a:prstGeom prst="rect">
            <a:avLst/>
          </a:prstGeom>
        </p:spPr>
        <p:txBody>
          <a:bodyPr/>
          <a:lstStyle/>
          <a:p>
            <a:r>
              <a:t>Evaluated on seven DNN models</a:t>
            </a:r>
          </a:p>
          <a:p>
            <a:pPr lvl="2"/>
            <a:r>
              <a:t>GNMT, VGG-16, Resnet-50, AWD-LM, …</a:t>
            </a:r>
          </a:p>
          <a:p>
            <a:r>
              <a:t>Cluster Setups</a:t>
            </a:r>
          </a:p>
        </p:txBody>
      </p:sp>
      <p:sp>
        <p:nvSpPr>
          <p:cNvPr id="224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54</a:t>
            </a:fld>
            <a:endParaRPr/>
          </a:p>
        </p:txBody>
      </p:sp>
      <p:pic>
        <p:nvPicPr>
          <p:cNvPr id="2243" name="parakit_papers (1).pdf" descr="parakit_papers (1).pdf"/>
          <p:cNvPicPr>
            <a:picLocks noChangeAspect="1"/>
          </p:cNvPicPr>
          <p:nvPr/>
        </p:nvPicPr>
        <p:blipFill>
          <a:blip r:embed="rId2">
            <a:extLst/>
          </a:blip>
          <a:stretch>
            <a:fillRect/>
          </a:stretch>
        </p:blipFill>
        <p:spPr>
          <a:xfrm>
            <a:off x="1037140" y="4314726"/>
            <a:ext cx="10930520" cy="3583428"/>
          </a:xfrm>
          <a:prstGeom prst="rect">
            <a:avLst/>
          </a:prstGeom>
          <a:ln w="12700">
            <a:miter lim="400000"/>
          </a:ln>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5" name="Summary of Results"/>
          <p:cNvSpPr txBox="1">
            <a:spLocks noGrp="1"/>
          </p:cNvSpPr>
          <p:nvPr>
            <p:ph type="title"/>
          </p:nvPr>
        </p:nvSpPr>
        <p:spPr>
          <a:prstGeom prst="rect">
            <a:avLst/>
          </a:prstGeom>
        </p:spPr>
        <p:txBody>
          <a:bodyPr/>
          <a:lstStyle/>
          <a:p>
            <a:r>
              <a:t>Summary of Results</a:t>
            </a:r>
          </a:p>
        </p:txBody>
      </p:sp>
      <p:sp>
        <p:nvSpPr>
          <p:cNvPr id="224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55</a:t>
            </a:fld>
            <a:endParaRPr/>
          </a:p>
        </p:txBody>
      </p:sp>
      <p:pic>
        <p:nvPicPr>
          <p:cNvPr id="2247" name="parakit_papers (2).pdf" descr="parakit_papers (2).pdf"/>
          <p:cNvPicPr>
            <a:picLocks noChangeAspect="1"/>
          </p:cNvPicPr>
          <p:nvPr/>
        </p:nvPicPr>
        <p:blipFill>
          <a:blip r:embed="rId2">
            <a:extLst/>
          </a:blip>
          <a:stretch>
            <a:fillRect/>
          </a:stretch>
        </p:blipFill>
        <p:spPr>
          <a:xfrm>
            <a:off x="380987" y="2087127"/>
            <a:ext cx="12255526" cy="5183281"/>
          </a:xfrm>
          <a:prstGeom prst="rect">
            <a:avLst/>
          </a:prstGeom>
          <a:ln w="12700">
            <a:miter lim="400000"/>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9" name="PipeDream 5x Better"/>
          <p:cNvSpPr txBox="1">
            <a:spLocks noGrp="1"/>
          </p:cNvSpPr>
          <p:nvPr>
            <p:ph type="title"/>
          </p:nvPr>
        </p:nvSpPr>
        <p:spPr>
          <a:xfrm>
            <a:off x="19050" y="254000"/>
            <a:ext cx="12966700" cy="1104900"/>
          </a:xfrm>
          <a:prstGeom prst="rect">
            <a:avLst/>
          </a:prstGeom>
        </p:spPr>
        <p:txBody>
          <a:bodyPr/>
          <a:lstStyle/>
          <a:p>
            <a:r>
              <a:t>PipeDream 5x Better</a:t>
            </a:r>
          </a:p>
        </p:txBody>
      </p:sp>
      <p:sp>
        <p:nvSpPr>
          <p:cNvPr id="2250" name="VGG-16 on V100 GPUs (AWS p3.2xlarge)…"/>
          <p:cNvSpPr txBox="1">
            <a:spLocks noGrp="1"/>
          </p:cNvSpPr>
          <p:nvPr>
            <p:ph type="body" idx="1"/>
          </p:nvPr>
        </p:nvSpPr>
        <p:spPr>
          <a:prstGeom prst="rect">
            <a:avLst/>
          </a:prstGeom>
        </p:spPr>
        <p:txBody>
          <a:bodyPr/>
          <a:lstStyle/>
          <a:p>
            <a:r>
              <a:t>VGG-16 on V100 GPUs (AWS p3.2xlarge)</a:t>
            </a:r>
          </a:p>
          <a:p>
            <a:pPr lvl="2"/>
            <a:r>
              <a:t>PipeDream reduces communication by 95%</a:t>
            </a:r>
          </a:p>
        </p:txBody>
      </p:sp>
      <p:sp>
        <p:nvSpPr>
          <p:cNvPr id="22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56</a:t>
            </a:fld>
            <a:endParaRPr/>
          </a:p>
        </p:txBody>
      </p:sp>
      <p:pic>
        <p:nvPicPr>
          <p:cNvPr id="2252" name="vgg16_v100 (1).pdf" descr="vgg16_v100 (1).pdf"/>
          <p:cNvPicPr>
            <a:picLocks noChangeAspect="1"/>
          </p:cNvPicPr>
          <p:nvPr/>
        </p:nvPicPr>
        <p:blipFill>
          <a:blip r:embed="rId2">
            <a:extLst/>
          </a:blip>
          <a:stretch>
            <a:fillRect/>
          </a:stretch>
        </p:blipFill>
        <p:spPr>
          <a:xfrm>
            <a:off x="234867" y="4019793"/>
            <a:ext cx="12535066" cy="4070107"/>
          </a:xfrm>
          <a:prstGeom prst="rect">
            <a:avLst/>
          </a:prstGeom>
          <a:ln w="12700">
            <a:miter lim="400000"/>
          </a:ln>
        </p:spPr>
      </p:pic>
      <p:grpSp>
        <p:nvGrpSpPr>
          <p:cNvPr id="2257" name="Group"/>
          <p:cNvGrpSpPr/>
          <p:nvPr/>
        </p:nvGrpSpPr>
        <p:grpSpPr>
          <a:xfrm>
            <a:off x="3362647" y="4991099"/>
            <a:ext cx="5725324" cy="1787246"/>
            <a:chOff x="0" y="0"/>
            <a:chExt cx="5725322" cy="1787244"/>
          </a:xfrm>
        </p:grpSpPr>
        <p:sp>
          <p:nvSpPr>
            <p:cNvPr id="2253" name="Line"/>
            <p:cNvSpPr/>
            <p:nvPr/>
          </p:nvSpPr>
          <p:spPr>
            <a:xfrm flipV="1">
              <a:off x="-1" y="-1"/>
              <a:ext cx="2" cy="1787246"/>
            </a:xfrm>
            <a:prstGeom prst="line">
              <a:avLst/>
            </a:prstGeom>
            <a:noFill/>
            <a:ln w="63500" cap="flat">
              <a:solidFill>
                <a:srgbClr val="000000"/>
              </a:solidFill>
              <a:prstDash val="sysDot"/>
              <a:miter lim="400000"/>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254" name="Line"/>
            <p:cNvSpPr/>
            <p:nvPr/>
          </p:nvSpPr>
          <p:spPr>
            <a:xfrm flipV="1">
              <a:off x="5725322" y="-1"/>
              <a:ext cx="1" cy="1787246"/>
            </a:xfrm>
            <a:prstGeom prst="line">
              <a:avLst/>
            </a:prstGeom>
            <a:noFill/>
            <a:ln w="63500" cap="flat">
              <a:solidFill>
                <a:srgbClr val="000000"/>
              </a:solidFill>
              <a:prstDash val="sysDot"/>
              <a:miter lim="400000"/>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255" name="Line"/>
            <p:cNvSpPr/>
            <p:nvPr/>
          </p:nvSpPr>
          <p:spPr>
            <a:xfrm>
              <a:off x="68729" y="1521887"/>
              <a:ext cx="5625965" cy="1"/>
            </a:xfrm>
            <a:prstGeom prst="line">
              <a:avLst/>
            </a:prstGeom>
            <a:noFill/>
            <a:ln w="63500" cap="flat">
              <a:solidFill>
                <a:srgbClr val="000000"/>
              </a:solidFill>
              <a:custDash>
                <a:ds d="200000" sp="200000"/>
              </a:custDash>
              <a:miter lim="400000"/>
              <a:headEnd type="triangle" w="med" len="med"/>
              <a:tailEnd type="triangle" w="med" len="med"/>
            </a:ln>
            <a:effectLst/>
          </p:spPr>
          <p:txBody>
            <a:bodyPr wrap="square" lIns="0" tIns="0" rIns="0" bIns="0" numCol="1" anchor="t">
              <a:noAutofit/>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2256" name="5x"/>
            <p:cNvSpPr txBox="1"/>
            <p:nvPr/>
          </p:nvSpPr>
          <p:spPr>
            <a:xfrm>
              <a:off x="2557861" y="852446"/>
              <a:ext cx="647701" cy="723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5x</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7" grpId="1"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9" name="PipeDream Reduces Communication"/>
          <p:cNvSpPr txBox="1">
            <a:spLocks noGrp="1"/>
          </p:cNvSpPr>
          <p:nvPr>
            <p:ph type="title"/>
          </p:nvPr>
        </p:nvSpPr>
        <p:spPr>
          <a:prstGeom prst="rect">
            <a:avLst/>
          </a:prstGeom>
        </p:spPr>
        <p:txBody>
          <a:bodyPr/>
          <a:lstStyle>
            <a:lvl1pPr>
              <a:defRPr sz="6000"/>
            </a:lvl1pPr>
          </a:lstStyle>
          <a:p>
            <a:r>
              <a:t>PipeDream Reduces Communication</a:t>
            </a:r>
          </a:p>
        </p:txBody>
      </p:sp>
      <p:sp>
        <p:nvSpPr>
          <p:cNvPr id="2260" name="PipeDream chooses DP only for Resnet-50"/>
          <p:cNvSpPr txBox="1">
            <a:spLocks noGrp="1"/>
          </p:cNvSpPr>
          <p:nvPr>
            <p:ph type="body" idx="1"/>
          </p:nvPr>
        </p:nvSpPr>
        <p:spPr>
          <a:prstGeom prst="rect">
            <a:avLst/>
          </a:prstGeom>
        </p:spPr>
        <p:txBody>
          <a:bodyPr/>
          <a:lstStyle/>
          <a:p>
            <a:r>
              <a:t>PipeDream chooses DP only for Resnet-50</a:t>
            </a:r>
          </a:p>
        </p:txBody>
      </p:sp>
      <p:sp>
        <p:nvSpPr>
          <p:cNvPr id="22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57</a:t>
            </a:fld>
            <a:endParaRPr/>
          </a:p>
        </p:txBody>
      </p:sp>
      <p:pic>
        <p:nvPicPr>
          <p:cNvPr id="2262" name="communication_overhead.pdf" descr="communication_overhead.pdf"/>
          <p:cNvPicPr>
            <a:picLocks noChangeAspect="1"/>
          </p:cNvPicPr>
          <p:nvPr/>
        </p:nvPicPr>
        <p:blipFill>
          <a:blip r:embed="rId2">
            <a:extLst/>
          </a:blip>
          <a:stretch>
            <a:fillRect/>
          </a:stretch>
        </p:blipFill>
        <p:spPr>
          <a:xfrm>
            <a:off x="498856" y="2692075"/>
            <a:ext cx="12007088" cy="5442275"/>
          </a:xfrm>
          <a:prstGeom prst="rect">
            <a:avLst/>
          </a:prstGeom>
          <a:ln w="12700">
            <a:miter lim="400000"/>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4" name="Take-away Messages From PipeDream"/>
          <p:cNvSpPr txBox="1">
            <a:spLocks noGrp="1"/>
          </p:cNvSpPr>
          <p:nvPr>
            <p:ph type="title"/>
          </p:nvPr>
        </p:nvSpPr>
        <p:spPr>
          <a:prstGeom prst="rect">
            <a:avLst/>
          </a:prstGeom>
        </p:spPr>
        <p:txBody>
          <a:bodyPr/>
          <a:lstStyle>
            <a:lvl1pPr>
              <a:defRPr sz="5600"/>
            </a:lvl1pPr>
          </a:lstStyle>
          <a:p>
            <a:r>
              <a:t>Take-away Messages From PipeDream</a:t>
            </a:r>
          </a:p>
        </p:txBody>
      </p:sp>
      <p:sp>
        <p:nvSpPr>
          <p:cNvPr id="2265" name="Combine pipeline-, data-, model- parallelism…"/>
          <p:cNvSpPr txBox="1">
            <a:spLocks noGrp="1"/>
          </p:cNvSpPr>
          <p:nvPr>
            <p:ph type="body" idx="1"/>
          </p:nvPr>
        </p:nvSpPr>
        <p:spPr>
          <a:xfrm>
            <a:off x="355600" y="1562100"/>
            <a:ext cx="12280900" cy="7334264"/>
          </a:xfrm>
          <a:prstGeom prst="rect">
            <a:avLst/>
          </a:prstGeom>
        </p:spPr>
        <p:txBody>
          <a:bodyPr/>
          <a:lstStyle/>
          <a:p>
            <a:r>
              <a:t>Combine pipeline-, data-, model- parallelism</a:t>
            </a:r>
          </a:p>
          <a:p>
            <a:pPr lvl="2"/>
            <a:r>
              <a:t>Inter-batch parallelism </a:t>
            </a:r>
          </a:p>
          <a:p>
            <a:endParaRPr/>
          </a:p>
          <a:p>
            <a:r>
              <a:t>Reduces time to target accuracy by up to 5x</a:t>
            </a:r>
          </a:p>
          <a:p>
            <a:pPr lvl="2"/>
            <a:r>
              <a:t>Reduces communication</a:t>
            </a:r>
          </a:p>
          <a:p>
            <a:pPr lvl="2"/>
            <a:r>
              <a:t>Improves compute accelerator efficiency</a:t>
            </a:r>
          </a:p>
        </p:txBody>
      </p:sp>
      <p:sp>
        <p:nvSpPr>
          <p:cNvPr id="226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58</a:t>
            </a:fld>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8" name="Thesis Contributions"/>
          <p:cNvSpPr txBox="1">
            <a:spLocks noGrp="1"/>
          </p:cNvSpPr>
          <p:nvPr>
            <p:ph type="title"/>
          </p:nvPr>
        </p:nvSpPr>
        <p:spPr>
          <a:prstGeom prst="rect">
            <a:avLst/>
          </a:prstGeom>
        </p:spPr>
        <p:txBody>
          <a:bodyPr/>
          <a:lstStyle/>
          <a:p>
            <a:r>
              <a:t>Thesis Contributions</a:t>
            </a:r>
          </a:p>
        </p:txBody>
      </p:sp>
      <p:sp>
        <p:nvSpPr>
          <p:cNvPr id="2269" name="Addressing stragglers in iterative ML…"/>
          <p:cNvSpPr txBox="1">
            <a:spLocks noGrp="1"/>
          </p:cNvSpPr>
          <p:nvPr>
            <p:ph type="body" idx="1"/>
          </p:nvPr>
        </p:nvSpPr>
        <p:spPr>
          <a:xfrm>
            <a:off x="165100" y="1562100"/>
            <a:ext cx="12674600" cy="6756400"/>
          </a:xfrm>
          <a:prstGeom prst="rect">
            <a:avLst/>
          </a:prstGeom>
        </p:spPr>
        <p:txBody>
          <a:bodyPr/>
          <a:lstStyle/>
          <a:p>
            <a:pPr>
              <a:defRPr sz="4000"/>
            </a:pPr>
            <a:r>
              <a:t>Addressing stragglers in iterative ML</a:t>
            </a:r>
          </a:p>
          <a:p>
            <a:pPr lvl="2">
              <a:defRPr sz="3200"/>
            </a:pPr>
            <a:r>
              <a:t>Combined flexible synchronization and work re-assignment</a:t>
            </a:r>
          </a:p>
          <a:p>
            <a:pPr>
              <a:defRPr sz="4000"/>
            </a:pPr>
            <a:r>
              <a:t>Agile elastic ML system</a:t>
            </a:r>
          </a:p>
          <a:p>
            <a:pPr lvl="2">
              <a:defRPr sz="3200"/>
            </a:pPr>
            <a:r>
              <a:t>Design a parameter server system for transient resources</a:t>
            </a:r>
          </a:p>
          <a:p>
            <a:pPr lvl="2">
              <a:defRPr sz="3200"/>
            </a:pPr>
            <a:r>
              <a:t>Designed RM for batch workloads on EC2 spot market</a:t>
            </a:r>
          </a:p>
          <a:p>
            <a:pPr>
              <a:defRPr sz="4000"/>
            </a:pPr>
            <a:r>
              <a:t>Pipeline parallelism for DNN training</a:t>
            </a:r>
          </a:p>
          <a:p>
            <a:pPr lvl="2">
              <a:defRPr sz="3200"/>
            </a:pPr>
            <a:r>
              <a:t>Designed a system that combines model parallelism, pipelining, and data-parallelism.</a:t>
            </a:r>
          </a:p>
        </p:txBody>
      </p:sp>
      <p:sp>
        <p:nvSpPr>
          <p:cNvPr id="227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59</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hesis Statement"/>
          <p:cNvSpPr txBox="1">
            <a:spLocks noGrp="1"/>
          </p:cNvSpPr>
          <p:nvPr>
            <p:ph type="title"/>
          </p:nvPr>
        </p:nvSpPr>
        <p:spPr>
          <a:prstGeom prst="rect">
            <a:avLst/>
          </a:prstGeom>
        </p:spPr>
        <p:txBody>
          <a:bodyPr/>
          <a:lstStyle/>
          <a:p>
            <a:r>
              <a:t>Thesis Statement</a:t>
            </a:r>
          </a:p>
        </p:txBody>
      </p:sp>
      <p:sp>
        <p:nvSpPr>
          <p:cNvPr id="380" name="Improvements of 5x or more can be achieved for training ML models in shared computing environments by structuring software frameworks and work distribution to mitigate performance jitter, exploit transient resources, and address communication bandwidth limitations."/>
          <p:cNvSpPr txBox="1">
            <a:spLocks noGrp="1"/>
          </p:cNvSpPr>
          <p:nvPr>
            <p:ph type="body" idx="1"/>
          </p:nvPr>
        </p:nvSpPr>
        <p:spPr>
          <a:xfrm>
            <a:off x="368300" y="1585433"/>
            <a:ext cx="12280900" cy="5715001"/>
          </a:xfrm>
          <a:prstGeom prst="rect">
            <a:avLst/>
          </a:prstGeom>
        </p:spPr>
        <p:txBody>
          <a:bodyPr/>
          <a:lstStyle/>
          <a:p>
            <a:pPr>
              <a:defRPr sz="4700"/>
            </a:pPr>
            <a:r>
              <a:t>Improvements of 5x or more can be achieved for training ML models in shared computing environments by structuring software frameworks and work distribution to mitigate performance jitter, exploit transient resources, and address communication bandwidth limitations.</a:t>
            </a:r>
          </a:p>
        </p:txBody>
      </p:sp>
      <p:sp>
        <p:nvSpPr>
          <p:cNvPr id="381" name="Slide Number"/>
          <p:cNvSpPr txBox="1">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2" name="Thesis Statement"/>
          <p:cNvSpPr txBox="1">
            <a:spLocks noGrp="1"/>
          </p:cNvSpPr>
          <p:nvPr>
            <p:ph type="title"/>
          </p:nvPr>
        </p:nvSpPr>
        <p:spPr>
          <a:prstGeom prst="rect">
            <a:avLst/>
          </a:prstGeom>
        </p:spPr>
        <p:txBody>
          <a:bodyPr/>
          <a:lstStyle/>
          <a:p>
            <a:r>
              <a:t>Thesis Statement</a:t>
            </a:r>
          </a:p>
        </p:txBody>
      </p:sp>
      <p:sp>
        <p:nvSpPr>
          <p:cNvPr id="2273" name="Improvements of 5x or more can be achieved for training ML models in shared computing environments by structuring software frameworks and work distribution to mitigate performance jitter, exploit transient resources, and address communication bandwidth limitations."/>
          <p:cNvSpPr txBox="1">
            <a:spLocks noGrp="1"/>
          </p:cNvSpPr>
          <p:nvPr>
            <p:ph type="body" idx="1"/>
          </p:nvPr>
        </p:nvSpPr>
        <p:spPr>
          <a:xfrm>
            <a:off x="368300" y="1585433"/>
            <a:ext cx="12280900" cy="5715001"/>
          </a:xfrm>
          <a:prstGeom prst="rect">
            <a:avLst/>
          </a:prstGeom>
        </p:spPr>
        <p:txBody>
          <a:bodyPr/>
          <a:lstStyle/>
          <a:p>
            <a:pPr>
              <a:defRPr sz="4700"/>
            </a:pPr>
            <a:r>
              <a:t>Improvements of 5x or more can be achieved for training ML models in shared computing environments by structuring software frameworks and work distribution to mitigate performance jitter, exploit transient resources, and address communication bandwidth limitations.</a:t>
            </a:r>
          </a:p>
        </p:txBody>
      </p:sp>
      <p:sp>
        <p:nvSpPr>
          <p:cNvPr id="22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60</a:t>
            </a:fld>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6" name="Thank You"/>
          <p:cNvSpPr txBox="1">
            <a:spLocks noGrp="1"/>
          </p:cNvSpPr>
          <p:nvPr>
            <p:ph type="title"/>
          </p:nvPr>
        </p:nvSpPr>
        <p:spPr>
          <a:prstGeom prst="rect">
            <a:avLst/>
          </a:prstGeom>
        </p:spPr>
        <p:txBody>
          <a:bodyPr/>
          <a:lstStyle/>
          <a:p>
            <a:r>
              <a:t>Thank You</a:t>
            </a:r>
          </a:p>
        </p:txBody>
      </p:sp>
      <p:sp>
        <p:nvSpPr>
          <p:cNvPr id="2277" name="My advisors: Greg Ganger &amp; Phil Gibbons…"/>
          <p:cNvSpPr txBox="1">
            <a:spLocks noGrp="1"/>
          </p:cNvSpPr>
          <p:nvPr>
            <p:ph type="body" idx="1"/>
          </p:nvPr>
        </p:nvSpPr>
        <p:spPr>
          <a:xfrm>
            <a:off x="355600" y="1562100"/>
            <a:ext cx="12280900" cy="6629400"/>
          </a:xfrm>
          <a:prstGeom prst="rect">
            <a:avLst/>
          </a:prstGeom>
        </p:spPr>
        <p:txBody>
          <a:bodyPr/>
          <a:lstStyle/>
          <a:p>
            <a:pPr>
              <a:defRPr sz="3600"/>
            </a:pPr>
            <a:r>
              <a:t>My advisors: Greg Ganger &amp; Phil Gibbons</a:t>
            </a:r>
          </a:p>
          <a:p>
            <a:pPr>
              <a:defRPr sz="3600"/>
            </a:pPr>
            <a:r>
              <a:t>My thesis committee:</a:t>
            </a:r>
          </a:p>
          <a:p>
            <a:pPr lvl="1"/>
            <a:r>
              <a:t>Greg, Phil, Amar Phanishayee, Ameet Talwalkar</a:t>
            </a:r>
          </a:p>
          <a:p>
            <a:pPr>
              <a:defRPr sz="3600"/>
            </a:pPr>
            <a:r>
              <a:t>My Collaborators: Henggang Cui, Wei Dai, Jinliang Wei, Greg Ganger, Phillip Gibbons, Garth Gibson, Kevin Hsieh, Nandita Vijaykumar, Onur Mutlu, Alexey Tumanov, Andrew Chung,  Deepak Narayanan, Amar Phanishayee, Vivek Seshadri.</a:t>
            </a:r>
          </a:p>
          <a:p>
            <a:pPr>
              <a:defRPr sz="3600"/>
            </a:pPr>
            <a:r>
              <a:t>Many others and you the listeners!</a:t>
            </a:r>
          </a:p>
        </p:txBody>
      </p:sp>
      <p:sp>
        <p:nvSpPr>
          <p:cNvPr id="22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61</a:t>
            </a:fld>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0" name="Thesis Contributions"/>
          <p:cNvSpPr txBox="1">
            <a:spLocks noGrp="1"/>
          </p:cNvSpPr>
          <p:nvPr>
            <p:ph type="title"/>
          </p:nvPr>
        </p:nvSpPr>
        <p:spPr>
          <a:prstGeom prst="rect">
            <a:avLst/>
          </a:prstGeom>
        </p:spPr>
        <p:txBody>
          <a:bodyPr/>
          <a:lstStyle/>
          <a:p>
            <a:r>
              <a:t>Thesis Contributions</a:t>
            </a:r>
          </a:p>
        </p:txBody>
      </p:sp>
      <p:sp>
        <p:nvSpPr>
          <p:cNvPr id="2281" name="Addressing stragglers in iterative ML…"/>
          <p:cNvSpPr txBox="1">
            <a:spLocks noGrp="1"/>
          </p:cNvSpPr>
          <p:nvPr>
            <p:ph type="body" idx="1"/>
          </p:nvPr>
        </p:nvSpPr>
        <p:spPr>
          <a:xfrm>
            <a:off x="165100" y="1562100"/>
            <a:ext cx="12674600" cy="6756400"/>
          </a:xfrm>
          <a:prstGeom prst="rect">
            <a:avLst/>
          </a:prstGeom>
        </p:spPr>
        <p:txBody>
          <a:bodyPr/>
          <a:lstStyle/>
          <a:p>
            <a:pPr>
              <a:defRPr sz="4000"/>
            </a:pPr>
            <a:r>
              <a:t>Addressing stragglers in iterative ML</a:t>
            </a:r>
          </a:p>
          <a:p>
            <a:pPr lvl="2">
              <a:defRPr sz="3200"/>
            </a:pPr>
            <a:r>
              <a:t>Combined flexible synchronization and work re-assignment</a:t>
            </a:r>
          </a:p>
          <a:p>
            <a:pPr>
              <a:defRPr sz="4000"/>
            </a:pPr>
            <a:r>
              <a:t>Agile elastic ML system</a:t>
            </a:r>
          </a:p>
          <a:p>
            <a:pPr lvl="2">
              <a:defRPr sz="3200"/>
            </a:pPr>
            <a:r>
              <a:t>Design a parameter server system for transient resources</a:t>
            </a:r>
          </a:p>
          <a:p>
            <a:pPr lvl="2">
              <a:defRPr sz="3200"/>
            </a:pPr>
            <a:r>
              <a:t>Designed RM for batch workloads on EC2 spot market</a:t>
            </a:r>
          </a:p>
          <a:p>
            <a:pPr>
              <a:defRPr sz="4000"/>
            </a:pPr>
            <a:r>
              <a:t>Pipeline parallelism for DNN training</a:t>
            </a:r>
          </a:p>
          <a:p>
            <a:pPr lvl="2">
              <a:defRPr sz="3200"/>
            </a:pPr>
            <a:r>
              <a:t>Designed a system that combines model parallelism, pipelining, and data-parallelism.</a:t>
            </a:r>
          </a:p>
        </p:txBody>
      </p:sp>
      <p:sp>
        <p:nvSpPr>
          <p:cNvPr id="228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62</a:t>
            </a:fld>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4" name="Backup Slides"/>
          <p:cNvSpPr txBox="1">
            <a:spLocks noGrp="1"/>
          </p:cNvSpPr>
          <p:nvPr>
            <p:ph type="title"/>
          </p:nvPr>
        </p:nvSpPr>
        <p:spPr>
          <a:prstGeom prst="rect">
            <a:avLst/>
          </a:prstGeom>
        </p:spPr>
        <p:txBody>
          <a:bodyPr/>
          <a:lstStyle/>
          <a:p>
            <a:r>
              <a:t>Backup Slides</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5" name="Long Term Stragglers"/>
          <p:cNvSpPr txBox="1">
            <a:spLocks noGrp="1"/>
          </p:cNvSpPr>
          <p:nvPr>
            <p:ph type="title"/>
          </p:nvPr>
        </p:nvSpPr>
        <p:spPr>
          <a:prstGeom prst="rect">
            <a:avLst/>
          </a:prstGeom>
        </p:spPr>
        <p:txBody>
          <a:bodyPr/>
          <a:lstStyle/>
          <a:p>
            <a:r>
              <a:t>Long Term Stragglers</a:t>
            </a:r>
          </a:p>
        </p:txBody>
      </p:sp>
      <p:sp>
        <p:nvSpPr>
          <p:cNvPr id="2316" name="50% of machines given 75% of the workload"/>
          <p:cNvSpPr txBox="1">
            <a:spLocks noGrp="1"/>
          </p:cNvSpPr>
          <p:nvPr>
            <p:ph type="body" idx="1"/>
          </p:nvPr>
        </p:nvSpPr>
        <p:spPr>
          <a:xfrm>
            <a:off x="368300" y="1594364"/>
            <a:ext cx="12280900" cy="5715001"/>
          </a:xfrm>
          <a:prstGeom prst="rect">
            <a:avLst/>
          </a:prstGeom>
        </p:spPr>
        <p:txBody>
          <a:bodyPr/>
          <a:lstStyle/>
          <a:p>
            <a:r>
              <a:t>50% of machines given 75% of the workload</a:t>
            </a:r>
          </a:p>
        </p:txBody>
      </p:sp>
      <p:sp>
        <p:nvSpPr>
          <p:cNvPr id="231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64</a:t>
            </a:fld>
            <a:endParaRPr/>
          </a:p>
        </p:txBody>
      </p:sp>
      <p:pic>
        <p:nvPicPr>
          <p:cNvPr id="2318" name="p19_1.pdf" descr="p19_1.pdf"/>
          <p:cNvPicPr>
            <a:picLocks noChangeAspect="1"/>
          </p:cNvPicPr>
          <p:nvPr/>
        </p:nvPicPr>
        <p:blipFill>
          <a:blip r:embed="rId3">
            <a:extLst/>
          </a:blip>
          <a:stretch>
            <a:fillRect/>
          </a:stretch>
        </p:blipFill>
        <p:spPr>
          <a:xfrm>
            <a:off x="2279019" y="2325261"/>
            <a:ext cx="8609416" cy="6076157"/>
          </a:xfrm>
          <a:prstGeom prst="rect">
            <a:avLst/>
          </a:prstGeom>
          <a:ln w="12700">
            <a:miter lim="400000"/>
          </a:ln>
        </p:spPr>
      </p:pic>
      <p:pic>
        <p:nvPicPr>
          <p:cNvPr id="2319" name="p19_2.pdf" descr="p19_2.pdf"/>
          <p:cNvPicPr>
            <a:picLocks noChangeAspect="1"/>
          </p:cNvPicPr>
          <p:nvPr/>
        </p:nvPicPr>
        <p:blipFill>
          <a:blip r:embed="rId4">
            <a:extLst/>
          </a:blip>
          <a:stretch>
            <a:fillRect/>
          </a:stretch>
        </p:blipFill>
        <p:spPr>
          <a:xfrm>
            <a:off x="2273300" y="2324100"/>
            <a:ext cx="8581119" cy="6070600"/>
          </a:xfrm>
          <a:prstGeom prst="rect">
            <a:avLst/>
          </a:prstGeom>
          <a:ln w="12700">
            <a:miter lim="400000"/>
          </a:ln>
        </p:spPr>
      </p:pic>
      <p:pic>
        <p:nvPicPr>
          <p:cNvPr id="2320" name="p19_3.pdf" descr="p19_3.pdf"/>
          <p:cNvPicPr>
            <a:picLocks noChangeAspect="1"/>
          </p:cNvPicPr>
          <p:nvPr/>
        </p:nvPicPr>
        <p:blipFill>
          <a:blip r:embed="rId5">
            <a:extLst/>
          </a:blip>
          <a:stretch>
            <a:fillRect/>
          </a:stretch>
        </p:blipFill>
        <p:spPr>
          <a:xfrm>
            <a:off x="2273300" y="2324100"/>
            <a:ext cx="8568212" cy="6070600"/>
          </a:xfrm>
          <a:prstGeom prst="rect">
            <a:avLst/>
          </a:prstGeom>
          <a:ln w="12700">
            <a:miter lim="400000"/>
          </a:ln>
        </p:spPr>
      </p:pic>
      <p:pic>
        <p:nvPicPr>
          <p:cNvPr id="2321" name="p19_4.pdf" descr="p19_4.pdf"/>
          <p:cNvPicPr>
            <a:picLocks noChangeAspect="1"/>
          </p:cNvPicPr>
          <p:nvPr/>
        </p:nvPicPr>
        <p:blipFill>
          <a:blip r:embed="rId6">
            <a:extLst/>
          </a:blip>
          <a:stretch>
            <a:fillRect/>
          </a:stretch>
        </p:blipFill>
        <p:spPr>
          <a:xfrm>
            <a:off x="2273300" y="2324100"/>
            <a:ext cx="8572852" cy="6070600"/>
          </a:xfrm>
          <a:prstGeom prst="rect">
            <a:avLst/>
          </a:prstGeom>
          <a:ln w="12700">
            <a:miter lim="400000"/>
          </a:ln>
        </p:spPr>
      </p:pic>
      <p:pic>
        <p:nvPicPr>
          <p:cNvPr id="2322" name="p19_5.pdf" descr="p19_5.pdf"/>
          <p:cNvPicPr>
            <a:picLocks noChangeAspect="1"/>
          </p:cNvPicPr>
          <p:nvPr/>
        </p:nvPicPr>
        <p:blipFill>
          <a:blip r:embed="rId7">
            <a:extLst/>
          </a:blip>
          <a:stretch>
            <a:fillRect/>
          </a:stretch>
        </p:blipFill>
        <p:spPr>
          <a:xfrm>
            <a:off x="2273300" y="2324100"/>
            <a:ext cx="8547069" cy="607060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iterate>
                                    <p:tmAbs val="0"/>
                                  </p:iterate>
                                  <p:childTnLst>
                                    <p:set>
                                      <p:cBhvr>
                                        <p:cTn id="10" fill="hold">
                                          <p:stCondLst>
                                            <p:cond delay="0"/>
                                          </p:stCondLst>
                                        </p:cTn>
                                        <p:tgtEl>
                                          <p:spTgt spid="2318"/>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23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4" nodeType="clickEffect">
                                  <p:stCondLst>
                                    <p:cond delay="0"/>
                                  </p:stCondLst>
                                  <p:iterate>
                                    <p:tmAbs val="0"/>
                                  </p:iterate>
                                  <p:childTnLst>
                                    <p:set>
                                      <p:cBhvr>
                                        <p:cTn id="17" fill="hold">
                                          <p:stCondLst>
                                            <p:cond delay="0"/>
                                          </p:stCondLst>
                                        </p:cTn>
                                        <p:tgtEl>
                                          <p:spTgt spid="2319"/>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5" nodeType="afterEffect">
                                  <p:stCondLst>
                                    <p:cond delay="0"/>
                                  </p:stCondLst>
                                  <p:iterate>
                                    <p:tmAbs val="0"/>
                                  </p:iterate>
                                  <p:childTnLst>
                                    <p:set>
                                      <p:cBhvr>
                                        <p:cTn id="20" fill="hold"/>
                                        <p:tgtEl>
                                          <p:spTgt spid="23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6" nodeType="clickEffect">
                                  <p:stCondLst>
                                    <p:cond delay="0"/>
                                  </p:stCondLst>
                                  <p:iterate>
                                    <p:tmAbs val="0"/>
                                  </p:iterate>
                                  <p:childTnLst>
                                    <p:set>
                                      <p:cBhvr>
                                        <p:cTn id="24" fill="hold">
                                          <p:stCondLst>
                                            <p:cond delay="0"/>
                                          </p:stCondLst>
                                        </p:cTn>
                                        <p:tgtEl>
                                          <p:spTgt spid="2320"/>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7" nodeType="afterEffect">
                                  <p:stCondLst>
                                    <p:cond delay="0"/>
                                  </p:stCondLst>
                                  <p:iterate>
                                    <p:tmAbs val="0"/>
                                  </p:iterate>
                                  <p:childTnLst>
                                    <p:set>
                                      <p:cBhvr>
                                        <p:cTn id="27" fill="hold"/>
                                        <p:tgtEl>
                                          <p:spTgt spid="23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8" nodeType="clickEffect">
                                  <p:stCondLst>
                                    <p:cond delay="0"/>
                                  </p:stCondLst>
                                  <p:iterate>
                                    <p:tmAbs val="0"/>
                                  </p:iterate>
                                  <p:childTnLst>
                                    <p:set>
                                      <p:cBhvr>
                                        <p:cTn id="31" fill="hold">
                                          <p:stCondLst>
                                            <p:cond delay="0"/>
                                          </p:stCondLst>
                                        </p:cTn>
                                        <p:tgtEl>
                                          <p:spTgt spid="2321"/>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9" nodeType="afterEffect">
                                  <p:stCondLst>
                                    <p:cond delay="0"/>
                                  </p:stCondLst>
                                  <p:iterate>
                                    <p:tmAbs val="0"/>
                                  </p:iterate>
                                  <p:childTnLst>
                                    <p:set>
                                      <p:cBhvr>
                                        <p:cTn id="34" fill="hold"/>
                                        <p:tgtEl>
                                          <p:spTgt spid="2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8" grpId="1" animBg="1" advAuto="0"/>
      <p:bldP spid="2318" grpId="2" animBg="1" advAuto="0"/>
      <p:bldP spid="2319" grpId="3" animBg="1" advAuto="0"/>
      <p:bldP spid="2319" grpId="4" animBg="1" advAuto="0"/>
      <p:bldP spid="2320" grpId="5" animBg="1" advAuto="0"/>
      <p:bldP spid="2320" grpId="6" animBg="1" advAuto="0"/>
      <p:bldP spid="2321" grpId="7" animBg="1" advAuto="0"/>
      <p:bldP spid="2321" grpId="8" animBg="1" advAuto="0"/>
      <p:bldP spid="2322" grpId="9"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6" name="Works well w/ Partial Replication"/>
          <p:cNvSpPr txBox="1">
            <a:spLocks noGrp="1"/>
          </p:cNvSpPr>
          <p:nvPr>
            <p:ph type="title"/>
          </p:nvPr>
        </p:nvSpPr>
        <p:spPr>
          <a:prstGeom prst="rect">
            <a:avLst/>
          </a:prstGeom>
        </p:spPr>
        <p:txBody>
          <a:bodyPr/>
          <a:lstStyle/>
          <a:p>
            <a:r>
              <a:t>Works well w/ Partial Replication</a:t>
            </a:r>
          </a:p>
        </p:txBody>
      </p:sp>
      <p:sp>
        <p:nvSpPr>
          <p:cNvPr id="2327" name="Netflix workload…"/>
          <p:cNvSpPr txBox="1">
            <a:spLocks noGrp="1"/>
          </p:cNvSpPr>
          <p:nvPr>
            <p:ph type="body" sz="quarter" idx="1"/>
          </p:nvPr>
        </p:nvSpPr>
        <p:spPr>
          <a:xfrm>
            <a:off x="355600" y="1562100"/>
            <a:ext cx="3727016" cy="5715000"/>
          </a:xfrm>
          <a:prstGeom prst="rect">
            <a:avLst/>
          </a:prstGeom>
        </p:spPr>
        <p:txBody>
          <a:bodyPr/>
          <a:lstStyle/>
          <a:p>
            <a:pPr>
              <a:defRPr i="1"/>
            </a:pPr>
            <a:r>
              <a:t>Netflix workload</a:t>
            </a:r>
          </a:p>
          <a:p>
            <a:r>
              <a:t>Replicate from the end input data / work assignment</a:t>
            </a:r>
          </a:p>
        </p:txBody>
      </p:sp>
      <p:sp>
        <p:nvSpPr>
          <p:cNvPr id="23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65</a:t>
            </a:fld>
            <a:endParaRPr/>
          </a:p>
        </p:txBody>
      </p:sp>
      <p:pic>
        <p:nvPicPr>
          <p:cNvPr id="2329" name="Image" descr="Image"/>
          <p:cNvPicPr>
            <a:picLocks noChangeAspect="1"/>
          </p:cNvPicPr>
          <p:nvPr/>
        </p:nvPicPr>
        <p:blipFill>
          <a:blip r:embed="rId3">
            <a:extLst/>
          </a:blip>
          <a:stretch>
            <a:fillRect/>
          </a:stretch>
        </p:blipFill>
        <p:spPr>
          <a:xfrm>
            <a:off x="4609742" y="2119112"/>
            <a:ext cx="7791330" cy="5515376"/>
          </a:xfrm>
          <a:prstGeom prst="rect">
            <a:avLst/>
          </a:prstGeom>
          <a:ln w="12700">
            <a:miter lim="400000"/>
          </a:ln>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3" name="LDA Class Comparison"/>
          <p:cNvSpPr txBox="1">
            <a:spLocks noGrp="1"/>
          </p:cNvSpPr>
          <p:nvPr>
            <p:ph type="title"/>
          </p:nvPr>
        </p:nvSpPr>
        <p:spPr>
          <a:prstGeom prst="rect">
            <a:avLst/>
          </a:prstGeom>
        </p:spPr>
        <p:txBody>
          <a:bodyPr/>
          <a:lstStyle/>
          <a:p>
            <a:r>
              <a:t>LDA Class Comparison</a:t>
            </a:r>
          </a:p>
        </p:txBody>
      </p:sp>
      <p:sp>
        <p:nvSpPr>
          <p:cNvPr id="233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66</a:t>
            </a:fld>
            <a:endParaRPr/>
          </a:p>
        </p:txBody>
      </p:sp>
      <p:pic>
        <p:nvPicPr>
          <p:cNvPr id="2335" name="TMclassCompareTest.pdf" descr="TMclassCompareTest.pdf"/>
          <p:cNvPicPr>
            <a:picLocks noChangeAspect="1"/>
          </p:cNvPicPr>
          <p:nvPr/>
        </p:nvPicPr>
        <p:blipFill>
          <a:blip r:embed="rId2">
            <a:extLst/>
          </a:blip>
          <a:stretch>
            <a:fillRect/>
          </a:stretch>
        </p:blipFill>
        <p:spPr>
          <a:xfrm>
            <a:off x="2058226" y="1494779"/>
            <a:ext cx="9548186" cy="7172978"/>
          </a:xfrm>
          <a:prstGeom prst="rect">
            <a:avLst/>
          </a:prstGeom>
          <a:ln w="12700">
            <a:miter lim="400000"/>
          </a:ln>
        </p:spPr>
      </p:pic>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7" name="Parameter Servers are Great for Iterative ML"/>
          <p:cNvSpPr txBox="1">
            <a:spLocks noGrp="1"/>
          </p:cNvSpPr>
          <p:nvPr>
            <p:ph type="title"/>
          </p:nvPr>
        </p:nvSpPr>
        <p:spPr>
          <a:prstGeom prst="rect">
            <a:avLst/>
          </a:prstGeom>
        </p:spPr>
        <p:txBody>
          <a:bodyPr/>
          <a:lstStyle>
            <a:lvl1pPr>
              <a:defRPr sz="5100"/>
            </a:lvl1pPr>
          </a:lstStyle>
          <a:p>
            <a:r>
              <a:t>Parameter Servers are Great for Iterative ML</a:t>
            </a:r>
          </a:p>
        </p:txBody>
      </p:sp>
      <p:sp>
        <p:nvSpPr>
          <p:cNvPr id="2338" name="Parameter Servers shard solution state across machines"/>
          <p:cNvSpPr txBox="1">
            <a:spLocks noGrp="1"/>
          </p:cNvSpPr>
          <p:nvPr>
            <p:ph type="body" idx="1"/>
          </p:nvPr>
        </p:nvSpPr>
        <p:spPr>
          <a:prstGeom prst="rect">
            <a:avLst/>
          </a:prstGeom>
        </p:spPr>
        <p:txBody>
          <a:bodyPr/>
          <a:lstStyle/>
          <a:p>
            <a:r>
              <a:t>Parameter Servers shard solution state across machines</a:t>
            </a:r>
          </a:p>
        </p:txBody>
      </p:sp>
      <p:sp>
        <p:nvSpPr>
          <p:cNvPr id="233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67</a:t>
            </a:fld>
            <a:endParaRPr/>
          </a:p>
        </p:txBody>
      </p:sp>
      <p:pic>
        <p:nvPicPr>
          <p:cNvPr id="2340" name="parameter-server.pdf" descr="parameter-server.pdf"/>
          <p:cNvPicPr>
            <a:picLocks noChangeAspect="1"/>
          </p:cNvPicPr>
          <p:nvPr/>
        </p:nvPicPr>
        <p:blipFill>
          <a:blip r:embed="rId3">
            <a:extLst/>
          </a:blip>
          <a:stretch>
            <a:fillRect/>
          </a:stretch>
        </p:blipFill>
        <p:spPr>
          <a:xfrm>
            <a:off x="6127280" y="3205492"/>
            <a:ext cx="6531826" cy="5522567"/>
          </a:xfrm>
          <a:prstGeom prst="rect">
            <a:avLst/>
          </a:prstGeom>
          <a:ln w="12700">
            <a:miter lim="400000"/>
          </a:ln>
        </p:spPr>
      </p:pic>
      <p:sp>
        <p:nvSpPr>
          <p:cNvPr id="2341" name="Traditional architecture has servers and workers on all machines"/>
          <p:cNvSpPr txBox="1"/>
          <p:nvPr/>
        </p:nvSpPr>
        <p:spPr>
          <a:xfrm>
            <a:off x="301078" y="3158325"/>
            <a:ext cx="5797012" cy="2522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marL="889000" indent="-571500" algn="l">
              <a:spcBef>
                <a:spcPts val="2400"/>
              </a:spcBef>
              <a:buSzPct val="110000"/>
              <a:buChar char="•"/>
              <a:defRPr>
                <a:latin typeface="+mn-lt"/>
                <a:ea typeface="+mn-ea"/>
                <a:cs typeface="+mn-cs"/>
                <a:sym typeface="Arial"/>
              </a:defRPr>
            </a:lvl1pPr>
          </a:lstStyle>
          <a:p>
            <a:r>
              <a:t>Traditional architecture has servers and workers on all machines</a:t>
            </a:r>
          </a:p>
        </p:txBody>
      </p:sp>
      <p:sp>
        <p:nvSpPr>
          <p:cNvPr id="2342" name="Used by IterStore, MXNet, Bosen …"/>
          <p:cNvSpPr txBox="1"/>
          <p:nvPr/>
        </p:nvSpPr>
        <p:spPr>
          <a:xfrm>
            <a:off x="301078" y="6176950"/>
            <a:ext cx="5797012" cy="1303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marL="889000" indent="-571500" algn="l">
              <a:spcBef>
                <a:spcPts val="2400"/>
              </a:spcBef>
              <a:buSzPct val="110000"/>
              <a:buChar char="•"/>
              <a:defRPr>
                <a:latin typeface="+mn-lt"/>
                <a:ea typeface="+mn-ea"/>
                <a:cs typeface="+mn-cs"/>
                <a:sym typeface="Arial"/>
              </a:defRPr>
            </a:lvl1pPr>
          </a:lstStyle>
          <a:p>
            <a:r>
              <a:t>Used by IterStore, MXNet, Bosen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6" name="Stage #1 has a Weakness"/>
          <p:cNvSpPr txBox="1">
            <a:spLocks noGrp="1"/>
          </p:cNvSpPr>
          <p:nvPr>
            <p:ph type="title"/>
          </p:nvPr>
        </p:nvSpPr>
        <p:spPr>
          <a:prstGeom prst="rect">
            <a:avLst/>
          </a:prstGeom>
        </p:spPr>
        <p:txBody>
          <a:bodyPr/>
          <a:lstStyle/>
          <a:p>
            <a:r>
              <a:t>Stage #1 has a Weakness</a:t>
            </a:r>
          </a:p>
        </p:txBody>
      </p:sp>
      <p:sp>
        <p:nvSpPr>
          <p:cNvPr id="2347" name="ParamServs = Instances running server processes…"/>
          <p:cNvSpPr txBox="1">
            <a:spLocks noGrp="1"/>
          </p:cNvSpPr>
          <p:nvPr>
            <p:ph type="body" idx="1"/>
          </p:nvPr>
        </p:nvSpPr>
        <p:spPr>
          <a:prstGeom prst="rect">
            <a:avLst/>
          </a:prstGeom>
        </p:spPr>
        <p:txBody>
          <a:bodyPr/>
          <a:lstStyle/>
          <a:p>
            <a:pPr>
              <a:defRPr sz="3800"/>
            </a:pPr>
            <a:r>
              <a:t>ParamServs = Instances running server processes</a:t>
            </a:r>
          </a:p>
          <a:p>
            <a:pPr>
              <a:defRPr sz="3800"/>
            </a:pPr>
            <a:r>
              <a:t>64 c4.2x EC2 Machines</a:t>
            </a:r>
          </a:p>
          <a:p>
            <a:pPr>
              <a:defRPr sz="3800"/>
            </a:pPr>
            <a:r>
              <a:t>MF on Netflix Dataset</a:t>
            </a:r>
          </a:p>
        </p:txBody>
      </p:sp>
      <p:sp>
        <p:nvSpPr>
          <p:cNvPr id="234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68</a:t>
            </a:fld>
            <a:endParaRPr/>
          </a:p>
        </p:txBody>
      </p:sp>
      <p:grpSp>
        <p:nvGrpSpPr>
          <p:cNvPr id="2397" name="Group"/>
          <p:cNvGrpSpPr/>
          <p:nvPr/>
        </p:nvGrpSpPr>
        <p:grpSpPr>
          <a:xfrm>
            <a:off x="790171" y="4397932"/>
            <a:ext cx="4302371" cy="3513394"/>
            <a:chOff x="0" y="0"/>
            <a:chExt cx="4302370" cy="3513392"/>
          </a:xfrm>
        </p:grpSpPr>
        <p:sp>
          <p:nvSpPr>
            <p:cNvPr id="2349" name="Group"/>
            <p:cNvSpPr/>
            <p:nvPr/>
          </p:nvSpPr>
          <p:spPr>
            <a:xfrm>
              <a:off x="0" y="595636"/>
              <a:ext cx="1102080" cy="1055620"/>
            </a:xfrm>
            <a:prstGeom prst="ellipse">
              <a:avLst/>
            </a:prstGeom>
            <a:solidFill>
              <a:srgbClr val="00FF00"/>
            </a:solidFill>
            <a:ln w="25400" cap="flat">
              <a:solidFill>
                <a:srgbClr val="85888D"/>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nvGrpSpPr>
            <p:cNvPr id="2371" name="Group"/>
            <p:cNvGrpSpPr/>
            <p:nvPr/>
          </p:nvGrpSpPr>
          <p:grpSpPr>
            <a:xfrm>
              <a:off x="288796" y="1974070"/>
              <a:ext cx="3486010" cy="1539323"/>
              <a:chOff x="0" y="0"/>
              <a:chExt cx="3486009" cy="1539322"/>
            </a:xfrm>
          </p:grpSpPr>
          <p:grpSp>
            <p:nvGrpSpPr>
              <p:cNvPr id="2369" name="Group"/>
              <p:cNvGrpSpPr/>
              <p:nvPr/>
            </p:nvGrpSpPr>
            <p:grpSpPr>
              <a:xfrm>
                <a:off x="0" y="0"/>
                <a:ext cx="3486010" cy="1144300"/>
                <a:chOff x="0" y="0"/>
                <a:chExt cx="3486009" cy="1144299"/>
              </a:xfrm>
            </p:grpSpPr>
            <p:grpSp>
              <p:nvGrpSpPr>
                <p:cNvPr id="2352" name="Group"/>
                <p:cNvGrpSpPr/>
                <p:nvPr/>
              </p:nvGrpSpPr>
              <p:grpSpPr>
                <a:xfrm>
                  <a:off x="1205836" y="603967"/>
                  <a:ext cx="1074338" cy="491880"/>
                  <a:chOff x="0" y="0"/>
                  <a:chExt cx="1074337" cy="491878"/>
                </a:xfrm>
              </p:grpSpPr>
              <p:sp>
                <p:nvSpPr>
                  <p:cNvPr id="2350" name="Rounded Rectangle"/>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51" name="Rectangle"/>
                  <p:cNvSpPr/>
                  <p:nvPr/>
                </p:nvSpPr>
                <p:spPr>
                  <a:xfrm>
                    <a:off x="94768" y="81845"/>
                    <a:ext cx="884801" cy="349204"/>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grpSp>
              <p:nvGrpSpPr>
                <p:cNvPr id="2355" name="Group"/>
                <p:cNvGrpSpPr/>
                <p:nvPr/>
              </p:nvGrpSpPr>
              <p:grpSpPr>
                <a:xfrm>
                  <a:off x="77104" y="603967"/>
                  <a:ext cx="1074338" cy="491880"/>
                  <a:chOff x="0" y="0"/>
                  <a:chExt cx="1074337" cy="491878"/>
                </a:xfrm>
              </p:grpSpPr>
              <p:sp>
                <p:nvSpPr>
                  <p:cNvPr id="2353" name="Rounded Rectangle"/>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54" name="Rectangle"/>
                  <p:cNvSpPr/>
                  <p:nvPr/>
                </p:nvSpPr>
                <p:spPr>
                  <a:xfrm>
                    <a:off x="105275" y="71337"/>
                    <a:ext cx="884802" cy="349205"/>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sp>
              <p:nvSpPr>
                <p:cNvPr id="2356" name="Rectangle"/>
                <p:cNvSpPr/>
                <p:nvPr/>
              </p:nvSpPr>
              <p:spPr>
                <a:xfrm>
                  <a:off x="0" y="0"/>
                  <a:ext cx="3486010" cy="1144300"/>
                </a:xfrm>
                <a:prstGeom prst="rect">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a:defRPr sz="2100">
                      <a:latin typeface="Helvetica Light"/>
                      <a:ea typeface="Helvetica Light"/>
                      <a:cs typeface="Helvetica Light"/>
                      <a:sym typeface="Helvetica Light"/>
                    </a:defRPr>
                  </a:pPr>
                  <a:endParaRPr/>
                </a:p>
              </p:txBody>
            </p:sp>
            <p:grpSp>
              <p:nvGrpSpPr>
                <p:cNvPr id="2359" name="Group"/>
                <p:cNvGrpSpPr/>
                <p:nvPr/>
              </p:nvGrpSpPr>
              <p:grpSpPr>
                <a:xfrm>
                  <a:off x="77104" y="62611"/>
                  <a:ext cx="1074338" cy="491880"/>
                  <a:chOff x="0" y="0"/>
                  <a:chExt cx="1074337" cy="491878"/>
                </a:xfrm>
              </p:grpSpPr>
              <p:sp>
                <p:nvSpPr>
                  <p:cNvPr id="2357" name="Rounded Rectangle"/>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58" name="Rectangle"/>
                  <p:cNvSpPr/>
                  <p:nvPr/>
                </p:nvSpPr>
                <p:spPr>
                  <a:xfrm>
                    <a:off x="105275" y="71337"/>
                    <a:ext cx="884802" cy="349205"/>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grpSp>
              <p:nvGrpSpPr>
                <p:cNvPr id="2362" name="Group"/>
                <p:cNvGrpSpPr/>
                <p:nvPr/>
              </p:nvGrpSpPr>
              <p:grpSpPr>
                <a:xfrm>
                  <a:off x="1205836" y="62611"/>
                  <a:ext cx="1074338" cy="491880"/>
                  <a:chOff x="0" y="0"/>
                  <a:chExt cx="1074337" cy="491878"/>
                </a:xfrm>
              </p:grpSpPr>
              <p:sp>
                <p:nvSpPr>
                  <p:cNvPr id="2360" name="Rounded Rectangle"/>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61" name="Rectangle"/>
                  <p:cNvSpPr/>
                  <p:nvPr/>
                </p:nvSpPr>
                <p:spPr>
                  <a:xfrm>
                    <a:off x="105275" y="71337"/>
                    <a:ext cx="884802" cy="349205"/>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grpSp>
              <p:nvGrpSpPr>
                <p:cNvPr id="2365" name="Group"/>
                <p:cNvGrpSpPr/>
                <p:nvPr/>
              </p:nvGrpSpPr>
              <p:grpSpPr>
                <a:xfrm>
                  <a:off x="2334568" y="43884"/>
                  <a:ext cx="1074338" cy="491880"/>
                  <a:chOff x="0" y="0"/>
                  <a:chExt cx="1074337" cy="491878"/>
                </a:xfrm>
              </p:grpSpPr>
              <p:sp>
                <p:nvSpPr>
                  <p:cNvPr id="2363" name="Rounded Rectangle"/>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64" name="Rectangle"/>
                  <p:cNvSpPr/>
                  <p:nvPr/>
                </p:nvSpPr>
                <p:spPr>
                  <a:xfrm>
                    <a:off x="105275" y="71337"/>
                    <a:ext cx="884802" cy="349205"/>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grpSp>
              <p:nvGrpSpPr>
                <p:cNvPr id="2368" name="Group"/>
                <p:cNvGrpSpPr/>
                <p:nvPr/>
              </p:nvGrpSpPr>
              <p:grpSpPr>
                <a:xfrm>
                  <a:off x="2334568" y="603967"/>
                  <a:ext cx="1074338" cy="491880"/>
                  <a:chOff x="0" y="0"/>
                  <a:chExt cx="1074337" cy="491878"/>
                </a:xfrm>
              </p:grpSpPr>
              <p:sp>
                <p:nvSpPr>
                  <p:cNvPr id="2366" name="Rounded Rectangle"/>
                  <p:cNvSpPr/>
                  <p:nvPr/>
                </p:nvSpPr>
                <p:spPr>
                  <a:xfrm>
                    <a:off x="0" y="0"/>
                    <a:ext cx="1074338" cy="491879"/>
                  </a:xfrm>
                  <a:prstGeom prst="roundRect">
                    <a:avLst>
                      <a:gd name="adj" fmla="val 27051"/>
                    </a:avLst>
                  </a:prstGeom>
                  <a:solidFill>
                    <a:srgbClr val="FFFF00"/>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67" name="Rectangle"/>
                  <p:cNvSpPr/>
                  <p:nvPr/>
                </p:nvSpPr>
                <p:spPr>
                  <a:xfrm>
                    <a:off x="105275" y="71337"/>
                    <a:ext cx="884802" cy="349205"/>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grpSp>
          <p:sp>
            <p:nvSpPr>
              <p:cNvPr id="2370" name="Spot Instances (Cheap)"/>
              <p:cNvSpPr txBox="1"/>
              <p:nvPr/>
            </p:nvSpPr>
            <p:spPr>
              <a:xfrm>
                <a:off x="615401" y="1227834"/>
                <a:ext cx="2388931" cy="3114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200">
                    <a:latin typeface="Helvetica Light"/>
                    <a:ea typeface="Helvetica Light"/>
                    <a:cs typeface="Helvetica Light"/>
                    <a:sym typeface="Helvetica Light"/>
                  </a:defRPr>
                </a:lvl1pPr>
              </a:lstStyle>
              <a:p>
                <a:r>
                  <a:t>Spot Instances (Cheap)</a:t>
                </a:r>
              </a:p>
            </p:txBody>
          </p:sp>
        </p:grpSp>
        <p:grpSp>
          <p:nvGrpSpPr>
            <p:cNvPr id="2395" name="Group"/>
            <p:cNvGrpSpPr/>
            <p:nvPr/>
          </p:nvGrpSpPr>
          <p:grpSpPr>
            <a:xfrm>
              <a:off x="982926" y="0"/>
              <a:ext cx="3319445" cy="1885927"/>
              <a:chOff x="0" y="0"/>
              <a:chExt cx="3319443" cy="1885926"/>
            </a:xfrm>
          </p:grpSpPr>
          <p:grpSp>
            <p:nvGrpSpPr>
              <p:cNvPr id="2393" name="Group"/>
              <p:cNvGrpSpPr/>
              <p:nvPr/>
            </p:nvGrpSpPr>
            <p:grpSpPr>
              <a:xfrm>
                <a:off x="306272" y="360965"/>
                <a:ext cx="2706900" cy="1524962"/>
                <a:chOff x="0" y="0"/>
                <a:chExt cx="2706899" cy="1524960"/>
              </a:xfrm>
            </p:grpSpPr>
            <p:sp>
              <p:nvSpPr>
                <p:cNvPr id="2372" name="Rectangle"/>
                <p:cNvSpPr/>
                <p:nvPr/>
              </p:nvSpPr>
              <p:spPr>
                <a:xfrm>
                  <a:off x="0" y="0"/>
                  <a:ext cx="2706900" cy="1524961"/>
                </a:xfrm>
                <a:prstGeom prst="rect">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73" name="Rounded Rectangle"/>
                <p:cNvSpPr/>
                <p:nvPr/>
              </p:nvSpPr>
              <p:spPr>
                <a:xfrm>
                  <a:off x="1818603" y="27854"/>
                  <a:ext cx="857251"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74" name="Rectangle"/>
                <p:cNvSpPr/>
                <p:nvPr/>
              </p:nvSpPr>
              <p:spPr>
                <a:xfrm>
                  <a:off x="1894221" y="387126"/>
                  <a:ext cx="706014"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75" name="Oval"/>
                <p:cNvSpPr/>
                <p:nvPr/>
              </p:nvSpPr>
              <p:spPr>
                <a:xfrm>
                  <a:off x="1865817" y="79857"/>
                  <a:ext cx="756448" cy="273617"/>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76" name="Rounded Rectangle"/>
                <p:cNvSpPr/>
                <p:nvPr/>
              </p:nvSpPr>
              <p:spPr>
                <a:xfrm>
                  <a:off x="1820196" y="782663"/>
                  <a:ext cx="857252"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77" name="Rectangle"/>
                <p:cNvSpPr/>
                <p:nvPr/>
              </p:nvSpPr>
              <p:spPr>
                <a:xfrm>
                  <a:off x="1895815" y="1141935"/>
                  <a:ext cx="706014"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78" name="Oval"/>
                <p:cNvSpPr/>
                <p:nvPr/>
              </p:nvSpPr>
              <p:spPr>
                <a:xfrm>
                  <a:off x="1867411" y="834666"/>
                  <a:ext cx="756448" cy="27864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79" name="Rounded Rectangle"/>
                <p:cNvSpPr/>
                <p:nvPr/>
              </p:nvSpPr>
              <p:spPr>
                <a:xfrm>
                  <a:off x="929604" y="782663"/>
                  <a:ext cx="857252"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80" name="Rectangle"/>
                <p:cNvSpPr/>
                <p:nvPr/>
              </p:nvSpPr>
              <p:spPr>
                <a:xfrm>
                  <a:off x="1005223" y="1141935"/>
                  <a:ext cx="706014"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81" name="Oval"/>
                <p:cNvSpPr/>
                <p:nvPr/>
              </p:nvSpPr>
              <p:spPr>
                <a:xfrm>
                  <a:off x="976819" y="834666"/>
                  <a:ext cx="756448" cy="27864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82" name="Rounded Rectangle"/>
                <p:cNvSpPr/>
                <p:nvPr/>
              </p:nvSpPr>
              <p:spPr>
                <a:xfrm>
                  <a:off x="39013" y="782663"/>
                  <a:ext cx="857251"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83" name="Rectangle"/>
                <p:cNvSpPr/>
                <p:nvPr/>
              </p:nvSpPr>
              <p:spPr>
                <a:xfrm>
                  <a:off x="114632" y="1141935"/>
                  <a:ext cx="706013"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84" name="Oval"/>
                <p:cNvSpPr/>
                <p:nvPr/>
              </p:nvSpPr>
              <p:spPr>
                <a:xfrm>
                  <a:off x="86228" y="834666"/>
                  <a:ext cx="756448" cy="27864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85" name="Rectangle"/>
                <p:cNvSpPr txBox="1"/>
                <p:nvPr/>
              </p:nvSpPr>
              <p:spPr>
                <a:xfrm>
                  <a:off x="27539" y="867087"/>
                  <a:ext cx="873825" cy="213800"/>
                </a:xfrm>
                <a:prstGeom prst="rect">
                  <a:avLst/>
                </a:prstGeom>
                <a:noFill/>
                <a:ln w="12700" cap="flat">
                  <a:noFill/>
                  <a:miter lim="400000"/>
                </a:ln>
                <a:effectLst/>
              </p:spPr>
              <p:txBody>
                <a:bodyPr wrap="square" lIns="50800" tIns="50800" rIns="50800" bIns="50800" numCol="1" anchor="ctr">
                  <a:noAutofit/>
                </a:bodyPr>
                <a:lstStyle/>
                <a:p>
                  <a:pPr>
                    <a:defRPr sz="2200">
                      <a:latin typeface="Helvetica Light"/>
                      <a:ea typeface="Helvetica Light"/>
                      <a:cs typeface="Helvetica Light"/>
                      <a:sym typeface="Helvetica Light"/>
                    </a:defRPr>
                  </a:pPr>
                  <a:endParaRPr/>
                </a:p>
              </p:txBody>
            </p:sp>
            <p:sp>
              <p:nvSpPr>
                <p:cNvPr id="2386" name="Rounded Rectangle"/>
                <p:cNvSpPr/>
                <p:nvPr/>
              </p:nvSpPr>
              <p:spPr>
                <a:xfrm>
                  <a:off x="928011" y="27854"/>
                  <a:ext cx="857251"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87" name="Oval"/>
                <p:cNvSpPr/>
                <p:nvPr/>
              </p:nvSpPr>
              <p:spPr>
                <a:xfrm>
                  <a:off x="975226" y="79857"/>
                  <a:ext cx="756448" cy="27864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88" name="Rectangle"/>
                <p:cNvSpPr txBox="1"/>
                <p:nvPr/>
              </p:nvSpPr>
              <p:spPr>
                <a:xfrm>
                  <a:off x="916538" y="112278"/>
                  <a:ext cx="873824" cy="213801"/>
                </a:xfrm>
                <a:prstGeom prst="rect">
                  <a:avLst/>
                </a:prstGeom>
                <a:noFill/>
                <a:ln w="12700" cap="flat">
                  <a:noFill/>
                  <a:miter lim="400000"/>
                </a:ln>
                <a:effectLst/>
              </p:spPr>
              <p:txBody>
                <a:bodyPr wrap="square" lIns="50800" tIns="50800" rIns="50800" bIns="50800" numCol="1" anchor="ctr">
                  <a:noAutofit/>
                </a:bodyPr>
                <a:lstStyle/>
                <a:p>
                  <a:pPr>
                    <a:defRPr sz="2200">
                      <a:latin typeface="Helvetica Light"/>
                      <a:ea typeface="Helvetica Light"/>
                      <a:cs typeface="Helvetica Light"/>
                      <a:sym typeface="Helvetica Light"/>
                    </a:defRPr>
                  </a:pPr>
                  <a:endParaRPr/>
                </a:p>
              </p:txBody>
            </p:sp>
            <p:sp>
              <p:nvSpPr>
                <p:cNvPr id="2389" name="Rounded Rectangle"/>
                <p:cNvSpPr/>
                <p:nvPr/>
              </p:nvSpPr>
              <p:spPr>
                <a:xfrm>
                  <a:off x="31046" y="27854"/>
                  <a:ext cx="857251" cy="707823"/>
                </a:xfrm>
                <a:prstGeom prst="roundRect">
                  <a:avLst>
                    <a:gd name="adj" fmla="val 15000"/>
                  </a:avLst>
                </a:prstGeom>
                <a:solidFill>
                  <a:srgbClr val="FEB298"/>
                </a:solid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90" name="Rectangle"/>
                <p:cNvSpPr/>
                <p:nvPr/>
              </p:nvSpPr>
              <p:spPr>
                <a:xfrm>
                  <a:off x="106664" y="387126"/>
                  <a:ext cx="706014"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91" name="Oval"/>
                <p:cNvSpPr/>
                <p:nvPr/>
              </p:nvSpPr>
              <p:spPr>
                <a:xfrm>
                  <a:off x="78260" y="79857"/>
                  <a:ext cx="756448" cy="278642"/>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sp>
              <p:nvSpPr>
                <p:cNvPr id="2392" name="Rectangle"/>
                <p:cNvSpPr txBox="1"/>
                <p:nvPr/>
              </p:nvSpPr>
              <p:spPr>
                <a:xfrm>
                  <a:off x="19572" y="112278"/>
                  <a:ext cx="873825" cy="213801"/>
                </a:xfrm>
                <a:prstGeom prst="rect">
                  <a:avLst/>
                </a:prstGeom>
                <a:noFill/>
                <a:ln w="12700" cap="flat">
                  <a:noFill/>
                  <a:miter lim="400000"/>
                </a:ln>
                <a:effectLst/>
              </p:spPr>
              <p:txBody>
                <a:bodyPr wrap="square" lIns="50800" tIns="50800" rIns="50800" bIns="50800" numCol="1" anchor="ctr">
                  <a:noAutofit/>
                </a:bodyPr>
                <a:lstStyle/>
                <a:p>
                  <a:pPr>
                    <a:defRPr sz="2200">
                      <a:latin typeface="Helvetica Light"/>
                      <a:ea typeface="Helvetica Light"/>
                      <a:cs typeface="Helvetica Light"/>
                      <a:sym typeface="Helvetica Light"/>
                    </a:defRPr>
                  </a:pPr>
                  <a:endParaRPr/>
                </a:p>
              </p:txBody>
            </p:sp>
          </p:grpSp>
          <p:sp>
            <p:nvSpPr>
              <p:cNvPr id="2394" name="On-Demand Instances (Reliable)"/>
              <p:cNvSpPr txBox="1"/>
              <p:nvPr/>
            </p:nvSpPr>
            <p:spPr>
              <a:xfrm>
                <a:off x="0" y="0"/>
                <a:ext cx="3319444" cy="3151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1200">
                    <a:latin typeface="Helvetica Light"/>
                    <a:ea typeface="Helvetica Light"/>
                    <a:cs typeface="Helvetica Light"/>
                    <a:sym typeface="Helvetica Light"/>
                  </a:defRPr>
                </a:lvl1pPr>
              </a:lstStyle>
              <a:p>
                <a:r>
                  <a:t>On-Demand Instances (Reliable)</a:t>
                </a:r>
              </a:p>
            </p:txBody>
          </p:sp>
        </p:grpSp>
        <p:sp>
          <p:nvSpPr>
            <p:cNvPr id="2396" name="Rectangle"/>
            <p:cNvSpPr/>
            <p:nvPr/>
          </p:nvSpPr>
          <p:spPr>
            <a:xfrm>
              <a:off x="2281202" y="751090"/>
              <a:ext cx="706014" cy="278643"/>
            </a:xfrm>
            <a:prstGeom prst="rect">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endParaRPr/>
            </a:p>
          </p:txBody>
        </p:sp>
      </p:grpSp>
      <p:pic>
        <p:nvPicPr>
          <p:cNvPr id="2398" name="server_test.pdf" descr="server_test.pdf"/>
          <p:cNvPicPr>
            <a:picLocks noChangeAspect="1"/>
          </p:cNvPicPr>
          <p:nvPr/>
        </p:nvPicPr>
        <p:blipFill>
          <a:blip r:embed="rId3">
            <a:extLst/>
          </a:blip>
          <a:stretch>
            <a:fillRect/>
          </a:stretch>
        </p:blipFill>
        <p:spPr>
          <a:xfrm>
            <a:off x="6014293" y="3720352"/>
            <a:ext cx="6658206" cy="4868555"/>
          </a:xfrm>
          <a:prstGeom prst="rect">
            <a:avLst/>
          </a:prstGeom>
          <a:ln w="12700">
            <a:miter lim="400000"/>
          </a:ln>
        </p:spPr>
      </p:pic>
      <p:sp>
        <p:nvSpPr>
          <p:cNvPr id="2399" name="Cheap"/>
          <p:cNvSpPr txBox="1"/>
          <p:nvPr/>
        </p:nvSpPr>
        <p:spPr>
          <a:xfrm>
            <a:off x="10422046" y="8331206"/>
            <a:ext cx="1304852"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Cheap</a:t>
            </a:r>
          </a:p>
        </p:txBody>
      </p:sp>
      <p:sp>
        <p:nvSpPr>
          <p:cNvPr id="2400" name="Costly"/>
          <p:cNvSpPr txBox="1"/>
          <p:nvPr/>
        </p:nvSpPr>
        <p:spPr>
          <a:xfrm>
            <a:off x="7030348" y="8331206"/>
            <a:ext cx="1314451"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Costly</a:t>
            </a:r>
          </a:p>
        </p:txBody>
      </p:sp>
      <p:sp>
        <p:nvSpPr>
          <p:cNvPr id="2401" name="Cheaper"/>
          <p:cNvSpPr txBox="1"/>
          <p:nvPr/>
        </p:nvSpPr>
        <p:spPr>
          <a:xfrm>
            <a:off x="8530972" y="8331206"/>
            <a:ext cx="1704901"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Cheaper</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5" name="ActivePS Helps a Lot"/>
          <p:cNvSpPr txBox="1">
            <a:spLocks noGrp="1"/>
          </p:cNvSpPr>
          <p:nvPr>
            <p:ph type="title"/>
          </p:nvPr>
        </p:nvSpPr>
        <p:spPr>
          <a:prstGeom prst="rect">
            <a:avLst/>
          </a:prstGeom>
        </p:spPr>
        <p:txBody>
          <a:bodyPr/>
          <a:lstStyle/>
          <a:p>
            <a:r>
              <a:t>ActivePS Helps a Lot</a:t>
            </a:r>
          </a:p>
        </p:txBody>
      </p:sp>
      <p:sp>
        <p:nvSpPr>
          <p:cNvPr id="2406" name="64 c4.2x Machines…"/>
          <p:cNvSpPr txBox="1">
            <a:spLocks noGrp="1"/>
          </p:cNvSpPr>
          <p:nvPr>
            <p:ph type="body" idx="1"/>
          </p:nvPr>
        </p:nvSpPr>
        <p:spPr>
          <a:xfrm>
            <a:off x="140843" y="1501798"/>
            <a:ext cx="12280901" cy="5715001"/>
          </a:xfrm>
          <a:prstGeom prst="rect">
            <a:avLst/>
          </a:prstGeom>
        </p:spPr>
        <p:txBody>
          <a:bodyPr/>
          <a:lstStyle/>
          <a:p>
            <a:r>
              <a:t>64 c4.2x Machines</a:t>
            </a:r>
          </a:p>
          <a:p>
            <a:r>
              <a:t>4 On-demand Machines</a:t>
            </a:r>
          </a:p>
          <a:p>
            <a:pPr>
              <a:defRPr sz="3600"/>
            </a:pPr>
            <a:r>
              <a:t>MF on Netflix Dataset</a:t>
            </a:r>
          </a:p>
        </p:txBody>
      </p:sp>
      <p:sp>
        <p:nvSpPr>
          <p:cNvPr id="24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69</a:t>
            </a:fld>
            <a:endParaRPr/>
          </a:p>
        </p:txBody>
      </p:sp>
      <p:pic>
        <p:nvPicPr>
          <p:cNvPr id="2408" name="proxy_arch_fig.pdf" descr="proxy_arch_fig.pdf"/>
          <p:cNvPicPr>
            <a:picLocks noChangeAspect="1"/>
          </p:cNvPicPr>
          <p:nvPr/>
        </p:nvPicPr>
        <p:blipFill>
          <a:blip r:embed="rId3">
            <a:extLst/>
          </a:blip>
          <a:stretch>
            <a:fillRect/>
          </a:stretch>
        </p:blipFill>
        <p:spPr>
          <a:xfrm>
            <a:off x="347796" y="4285853"/>
            <a:ext cx="4476254" cy="3848493"/>
          </a:xfrm>
          <a:prstGeom prst="rect">
            <a:avLst/>
          </a:prstGeom>
          <a:ln w="12700">
            <a:miter lim="400000"/>
          </a:ln>
        </p:spPr>
      </p:pic>
      <p:pic>
        <p:nvPicPr>
          <p:cNvPr id="2409" name="proxy_test.pdf" descr="proxy_test.pdf"/>
          <p:cNvPicPr>
            <a:picLocks noChangeAspect="1"/>
          </p:cNvPicPr>
          <p:nvPr/>
        </p:nvPicPr>
        <p:blipFill>
          <a:blip r:embed="rId4">
            <a:extLst/>
          </a:blip>
          <a:stretch>
            <a:fillRect/>
          </a:stretch>
        </p:blipFill>
        <p:spPr>
          <a:xfrm>
            <a:off x="5877242" y="3535870"/>
            <a:ext cx="6650871" cy="4848528"/>
          </a:xfrm>
          <a:prstGeom prst="rect">
            <a:avLst/>
          </a:prstGeom>
          <a:ln w="12700">
            <a:miter lim="400000"/>
          </a:ln>
        </p:spPr>
      </p:pic>
      <p:sp>
        <p:nvSpPr>
          <p:cNvPr id="2410" name="Costly"/>
          <p:cNvSpPr txBox="1"/>
          <p:nvPr/>
        </p:nvSpPr>
        <p:spPr>
          <a:xfrm>
            <a:off x="7306393" y="8191499"/>
            <a:ext cx="1314451"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Costly</a:t>
            </a:r>
          </a:p>
        </p:txBody>
      </p:sp>
      <p:sp>
        <p:nvSpPr>
          <p:cNvPr id="2411" name="Cheap"/>
          <p:cNvSpPr txBox="1"/>
          <p:nvPr/>
        </p:nvSpPr>
        <p:spPr>
          <a:xfrm>
            <a:off x="9041548" y="8191499"/>
            <a:ext cx="1304851"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Cheap</a:t>
            </a:r>
          </a:p>
        </p:txBody>
      </p:sp>
      <p:sp>
        <p:nvSpPr>
          <p:cNvPr id="2412" name="Cheap"/>
          <p:cNvSpPr txBox="1"/>
          <p:nvPr/>
        </p:nvSpPr>
        <p:spPr>
          <a:xfrm>
            <a:off x="10767103" y="8191499"/>
            <a:ext cx="1304851"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Cheap</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hree Case Studies"/>
          <p:cNvSpPr txBox="1">
            <a:spLocks noGrp="1"/>
          </p:cNvSpPr>
          <p:nvPr>
            <p:ph type="title"/>
          </p:nvPr>
        </p:nvSpPr>
        <p:spPr>
          <a:prstGeom prst="rect">
            <a:avLst/>
          </a:prstGeom>
        </p:spPr>
        <p:txBody>
          <a:bodyPr/>
          <a:lstStyle/>
          <a:p>
            <a:r>
              <a:t>Three Case Studies</a:t>
            </a:r>
          </a:p>
        </p:txBody>
      </p:sp>
      <p:sp>
        <p:nvSpPr>
          <p:cNvPr id="384" name="Addressing the straggler problem in iterative convergent ML…"/>
          <p:cNvSpPr txBox="1">
            <a:spLocks noGrp="1"/>
          </p:cNvSpPr>
          <p:nvPr>
            <p:ph type="body" idx="1"/>
          </p:nvPr>
        </p:nvSpPr>
        <p:spPr>
          <a:xfrm>
            <a:off x="355600" y="1562100"/>
            <a:ext cx="12280900" cy="7334264"/>
          </a:xfrm>
          <a:prstGeom prst="rect">
            <a:avLst/>
          </a:prstGeom>
        </p:spPr>
        <p:txBody>
          <a:bodyPr/>
          <a:lstStyle/>
          <a:p>
            <a:r>
              <a:t>Addressing the straggler problem in iterative convergent ML </a:t>
            </a:r>
          </a:p>
          <a:p>
            <a:pPr lvl="2"/>
            <a:r>
              <a:t>Flex-RR [SoCC’ 16]</a:t>
            </a:r>
          </a:p>
          <a:p>
            <a:r>
              <a:t>Agile ML elasticity through tiered reliability in dynamic resource markets </a:t>
            </a:r>
          </a:p>
          <a:p>
            <a:pPr lvl="2"/>
            <a:r>
              <a:t>Proteus [EuroSys’ 17]</a:t>
            </a:r>
          </a:p>
          <a:p>
            <a:r>
              <a:t>Pipeline parallelism for DNN training </a:t>
            </a:r>
          </a:p>
          <a:p>
            <a:pPr lvl="2"/>
            <a:r>
              <a:t>PipeDream [Under Submission]</a:t>
            </a:r>
          </a:p>
        </p:txBody>
      </p:sp>
      <p:sp>
        <p:nvSpPr>
          <p:cNvPr id="385" name="Slide Number"/>
          <p:cNvSpPr txBox="1">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 name="Becomes Slow at High Ratios"/>
          <p:cNvSpPr txBox="1">
            <a:spLocks noGrp="1"/>
          </p:cNvSpPr>
          <p:nvPr>
            <p:ph type="title"/>
          </p:nvPr>
        </p:nvSpPr>
        <p:spPr>
          <a:prstGeom prst="rect">
            <a:avLst/>
          </a:prstGeom>
        </p:spPr>
        <p:txBody>
          <a:bodyPr/>
          <a:lstStyle/>
          <a:p>
            <a:r>
              <a:t>Becomes Slow at High Ratios</a:t>
            </a:r>
          </a:p>
        </p:txBody>
      </p:sp>
      <p:sp>
        <p:nvSpPr>
          <p:cNvPr id="2417" name="64 c4.2x EC2 Machines…"/>
          <p:cNvSpPr txBox="1">
            <a:spLocks noGrp="1"/>
          </p:cNvSpPr>
          <p:nvPr>
            <p:ph type="body" idx="1"/>
          </p:nvPr>
        </p:nvSpPr>
        <p:spPr>
          <a:xfrm>
            <a:off x="361950" y="1562100"/>
            <a:ext cx="12280900" cy="5715000"/>
          </a:xfrm>
          <a:prstGeom prst="rect">
            <a:avLst/>
          </a:prstGeom>
        </p:spPr>
        <p:txBody>
          <a:bodyPr/>
          <a:lstStyle/>
          <a:p>
            <a:r>
              <a:t>64 c4.2x EC2 Machines</a:t>
            </a:r>
          </a:p>
          <a:p>
            <a:r>
              <a:t>1 Server</a:t>
            </a:r>
          </a:p>
          <a:p>
            <a:pPr>
              <a:defRPr sz="3500"/>
            </a:pPr>
            <a:r>
              <a:t>MF on Netflix Dataset</a:t>
            </a:r>
          </a:p>
        </p:txBody>
      </p:sp>
      <p:sp>
        <p:nvSpPr>
          <p:cNvPr id="241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70</a:t>
            </a:fld>
            <a:endParaRPr/>
          </a:p>
        </p:txBody>
      </p:sp>
      <p:pic>
        <p:nvPicPr>
          <p:cNvPr id="2419" name="straggler_problem.pdf" descr="straggler_problem.pdf"/>
          <p:cNvPicPr>
            <a:picLocks noChangeAspect="1"/>
          </p:cNvPicPr>
          <p:nvPr/>
        </p:nvPicPr>
        <p:blipFill>
          <a:blip r:embed="rId3">
            <a:extLst/>
          </a:blip>
          <a:stretch>
            <a:fillRect/>
          </a:stretch>
        </p:blipFill>
        <p:spPr>
          <a:xfrm>
            <a:off x="6008389" y="3509306"/>
            <a:ext cx="6643683" cy="4850896"/>
          </a:xfrm>
          <a:prstGeom prst="rect">
            <a:avLst/>
          </a:prstGeom>
          <a:ln w="12700">
            <a:miter lim="400000"/>
          </a:ln>
        </p:spPr>
      </p:pic>
      <p:sp>
        <p:nvSpPr>
          <p:cNvPr id="2420" name="Costly"/>
          <p:cNvSpPr txBox="1"/>
          <p:nvPr/>
        </p:nvSpPr>
        <p:spPr>
          <a:xfrm>
            <a:off x="8019510" y="8267699"/>
            <a:ext cx="1314451"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Costly</a:t>
            </a:r>
          </a:p>
        </p:txBody>
      </p:sp>
      <p:sp>
        <p:nvSpPr>
          <p:cNvPr id="2421" name="Cheap"/>
          <p:cNvSpPr txBox="1"/>
          <p:nvPr/>
        </p:nvSpPr>
        <p:spPr>
          <a:xfrm>
            <a:off x="10422046" y="8267699"/>
            <a:ext cx="1304852"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Cheap</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5" name="Proteus is also Faster"/>
          <p:cNvSpPr txBox="1">
            <a:spLocks noGrp="1"/>
          </p:cNvSpPr>
          <p:nvPr>
            <p:ph type="title"/>
          </p:nvPr>
        </p:nvSpPr>
        <p:spPr>
          <a:prstGeom prst="rect">
            <a:avLst/>
          </a:prstGeom>
        </p:spPr>
        <p:txBody>
          <a:bodyPr/>
          <a:lstStyle/>
          <a:p>
            <a:r>
              <a:t>Proteus is also Faster</a:t>
            </a:r>
          </a:p>
        </p:txBody>
      </p:sp>
      <p:sp>
        <p:nvSpPr>
          <p:cNvPr id="242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71</a:t>
            </a:fld>
            <a:endParaRPr/>
          </a:p>
        </p:txBody>
      </p:sp>
      <p:pic>
        <p:nvPicPr>
          <p:cNvPr id="2427" name="runtime_bidbrain_2hrs_edges.pdf" descr="runtime_bidbrain_2hrs_edges.pdf"/>
          <p:cNvPicPr>
            <a:picLocks noChangeAspect="1"/>
          </p:cNvPicPr>
          <p:nvPr/>
        </p:nvPicPr>
        <p:blipFill>
          <a:blip r:embed="rId2">
            <a:extLst/>
          </a:blip>
          <a:stretch>
            <a:fillRect/>
          </a:stretch>
        </p:blipFill>
        <p:spPr>
          <a:xfrm>
            <a:off x="1931539" y="1549596"/>
            <a:ext cx="8176444" cy="5947929"/>
          </a:xfrm>
          <a:prstGeom prst="rect">
            <a:avLst/>
          </a:prstGeom>
          <a:ln w="12700">
            <a:miter lim="400000"/>
          </a:ln>
        </p:spPr>
      </p:pic>
      <p:sp>
        <p:nvSpPr>
          <p:cNvPr id="2428" name="Bid-on-demand…"/>
          <p:cNvSpPr txBox="1"/>
          <p:nvPr/>
        </p:nvSpPr>
        <p:spPr>
          <a:xfrm>
            <a:off x="3505174" y="7394043"/>
            <a:ext cx="3233999" cy="1219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800"/>
            </a:pPr>
            <a:r>
              <a:t>Bid-on-demand</a:t>
            </a:r>
          </a:p>
          <a:p>
            <a:pPr>
              <a:defRPr sz="3800"/>
            </a:pPr>
            <a:r>
              <a:t>+ CKPts</a:t>
            </a:r>
          </a:p>
        </p:txBody>
      </p:sp>
      <p:sp>
        <p:nvSpPr>
          <p:cNvPr id="2429" name="Proteus…"/>
          <p:cNvSpPr txBox="1"/>
          <p:nvPr/>
        </p:nvSpPr>
        <p:spPr>
          <a:xfrm>
            <a:off x="6961851" y="7114643"/>
            <a:ext cx="2325589" cy="177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800"/>
            </a:pPr>
            <a:r>
              <a:t>Proteus</a:t>
            </a:r>
          </a:p>
          <a:p>
            <a:pPr>
              <a:defRPr sz="3800"/>
            </a:pPr>
            <a:r>
              <a:t>(BidBrain+</a:t>
            </a:r>
          </a:p>
          <a:p>
            <a:pPr>
              <a:defRPr sz="3800"/>
            </a:pPr>
            <a:r>
              <a:t>AgileML)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24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8" grpId="1" animBg="1" advAuto="0"/>
      <p:bldP spid="2429" grpId="2"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1" name="BidBrain TierML Implementation"/>
          <p:cNvSpPr txBox="1">
            <a:spLocks noGrp="1"/>
          </p:cNvSpPr>
          <p:nvPr>
            <p:ph type="title"/>
          </p:nvPr>
        </p:nvSpPr>
        <p:spPr>
          <a:prstGeom prst="rect">
            <a:avLst/>
          </a:prstGeom>
        </p:spPr>
        <p:txBody>
          <a:bodyPr/>
          <a:lstStyle/>
          <a:p>
            <a:r>
              <a:t>BidBrain TierML Implementation</a:t>
            </a:r>
          </a:p>
        </p:txBody>
      </p:sp>
      <p:sp>
        <p:nvSpPr>
          <p:cNvPr id="24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72</a:t>
            </a:fld>
            <a:endParaRPr/>
          </a:p>
        </p:txBody>
      </p:sp>
      <p:pic>
        <p:nvPicPr>
          <p:cNvPr id="2433" name="TierML-BidBrain-integration.pdf" descr="TierML-BidBrain-integration.pdf"/>
          <p:cNvPicPr>
            <a:picLocks noChangeAspect="1"/>
          </p:cNvPicPr>
          <p:nvPr/>
        </p:nvPicPr>
        <p:blipFill>
          <a:blip r:embed="rId2">
            <a:extLst/>
          </a:blip>
          <a:stretch>
            <a:fillRect/>
          </a:stretch>
        </p:blipFill>
        <p:spPr>
          <a:xfrm>
            <a:off x="90308" y="2258287"/>
            <a:ext cx="12824184" cy="5179889"/>
          </a:xfrm>
          <a:prstGeom prst="rect">
            <a:avLst/>
          </a:prstGeom>
          <a:ln w="12700">
            <a:miter lim="400000"/>
          </a:ln>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3" name="Layer Sizes"/>
          <p:cNvSpPr txBox="1">
            <a:spLocks noGrp="1"/>
          </p:cNvSpPr>
          <p:nvPr>
            <p:ph type="title"/>
          </p:nvPr>
        </p:nvSpPr>
        <p:spPr>
          <a:prstGeom prst="rect">
            <a:avLst/>
          </a:prstGeom>
        </p:spPr>
        <p:txBody>
          <a:bodyPr/>
          <a:lstStyle/>
          <a:p>
            <a:r>
              <a:t>Layer Sizes</a:t>
            </a:r>
          </a:p>
        </p:txBody>
      </p:sp>
      <p:sp>
        <p:nvSpPr>
          <p:cNvPr id="245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73</a:t>
            </a:fld>
            <a:endParaRPr/>
          </a:p>
        </p:txBody>
      </p:sp>
      <p:pic>
        <p:nvPicPr>
          <p:cNvPr id="2455" name="communication_vgg16.pdf" descr="communication_vgg16.pdf"/>
          <p:cNvPicPr>
            <a:picLocks noChangeAspect="1"/>
          </p:cNvPicPr>
          <p:nvPr/>
        </p:nvPicPr>
        <p:blipFill>
          <a:blip r:embed="rId2">
            <a:extLst/>
          </a:blip>
          <a:stretch>
            <a:fillRect/>
          </a:stretch>
        </p:blipFill>
        <p:spPr>
          <a:xfrm>
            <a:off x="66965" y="2352642"/>
            <a:ext cx="12870870" cy="4991179"/>
          </a:xfrm>
          <a:prstGeom prst="rect">
            <a:avLst/>
          </a:prstGeom>
          <a:ln w="12700">
            <a:miter lim="400000"/>
          </a:ln>
        </p:spPr>
      </p:pic>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9" name="Large Batch Training"/>
          <p:cNvSpPr txBox="1">
            <a:spLocks noGrp="1"/>
          </p:cNvSpPr>
          <p:nvPr>
            <p:ph type="title"/>
          </p:nvPr>
        </p:nvSpPr>
        <p:spPr>
          <a:prstGeom prst="rect">
            <a:avLst/>
          </a:prstGeom>
        </p:spPr>
        <p:txBody>
          <a:bodyPr/>
          <a:lstStyle/>
          <a:p>
            <a:r>
              <a:t>Large Batch Training</a:t>
            </a:r>
          </a:p>
        </p:txBody>
      </p:sp>
      <p:sp>
        <p:nvSpPr>
          <p:cNvPr id="247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74</a:t>
            </a:fld>
            <a:endParaRPr/>
          </a:p>
        </p:txBody>
      </p:sp>
      <p:pic>
        <p:nvPicPr>
          <p:cNvPr id="2471" name="vgg16_lars_time.pdf" descr="vgg16_lars_time.pdf"/>
          <p:cNvPicPr>
            <a:picLocks noChangeAspect="1"/>
          </p:cNvPicPr>
          <p:nvPr/>
        </p:nvPicPr>
        <p:blipFill>
          <a:blip r:embed="rId2">
            <a:extLst/>
          </a:blip>
          <a:stretch>
            <a:fillRect/>
          </a:stretch>
        </p:blipFill>
        <p:spPr>
          <a:xfrm>
            <a:off x="333863" y="2481368"/>
            <a:ext cx="12622688" cy="5819281"/>
          </a:xfrm>
          <a:prstGeom prst="rect">
            <a:avLst/>
          </a:prstGeom>
          <a:ln w="12700">
            <a:miter lim="400000"/>
          </a:ln>
        </p:spPr>
      </p:pic>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3" name="Accuracy vs Epoch"/>
          <p:cNvSpPr txBox="1">
            <a:spLocks noGrp="1"/>
          </p:cNvSpPr>
          <p:nvPr>
            <p:ph type="title"/>
          </p:nvPr>
        </p:nvSpPr>
        <p:spPr>
          <a:prstGeom prst="rect">
            <a:avLst/>
          </a:prstGeom>
        </p:spPr>
        <p:txBody>
          <a:bodyPr/>
          <a:lstStyle/>
          <a:p>
            <a:r>
              <a:t>Accuracy vs Epoch</a:t>
            </a:r>
          </a:p>
        </p:txBody>
      </p:sp>
      <p:sp>
        <p:nvSpPr>
          <p:cNvPr id="24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75</a:t>
            </a:fld>
            <a:endParaRPr/>
          </a:p>
        </p:txBody>
      </p:sp>
      <p:pic>
        <p:nvPicPr>
          <p:cNvPr id="2475" name="accuracy_vs_epoch.pdf" descr="accuracy_vs_epoch.pdf"/>
          <p:cNvPicPr>
            <a:picLocks noChangeAspect="1"/>
          </p:cNvPicPr>
          <p:nvPr/>
        </p:nvPicPr>
        <p:blipFill>
          <a:blip r:embed="rId2">
            <a:extLst/>
          </a:blip>
          <a:stretch>
            <a:fillRect/>
          </a:stretch>
        </p:blipFill>
        <p:spPr>
          <a:xfrm>
            <a:off x="353639" y="2158025"/>
            <a:ext cx="12310222" cy="6142413"/>
          </a:xfrm>
          <a:prstGeom prst="rect">
            <a:avLst/>
          </a:prstGeom>
          <a:ln w="12700">
            <a:miter lim="400000"/>
          </a:ln>
        </p:spPr>
      </p:pic>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7" name="Memory Overheads"/>
          <p:cNvSpPr txBox="1">
            <a:spLocks noGrp="1"/>
          </p:cNvSpPr>
          <p:nvPr>
            <p:ph type="title"/>
          </p:nvPr>
        </p:nvSpPr>
        <p:spPr>
          <a:prstGeom prst="rect">
            <a:avLst/>
          </a:prstGeom>
        </p:spPr>
        <p:txBody>
          <a:bodyPr/>
          <a:lstStyle/>
          <a:p>
            <a:r>
              <a:t>Memory Overheads</a:t>
            </a:r>
          </a:p>
        </p:txBody>
      </p:sp>
      <p:sp>
        <p:nvSpPr>
          <p:cNvPr id="24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76</a:t>
            </a:fld>
            <a:endParaRPr/>
          </a:p>
        </p:txBody>
      </p:sp>
      <p:pic>
        <p:nvPicPr>
          <p:cNvPr id="2479" name="memory_overhead.pdf" descr="memory_overhead.pdf"/>
          <p:cNvPicPr>
            <a:picLocks noChangeAspect="1"/>
          </p:cNvPicPr>
          <p:nvPr/>
        </p:nvPicPr>
        <p:blipFill>
          <a:blip r:embed="rId2">
            <a:extLst/>
          </a:blip>
          <a:stretch>
            <a:fillRect/>
          </a:stretch>
        </p:blipFill>
        <p:spPr>
          <a:xfrm>
            <a:off x="813125" y="2285718"/>
            <a:ext cx="11378550" cy="5474264"/>
          </a:xfrm>
          <a:prstGeom prst="rect">
            <a:avLst/>
          </a:prstGeom>
          <a:ln w="12700">
            <a:miter lim="400000"/>
          </a:ln>
        </p:spPr>
      </p:pic>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1" name="Optimizer"/>
          <p:cNvSpPr txBox="1">
            <a:spLocks noGrp="1"/>
          </p:cNvSpPr>
          <p:nvPr>
            <p:ph type="title"/>
          </p:nvPr>
        </p:nvSpPr>
        <p:spPr>
          <a:prstGeom prst="rect">
            <a:avLst/>
          </a:prstGeom>
        </p:spPr>
        <p:txBody>
          <a:bodyPr/>
          <a:lstStyle/>
          <a:p>
            <a:r>
              <a:t>Optimizer</a:t>
            </a:r>
          </a:p>
        </p:txBody>
      </p:sp>
      <p:sp>
        <p:nvSpPr>
          <p:cNvPr id="248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77</a:t>
            </a:fld>
            <a:endParaRPr/>
          </a:p>
        </p:txBody>
      </p:sp>
      <p:pic>
        <p:nvPicPr>
          <p:cNvPr id="2483" name="predicted_vs_real_throughput.pdf" descr="predicted_vs_real_throughput.pdf"/>
          <p:cNvPicPr>
            <a:picLocks noChangeAspect="1"/>
          </p:cNvPicPr>
          <p:nvPr/>
        </p:nvPicPr>
        <p:blipFill>
          <a:blip r:embed="rId2">
            <a:extLst/>
          </a:blip>
          <a:stretch>
            <a:fillRect/>
          </a:stretch>
        </p:blipFill>
        <p:spPr>
          <a:xfrm>
            <a:off x="793769" y="2612828"/>
            <a:ext cx="10391838" cy="5232808"/>
          </a:xfrm>
          <a:prstGeom prst="rect">
            <a:avLst/>
          </a:prstGeom>
          <a:ln w="12700">
            <a:miter lim="400000"/>
          </a:ln>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5" name="Longer Pipeline"/>
          <p:cNvSpPr txBox="1">
            <a:spLocks noGrp="1"/>
          </p:cNvSpPr>
          <p:nvPr>
            <p:ph type="title"/>
          </p:nvPr>
        </p:nvSpPr>
        <p:spPr>
          <a:prstGeom prst="rect">
            <a:avLst/>
          </a:prstGeom>
        </p:spPr>
        <p:txBody>
          <a:bodyPr/>
          <a:lstStyle/>
          <a:p>
            <a:r>
              <a:t>Longer Pipeline</a:t>
            </a:r>
          </a:p>
        </p:txBody>
      </p:sp>
      <p:sp>
        <p:nvSpPr>
          <p:cNvPr id="248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78</a:t>
            </a:fld>
            <a:endParaRPr/>
          </a:p>
        </p:txBody>
      </p:sp>
      <p:pic>
        <p:nvPicPr>
          <p:cNvPr id="2487" name="pipeline_4_machines.pdf" descr="pipeline_4_machines.pdf"/>
          <p:cNvPicPr>
            <a:picLocks noChangeAspect="1"/>
          </p:cNvPicPr>
          <p:nvPr/>
        </p:nvPicPr>
        <p:blipFill>
          <a:blip r:embed="rId2">
            <a:extLst/>
          </a:blip>
          <a:stretch>
            <a:fillRect/>
          </a:stretch>
        </p:blipFill>
        <p:spPr>
          <a:xfrm>
            <a:off x="249354" y="2855844"/>
            <a:ext cx="12001501" cy="4889501"/>
          </a:xfrm>
          <a:prstGeom prst="rect">
            <a:avLst/>
          </a:prstGeom>
          <a:ln w="12700">
            <a:miter lim="400000"/>
          </a:ln>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9" name="Pipelining and PipeDream are Faster"/>
          <p:cNvSpPr txBox="1">
            <a:spLocks noGrp="1"/>
          </p:cNvSpPr>
          <p:nvPr>
            <p:ph type="title"/>
          </p:nvPr>
        </p:nvSpPr>
        <p:spPr>
          <a:prstGeom prst="rect">
            <a:avLst/>
          </a:prstGeom>
        </p:spPr>
        <p:txBody>
          <a:bodyPr/>
          <a:lstStyle>
            <a:lvl1pPr>
              <a:defRPr sz="5900"/>
            </a:lvl1pPr>
          </a:lstStyle>
          <a:p>
            <a:r>
              <a:t>Pipelining and PipeDream are Faster</a:t>
            </a:r>
          </a:p>
        </p:txBody>
      </p:sp>
      <p:sp>
        <p:nvSpPr>
          <p:cNvPr id="2490" name="PipeDream = pipelining + replication…"/>
          <p:cNvSpPr txBox="1">
            <a:spLocks noGrp="1"/>
          </p:cNvSpPr>
          <p:nvPr>
            <p:ph type="body" idx="1"/>
          </p:nvPr>
        </p:nvSpPr>
        <p:spPr>
          <a:prstGeom prst="rect">
            <a:avLst/>
          </a:prstGeom>
        </p:spPr>
        <p:txBody>
          <a:bodyPr/>
          <a:lstStyle/>
          <a:p>
            <a:r>
              <a:t>PipeDream = pipelining + replication</a:t>
            </a:r>
          </a:p>
          <a:p>
            <a:pPr lvl="2"/>
            <a:r>
              <a:t>4 V100 GPUs on 1 Server (Azure)</a:t>
            </a:r>
          </a:p>
        </p:txBody>
      </p:sp>
      <p:sp>
        <p:nvSpPr>
          <p:cNvPr id="24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79</a:t>
            </a:fld>
            <a:endParaRPr/>
          </a:p>
        </p:txBody>
      </p:sp>
      <p:pic>
        <p:nvPicPr>
          <p:cNvPr id="2492" name="stage_replication.pdf" descr="stage_replication.pdf"/>
          <p:cNvPicPr>
            <a:picLocks noChangeAspect="1"/>
          </p:cNvPicPr>
          <p:nvPr/>
        </p:nvPicPr>
        <p:blipFill>
          <a:blip r:embed="rId2">
            <a:extLst/>
          </a:blip>
          <a:stretch>
            <a:fillRect/>
          </a:stretch>
        </p:blipFill>
        <p:spPr>
          <a:xfrm>
            <a:off x="626636" y="3093892"/>
            <a:ext cx="11418073" cy="522275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hree Case Studies"/>
          <p:cNvSpPr txBox="1">
            <a:spLocks noGrp="1"/>
          </p:cNvSpPr>
          <p:nvPr>
            <p:ph type="title"/>
          </p:nvPr>
        </p:nvSpPr>
        <p:spPr>
          <a:prstGeom prst="rect">
            <a:avLst/>
          </a:prstGeom>
        </p:spPr>
        <p:txBody>
          <a:bodyPr/>
          <a:lstStyle/>
          <a:p>
            <a:r>
              <a:t>Three Case Studies</a:t>
            </a:r>
          </a:p>
        </p:txBody>
      </p:sp>
      <p:sp>
        <p:nvSpPr>
          <p:cNvPr id="388" name="Addressing the straggler problem in iterative convergent ML…"/>
          <p:cNvSpPr txBox="1">
            <a:spLocks noGrp="1"/>
          </p:cNvSpPr>
          <p:nvPr>
            <p:ph type="body" idx="1"/>
          </p:nvPr>
        </p:nvSpPr>
        <p:spPr>
          <a:xfrm>
            <a:off x="355600" y="1562100"/>
            <a:ext cx="12280900" cy="7334264"/>
          </a:xfrm>
          <a:prstGeom prst="rect">
            <a:avLst/>
          </a:prstGeom>
        </p:spPr>
        <p:txBody>
          <a:bodyPr/>
          <a:lstStyle/>
          <a:p>
            <a:r>
              <a:t>Addressing the straggler problem in iterative convergent ML </a:t>
            </a:r>
          </a:p>
          <a:p>
            <a:pPr lvl="2"/>
            <a:r>
              <a:t>Flex-RR [SoCC’ 16]</a:t>
            </a:r>
          </a:p>
          <a:p>
            <a:pPr>
              <a:defRPr>
                <a:solidFill>
                  <a:srgbClr val="A6AAA9"/>
                </a:solidFill>
              </a:defRPr>
            </a:pPr>
            <a:r>
              <a:t>Agile ML elasticity through tiered reliability in dynamic resource markets </a:t>
            </a:r>
          </a:p>
          <a:p>
            <a:pPr lvl="2">
              <a:defRPr>
                <a:solidFill>
                  <a:srgbClr val="A6AAA9"/>
                </a:solidFill>
              </a:defRPr>
            </a:pPr>
            <a:r>
              <a:t>Proteus [EuroSys’ 17]</a:t>
            </a:r>
          </a:p>
          <a:p>
            <a:pPr>
              <a:defRPr>
                <a:solidFill>
                  <a:srgbClr val="A6AAA9"/>
                </a:solidFill>
              </a:defRPr>
            </a:pPr>
            <a:r>
              <a:t>Pipeline parallelism for DNN training </a:t>
            </a:r>
          </a:p>
          <a:p>
            <a:pPr lvl="2">
              <a:defRPr>
                <a:solidFill>
                  <a:srgbClr val="A6AAA9"/>
                </a:solidFill>
              </a:defRPr>
            </a:pPr>
            <a:r>
              <a:t>PipeDream [Under submission]</a:t>
            </a:r>
          </a:p>
        </p:txBody>
      </p:sp>
      <p:sp>
        <p:nvSpPr>
          <p:cNvPr id="389" name="Slide Number"/>
          <p:cNvSpPr txBox="1">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arallelization Models"/>
          <p:cNvSpPr txBox="1">
            <a:spLocks noGrp="1"/>
          </p:cNvSpPr>
          <p:nvPr>
            <p:ph type="title"/>
          </p:nvPr>
        </p:nvSpPr>
        <p:spPr>
          <a:prstGeom prst="rect">
            <a:avLst/>
          </a:prstGeom>
        </p:spPr>
        <p:txBody>
          <a:bodyPr/>
          <a:lstStyle/>
          <a:p>
            <a:r>
              <a:t>Parallelization Models</a:t>
            </a:r>
          </a:p>
        </p:txBody>
      </p:sp>
      <p:sp>
        <p:nvSpPr>
          <p:cNvPr id="392" name="BSP: wait at each clock (barrier)"/>
          <p:cNvSpPr txBox="1">
            <a:spLocks noGrp="1"/>
          </p:cNvSpPr>
          <p:nvPr>
            <p:ph type="body" sz="quarter" idx="1"/>
          </p:nvPr>
        </p:nvSpPr>
        <p:spPr>
          <a:xfrm>
            <a:off x="368300" y="1536572"/>
            <a:ext cx="12280900" cy="703769"/>
          </a:xfrm>
          <a:prstGeom prst="rect">
            <a:avLst/>
          </a:prstGeom>
        </p:spPr>
        <p:txBody>
          <a:bodyPr/>
          <a:lstStyle>
            <a:lvl1pPr marL="807357" indent="-489857"/>
          </a:lstStyle>
          <a:p>
            <a:r>
              <a:t>BSP: wait at each clock (barrier)</a:t>
            </a:r>
          </a:p>
        </p:txBody>
      </p:sp>
      <p:sp>
        <p:nvSpPr>
          <p:cNvPr id="393" name="Slide Number"/>
          <p:cNvSpPr txBox="1">
            <a:spLocks noGrp="1"/>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394" name="ssp.pdf" descr="ssp.pdf"/>
          <p:cNvPicPr>
            <a:picLocks noChangeAspect="1"/>
          </p:cNvPicPr>
          <p:nvPr/>
        </p:nvPicPr>
        <p:blipFill>
          <a:blip r:embed="rId3">
            <a:extLst/>
          </a:blip>
          <a:stretch>
            <a:fillRect/>
          </a:stretch>
        </p:blipFill>
        <p:spPr>
          <a:xfrm>
            <a:off x="2945577" y="3993564"/>
            <a:ext cx="7556330" cy="5076341"/>
          </a:xfrm>
          <a:prstGeom prst="rect">
            <a:avLst/>
          </a:prstGeom>
          <a:ln w="12700">
            <a:miter lim="400000"/>
          </a:ln>
        </p:spPr>
      </p:pic>
      <p:sp>
        <p:nvSpPr>
          <p:cNvPr id="395" name="SSP: fastest &lt;= slack + slowest"/>
          <p:cNvSpPr txBox="1"/>
          <p:nvPr/>
        </p:nvSpPr>
        <p:spPr>
          <a:xfrm>
            <a:off x="360933" y="2418012"/>
            <a:ext cx="8525994" cy="693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marL="807357" indent="-489857" algn="l">
              <a:spcBef>
                <a:spcPts val="2400"/>
              </a:spcBef>
              <a:buSzPct val="110000"/>
              <a:buChar char="•"/>
              <a:defRPr>
                <a:latin typeface="+mn-lt"/>
                <a:ea typeface="+mn-ea"/>
                <a:cs typeface="+mn-cs"/>
                <a:sym typeface="Arial"/>
              </a:defRPr>
            </a:lvl1pPr>
          </a:lstStyle>
          <a:p>
            <a:r>
              <a:t>SSP: fastest &lt;= slack + slowest </a:t>
            </a:r>
          </a:p>
        </p:txBody>
      </p:sp>
      <p:sp>
        <p:nvSpPr>
          <p:cNvPr id="396" name="Increase in Slack bound lowers quality of work"/>
          <p:cNvSpPr txBox="1"/>
          <p:nvPr/>
        </p:nvSpPr>
        <p:spPr>
          <a:xfrm>
            <a:off x="329223" y="3205788"/>
            <a:ext cx="12010023" cy="693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marL="807357" indent="-489857" algn="l">
              <a:spcBef>
                <a:spcPts val="2400"/>
              </a:spcBef>
              <a:buSzPct val="110000"/>
              <a:buChar char="•"/>
              <a:defRPr>
                <a:latin typeface="+mn-lt"/>
                <a:ea typeface="+mn-ea"/>
                <a:cs typeface="+mn-cs"/>
                <a:sym typeface="Arial"/>
              </a:defRPr>
            </a:lvl1pPr>
          </a:lstStyle>
          <a:p>
            <a:r>
              <a:t>Increase in Slack bound lowers quality of work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2" animBg="1" advAuto="0"/>
      <p:bldP spid="395" grpId="1" animBg="1" advAuto="0"/>
      <p:bldP spid="396" grpId="3" animBg="1"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3274</Words>
  <Application>Microsoft Macintosh PowerPoint</Application>
  <PresentationFormat>Custom</PresentationFormat>
  <Paragraphs>474</Paragraphs>
  <Slides>79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vt:lpstr>
      <vt:lpstr>Bodoni SvtyTwo ITC TT-Bold</vt:lpstr>
      <vt:lpstr>Gill Sans</vt:lpstr>
      <vt:lpstr>Helvetica</vt:lpstr>
      <vt:lpstr>Helvetica Light</vt:lpstr>
      <vt:lpstr>Lucida Grande</vt:lpstr>
      <vt:lpstr>Times</vt:lpstr>
      <vt:lpstr>White</vt:lpstr>
      <vt:lpstr>Improving ML Applications in Shared Computing Environments</vt:lpstr>
      <vt:lpstr>Talk Outline</vt:lpstr>
      <vt:lpstr>Iterative Convergent ML</vt:lpstr>
      <vt:lpstr>Data-Parallel ML</vt:lpstr>
      <vt:lpstr>Shared Computing Environments</vt:lpstr>
      <vt:lpstr>Thesis Statement</vt:lpstr>
      <vt:lpstr>Three Case Studies</vt:lpstr>
      <vt:lpstr>Three Case Studies</vt:lpstr>
      <vt:lpstr>Parallelization Models</vt:lpstr>
      <vt:lpstr>Origin of Stragglers </vt:lpstr>
      <vt:lpstr>Effect of Stragglers</vt:lpstr>
      <vt:lpstr>Quick Preview of our Results</vt:lpstr>
      <vt:lpstr>New Approach: FlexRR</vt:lpstr>
      <vt:lpstr>RR Design</vt:lpstr>
      <vt:lpstr>Helper Groups</vt:lpstr>
      <vt:lpstr>RR Protocol</vt:lpstr>
      <vt:lpstr>Significant Stragglers on EC2</vt:lpstr>
      <vt:lpstr>Take-away Messages From FlexRR</vt:lpstr>
      <vt:lpstr>Thesis Statement</vt:lpstr>
      <vt:lpstr>Thesis Statement</vt:lpstr>
      <vt:lpstr>Three Case Studies</vt:lpstr>
      <vt:lpstr>Dynamic Resource Availability</vt:lpstr>
      <vt:lpstr>Transient Resources Often Cheaper</vt:lpstr>
      <vt:lpstr>Efficient use of transient resources</vt:lpstr>
      <vt:lpstr>AgileML: New Approach to Elasticity</vt:lpstr>
      <vt:lpstr>Building the Stages of Reliability</vt:lpstr>
      <vt:lpstr>Resource Manager for AgileML</vt:lpstr>
      <vt:lpstr>Need Elasticity and Smart Resource Manager</vt:lpstr>
      <vt:lpstr>Take-away Messages From Proteus</vt:lpstr>
      <vt:lpstr>Thesis Statement</vt:lpstr>
      <vt:lpstr>Thesis Statement</vt:lpstr>
      <vt:lpstr>Three Case Studies</vt:lpstr>
      <vt:lpstr>Example DNN </vt:lpstr>
      <vt:lpstr>DNN Training - How Do They Learn</vt:lpstr>
      <vt:lpstr>Data-Parallel Training</vt:lpstr>
      <vt:lpstr>Data-Parallel Training</vt:lpstr>
      <vt:lpstr>Data-Parallel Training</vt:lpstr>
      <vt:lpstr>Data-Parallel Training</vt:lpstr>
      <vt:lpstr>Overhead of Data Parallel Training</vt:lpstr>
      <vt:lpstr>Overhead of Data Parallel Training</vt:lpstr>
      <vt:lpstr>New Approach: Pipeline Parallel</vt:lpstr>
      <vt:lpstr>Naive Scheduling is Inefficient </vt:lpstr>
      <vt:lpstr>Making Pipelining Possible</vt:lpstr>
      <vt:lpstr>Alternate Forward / Backward Work</vt:lpstr>
      <vt:lpstr>Overlaps Computation &amp; Comm</vt:lpstr>
      <vt:lpstr>Overlaps Computation &amp; Comm</vt:lpstr>
      <vt:lpstr>Simple Case of Straight Pipeline</vt:lpstr>
      <vt:lpstr>Combine Data &amp; Pipeline Parallel</vt:lpstr>
      <vt:lpstr>How to Split Layers</vt:lpstr>
      <vt:lpstr>Putting it all Together</vt:lpstr>
      <vt:lpstr>Putting it all Together</vt:lpstr>
      <vt:lpstr>Putting it all Together</vt:lpstr>
      <vt:lpstr>Putting it all Together</vt:lpstr>
      <vt:lpstr>Evaluating PipeDream</vt:lpstr>
      <vt:lpstr>Summary of Results</vt:lpstr>
      <vt:lpstr>PipeDream 5x Better</vt:lpstr>
      <vt:lpstr>PipeDream Reduces Communication</vt:lpstr>
      <vt:lpstr>Take-away Messages From PipeDream</vt:lpstr>
      <vt:lpstr>Thesis Contributions</vt:lpstr>
      <vt:lpstr>Thesis Statement</vt:lpstr>
      <vt:lpstr>Thank You</vt:lpstr>
      <vt:lpstr>Thesis Contributions</vt:lpstr>
      <vt:lpstr>Backup Slides</vt:lpstr>
      <vt:lpstr>Long Term Stragglers</vt:lpstr>
      <vt:lpstr>Works well w/ Partial Replication</vt:lpstr>
      <vt:lpstr>LDA Class Comparison</vt:lpstr>
      <vt:lpstr>Parameter Servers are Great for Iterative ML</vt:lpstr>
      <vt:lpstr>Stage #1 has a Weakness</vt:lpstr>
      <vt:lpstr>ActivePS Helps a Lot</vt:lpstr>
      <vt:lpstr>Becomes Slow at High Ratios</vt:lpstr>
      <vt:lpstr>Proteus is also Faster</vt:lpstr>
      <vt:lpstr>BidBrain TierML Implementation</vt:lpstr>
      <vt:lpstr>Layer Sizes</vt:lpstr>
      <vt:lpstr>Large Batch Training</vt:lpstr>
      <vt:lpstr>Accuracy vs Epoch</vt:lpstr>
      <vt:lpstr>Memory Overheads</vt:lpstr>
      <vt:lpstr>Optimizer</vt:lpstr>
      <vt:lpstr>Longer Pipeline</vt:lpstr>
      <vt:lpstr>Pipelining and PipeDream are Faster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ML Applications in Shared Computing Environments</dc:title>
  <cp:lastModifiedBy>aharlap</cp:lastModifiedBy>
  <cp:revision>2</cp:revision>
  <dcterms:modified xsi:type="dcterms:W3CDTF">2019-05-13T16:01:12Z</dcterms:modified>
</cp:coreProperties>
</file>