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Gill Sans"/>
        <a:ea typeface="Gill Sans"/>
        <a:cs typeface="Gill Sans"/>
        <a:sym typeface="Gill Sans"/>
      </a:defRPr>
    </a:lvl1pPr>
    <a:lvl2pPr marL="0" marR="0" indent="34290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Gill Sans"/>
        <a:ea typeface="Gill Sans"/>
        <a:cs typeface="Gill Sans"/>
        <a:sym typeface="Gill Sans"/>
      </a:defRPr>
    </a:lvl2pPr>
    <a:lvl3pPr marL="0" marR="0" indent="68580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Gill Sans"/>
        <a:ea typeface="Gill Sans"/>
        <a:cs typeface="Gill Sans"/>
        <a:sym typeface="Gill Sans"/>
      </a:defRPr>
    </a:lvl3pPr>
    <a:lvl4pPr marL="0" marR="0" indent="102870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Gill Sans"/>
        <a:ea typeface="Gill Sans"/>
        <a:cs typeface="Gill Sans"/>
        <a:sym typeface="Gill Sans"/>
      </a:defRPr>
    </a:lvl4pPr>
    <a:lvl5pPr marL="0" marR="0" indent="137160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Gill Sans"/>
        <a:ea typeface="Gill Sans"/>
        <a:cs typeface="Gill Sans"/>
        <a:sym typeface="Gill Sans"/>
      </a:defRPr>
    </a:lvl5pPr>
    <a:lvl6pPr marL="0" marR="0" indent="171450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Gill Sans"/>
        <a:ea typeface="Gill Sans"/>
        <a:cs typeface="Gill Sans"/>
        <a:sym typeface="Gill Sans"/>
      </a:defRPr>
    </a:lvl6pPr>
    <a:lvl7pPr marL="0" marR="0" indent="205740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Gill Sans"/>
        <a:ea typeface="Gill Sans"/>
        <a:cs typeface="Gill Sans"/>
        <a:sym typeface="Gill Sans"/>
      </a:defRPr>
    </a:lvl7pPr>
    <a:lvl8pPr marL="0" marR="0" indent="240030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Gill Sans"/>
        <a:ea typeface="Gill Sans"/>
        <a:cs typeface="Gill Sans"/>
        <a:sym typeface="Gill Sans"/>
      </a:defRPr>
    </a:lvl8pPr>
    <a:lvl9pPr marL="0" marR="0" indent="274320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Gill Sans"/>
        <a:ea typeface="Gill Sans"/>
        <a:cs typeface="Gill Sans"/>
        <a:sym typeface="Gill San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8F44A2F1-9E1F-4B54-A3A2-5F16C0AD49E2}" styleName="">
    <a:tblBg/>
    <a:wholeTbl>
      <a:tcTxStyle b="off" i="off">
        <a:font>
          <a:latin typeface="Gill Sans"/>
          <a:ea typeface="Gill Sans"/>
          <a:cs typeface="Gill Sans"/>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a:tcStyle>
        <a:tcBdr/>
        <a:fill>
          <a:solidFill>
            <a:srgbClr val="C5C7C9">
              <a:alpha val="30000"/>
            </a:srgbClr>
          </a:solidFill>
        </a:fill>
      </a:tcStyle>
    </a:band2H>
    <a:firstCol>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firstCol>
    <a:lastRow>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lastRow>
    <a:firstRow>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firstRow>
  </a:tblStyle>
  <a:tblStyle styleId="{C7B018BB-80A7-4F77-B60F-C8B233D01FF8}" styleName="">
    <a:tblBg/>
    <a:wholeTbl>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64"/>
  </p:normalViewPr>
  <p:slideViewPr>
    <p:cSldViewPr snapToGrid="0" snapToObjects="1">
      <p:cViewPr varScale="1">
        <p:scale>
          <a:sx n="66" d="100"/>
          <a:sy n="66" d="100"/>
        </p:scale>
        <p:origin x="1632"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4" name="Shape 144"/>
          <p:cNvSpPr>
            <a:spLocks noGrp="1" noRot="1" noChangeAspect="1"/>
          </p:cNvSpPr>
          <p:nvPr>
            <p:ph type="sldImg"/>
          </p:nvPr>
        </p:nvSpPr>
        <p:spPr>
          <a:xfrm>
            <a:off x="1143000" y="685800"/>
            <a:ext cx="4572000" cy="3429000"/>
          </a:xfrm>
          <a:prstGeom prst="rect">
            <a:avLst/>
          </a:prstGeom>
        </p:spPr>
        <p:txBody>
          <a:bodyPr/>
          <a:lstStyle/>
          <a:p>
            <a:endParaRPr/>
          </a:p>
        </p:txBody>
      </p:sp>
      <p:sp>
        <p:nvSpPr>
          <p:cNvPr id="145" name="Shape 145"/>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14404697"/>
      </p:ext>
    </p:extLst>
  </p:cSld>
  <p:clrMap bg1="lt1" tx1="dk1" bg2="lt2" tx2="dk2" accent1="accent1" accent2="accent2" accent3="accent3" accent4="accent4" accent5="accent5" accent6="accent6" hlink="hlink" folHlink="folHlink"/>
  <p:notesStyle>
    <a:lvl1pPr defTabSz="584200" latinLnBrk="0">
      <a:defRPr sz="2200">
        <a:latin typeface="Lucida Grande"/>
        <a:ea typeface="Lucida Grande"/>
        <a:cs typeface="Lucida Grande"/>
        <a:sym typeface="Lucida Grande"/>
      </a:defRPr>
    </a:lvl1pPr>
    <a:lvl2pPr indent="228600" defTabSz="584200" latinLnBrk="0">
      <a:defRPr sz="2200">
        <a:latin typeface="Lucida Grande"/>
        <a:ea typeface="Lucida Grande"/>
        <a:cs typeface="Lucida Grande"/>
        <a:sym typeface="Lucida Grande"/>
      </a:defRPr>
    </a:lvl2pPr>
    <a:lvl3pPr indent="457200" defTabSz="584200" latinLnBrk="0">
      <a:defRPr sz="2200">
        <a:latin typeface="Lucida Grande"/>
        <a:ea typeface="Lucida Grande"/>
        <a:cs typeface="Lucida Grande"/>
        <a:sym typeface="Lucida Grande"/>
      </a:defRPr>
    </a:lvl3pPr>
    <a:lvl4pPr indent="685800" defTabSz="584200" latinLnBrk="0">
      <a:defRPr sz="2200">
        <a:latin typeface="Lucida Grande"/>
        <a:ea typeface="Lucida Grande"/>
        <a:cs typeface="Lucida Grande"/>
        <a:sym typeface="Lucida Grande"/>
      </a:defRPr>
    </a:lvl4pPr>
    <a:lvl5pPr indent="914400" defTabSz="584200" latinLnBrk="0">
      <a:defRPr sz="2200">
        <a:latin typeface="Lucida Grande"/>
        <a:ea typeface="Lucida Grande"/>
        <a:cs typeface="Lucida Grande"/>
        <a:sym typeface="Lucida Grande"/>
      </a:defRPr>
    </a:lvl5pPr>
    <a:lvl6pPr indent="1143000" defTabSz="584200" latinLnBrk="0">
      <a:defRPr sz="2200">
        <a:latin typeface="Lucida Grande"/>
        <a:ea typeface="Lucida Grande"/>
        <a:cs typeface="Lucida Grande"/>
        <a:sym typeface="Lucida Grande"/>
      </a:defRPr>
    </a:lvl6pPr>
    <a:lvl7pPr indent="1371600" defTabSz="584200" latinLnBrk="0">
      <a:defRPr sz="2200">
        <a:latin typeface="Lucida Grande"/>
        <a:ea typeface="Lucida Grande"/>
        <a:cs typeface="Lucida Grande"/>
        <a:sym typeface="Lucida Grande"/>
      </a:defRPr>
    </a:lvl7pPr>
    <a:lvl8pPr indent="1600200" defTabSz="584200" latinLnBrk="0">
      <a:defRPr sz="2200">
        <a:latin typeface="Lucida Grande"/>
        <a:ea typeface="Lucida Grande"/>
        <a:cs typeface="Lucida Grande"/>
        <a:sym typeface="Lucida Grande"/>
      </a:defRPr>
    </a:lvl8pPr>
    <a:lvl9pPr indent="1828800" defTabSz="584200" latinLnBrk="0">
      <a:defRPr sz="2200">
        <a:latin typeface="Lucida Grande"/>
        <a:ea typeface="Lucida Grande"/>
        <a:cs typeface="Lucida Grande"/>
        <a:sym typeface="Lucida Grande"/>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Shape 149"/>
          <p:cNvSpPr>
            <a:spLocks noGrp="1" noRot="1" noChangeAspect="1"/>
          </p:cNvSpPr>
          <p:nvPr>
            <p:ph type="sldImg"/>
          </p:nvPr>
        </p:nvSpPr>
        <p:spPr>
          <a:prstGeom prst="rect">
            <a:avLst/>
          </a:prstGeom>
        </p:spPr>
        <p:txBody>
          <a:bodyPr/>
          <a:lstStyle/>
          <a:p>
            <a:endParaRPr/>
          </a:p>
        </p:txBody>
      </p:sp>
      <p:sp>
        <p:nvSpPr>
          <p:cNvPr id="150" name="Shape 150"/>
          <p:cNvSpPr>
            <a:spLocks noGrp="1"/>
          </p:cNvSpPr>
          <p:nvPr>
            <p:ph type="body" sz="quarter" idx="1"/>
          </p:nvPr>
        </p:nvSpPr>
        <p:spPr>
          <a:prstGeom prst="rect">
            <a:avLst/>
          </a:prstGeom>
        </p:spPr>
        <p:txBody>
          <a:bodyPr/>
          <a:lstStyle/>
          <a:p>
            <a:r>
              <a:t>So today I am going to be talking about agile elasticity in ML.  How to achieve agile elasticity and how to take advantage of it.</a:t>
            </a:r>
          </a:p>
        </p:txBody>
      </p:sp>
    </p:spTree>
    <p:extLst>
      <p:ext uri="{BB962C8B-B14F-4D97-AF65-F5344CB8AC3E}">
        <p14:creationId xmlns:p14="http://schemas.microsoft.com/office/powerpoint/2010/main" val="8018784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Shape 283"/>
          <p:cNvSpPr>
            <a:spLocks noGrp="1" noRot="1" noChangeAspect="1"/>
          </p:cNvSpPr>
          <p:nvPr>
            <p:ph type="sldImg"/>
          </p:nvPr>
        </p:nvSpPr>
        <p:spPr>
          <a:prstGeom prst="rect">
            <a:avLst/>
          </a:prstGeom>
        </p:spPr>
        <p:txBody>
          <a:bodyPr/>
          <a:lstStyle/>
          <a:p>
            <a:endParaRPr/>
          </a:p>
        </p:txBody>
      </p:sp>
      <p:sp>
        <p:nvSpPr>
          <p:cNvPr id="284" name="Shape 284"/>
          <p:cNvSpPr>
            <a:spLocks noGrp="1"/>
          </p:cNvSpPr>
          <p:nvPr>
            <p:ph type="body" sz="quarter" idx="1"/>
          </p:nvPr>
        </p:nvSpPr>
        <p:spPr>
          <a:prstGeom prst="rect">
            <a:avLst/>
          </a:prstGeom>
        </p:spPr>
        <p:txBody>
          <a:bodyPr/>
          <a:lstStyle/>
          <a:p>
            <a:r>
              <a:t>Slow down for 4,5,6</a:t>
            </a:r>
          </a:p>
        </p:txBody>
      </p:sp>
    </p:spTree>
    <p:extLst>
      <p:ext uri="{BB962C8B-B14F-4D97-AF65-F5344CB8AC3E}">
        <p14:creationId xmlns:p14="http://schemas.microsoft.com/office/powerpoint/2010/main" val="11771708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Shape 294"/>
          <p:cNvSpPr>
            <a:spLocks noGrp="1" noRot="1" noChangeAspect="1"/>
          </p:cNvSpPr>
          <p:nvPr>
            <p:ph type="sldImg"/>
          </p:nvPr>
        </p:nvSpPr>
        <p:spPr>
          <a:prstGeom prst="rect">
            <a:avLst/>
          </a:prstGeom>
        </p:spPr>
        <p:txBody>
          <a:bodyPr/>
          <a:lstStyle/>
          <a:p>
            <a:endParaRPr/>
          </a:p>
        </p:txBody>
      </p:sp>
      <p:sp>
        <p:nvSpPr>
          <p:cNvPr id="295" name="Shape 295"/>
          <p:cNvSpPr>
            <a:spLocks noGrp="1"/>
          </p:cNvSpPr>
          <p:nvPr>
            <p:ph type="body" sz="quarter" idx="1"/>
          </p:nvPr>
        </p:nvSpPr>
        <p:spPr>
          <a:prstGeom prst="rect">
            <a:avLst/>
          </a:prstGeom>
        </p:spPr>
        <p:txBody>
          <a:bodyPr/>
          <a:lstStyle/>
          <a:p>
            <a:r>
              <a:t>This historic data is designed to provide BidBrain with an estimation about the reliability of resources depending on how much over the market price it decides to bid.</a:t>
            </a:r>
          </a:p>
          <a:p>
            <a:pPr>
              <a:defRPr b="1"/>
            </a:pPr>
            <a:r>
              <a:t>Mention Ideal Case</a:t>
            </a:r>
          </a:p>
          <a:p>
            <a:pPr>
              <a:defRPr b="1"/>
            </a:pPr>
            <a:r>
              <a:t>If you to take advantage of this free computing, you need a system like TierML that can handle evictions, now i will describe how midbrain decides how well the application will handle aggressive bidding</a:t>
            </a:r>
          </a:p>
        </p:txBody>
      </p:sp>
    </p:spTree>
    <p:extLst>
      <p:ext uri="{BB962C8B-B14F-4D97-AF65-F5344CB8AC3E}">
        <p14:creationId xmlns:p14="http://schemas.microsoft.com/office/powerpoint/2010/main" val="20918592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Shape 155"/>
          <p:cNvSpPr>
            <a:spLocks noGrp="1" noRot="1" noChangeAspect="1"/>
          </p:cNvSpPr>
          <p:nvPr>
            <p:ph type="sldImg"/>
          </p:nvPr>
        </p:nvSpPr>
        <p:spPr>
          <a:prstGeom prst="rect">
            <a:avLst/>
          </a:prstGeom>
        </p:spPr>
        <p:txBody>
          <a:bodyPr/>
          <a:lstStyle/>
          <a:p>
            <a:endParaRPr/>
          </a:p>
        </p:txBody>
      </p:sp>
      <p:sp>
        <p:nvSpPr>
          <p:cNvPr id="156" name="Shape 156"/>
          <p:cNvSpPr>
            <a:spLocks noGrp="1"/>
          </p:cNvSpPr>
          <p:nvPr>
            <p:ph type="body" sz="quarter" idx="1"/>
          </p:nvPr>
        </p:nvSpPr>
        <p:spPr>
          <a:prstGeom prst="rect">
            <a:avLst/>
          </a:prstGeom>
        </p:spPr>
        <p:txBody>
          <a:bodyPr/>
          <a:lstStyle>
            <a:lvl1pPr>
              <a:defRPr sz="1700"/>
            </a:lvl1pPr>
          </a:lstStyle>
          <a:p>
            <a:r>
              <a:t>I want to start this talk with a quick overview. First at the begging of this talk I am going to talk about some motivations for why we want elasticity. Then I am going to describe to you a component of our system called AgileML which modified the traditional parameter server architecture to make it efficiently elastic. Then I am going to describe a system called BidBrain which is designed to take advantage of elasticity by intelligently bidding on the Amazon EC2 spot market. Lastly at the end of this talk I will go over some evaluation results showing how valuable elasticity is.</a:t>
            </a:r>
          </a:p>
        </p:txBody>
      </p:sp>
    </p:spTree>
    <p:extLst>
      <p:ext uri="{BB962C8B-B14F-4D97-AF65-F5344CB8AC3E}">
        <p14:creationId xmlns:p14="http://schemas.microsoft.com/office/powerpoint/2010/main" val="17106191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61"/>
          <p:cNvSpPr>
            <a:spLocks noGrp="1" noRot="1" noChangeAspect="1"/>
          </p:cNvSpPr>
          <p:nvPr>
            <p:ph type="sldImg"/>
          </p:nvPr>
        </p:nvSpPr>
        <p:spPr>
          <a:prstGeom prst="rect">
            <a:avLst/>
          </a:prstGeom>
        </p:spPr>
        <p:txBody>
          <a:bodyPr/>
          <a:lstStyle/>
          <a:p>
            <a:endParaRPr/>
          </a:p>
        </p:txBody>
      </p:sp>
      <p:sp>
        <p:nvSpPr>
          <p:cNvPr id="162" name="Shape 162"/>
          <p:cNvSpPr>
            <a:spLocks noGrp="1"/>
          </p:cNvSpPr>
          <p:nvPr>
            <p:ph type="body" sz="quarter" idx="1"/>
          </p:nvPr>
        </p:nvSpPr>
        <p:spPr>
          <a:prstGeom prst="rect">
            <a:avLst/>
          </a:prstGeom>
        </p:spPr>
        <p:txBody>
          <a:bodyPr/>
          <a:lstStyle>
            <a:lvl1pPr>
              <a:defRPr sz="1800"/>
            </a:lvl1pPr>
          </a:lstStyle>
          <a:p>
            <a:r>
              <a:t>First I want to provide some motivation for why we need elasticity in our systems. Many popular schedulers have such as Yarn and Messos have shown that they significantly improve their cluster utilization and ability to meet SLAs if they are able to revoke resources. The example that I am going to focus on in this talk is the Amazon EC2 spot market, where users can use cheaper resources with the risk of revocation, which we call eviction.</a:t>
            </a:r>
          </a:p>
        </p:txBody>
      </p:sp>
    </p:spTree>
    <p:extLst>
      <p:ext uri="{BB962C8B-B14F-4D97-AF65-F5344CB8AC3E}">
        <p14:creationId xmlns:p14="http://schemas.microsoft.com/office/powerpoint/2010/main" val="20128582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Shape 172"/>
          <p:cNvSpPr>
            <a:spLocks noGrp="1" noRot="1" noChangeAspect="1"/>
          </p:cNvSpPr>
          <p:nvPr>
            <p:ph type="sldImg"/>
          </p:nvPr>
        </p:nvSpPr>
        <p:spPr>
          <a:prstGeom prst="rect">
            <a:avLst/>
          </a:prstGeom>
        </p:spPr>
        <p:txBody>
          <a:bodyPr/>
          <a:lstStyle/>
          <a:p>
            <a:endParaRPr/>
          </a:p>
        </p:txBody>
      </p:sp>
      <p:sp>
        <p:nvSpPr>
          <p:cNvPr id="173" name="Shape 173"/>
          <p:cNvSpPr>
            <a:spLocks noGrp="1"/>
          </p:cNvSpPr>
          <p:nvPr>
            <p:ph type="body" sz="quarter" idx="1"/>
          </p:nvPr>
        </p:nvSpPr>
        <p:spPr>
          <a:prstGeom prst="rect">
            <a:avLst/>
          </a:prstGeom>
        </p:spPr>
        <p:txBody>
          <a:bodyPr/>
          <a:lstStyle/>
          <a:p>
            <a:pPr>
              <a:defRPr sz="1700" b="1"/>
            </a:pPr>
            <a:r>
              <a:t>what amazon calls the on-demand price</a:t>
            </a:r>
          </a:p>
          <a:p>
            <a:pPr>
              <a:defRPr sz="1700" b="1"/>
            </a:pPr>
            <a:r>
              <a:t>After red describe how cheap it is and explain spot market rules</a:t>
            </a:r>
          </a:p>
          <a:p>
            <a:pPr>
              <a:defRPr sz="1700" b="1"/>
            </a:pPr>
            <a:r>
              <a:t>after blue uncorrelated markets - move indecently</a:t>
            </a:r>
          </a:p>
          <a:p>
            <a:pPr>
              <a:defRPr sz="1700" b="1"/>
            </a:pPr>
            <a:r>
              <a:t>nickels on the dollar</a:t>
            </a:r>
          </a:p>
        </p:txBody>
      </p:sp>
    </p:spTree>
    <p:extLst>
      <p:ext uri="{BB962C8B-B14F-4D97-AF65-F5344CB8AC3E}">
        <p14:creationId xmlns:p14="http://schemas.microsoft.com/office/powerpoint/2010/main" val="7982459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Shape 178"/>
          <p:cNvSpPr>
            <a:spLocks noGrp="1" noRot="1" noChangeAspect="1"/>
          </p:cNvSpPr>
          <p:nvPr>
            <p:ph type="sldImg"/>
          </p:nvPr>
        </p:nvSpPr>
        <p:spPr>
          <a:prstGeom prst="rect">
            <a:avLst/>
          </a:prstGeom>
        </p:spPr>
        <p:txBody>
          <a:bodyPr/>
          <a:lstStyle/>
          <a:p>
            <a:endParaRPr/>
          </a:p>
        </p:txBody>
      </p:sp>
      <p:sp>
        <p:nvSpPr>
          <p:cNvPr id="179" name="Shape 179"/>
          <p:cNvSpPr>
            <a:spLocks noGrp="1"/>
          </p:cNvSpPr>
          <p:nvPr>
            <p:ph type="body" sz="quarter" idx="1"/>
          </p:nvPr>
        </p:nvSpPr>
        <p:spPr>
          <a:prstGeom prst="rect">
            <a:avLst/>
          </a:prstGeom>
        </p:spPr>
        <p:txBody>
          <a:bodyPr/>
          <a:lstStyle/>
          <a:p>
            <a:pPr>
              <a:defRPr sz="2000"/>
            </a:pPr>
            <a:r>
              <a:t>So now that we have seen just how much we can save the question becomes how do we do this. The answer is that we need systems that are able to perform efficient elasticity, handle losing large % of their resources efficiently, not lose forward progress, and preferably do all this with no overhead.</a:t>
            </a:r>
          </a:p>
          <a:p>
            <a:pPr>
              <a:defRPr sz="2000" b="1"/>
            </a:pPr>
            <a:r>
              <a:t>Mention this is for ML</a:t>
            </a:r>
          </a:p>
        </p:txBody>
      </p:sp>
    </p:spTree>
    <p:extLst>
      <p:ext uri="{BB962C8B-B14F-4D97-AF65-F5344CB8AC3E}">
        <p14:creationId xmlns:p14="http://schemas.microsoft.com/office/powerpoint/2010/main" val="7895573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Shape 187"/>
          <p:cNvSpPr>
            <a:spLocks noGrp="1" noRot="1" noChangeAspect="1"/>
          </p:cNvSpPr>
          <p:nvPr>
            <p:ph type="sldImg"/>
          </p:nvPr>
        </p:nvSpPr>
        <p:spPr>
          <a:prstGeom prst="rect">
            <a:avLst/>
          </a:prstGeom>
        </p:spPr>
        <p:txBody>
          <a:bodyPr/>
          <a:lstStyle/>
          <a:p>
            <a:endParaRPr/>
          </a:p>
        </p:txBody>
      </p:sp>
      <p:sp>
        <p:nvSpPr>
          <p:cNvPr id="188" name="Shape 188"/>
          <p:cNvSpPr>
            <a:spLocks noGrp="1"/>
          </p:cNvSpPr>
          <p:nvPr>
            <p:ph type="body" sz="quarter" idx="1"/>
          </p:nvPr>
        </p:nvSpPr>
        <p:spPr>
          <a:prstGeom prst="rect">
            <a:avLst/>
          </a:prstGeom>
        </p:spPr>
        <p:txBody>
          <a:bodyPr/>
          <a:lstStyle/>
          <a:p>
            <a:pPr>
              <a:defRPr sz="2000" b="1"/>
            </a:pPr>
            <a:r>
              <a:t>Efficient</a:t>
            </a:r>
          </a:p>
          <a:p>
            <a:pPr>
              <a:defRPr sz="2000"/>
            </a:pPr>
            <a:r>
              <a:t>This diagram shows the high level architecture of the traditional PS framework. The workers read in the data, and then concurrently read and update the solution state stored in the parameter server. Current architectures traditionally have workers running on all the machines, and shard the Parameter across all the machines also.</a:t>
            </a:r>
          </a:p>
          <a:p>
            <a:pPr>
              <a:defRPr sz="2000"/>
            </a:pPr>
            <a:r>
              <a:t>IterStore, Petuum, MxNet</a:t>
            </a:r>
          </a:p>
        </p:txBody>
      </p:sp>
    </p:spTree>
    <p:extLst>
      <p:ext uri="{BB962C8B-B14F-4D97-AF65-F5344CB8AC3E}">
        <p14:creationId xmlns:p14="http://schemas.microsoft.com/office/powerpoint/2010/main" val="7886241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Shape 193"/>
          <p:cNvSpPr>
            <a:spLocks noGrp="1" noRot="1" noChangeAspect="1"/>
          </p:cNvSpPr>
          <p:nvPr>
            <p:ph type="sldImg"/>
          </p:nvPr>
        </p:nvSpPr>
        <p:spPr>
          <a:prstGeom prst="rect">
            <a:avLst/>
          </a:prstGeom>
        </p:spPr>
        <p:txBody>
          <a:bodyPr/>
          <a:lstStyle/>
          <a:p>
            <a:endParaRPr/>
          </a:p>
        </p:txBody>
      </p:sp>
      <p:sp>
        <p:nvSpPr>
          <p:cNvPr id="194" name="Shape 194"/>
          <p:cNvSpPr>
            <a:spLocks noGrp="1"/>
          </p:cNvSpPr>
          <p:nvPr>
            <p:ph type="body" sz="quarter" idx="1"/>
          </p:nvPr>
        </p:nvSpPr>
        <p:spPr>
          <a:prstGeom prst="rect">
            <a:avLst/>
          </a:prstGeom>
        </p:spPr>
        <p:txBody>
          <a:bodyPr/>
          <a:lstStyle>
            <a:lvl1pPr>
              <a:defRPr sz="2100"/>
            </a:lvl1pPr>
          </a:lstStyle>
          <a:p>
            <a:r>
              <a:t>So we propose a new approach to achieving elasticity called TierML. TireML is a system that is designed to take advantage of tiers of reliability of its resources in order to achieve agile elasticity. It does so by running statefull processes only on reliable on-demand machines, and using unreliable spot machines to only run workers, which are stateless. </a:t>
            </a:r>
          </a:p>
        </p:txBody>
      </p:sp>
    </p:spTree>
    <p:extLst>
      <p:ext uri="{BB962C8B-B14F-4D97-AF65-F5344CB8AC3E}">
        <p14:creationId xmlns:p14="http://schemas.microsoft.com/office/powerpoint/2010/main" val="1363642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Shape 236"/>
          <p:cNvSpPr>
            <a:spLocks noGrp="1" noRot="1" noChangeAspect="1"/>
          </p:cNvSpPr>
          <p:nvPr>
            <p:ph type="sldImg"/>
          </p:nvPr>
        </p:nvSpPr>
        <p:spPr>
          <a:prstGeom prst="rect">
            <a:avLst/>
          </a:prstGeom>
        </p:spPr>
        <p:txBody>
          <a:bodyPr/>
          <a:lstStyle/>
          <a:p>
            <a:endParaRPr/>
          </a:p>
        </p:txBody>
      </p:sp>
      <p:sp>
        <p:nvSpPr>
          <p:cNvPr id="237" name="Shape 237"/>
          <p:cNvSpPr>
            <a:spLocks noGrp="1"/>
          </p:cNvSpPr>
          <p:nvPr>
            <p:ph type="body" sz="quarter" idx="1"/>
          </p:nvPr>
        </p:nvSpPr>
        <p:spPr>
          <a:prstGeom prst="rect">
            <a:avLst/>
          </a:prstGeom>
        </p:spPr>
        <p:txBody>
          <a:bodyPr/>
          <a:lstStyle/>
          <a:p>
            <a:r>
              <a:t>At the end</a:t>
            </a:r>
          </a:p>
          <a:p>
            <a:r>
              <a:t>Shown you how to design an elastic PS ML system with low overhead, now I want to show you just how low that overhead is</a:t>
            </a:r>
          </a:p>
        </p:txBody>
      </p:sp>
    </p:spTree>
    <p:extLst>
      <p:ext uri="{BB962C8B-B14F-4D97-AF65-F5344CB8AC3E}">
        <p14:creationId xmlns:p14="http://schemas.microsoft.com/office/powerpoint/2010/main" val="5096211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Shape 242"/>
          <p:cNvSpPr>
            <a:spLocks noGrp="1" noRot="1" noChangeAspect="1"/>
          </p:cNvSpPr>
          <p:nvPr>
            <p:ph type="sldImg"/>
          </p:nvPr>
        </p:nvSpPr>
        <p:spPr>
          <a:prstGeom prst="rect">
            <a:avLst/>
          </a:prstGeom>
        </p:spPr>
        <p:txBody>
          <a:bodyPr/>
          <a:lstStyle/>
          <a:p>
            <a:endParaRPr/>
          </a:p>
        </p:txBody>
      </p:sp>
      <p:sp>
        <p:nvSpPr>
          <p:cNvPr id="243" name="Shape 243"/>
          <p:cNvSpPr>
            <a:spLocks noGrp="1"/>
          </p:cNvSpPr>
          <p:nvPr>
            <p:ph type="body" sz="quarter" idx="1"/>
          </p:nvPr>
        </p:nvSpPr>
        <p:spPr>
          <a:prstGeom prst="rect">
            <a:avLst/>
          </a:prstGeom>
        </p:spPr>
        <p:txBody>
          <a:bodyPr/>
          <a:lstStyle/>
          <a:p>
            <a:r>
              <a:t>So not that we have build TierML, a system that performs agile elasticity, is able to use unreliable resources, and do these things at very little overhead, how do we take advantage of it?</a:t>
            </a:r>
          </a:p>
        </p:txBody>
      </p:sp>
    </p:spTree>
    <p:extLst>
      <p:ext uri="{BB962C8B-B14F-4D97-AF65-F5344CB8AC3E}">
        <p14:creationId xmlns:p14="http://schemas.microsoft.com/office/powerpoint/2010/main" val="10370770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www.pdl.cmu.edu"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www.pdl.cmu.edu"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7" name="Shape 17"/>
          <p:cNvSpPr>
            <a:spLocks noGrp="1"/>
          </p:cNvSpPr>
          <p:nvPr>
            <p:ph type="title"/>
          </p:nvPr>
        </p:nvSpPr>
        <p:spPr>
          <a:prstGeom prst="rect">
            <a:avLst/>
          </a:prstGeom>
        </p:spPr>
        <p:txBody>
          <a:bodyPr/>
          <a:lstStyle/>
          <a:p>
            <a:r>
              <a:t>Title Text</a:t>
            </a:r>
          </a:p>
        </p:txBody>
      </p:sp>
      <p:sp>
        <p:nvSpPr>
          <p:cNvPr id="18" name="Shape 18"/>
          <p:cNvSpPr>
            <a:spLocks noGrp="1"/>
          </p:cNvSpPr>
          <p:nvPr>
            <p:ph type="body" sz="quarter"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9" name="Shape 1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Title &amp; Bullets - Left">
    <p:spTree>
      <p:nvGrpSpPr>
        <p:cNvPr id="1" name=""/>
        <p:cNvGrpSpPr/>
        <p:nvPr/>
      </p:nvGrpSpPr>
      <p:grpSpPr>
        <a:xfrm>
          <a:off x="0" y="0"/>
          <a:ext cx="0" cy="0"/>
          <a:chOff x="0" y="0"/>
          <a:chExt cx="0" cy="0"/>
        </a:xfrm>
      </p:grpSpPr>
      <p:sp>
        <p:nvSpPr>
          <p:cNvPr id="112" name="Shape 112"/>
          <p:cNvSpPr>
            <a:spLocks noGrp="1"/>
          </p:cNvSpPr>
          <p:nvPr>
            <p:ph type="title"/>
          </p:nvPr>
        </p:nvSpPr>
        <p:spPr>
          <a:xfrm>
            <a:off x="1270000" y="254000"/>
            <a:ext cx="10464800" cy="2438400"/>
          </a:xfrm>
          <a:prstGeom prst="rect">
            <a:avLst/>
          </a:prstGeom>
        </p:spPr>
        <p:txBody>
          <a:bodyPr anchor="ctr"/>
          <a:lstStyle>
            <a:lvl1pPr>
              <a:defRPr sz="8400">
                <a:solidFill>
                  <a:srgbClr val="000000"/>
                </a:solidFill>
                <a:latin typeface="Gill Sans"/>
                <a:ea typeface="Gill Sans"/>
                <a:cs typeface="Gill Sans"/>
                <a:sym typeface="Gill Sans"/>
              </a:defRPr>
            </a:lvl1pPr>
          </a:lstStyle>
          <a:p>
            <a:r>
              <a:t>Title Text</a:t>
            </a:r>
          </a:p>
        </p:txBody>
      </p:sp>
      <p:sp>
        <p:nvSpPr>
          <p:cNvPr id="113" name="Shape 113"/>
          <p:cNvSpPr>
            <a:spLocks noGrp="1"/>
          </p:cNvSpPr>
          <p:nvPr>
            <p:ph type="body" sz="half" idx="1"/>
          </p:nvPr>
        </p:nvSpPr>
        <p:spPr>
          <a:xfrm>
            <a:off x="1270000" y="2768600"/>
            <a:ext cx="5041900" cy="5715000"/>
          </a:xfrm>
          <a:prstGeom prst="rect">
            <a:avLst/>
          </a:prstGeom>
        </p:spPr>
        <p:txBody>
          <a:bodyPr anchor="ctr"/>
          <a:lstStyle>
            <a:lvl1pPr marL="812120" indent="-494620" algn="l">
              <a:spcBef>
                <a:spcPts val="3800"/>
              </a:spcBef>
              <a:buSzPct val="171000"/>
              <a:buChar char="•"/>
              <a:defRPr sz="3200">
                <a:latin typeface="Gill Sans"/>
                <a:ea typeface="Gill Sans"/>
                <a:cs typeface="Gill Sans"/>
                <a:sym typeface="Gill Sans"/>
              </a:defRPr>
            </a:lvl1pPr>
            <a:lvl2pPr marL="1256620" indent="-494620" algn="l">
              <a:spcBef>
                <a:spcPts val="3800"/>
              </a:spcBef>
              <a:buSzPct val="171000"/>
              <a:buChar char="•"/>
              <a:defRPr sz="3200">
                <a:latin typeface="Gill Sans"/>
                <a:ea typeface="Gill Sans"/>
                <a:cs typeface="Gill Sans"/>
                <a:sym typeface="Gill Sans"/>
              </a:defRPr>
            </a:lvl2pPr>
            <a:lvl3pPr marL="1701120" indent="-494620" algn="l">
              <a:spcBef>
                <a:spcPts val="3800"/>
              </a:spcBef>
              <a:buSzPct val="171000"/>
              <a:buChar char="•"/>
              <a:defRPr sz="3200"/>
            </a:lvl3pPr>
            <a:lvl4pPr marL="2145620" indent="-494620" algn="l">
              <a:spcBef>
                <a:spcPts val="3800"/>
              </a:spcBef>
              <a:buSzPct val="171000"/>
              <a:buChar char="•"/>
              <a:defRPr sz="3200"/>
            </a:lvl4pPr>
            <a:lvl5pPr marL="2590120" indent="-494620" algn="l">
              <a:spcBef>
                <a:spcPts val="3800"/>
              </a:spcBef>
              <a:buSzPct val="171000"/>
              <a:buChar char="•"/>
              <a:defRPr sz="3200"/>
            </a:lvl5pPr>
          </a:lstStyle>
          <a:p>
            <a:r>
              <a:t>Body Level One</a:t>
            </a:r>
          </a:p>
          <a:p>
            <a:pPr lvl="1"/>
            <a:r>
              <a:t>Body Level Two</a:t>
            </a:r>
          </a:p>
          <a:p>
            <a:pPr lvl="2"/>
            <a:r>
              <a:t>Body Level Three</a:t>
            </a:r>
          </a:p>
          <a:p>
            <a:pPr lvl="3"/>
            <a:r>
              <a:t>Body Level Four</a:t>
            </a:r>
          </a:p>
          <a:p>
            <a:pPr lvl="4"/>
            <a:r>
              <a:t>Body Level Five</a:t>
            </a:r>
          </a:p>
        </p:txBody>
      </p:sp>
      <p:sp>
        <p:nvSpPr>
          <p:cNvPr id="114" name="Shape 11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Title &amp; Bullets - Right">
    <p:spTree>
      <p:nvGrpSpPr>
        <p:cNvPr id="1" name=""/>
        <p:cNvGrpSpPr/>
        <p:nvPr/>
      </p:nvGrpSpPr>
      <p:grpSpPr>
        <a:xfrm>
          <a:off x="0" y="0"/>
          <a:ext cx="0" cy="0"/>
          <a:chOff x="0" y="0"/>
          <a:chExt cx="0" cy="0"/>
        </a:xfrm>
      </p:grpSpPr>
      <p:sp>
        <p:nvSpPr>
          <p:cNvPr id="121" name="Shape 121"/>
          <p:cNvSpPr>
            <a:spLocks noGrp="1"/>
          </p:cNvSpPr>
          <p:nvPr>
            <p:ph type="title"/>
          </p:nvPr>
        </p:nvSpPr>
        <p:spPr>
          <a:xfrm>
            <a:off x="1270000" y="254000"/>
            <a:ext cx="10464800" cy="2438400"/>
          </a:xfrm>
          <a:prstGeom prst="rect">
            <a:avLst/>
          </a:prstGeom>
        </p:spPr>
        <p:txBody>
          <a:bodyPr anchor="ctr"/>
          <a:lstStyle>
            <a:lvl1pPr>
              <a:defRPr sz="8400">
                <a:solidFill>
                  <a:srgbClr val="000000"/>
                </a:solidFill>
                <a:latin typeface="Gill Sans"/>
                <a:ea typeface="Gill Sans"/>
                <a:cs typeface="Gill Sans"/>
                <a:sym typeface="Gill Sans"/>
              </a:defRPr>
            </a:lvl1pPr>
          </a:lstStyle>
          <a:p>
            <a:r>
              <a:t>Title Text</a:t>
            </a:r>
          </a:p>
        </p:txBody>
      </p:sp>
      <p:sp>
        <p:nvSpPr>
          <p:cNvPr id="122" name="Shape 122"/>
          <p:cNvSpPr>
            <a:spLocks noGrp="1"/>
          </p:cNvSpPr>
          <p:nvPr>
            <p:ph type="body" sz="quarter" idx="1"/>
          </p:nvPr>
        </p:nvSpPr>
        <p:spPr>
          <a:xfrm>
            <a:off x="7772400" y="2768600"/>
            <a:ext cx="3962400" cy="5715000"/>
          </a:xfrm>
          <a:prstGeom prst="rect">
            <a:avLst/>
          </a:prstGeom>
        </p:spPr>
        <p:txBody>
          <a:bodyPr anchor="ctr"/>
          <a:lstStyle>
            <a:lvl1pPr marL="812120" indent="-494620" algn="l">
              <a:spcBef>
                <a:spcPts val="3800"/>
              </a:spcBef>
              <a:buSzPct val="171000"/>
              <a:buChar char="•"/>
              <a:defRPr sz="3200">
                <a:latin typeface="Gill Sans"/>
                <a:ea typeface="Gill Sans"/>
                <a:cs typeface="Gill Sans"/>
                <a:sym typeface="Gill Sans"/>
              </a:defRPr>
            </a:lvl1pPr>
            <a:lvl2pPr marL="1256620" indent="-494620" algn="l">
              <a:spcBef>
                <a:spcPts val="3800"/>
              </a:spcBef>
              <a:buSzPct val="171000"/>
              <a:buChar char="•"/>
              <a:defRPr sz="3200">
                <a:latin typeface="Gill Sans"/>
                <a:ea typeface="Gill Sans"/>
                <a:cs typeface="Gill Sans"/>
                <a:sym typeface="Gill Sans"/>
              </a:defRPr>
            </a:lvl2pPr>
            <a:lvl3pPr marL="1701120" indent="-494620" algn="l">
              <a:spcBef>
                <a:spcPts val="3800"/>
              </a:spcBef>
              <a:buSzPct val="171000"/>
              <a:buChar char="•"/>
              <a:defRPr sz="3200"/>
            </a:lvl3pPr>
            <a:lvl4pPr marL="2145620" indent="-494620" algn="l">
              <a:spcBef>
                <a:spcPts val="3800"/>
              </a:spcBef>
              <a:buSzPct val="171000"/>
              <a:buChar char="•"/>
              <a:defRPr sz="3200"/>
            </a:lvl4pPr>
            <a:lvl5pPr marL="2590120" indent="-494620" algn="l">
              <a:spcBef>
                <a:spcPts val="3800"/>
              </a:spcBef>
              <a:buSzPct val="171000"/>
              <a:buChar char="•"/>
              <a:defRPr sz="3200"/>
            </a:lvl5pPr>
          </a:lstStyle>
          <a:p>
            <a:r>
              <a:t>Body Level One</a:t>
            </a:r>
          </a:p>
          <a:p>
            <a:pPr lvl="1"/>
            <a:r>
              <a:t>Body Level Two</a:t>
            </a:r>
          </a:p>
          <a:p>
            <a:pPr lvl="2"/>
            <a:r>
              <a:t>Body Level Three</a:t>
            </a:r>
          </a:p>
          <a:p>
            <a:pPr lvl="3"/>
            <a:r>
              <a:t>Body Level Four</a:t>
            </a:r>
          </a:p>
          <a:p>
            <a:pPr lvl="4"/>
            <a:r>
              <a:t>Body Level Five</a:t>
            </a:r>
          </a:p>
        </p:txBody>
      </p:sp>
      <p:sp>
        <p:nvSpPr>
          <p:cNvPr id="123" name="Shape 12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Title &amp; Bullets">
    <p:spTree>
      <p:nvGrpSpPr>
        <p:cNvPr id="1" name=""/>
        <p:cNvGrpSpPr/>
        <p:nvPr/>
      </p:nvGrpSpPr>
      <p:grpSpPr>
        <a:xfrm>
          <a:off x="0" y="0"/>
          <a:ext cx="0" cy="0"/>
          <a:chOff x="0" y="0"/>
          <a:chExt cx="0" cy="0"/>
        </a:xfrm>
      </p:grpSpPr>
      <p:sp>
        <p:nvSpPr>
          <p:cNvPr id="130" name="Shape 130"/>
          <p:cNvSpPr/>
          <p:nvPr/>
        </p:nvSpPr>
        <p:spPr>
          <a:xfrm>
            <a:off x="533393" y="1333506"/>
            <a:ext cx="11925655" cy="8"/>
          </a:xfrm>
          <a:prstGeom prst="line">
            <a:avLst/>
          </a:prstGeom>
          <a:ln w="38100">
            <a:solidFill>
              <a:srgbClr val="356CA9"/>
            </a:solidFill>
            <a:miter lim="400000"/>
          </a:ln>
        </p:spPr>
        <p:txBody>
          <a:bodyPr lIns="0" tIns="0" rIns="0" bIns="0"/>
          <a:lstStyle/>
          <a:p>
            <a:pPr algn="l" defTabSz="457200">
              <a:defRPr sz="1200">
                <a:latin typeface="Helvetica"/>
                <a:ea typeface="Helvetica"/>
                <a:cs typeface="Helvetica"/>
                <a:sym typeface="Helvetica"/>
              </a:defRPr>
            </a:pPr>
            <a:endParaRPr/>
          </a:p>
        </p:txBody>
      </p:sp>
      <p:sp>
        <p:nvSpPr>
          <p:cNvPr id="131" name="Shape 131"/>
          <p:cNvSpPr/>
          <p:nvPr/>
        </p:nvSpPr>
        <p:spPr>
          <a:xfrm>
            <a:off x="533400" y="9055100"/>
            <a:ext cx="11925655" cy="7"/>
          </a:xfrm>
          <a:prstGeom prst="line">
            <a:avLst/>
          </a:prstGeom>
          <a:ln w="63500">
            <a:solidFill>
              <a:srgbClr val="356CA9"/>
            </a:solidFill>
            <a:miter lim="400000"/>
          </a:ln>
        </p:spPr>
        <p:txBody>
          <a:bodyPr lIns="0" tIns="0" rIns="0" bIns="0"/>
          <a:lstStyle/>
          <a:p>
            <a:pPr algn="l" defTabSz="457200">
              <a:defRPr sz="1200">
                <a:latin typeface="Helvetica"/>
                <a:ea typeface="Helvetica"/>
                <a:cs typeface="Helvetica"/>
                <a:sym typeface="Helvetica"/>
              </a:defRPr>
            </a:pPr>
            <a:endParaRPr/>
          </a:p>
        </p:txBody>
      </p:sp>
      <p:sp>
        <p:nvSpPr>
          <p:cNvPr id="132" name="Shape 132"/>
          <p:cNvSpPr/>
          <p:nvPr/>
        </p:nvSpPr>
        <p:spPr>
          <a:xfrm>
            <a:off x="458322" y="8343900"/>
            <a:ext cx="2209801" cy="469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400">
                <a:latin typeface="Bodoni SvtyTwo ITC TT-Bold"/>
                <a:ea typeface="Bodoni SvtyTwo ITC TT-Bold"/>
                <a:cs typeface="Bodoni SvtyTwo ITC TT-Bold"/>
                <a:sym typeface="Bodoni SvtyTwo ITC TT-Bold"/>
              </a:defRPr>
            </a:lvl1pPr>
          </a:lstStyle>
          <a:p>
            <a:r>
              <a:t>Carnegie Mellon</a:t>
            </a:r>
          </a:p>
        </p:txBody>
      </p:sp>
      <p:sp>
        <p:nvSpPr>
          <p:cNvPr id="133" name="Shape 133"/>
          <p:cNvSpPr/>
          <p:nvPr/>
        </p:nvSpPr>
        <p:spPr>
          <a:xfrm>
            <a:off x="471022" y="8686800"/>
            <a:ext cx="2984501" cy="3683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1800" b="1">
                <a:solidFill>
                  <a:srgbClr val="356CA9"/>
                </a:solidFill>
                <a:latin typeface="Lucida Grande"/>
                <a:ea typeface="Lucida Grande"/>
                <a:cs typeface="Lucida Grande"/>
                <a:sym typeface="Lucida Grande"/>
              </a:defRPr>
            </a:lvl1pPr>
          </a:lstStyle>
          <a:p>
            <a:r>
              <a:t>Parallel Data Laboratory</a:t>
            </a:r>
          </a:p>
        </p:txBody>
      </p:sp>
      <p:sp>
        <p:nvSpPr>
          <p:cNvPr id="134" name="Shape 134"/>
          <p:cNvSpPr/>
          <p:nvPr/>
        </p:nvSpPr>
        <p:spPr>
          <a:xfrm>
            <a:off x="505097" y="9067800"/>
            <a:ext cx="2001950" cy="317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1400">
                <a:latin typeface="Helvetica"/>
                <a:ea typeface="Helvetica"/>
                <a:cs typeface="Helvetica"/>
                <a:sym typeface="Helvetica"/>
              </a:defRPr>
            </a:pPr>
            <a:r>
              <a:rPr>
                <a:hlinkClick r:id="rId2"/>
              </a:rPr>
              <a:t>http://www.pdl.cmu.edu</a:t>
            </a:r>
            <a:r>
              <a:t>/</a:t>
            </a:r>
          </a:p>
        </p:txBody>
      </p:sp>
      <p:sp>
        <p:nvSpPr>
          <p:cNvPr id="135" name="Shape 135"/>
          <p:cNvSpPr/>
          <p:nvPr/>
        </p:nvSpPr>
        <p:spPr>
          <a:xfrm>
            <a:off x="9642280" y="9067800"/>
            <a:ext cx="2864384" cy="317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1400">
                <a:latin typeface="Helvetica"/>
                <a:ea typeface="Helvetica"/>
                <a:cs typeface="Helvetica"/>
                <a:sym typeface="Helvetica"/>
              </a:defRPr>
            </a:pPr>
            <a:r>
              <a:t>Aaron Harlap © April 17</a:t>
            </a:r>
          </a:p>
        </p:txBody>
      </p:sp>
      <p:sp>
        <p:nvSpPr>
          <p:cNvPr id="136" name="Shape 136"/>
          <p:cNvSpPr>
            <a:spLocks noGrp="1"/>
          </p:cNvSpPr>
          <p:nvPr>
            <p:ph type="title"/>
          </p:nvPr>
        </p:nvSpPr>
        <p:spPr>
          <a:xfrm>
            <a:off x="25400" y="254000"/>
            <a:ext cx="12966700" cy="1104900"/>
          </a:xfrm>
          <a:prstGeom prst="rect">
            <a:avLst/>
          </a:prstGeom>
        </p:spPr>
        <p:txBody>
          <a:bodyPr anchor="ctr"/>
          <a:lstStyle>
            <a:lvl1pPr>
              <a:defRPr sz="6500"/>
            </a:lvl1pPr>
          </a:lstStyle>
          <a:p>
            <a:r>
              <a:t>Title Text</a:t>
            </a:r>
          </a:p>
        </p:txBody>
      </p:sp>
      <p:sp>
        <p:nvSpPr>
          <p:cNvPr id="137" name="Shape 137"/>
          <p:cNvSpPr>
            <a:spLocks noGrp="1"/>
          </p:cNvSpPr>
          <p:nvPr>
            <p:ph type="body" idx="1"/>
          </p:nvPr>
        </p:nvSpPr>
        <p:spPr>
          <a:xfrm>
            <a:off x="355600" y="1562100"/>
            <a:ext cx="12280900" cy="5715000"/>
          </a:xfrm>
          <a:prstGeom prst="rect">
            <a:avLst/>
          </a:prstGeom>
        </p:spPr>
        <p:txBody>
          <a:bodyPr/>
          <a:lstStyle>
            <a:lvl1pPr marL="889000" indent="-571500" algn="l">
              <a:spcBef>
                <a:spcPts val="2400"/>
              </a:spcBef>
              <a:buSzPct val="110000"/>
              <a:buChar char="•"/>
              <a:defRPr sz="4200"/>
            </a:lvl1pPr>
            <a:lvl2pPr marL="1333500" indent="-571500" algn="l">
              <a:spcBef>
                <a:spcPts val="2400"/>
              </a:spcBef>
              <a:buSzPct val="110000"/>
              <a:buChar char="•"/>
              <a:defRPr sz="3600"/>
            </a:lvl2pPr>
            <a:lvl3pPr marL="1778000" indent="-571500" algn="l">
              <a:spcBef>
                <a:spcPts val="2400"/>
              </a:spcBef>
              <a:buSzPct val="110000"/>
              <a:buChar char="-"/>
              <a:defRPr>
                <a:latin typeface="+mn-lt"/>
                <a:ea typeface="+mn-ea"/>
                <a:cs typeface="+mn-cs"/>
                <a:sym typeface="Arial"/>
              </a:defRPr>
            </a:lvl3pPr>
            <a:lvl4pPr marL="2222500" indent="-571500" algn="l">
              <a:spcBef>
                <a:spcPts val="2400"/>
              </a:spcBef>
              <a:buSzPct val="110000"/>
              <a:buChar char="•"/>
              <a:defRPr sz="3200">
                <a:latin typeface="+mn-lt"/>
                <a:ea typeface="+mn-ea"/>
                <a:cs typeface="+mn-cs"/>
                <a:sym typeface="Arial"/>
              </a:defRPr>
            </a:lvl4pPr>
            <a:lvl5pPr marL="2667000" indent="-571500" algn="l">
              <a:spcBef>
                <a:spcPts val="2400"/>
              </a:spcBef>
              <a:buSzPct val="110000"/>
              <a:buChar char="-"/>
              <a:defRPr sz="3200">
                <a:latin typeface="+mn-lt"/>
                <a:ea typeface="+mn-ea"/>
                <a:cs typeface="+mn-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138" name="Shape 138"/>
          <p:cNvSpPr>
            <a:spLocks noGrp="1"/>
          </p:cNvSpPr>
          <p:nvPr>
            <p:ph type="sldNum" sz="quarter" idx="2"/>
          </p:nvPr>
        </p:nvSpPr>
        <p:spPr>
          <a:xfrm>
            <a:off x="6325889" y="9105900"/>
            <a:ext cx="340322" cy="323553"/>
          </a:xfrm>
          <a:prstGeom prst="rect">
            <a:avLst/>
          </a:prstGeom>
        </p:spPr>
        <p:txBody>
          <a:bodyPr/>
          <a:lstStyle>
            <a:lvl1pPr>
              <a:defRPr sz="1600">
                <a:latin typeface="+mn-lt"/>
                <a:ea typeface="+mn-ea"/>
                <a:cs typeface="+mn-cs"/>
                <a:sym typeface="Arial"/>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amp; Bullets">
    <p:spTree>
      <p:nvGrpSpPr>
        <p:cNvPr id="1" name=""/>
        <p:cNvGrpSpPr/>
        <p:nvPr/>
      </p:nvGrpSpPr>
      <p:grpSpPr>
        <a:xfrm>
          <a:off x="0" y="0"/>
          <a:ext cx="0" cy="0"/>
          <a:chOff x="0" y="0"/>
          <a:chExt cx="0" cy="0"/>
        </a:xfrm>
      </p:grpSpPr>
      <p:sp>
        <p:nvSpPr>
          <p:cNvPr id="26" name="Shape 26"/>
          <p:cNvSpPr/>
          <p:nvPr/>
        </p:nvSpPr>
        <p:spPr>
          <a:xfrm>
            <a:off x="533393" y="1333506"/>
            <a:ext cx="11925655" cy="8"/>
          </a:xfrm>
          <a:prstGeom prst="line">
            <a:avLst/>
          </a:prstGeom>
          <a:ln w="38100">
            <a:solidFill>
              <a:srgbClr val="356CA9"/>
            </a:solidFill>
            <a:miter lim="400000"/>
          </a:ln>
        </p:spPr>
        <p:txBody>
          <a:bodyPr lIns="0" tIns="0" rIns="0" bIns="0"/>
          <a:lstStyle/>
          <a:p>
            <a:pPr algn="l" defTabSz="457200">
              <a:defRPr sz="1200">
                <a:latin typeface="Helvetica"/>
                <a:ea typeface="Helvetica"/>
                <a:cs typeface="Helvetica"/>
                <a:sym typeface="Helvetica"/>
              </a:defRPr>
            </a:pPr>
            <a:endParaRPr/>
          </a:p>
        </p:txBody>
      </p:sp>
      <p:sp>
        <p:nvSpPr>
          <p:cNvPr id="27" name="Shape 27"/>
          <p:cNvSpPr/>
          <p:nvPr/>
        </p:nvSpPr>
        <p:spPr>
          <a:xfrm>
            <a:off x="533400" y="9055100"/>
            <a:ext cx="11925655" cy="7"/>
          </a:xfrm>
          <a:prstGeom prst="line">
            <a:avLst/>
          </a:prstGeom>
          <a:ln w="63500">
            <a:solidFill>
              <a:srgbClr val="356CA9"/>
            </a:solidFill>
            <a:miter lim="400000"/>
          </a:ln>
        </p:spPr>
        <p:txBody>
          <a:bodyPr lIns="0" tIns="0" rIns="0" bIns="0"/>
          <a:lstStyle/>
          <a:p>
            <a:pPr algn="l" defTabSz="457200">
              <a:defRPr sz="1200">
                <a:latin typeface="Helvetica"/>
                <a:ea typeface="Helvetica"/>
                <a:cs typeface="Helvetica"/>
                <a:sym typeface="Helvetica"/>
              </a:defRPr>
            </a:pPr>
            <a:endParaRPr/>
          </a:p>
        </p:txBody>
      </p:sp>
      <p:sp>
        <p:nvSpPr>
          <p:cNvPr id="28" name="Shape 28"/>
          <p:cNvSpPr/>
          <p:nvPr/>
        </p:nvSpPr>
        <p:spPr>
          <a:xfrm>
            <a:off x="458322" y="8343900"/>
            <a:ext cx="2209801" cy="469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400">
                <a:latin typeface="Bodoni SvtyTwo ITC TT-Bold"/>
                <a:ea typeface="Bodoni SvtyTwo ITC TT-Bold"/>
                <a:cs typeface="Bodoni SvtyTwo ITC TT-Bold"/>
                <a:sym typeface="Bodoni SvtyTwo ITC TT-Bold"/>
              </a:defRPr>
            </a:lvl1pPr>
          </a:lstStyle>
          <a:p>
            <a:r>
              <a:t>Carnegie Mellon</a:t>
            </a:r>
          </a:p>
        </p:txBody>
      </p:sp>
      <p:sp>
        <p:nvSpPr>
          <p:cNvPr id="29" name="Shape 29"/>
          <p:cNvSpPr/>
          <p:nvPr/>
        </p:nvSpPr>
        <p:spPr>
          <a:xfrm>
            <a:off x="471022" y="8686800"/>
            <a:ext cx="2984501" cy="3683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1800" b="1">
                <a:solidFill>
                  <a:srgbClr val="356CA9"/>
                </a:solidFill>
                <a:latin typeface="Lucida Grande"/>
                <a:ea typeface="Lucida Grande"/>
                <a:cs typeface="Lucida Grande"/>
                <a:sym typeface="Lucida Grande"/>
              </a:defRPr>
            </a:lvl1pPr>
          </a:lstStyle>
          <a:p>
            <a:r>
              <a:t>Parallel Data Laboratory</a:t>
            </a:r>
          </a:p>
        </p:txBody>
      </p:sp>
      <p:sp>
        <p:nvSpPr>
          <p:cNvPr id="30" name="Shape 30"/>
          <p:cNvSpPr/>
          <p:nvPr/>
        </p:nvSpPr>
        <p:spPr>
          <a:xfrm>
            <a:off x="505097" y="9067800"/>
            <a:ext cx="2001950" cy="317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1400">
                <a:latin typeface="Helvetica"/>
                <a:ea typeface="Helvetica"/>
                <a:cs typeface="Helvetica"/>
                <a:sym typeface="Helvetica"/>
              </a:defRPr>
            </a:pPr>
            <a:r>
              <a:rPr>
                <a:hlinkClick r:id="rId2"/>
              </a:rPr>
              <a:t>http://www.pdl.cmu.edu</a:t>
            </a:r>
            <a:r>
              <a:t>/</a:t>
            </a:r>
          </a:p>
        </p:txBody>
      </p:sp>
      <p:sp>
        <p:nvSpPr>
          <p:cNvPr id="31" name="Shape 31"/>
          <p:cNvSpPr/>
          <p:nvPr/>
        </p:nvSpPr>
        <p:spPr>
          <a:xfrm>
            <a:off x="9662380" y="9067800"/>
            <a:ext cx="2864385" cy="317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1400">
                <a:latin typeface="Helvetica"/>
                <a:ea typeface="Helvetica"/>
                <a:cs typeface="Helvetica"/>
                <a:sym typeface="Helvetica"/>
              </a:defRPr>
            </a:pPr>
            <a:r>
              <a:t>Aaron Harlap © April 17</a:t>
            </a:r>
          </a:p>
        </p:txBody>
      </p:sp>
      <p:sp>
        <p:nvSpPr>
          <p:cNvPr id="32" name="Shape 32"/>
          <p:cNvSpPr>
            <a:spLocks noGrp="1"/>
          </p:cNvSpPr>
          <p:nvPr>
            <p:ph type="title"/>
          </p:nvPr>
        </p:nvSpPr>
        <p:spPr>
          <a:xfrm>
            <a:off x="25400" y="254000"/>
            <a:ext cx="12966700" cy="1104900"/>
          </a:xfrm>
          <a:prstGeom prst="rect">
            <a:avLst/>
          </a:prstGeom>
        </p:spPr>
        <p:txBody>
          <a:bodyPr anchor="ctr"/>
          <a:lstStyle>
            <a:lvl1pPr>
              <a:defRPr sz="6500"/>
            </a:lvl1pPr>
          </a:lstStyle>
          <a:p>
            <a:r>
              <a:t>Title Text</a:t>
            </a:r>
          </a:p>
        </p:txBody>
      </p:sp>
      <p:sp>
        <p:nvSpPr>
          <p:cNvPr id="33" name="Shape 33"/>
          <p:cNvSpPr>
            <a:spLocks noGrp="1"/>
          </p:cNvSpPr>
          <p:nvPr>
            <p:ph type="body" idx="1"/>
          </p:nvPr>
        </p:nvSpPr>
        <p:spPr>
          <a:xfrm>
            <a:off x="355600" y="1562100"/>
            <a:ext cx="12280900" cy="5715000"/>
          </a:xfrm>
          <a:prstGeom prst="rect">
            <a:avLst/>
          </a:prstGeom>
        </p:spPr>
        <p:txBody>
          <a:bodyPr/>
          <a:lstStyle>
            <a:lvl1pPr marL="889000" indent="-571500" algn="l">
              <a:spcBef>
                <a:spcPts val="2400"/>
              </a:spcBef>
              <a:buSzPct val="110000"/>
              <a:buChar char="•"/>
              <a:defRPr sz="4200"/>
            </a:lvl1pPr>
            <a:lvl2pPr marL="1333500" indent="-571500" algn="l">
              <a:spcBef>
                <a:spcPts val="2400"/>
              </a:spcBef>
              <a:buSzPct val="110000"/>
              <a:buChar char="•"/>
              <a:defRPr sz="3600"/>
            </a:lvl2pPr>
            <a:lvl3pPr marL="1778000" indent="-571500" algn="l">
              <a:spcBef>
                <a:spcPts val="2400"/>
              </a:spcBef>
              <a:buSzPct val="110000"/>
              <a:buChar char="-"/>
              <a:defRPr>
                <a:latin typeface="+mn-lt"/>
                <a:ea typeface="+mn-ea"/>
                <a:cs typeface="+mn-cs"/>
                <a:sym typeface="Arial"/>
              </a:defRPr>
            </a:lvl3pPr>
            <a:lvl4pPr marL="2222500" indent="-571500" algn="l">
              <a:spcBef>
                <a:spcPts val="2400"/>
              </a:spcBef>
              <a:buSzPct val="110000"/>
              <a:buChar char="•"/>
              <a:defRPr sz="3200">
                <a:latin typeface="+mn-lt"/>
                <a:ea typeface="+mn-ea"/>
                <a:cs typeface="+mn-cs"/>
                <a:sym typeface="Arial"/>
              </a:defRPr>
            </a:lvl4pPr>
            <a:lvl5pPr marL="2667000" indent="-571500" algn="l">
              <a:spcBef>
                <a:spcPts val="2400"/>
              </a:spcBef>
              <a:buSzPct val="110000"/>
              <a:buChar char="-"/>
              <a:defRPr sz="3200">
                <a:latin typeface="+mn-lt"/>
                <a:ea typeface="+mn-ea"/>
                <a:cs typeface="+mn-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34" name="Shape 34"/>
          <p:cNvSpPr>
            <a:spLocks noGrp="1"/>
          </p:cNvSpPr>
          <p:nvPr>
            <p:ph type="sldNum" sz="quarter" idx="2"/>
          </p:nvPr>
        </p:nvSpPr>
        <p:spPr>
          <a:xfrm>
            <a:off x="6325889" y="9105900"/>
            <a:ext cx="340322" cy="323553"/>
          </a:xfrm>
          <a:prstGeom prst="rect">
            <a:avLst/>
          </a:prstGeom>
        </p:spPr>
        <p:txBody>
          <a:bodyPr/>
          <a:lstStyle>
            <a:lvl1pPr>
              <a:defRPr sz="1600">
                <a:latin typeface="+mn-lt"/>
                <a:ea typeface="+mn-ea"/>
                <a:cs typeface="+mn-cs"/>
                <a:sym typeface="Arial"/>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xfrm>
            <a:off x="1270000" y="254000"/>
            <a:ext cx="10464800" cy="2438400"/>
          </a:xfrm>
          <a:prstGeom prst="rect">
            <a:avLst/>
          </a:prstGeom>
        </p:spPr>
        <p:txBody>
          <a:bodyPr anchor="ctr"/>
          <a:lstStyle>
            <a:lvl1pPr>
              <a:defRPr sz="8400">
                <a:solidFill>
                  <a:srgbClr val="000000"/>
                </a:solidFill>
                <a:latin typeface="Gill Sans"/>
                <a:ea typeface="Gill Sans"/>
                <a:cs typeface="Gill Sans"/>
                <a:sym typeface="Gill Sans"/>
              </a:defRPr>
            </a:lvl1p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Photo - Horizontal">
    <p:spTree>
      <p:nvGrpSpPr>
        <p:cNvPr id="1" name=""/>
        <p:cNvGrpSpPr/>
        <p:nvPr/>
      </p:nvGrpSpPr>
      <p:grpSpPr>
        <a:xfrm>
          <a:off x="0" y="0"/>
          <a:ext cx="0" cy="0"/>
          <a:chOff x="0" y="0"/>
          <a:chExt cx="0" cy="0"/>
        </a:xfrm>
      </p:grpSpPr>
      <p:sp>
        <p:nvSpPr>
          <p:cNvPr id="64" name="Shape 64"/>
          <p:cNvSpPr>
            <a:spLocks noGrp="1"/>
          </p:cNvSpPr>
          <p:nvPr>
            <p:ph type="pic" sz="half" idx="13"/>
          </p:nvPr>
        </p:nvSpPr>
        <p:spPr>
          <a:xfrm>
            <a:off x="2438400" y="1638300"/>
            <a:ext cx="8128000" cy="4559300"/>
          </a:xfrm>
          <a:prstGeom prst="rect">
            <a:avLst/>
          </a:prstGeom>
        </p:spPr>
        <p:txBody>
          <a:bodyPr lIns="91439" tIns="45719" rIns="91439" bIns="45719"/>
          <a:lstStyle/>
          <a:p>
            <a:endParaRPr/>
          </a:p>
        </p:txBody>
      </p:sp>
      <p:sp>
        <p:nvSpPr>
          <p:cNvPr id="65" name="Shape 65"/>
          <p:cNvSpPr>
            <a:spLocks noGrp="1"/>
          </p:cNvSpPr>
          <p:nvPr>
            <p:ph type="title"/>
          </p:nvPr>
        </p:nvSpPr>
        <p:spPr>
          <a:xfrm>
            <a:off x="1270000" y="7366000"/>
            <a:ext cx="10464800" cy="1701800"/>
          </a:xfrm>
          <a:prstGeom prst="rect">
            <a:avLst/>
          </a:prstGeom>
        </p:spPr>
        <p:txBody>
          <a:bodyPr anchor="ctr"/>
          <a:lstStyle>
            <a:lvl1pPr>
              <a:defRPr sz="8400">
                <a:solidFill>
                  <a:srgbClr val="000000"/>
                </a:solidFill>
                <a:latin typeface="Gill Sans"/>
                <a:ea typeface="Gill Sans"/>
                <a:cs typeface="Gill Sans"/>
                <a:sym typeface="Gill Sans"/>
              </a:defRPr>
            </a:lvl1pPr>
          </a:lstStyle>
          <a:p>
            <a:r>
              <a:t>Title Text</a:t>
            </a:r>
          </a:p>
        </p:txBody>
      </p:sp>
      <p:sp>
        <p:nvSpPr>
          <p:cNvPr id="66" name="Shape 6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Photo - Horizontal Reflection">
    <p:spTree>
      <p:nvGrpSpPr>
        <p:cNvPr id="1" name=""/>
        <p:cNvGrpSpPr/>
        <p:nvPr/>
      </p:nvGrpSpPr>
      <p:grpSpPr>
        <a:xfrm>
          <a:off x="0" y="0"/>
          <a:ext cx="0" cy="0"/>
          <a:chOff x="0" y="0"/>
          <a:chExt cx="0" cy="0"/>
        </a:xfrm>
      </p:grpSpPr>
      <p:sp>
        <p:nvSpPr>
          <p:cNvPr id="73" name="Shape 73"/>
          <p:cNvSpPr>
            <a:spLocks noGrp="1"/>
          </p:cNvSpPr>
          <p:nvPr>
            <p:ph type="pic" sz="half" idx="13"/>
          </p:nvPr>
        </p:nvSpPr>
        <p:spPr>
          <a:xfrm>
            <a:off x="2438400" y="1638300"/>
            <a:ext cx="8128000" cy="4559300"/>
          </a:xfrm>
          <a:prstGeom prst="rect">
            <a:avLst/>
          </a:prstGeom>
          <a:ln w="25400"/>
          <a:effectLst>
            <a:reflection stA="50000" endPos="40000" dir="5400000" sy="-100000" algn="bl" rotWithShape="0"/>
          </a:effectLst>
        </p:spPr>
        <p:txBody>
          <a:bodyPr lIns="91439" tIns="45719" rIns="91439" bIns="45719"/>
          <a:lstStyle/>
          <a:p>
            <a:endParaRPr/>
          </a:p>
        </p:txBody>
      </p:sp>
      <p:sp>
        <p:nvSpPr>
          <p:cNvPr id="74" name="Shape 74"/>
          <p:cNvSpPr>
            <a:spLocks noGrp="1"/>
          </p:cNvSpPr>
          <p:nvPr>
            <p:ph type="title"/>
          </p:nvPr>
        </p:nvSpPr>
        <p:spPr>
          <a:xfrm>
            <a:off x="1270000" y="7366000"/>
            <a:ext cx="10464800" cy="1701800"/>
          </a:xfrm>
          <a:prstGeom prst="rect">
            <a:avLst/>
          </a:prstGeom>
        </p:spPr>
        <p:txBody>
          <a:bodyPr anchor="ctr"/>
          <a:lstStyle>
            <a:lvl1pPr>
              <a:defRPr sz="8400">
                <a:solidFill>
                  <a:srgbClr val="000000"/>
                </a:solidFill>
                <a:latin typeface="Gill Sans"/>
                <a:ea typeface="Gill Sans"/>
                <a:cs typeface="Gill Sans"/>
                <a:sym typeface="Gill Sans"/>
              </a:defRPr>
            </a:lvl1pPr>
          </a:lstStyle>
          <a:p>
            <a:r>
              <a:t>Title Text</a:t>
            </a:r>
          </a:p>
        </p:txBody>
      </p:sp>
      <p:sp>
        <p:nvSpPr>
          <p:cNvPr id="75" name="Shape 7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Photo - Vertical">
    <p:spTree>
      <p:nvGrpSpPr>
        <p:cNvPr id="1" name=""/>
        <p:cNvGrpSpPr/>
        <p:nvPr/>
      </p:nvGrpSpPr>
      <p:grpSpPr>
        <a:xfrm>
          <a:off x="0" y="0"/>
          <a:ext cx="0" cy="0"/>
          <a:chOff x="0" y="0"/>
          <a:chExt cx="0" cy="0"/>
        </a:xfrm>
      </p:grpSpPr>
      <p:sp>
        <p:nvSpPr>
          <p:cNvPr id="82" name="Shape 82"/>
          <p:cNvSpPr>
            <a:spLocks noGrp="1"/>
          </p:cNvSpPr>
          <p:nvPr>
            <p:ph type="pic" sz="quarter" idx="13"/>
          </p:nvPr>
        </p:nvSpPr>
        <p:spPr>
          <a:xfrm>
            <a:off x="7124700" y="1968500"/>
            <a:ext cx="4216400" cy="5626100"/>
          </a:xfrm>
          <a:prstGeom prst="rect">
            <a:avLst/>
          </a:prstGeom>
        </p:spPr>
        <p:txBody>
          <a:bodyPr lIns="91439" tIns="45719" rIns="91439" bIns="45719"/>
          <a:lstStyle/>
          <a:p>
            <a:endParaRPr/>
          </a:p>
        </p:txBody>
      </p:sp>
      <p:sp>
        <p:nvSpPr>
          <p:cNvPr id="83" name="Shape 83"/>
          <p:cNvSpPr>
            <a:spLocks noGrp="1"/>
          </p:cNvSpPr>
          <p:nvPr>
            <p:ph type="title"/>
          </p:nvPr>
        </p:nvSpPr>
        <p:spPr>
          <a:xfrm>
            <a:off x="635000" y="1409700"/>
            <a:ext cx="5867400" cy="3302000"/>
          </a:xfrm>
          <a:prstGeom prst="rect">
            <a:avLst/>
          </a:prstGeom>
        </p:spPr>
        <p:txBody>
          <a:bodyPr/>
          <a:lstStyle>
            <a:lvl1pPr>
              <a:defRPr>
                <a:solidFill>
                  <a:srgbClr val="000000"/>
                </a:solidFill>
                <a:latin typeface="Gill Sans"/>
                <a:ea typeface="Gill Sans"/>
                <a:cs typeface="Gill Sans"/>
                <a:sym typeface="Gill Sans"/>
              </a:defRPr>
            </a:lvl1pPr>
          </a:lstStyle>
          <a:p>
            <a:r>
              <a:t>Title Text</a:t>
            </a:r>
          </a:p>
        </p:txBody>
      </p:sp>
      <p:sp>
        <p:nvSpPr>
          <p:cNvPr id="84" name="Shape 84"/>
          <p:cNvSpPr>
            <a:spLocks noGrp="1"/>
          </p:cNvSpPr>
          <p:nvPr>
            <p:ph type="body" sz="quarter" idx="1"/>
          </p:nvPr>
        </p:nvSpPr>
        <p:spPr>
          <a:xfrm>
            <a:off x="635000" y="4787900"/>
            <a:ext cx="5867400" cy="3302000"/>
          </a:xfrm>
          <a:prstGeom prst="rect">
            <a:avLst/>
          </a:prstGeom>
        </p:spPr>
        <p:txBody>
          <a:bodyPr/>
          <a:lstStyle>
            <a:lvl1pPr>
              <a:defRPr sz="3400">
                <a:latin typeface="Gill Sans"/>
                <a:ea typeface="Gill Sans"/>
                <a:cs typeface="Gill Sans"/>
                <a:sym typeface="Gill Sans"/>
              </a:defRPr>
            </a:lvl1pPr>
            <a:lvl2pPr>
              <a:defRPr sz="3400">
                <a:latin typeface="Gill Sans"/>
                <a:ea typeface="Gill Sans"/>
                <a:cs typeface="Gill Sans"/>
                <a:sym typeface="Gill Sans"/>
              </a:defRPr>
            </a:lvl2pPr>
            <a:lvl3pPr>
              <a:defRPr sz="3400"/>
            </a:lvl3pPr>
            <a:lvl4pPr>
              <a:defRPr sz="3400"/>
            </a:lvl4pPr>
            <a:lvl5pPr>
              <a:defRPr sz="3400"/>
            </a:lvl5pPr>
          </a:lstStyle>
          <a:p>
            <a:r>
              <a:t>Body Level One</a:t>
            </a:r>
          </a:p>
          <a:p>
            <a:pPr lvl="1"/>
            <a:r>
              <a:t>Body Level Two</a:t>
            </a:r>
          </a:p>
          <a:p>
            <a:pPr lvl="2"/>
            <a:r>
              <a:t>Body Level Three</a:t>
            </a:r>
          </a:p>
          <a:p>
            <a:pPr lvl="3"/>
            <a:r>
              <a:t>Body Level Four</a:t>
            </a:r>
          </a:p>
          <a:p>
            <a:pPr lvl="4"/>
            <a:r>
              <a:t>Body Level Five</a:t>
            </a:r>
          </a:p>
        </p:txBody>
      </p:sp>
      <p:sp>
        <p:nvSpPr>
          <p:cNvPr id="85" name="Shape 8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Photo - Vertical Reflection">
    <p:spTree>
      <p:nvGrpSpPr>
        <p:cNvPr id="1" name=""/>
        <p:cNvGrpSpPr/>
        <p:nvPr/>
      </p:nvGrpSpPr>
      <p:grpSpPr>
        <a:xfrm>
          <a:off x="0" y="0"/>
          <a:ext cx="0" cy="0"/>
          <a:chOff x="0" y="0"/>
          <a:chExt cx="0" cy="0"/>
        </a:xfrm>
      </p:grpSpPr>
      <p:sp>
        <p:nvSpPr>
          <p:cNvPr id="92" name="Shape 92"/>
          <p:cNvSpPr>
            <a:spLocks noGrp="1"/>
          </p:cNvSpPr>
          <p:nvPr>
            <p:ph type="pic" sz="quarter" idx="13"/>
          </p:nvPr>
        </p:nvSpPr>
        <p:spPr>
          <a:xfrm>
            <a:off x="7124700" y="1968500"/>
            <a:ext cx="4216400" cy="5626100"/>
          </a:xfrm>
          <a:prstGeom prst="rect">
            <a:avLst/>
          </a:prstGeom>
          <a:ln w="25400"/>
          <a:effectLst>
            <a:reflection stA="50000" endPos="40000" dir="5400000" sy="-100000" algn="bl" rotWithShape="0"/>
          </a:effectLst>
        </p:spPr>
        <p:txBody>
          <a:bodyPr lIns="91439" tIns="45719" rIns="91439" bIns="45719"/>
          <a:lstStyle/>
          <a:p>
            <a:endParaRPr/>
          </a:p>
        </p:txBody>
      </p:sp>
      <p:sp>
        <p:nvSpPr>
          <p:cNvPr id="93" name="Shape 93"/>
          <p:cNvSpPr>
            <a:spLocks noGrp="1"/>
          </p:cNvSpPr>
          <p:nvPr>
            <p:ph type="title"/>
          </p:nvPr>
        </p:nvSpPr>
        <p:spPr>
          <a:xfrm>
            <a:off x="635000" y="1409700"/>
            <a:ext cx="5867400" cy="3302000"/>
          </a:xfrm>
          <a:prstGeom prst="rect">
            <a:avLst/>
          </a:prstGeom>
        </p:spPr>
        <p:txBody>
          <a:bodyPr/>
          <a:lstStyle>
            <a:lvl1pPr>
              <a:defRPr>
                <a:solidFill>
                  <a:srgbClr val="000000"/>
                </a:solidFill>
                <a:latin typeface="Gill Sans"/>
                <a:ea typeface="Gill Sans"/>
                <a:cs typeface="Gill Sans"/>
                <a:sym typeface="Gill Sans"/>
              </a:defRPr>
            </a:lvl1pPr>
          </a:lstStyle>
          <a:p>
            <a:r>
              <a:t>Title Text</a:t>
            </a:r>
          </a:p>
        </p:txBody>
      </p:sp>
      <p:sp>
        <p:nvSpPr>
          <p:cNvPr id="94" name="Shape 94"/>
          <p:cNvSpPr>
            <a:spLocks noGrp="1"/>
          </p:cNvSpPr>
          <p:nvPr>
            <p:ph type="body" sz="quarter" idx="1"/>
          </p:nvPr>
        </p:nvSpPr>
        <p:spPr>
          <a:xfrm>
            <a:off x="635000" y="4787900"/>
            <a:ext cx="5867400" cy="3302000"/>
          </a:xfrm>
          <a:prstGeom prst="rect">
            <a:avLst/>
          </a:prstGeom>
        </p:spPr>
        <p:txBody>
          <a:bodyPr/>
          <a:lstStyle>
            <a:lvl1pPr>
              <a:defRPr sz="3400">
                <a:latin typeface="Gill Sans"/>
                <a:ea typeface="Gill Sans"/>
                <a:cs typeface="Gill Sans"/>
                <a:sym typeface="Gill Sans"/>
              </a:defRPr>
            </a:lvl1pPr>
            <a:lvl2pPr>
              <a:defRPr sz="3400">
                <a:latin typeface="Gill Sans"/>
                <a:ea typeface="Gill Sans"/>
                <a:cs typeface="Gill Sans"/>
                <a:sym typeface="Gill Sans"/>
              </a:defRPr>
            </a:lvl2pPr>
            <a:lvl3pPr>
              <a:defRPr sz="3400"/>
            </a:lvl3pPr>
            <a:lvl4pPr>
              <a:defRPr sz="3400"/>
            </a:lvl4pPr>
            <a:lvl5pPr>
              <a:defRPr sz="3400"/>
            </a:lvl5pPr>
          </a:lstStyle>
          <a:p>
            <a:r>
              <a:t>Body Level One</a:t>
            </a:r>
          </a:p>
          <a:p>
            <a:pPr lvl="1"/>
            <a:r>
              <a:t>Body Level Two</a:t>
            </a:r>
          </a:p>
          <a:p>
            <a:pPr lvl="2"/>
            <a:r>
              <a:t>Body Level Three</a:t>
            </a:r>
          </a:p>
          <a:p>
            <a:pPr lvl="3"/>
            <a:r>
              <a:t>Body Level Four</a:t>
            </a:r>
          </a:p>
          <a:p>
            <a:pPr lvl="4"/>
            <a:r>
              <a:t>Body Level Five</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Title, Bullets &amp; Photo">
    <p:spTree>
      <p:nvGrpSpPr>
        <p:cNvPr id="1" name=""/>
        <p:cNvGrpSpPr/>
        <p:nvPr/>
      </p:nvGrpSpPr>
      <p:grpSpPr>
        <a:xfrm>
          <a:off x="0" y="0"/>
          <a:ext cx="0" cy="0"/>
          <a:chOff x="0" y="0"/>
          <a:chExt cx="0" cy="0"/>
        </a:xfrm>
      </p:grpSpPr>
      <p:sp>
        <p:nvSpPr>
          <p:cNvPr id="102" name="Shape 102"/>
          <p:cNvSpPr>
            <a:spLocks noGrp="1"/>
          </p:cNvSpPr>
          <p:nvPr>
            <p:ph type="pic" sz="quarter" idx="13"/>
          </p:nvPr>
        </p:nvSpPr>
        <p:spPr>
          <a:xfrm>
            <a:off x="7175500" y="2882900"/>
            <a:ext cx="4102100" cy="5473700"/>
          </a:xfrm>
          <a:prstGeom prst="rect">
            <a:avLst/>
          </a:prstGeom>
        </p:spPr>
        <p:txBody>
          <a:bodyPr lIns="91439" tIns="45719" rIns="91439" bIns="45719"/>
          <a:lstStyle/>
          <a:p>
            <a:endParaRPr/>
          </a:p>
        </p:txBody>
      </p:sp>
      <p:sp>
        <p:nvSpPr>
          <p:cNvPr id="103" name="Shape 103"/>
          <p:cNvSpPr>
            <a:spLocks noGrp="1"/>
          </p:cNvSpPr>
          <p:nvPr>
            <p:ph type="title"/>
          </p:nvPr>
        </p:nvSpPr>
        <p:spPr>
          <a:xfrm>
            <a:off x="1270000" y="254000"/>
            <a:ext cx="10464800" cy="2438400"/>
          </a:xfrm>
          <a:prstGeom prst="rect">
            <a:avLst/>
          </a:prstGeom>
        </p:spPr>
        <p:txBody>
          <a:bodyPr anchor="ctr"/>
          <a:lstStyle>
            <a:lvl1pPr>
              <a:defRPr sz="8400">
                <a:solidFill>
                  <a:srgbClr val="000000"/>
                </a:solidFill>
                <a:latin typeface="Gill Sans"/>
                <a:ea typeface="Gill Sans"/>
                <a:cs typeface="Gill Sans"/>
                <a:sym typeface="Gill Sans"/>
              </a:defRPr>
            </a:lvl1pPr>
          </a:lstStyle>
          <a:p>
            <a:r>
              <a:t>Title Text</a:t>
            </a:r>
          </a:p>
        </p:txBody>
      </p:sp>
      <p:sp>
        <p:nvSpPr>
          <p:cNvPr id="104" name="Shape 104"/>
          <p:cNvSpPr>
            <a:spLocks noGrp="1"/>
          </p:cNvSpPr>
          <p:nvPr>
            <p:ph type="body" sz="half" idx="1"/>
          </p:nvPr>
        </p:nvSpPr>
        <p:spPr>
          <a:xfrm>
            <a:off x="1270000" y="2768600"/>
            <a:ext cx="5041900" cy="5715000"/>
          </a:xfrm>
          <a:prstGeom prst="rect">
            <a:avLst/>
          </a:prstGeom>
        </p:spPr>
        <p:txBody>
          <a:bodyPr anchor="ctr"/>
          <a:lstStyle>
            <a:lvl1pPr marL="812120" indent="-494620" algn="l">
              <a:spcBef>
                <a:spcPts val="3800"/>
              </a:spcBef>
              <a:buSzPct val="171000"/>
              <a:buChar char="•"/>
              <a:defRPr sz="3200">
                <a:latin typeface="Gill Sans"/>
                <a:ea typeface="Gill Sans"/>
                <a:cs typeface="Gill Sans"/>
                <a:sym typeface="Gill Sans"/>
              </a:defRPr>
            </a:lvl1pPr>
            <a:lvl2pPr marL="1256620" indent="-494620" algn="l">
              <a:spcBef>
                <a:spcPts val="3800"/>
              </a:spcBef>
              <a:buSzPct val="171000"/>
              <a:buChar char="•"/>
              <a:defRPr sz="3200">
                <a:latin typeface="Gill Sans"/>
                <a:ea typeface="Gill Sans"/>
                <a:cs typeface="Gill Sans"/>
                <a:sym typeface="Gill Sans"/>
              </a:defRPr>
            </a:lvl2pPr>
            <a:lvl3pPr marL="1701120" indent="-494620" algn="l">
              <a:spcBef>
                <a:spcPts val="3800"/>
              </a:spcBef>
              <a:buSzPct val="171000"/>
              <a:buChar char="•"/>
              <a:defRPr sz="3200"/>
            </a:lvl3pPr>
            <a:lvl4pPr marL="2145620" indent="-494620" algn="l">
              <a:spcBef>
                <a:spcPts val="3800"/>
              </a:spcBef>
              <a:buSzPct val="171000"/>
              <a:buChar char="•"/>
              <a:defRPr sz="3200"/>
            </a:lvl4pPr>
            <a:lvl5pPr marL="2590120" indent="-494620" algn="l">
              <a:spcBef>
                <a:spcPts val="3800"/>
              </a:spcBef>
              <a:buSzPct val="171000"/>
              <a:buChar char="•"/>
              <a:defRPr sz="3200"/>
            </a:lvl5pPr>
          </a:lstStyle>
          <a:p>
            <a:r>
              <a:t>Body Level One</a:t>
            </a:r>
          </a:p>
          <a:p>
            <a:pPr lvl="1"/>
            <a:r>
              <a:t>Body Level Two</a:t>
            </a:r>
          </a:p>
          <a:p>
            <a:pPr lvl="2"/>
            <a:r>
              <a:t>Body Level Three</a:t>
            </a:r>
          </a:p>
          <a:p>
            <a:pPr lvl="3"/>
            <a:r>
              <a:t>Body Level Four</a:t>
            </a:r>
          </a:p>
          <a:p>
            <a:pPr lvl="4"/>
            <a:r>
              <a:t>Body Level Five</a:t>
            </a:r>
          </a:p>
        </p:txBody>
      </p:sp>
      <p:sp>
        <p:nvSpPr>
          <p:cNvPr id="105" name="Shape 10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nvSpPr>
        <p:spPr>
          <a:xfrm>
            <a:off x="533393" y="1333506"/>
            <a:ext cx="11925655" cy="8"/>
          </a:xfrm>
          <a:prstGeom prst="line">
            <a:avLst/>
          </a:prstGeom>
          <a:ln w="38100">
            <a:solidFill>
              <a:srgbClr val="356CA9"/>
            </a:solidFill>
            <a:miter lim="400000"/>
          </a:ln>
        </p:spPr>
        <p:txBody>
          <a:bodyPr lIns="0" tIns="0" rIns="0" bIns="0"/>
          <a:lstStyle/>
          <a:p>
            <a:pPr algn="l" defTabSz="457200">
              <a:defRPr sz="1200">
                <a:latin typeface="Helvetica"/>
                <a:ea typeface="Helvetica"/>
                <a:cs typeface="Helvetica"/>
                <a:sym typeface="Helvetica"/>
              </a:defRPr>
            </a:pPr>
            <a:endParaRPr/>
          </a:p>
        </p:txBody>
      </p:sp>
      <p:sp>
        <p:nvSpPr>
          <p:cNvPr id="3" name="Shape 3"/>
          <p:cNvSpPr/>
          <p:nvPr/>
        </p:nvSpPr>
        <p:spPr>
          <a:xfrm>
            <a:off x="3833204" y="7056966"/>
            <a:ext cx="5338392" cy="825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atin typeface="+mn-lt"/>
                <a:ea typeface="+mn-ea"/>
                <a:cs typeface="+mn-cs"/>
                <a:sym typeface="Arial"/>
              </a:defRPr>
            </a:lvl1pPr>
          </a:lstStyle>
          <a:p>
            <a:r>
              <a:t>Carnegie Mellon University</a:t>
            </a:r>
          </a:p>
        </p:txBody>
      </p:sp>
      <p:sp>
        <p:nvSpPr>
          <p:cNvPr id="4" name="Shape 4"/>
          <p:cNvSpPr/>
          <p:nvPr/>
        </p:nvSpPr>
        <p:spPr>
          <a:xfrm>
            <a:off x="533400" y="9055100"/>
            <a:ext cx="11925655" cy="7"/>
          </a:xfrm>
          <a:prstGeom prst="line">
            <a:avLst/>
          </a:prstGeom>
          <a:ln w="63500">
            <a:solidFill>
              <a:srgbClr val="356CA9"/>
            </a:solidFill>
            <a:miter lim="400000"/>
          </a:ln>
        </p:spPr>
        <p:txBody>
          <a:bodyPr lIns="0" tIns="0" rIns="0" bIns="0"/>
          <a:lstStyle/>
          <a:p>
            <a:pPr algn="l" defTabSz="457200">
              <a:defRPr sz="1200">
                <a:latin typeface="Helvetica"/>
                <a:ea typeface="Helvetica"/>
                <a:cs typeface="Helvetica"/>
                <a:sym typeface="Helvetica"/>
              </a:defRPr>
            </a:pPr>
            <a:endParaRPr/>
          </a:p>
        </p:txBody>
      </p:sp>
      <p:sp>
        <p:nvSpPr>
          <p:cNvPr id="5" name="Shape 5"/>
          <p:cNvSpPr/>
          <p:nvPr/>
        </p:nvSpPr>
        <p:spPr>
          <a:xfrm>
            <a:off x="458322" y="8343900"/>
            <a:ext cx="2209801" cy="469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400">
                <a:latin typeface="Bodoni SvtyTwo ITC TT-Bold"/>
                <a:ea typeface="Bodoni SvtyTwo ITC TT-Bold"/>
                <a:cs typeface="Bodoni SvtyTwo ITC TT-Bold"/>
                <a:sym typeface="Bodoni SvtyTwo ITC TT-Bold"/>
              </a:defRPr>
            </a:lvl1pPr>
          </a:lstStyle>
          <a:p>
            <a:r>
              <a:t>Carnegie Mellon</a:t>
            </a:r>
          </a:p>
        </p:txBody>
      </p:sp>
      <p:sp>
        <p:nvSpPr>
          <p:cNvPr id="6" name="Shape 6"/>
          <p:cNvSpPr/>
          <p:nvPr/>
        </p:nvSpPr>
        <p:spPr>
          <a:xfrm>
            <a:off x="471022" y="8686800"/>
            <a:ext cx="2984501" cy="3683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1800" b="1">
                <a:solidFill>
                  <a:srgbClr val="356CA9"/>
                </a:solidFill>
                <a:latin typeface="Lucida Grande"/>
                <a:ea typeface="Lucida Grande"/>
                <a:cs typeface="Lucida Grande"/>
                <a:sym typeface="Lucida Grande"/>
              </a:defRPr>
            </a:lvl1pPr>
          </a:lstStyle>
          <a:p>
            <a:r>
              <a:t>Parallel Data Laboratory</a:t>
            </a:r>
          </a:p>
        </p:txBody>
      </p:sp>
      <p:sp>
        <p:nvSpPr>
          <p:cNvPr id="7" name="Shape 7"/>
          <p:cNvSpPr>
            <a:spLocks noGrp="1"/>
          </p:cNvSpPr>
          <p:nvPr>
            <p:ph type="title"/>
          </p:nvPr>
        </p:nvSpPr>
        <p:spPr>
          <a:xfrm>
            <a:off x="546100" y="2463800"/>
            <a:ext cx="11925300" cy="1651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lstStyle/>
          <a:p>
            <a:r>
              <a:t>Title Text</a:t>
            </a:r>
          </a:p>
        </p:txBody>
      </p:sp>
      <p:sp>
        <p:nvSpPr>
          <p:cNvPr id="8" name="Shape 8"/>
          <p:cNvSpPr>
            <a:spLocks noGrp="1"/>
          </p:cNvSpPr>
          <p:nvPr>
            <p:ph type="body" idx="1"/>
          </p:nvPr>
        </p:nvSpPr>
        <p:spPr>
          <a:xfrm>
            <a:off x="1282700" y="4838700"/>
            <a:ext cx="10464800" cy="22098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lvl2pPr>
              <a:defRPr sz="4000"/>
            </a:lvl2pPr>
            <a:lvl3pPr>
              <a:defRPr sz="3600">
                <a:latin typeface="Gill Sans"/>
                <a:ea typeface="Gill Sans"/>
                <a:cs typeface="Gill Sans"/>
                <a:sym typeface="Gill Sans"/>
              </a:defRPr>
            </a:lvl3pPr>
            <a:lvl4pPr>
              <a:defRPr sz="3600">
                <a:latin typeface="Gill Sans"/>
                <a:ea typeface="Gill Sans"/>
                <a:cs typeface="Gill Sans"/>
                <a:sym typeface="Gill Sans"/>
              </a:defRPr>
            </a:lvl4pPr>
            <a:lvl5pPr>
              <a:defRPr sz="3600">
                <a:latin typeface="Gill Sans"/>
                <a:ea typeface="Gill Sans"/>
                <a:cs typeface="Gill Sans"/>
                <a:sym typeface="Gill Sans"/>
              </a:defRPr>
            </a:lvl5pPr>
          </a:lstStyle>
          <a:p>
            <a:r>
              <a:t>Body Level One</a:t>
            </a:r>
          </a:p>
          <a:p>
            <a:pPr lvl="1"/>
            <a:r>
              <a:t>Body Level Two</a:t>
            </a:r>
          </a:p>
          <a:p>
            <a:pPr lvl="2"/>
            <a:r>
              <a:t>Body Level Three</a:t>
            </a:r>
          </a:p>
          <a:p>
            <a:pPr lvl="3"/>
            <a:r>
              <a:t>Body Level Four</a:t>
            </a:r>
          </a:p>
          <a:p>
            <a:pPr lvl="4"/>
            <a:r>
              <a:t>Body Level Five</a:t>
            </a:r>
          </a:p>
        </p:txBody>
      </p:sp>
      <p:sp>
        <p:nvSpPr>
          <p:cNvPr id="9" name="Shape 9"/>
          <p:cNvSpPr/>
          <p:nvPr/>
        </p:nvSpPr>
        <p:spPr>
          <a:xfrm>
            <a:off x="3833204" y="7623175"/>
            <a:ext cx="5338392" cy="825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atin typeface="+mn-lt"/>
                <a:ea typeface="+mn-ea"/>
                <a:cs typeface="+mn-cs"/>
                <a:sym typeface="Arial"/>
              </a:defRPr>
            </a:lvl1pPr>
          </a:lstStyle>
          <a:p>
            <a:r>
              <a:t>* UC Berkley</a:t>
            </a:r>
          </a:p>
        </p:txBody>
      </p:sp>
      <p:sp>
        <p:nvSpPr>
          <p:cNvPr id="10" name="Shape 10"/>
          <p:cNvSpPr>
            <a:spLocks noGrp="1"/>
          </p:cNvSpPr>
          <p:nvPr>
            <p:ph type="sldNum" sz="quarter" idx="2"/>
          </p:nvPr>
        </p:nvSpPr>
        <p:spPr>
          <a:xfrm>
            <a:off x="6324600" y="9258300"/>
            <a:ext cx="342900" cy="368300"/>
          </a:xfrm>
          <a:prstGeom prst="rect">
            <a:avLst/>
          </a:prstGeom>
          <a:ln w="12700">
            <a:miter lim="400000"/>
          </a:ln>
        </p:spPr>
        <p:txBody>
          <a:bodyPr wrap="none" lIns="50800" tIns="50800" rIns="50800" bIns="50800">
            <a:spAutoFit/>
          </a:bodyPr>
          <a:lstStyle>
            <a:lvl1pPr>
              <a:defRPr sz="18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ransition spd="med"/>
  <p:txStyles>
    <p:titleStyle>
      <a:lvl1pPr marL="0" marR="0" indent="0" algn="ctr" defTabSz="584200" rtl="0" latinLnBrk="0">
        <a:lnSpc>
          <a:spcPct val="100000"/>
        </a:lnSpc>
        <a:spcBef>
          <a:spcPts val="0"/>
        </a:spcBef>
        <a:spcAft>
          <a:spcPts val="0"/>
        </a:spcAft>
        <a:buClrTx/>
        <a:buSzTx/>
        <a:buFontTx/>
        <a:buNone/>
        <a:tabLst/>
        <a:defRPr sz="7000" b="0" i="0" u="none" strike="noStrike" cap="none" spc="0" baseline="0">
          <a:ln>
            <a:noFill/>
          </a:ln>
          <a:solidFill>
            <a:srgbClr val="356CA9"/>
          </a:solidFill>
          <a:uFillTx/>
          <a:latin typeface="+mn-lt"/>
          <a:ea typeface="+mn-ea"/>
          <a:cs typeface="+mn-cs"/>
          <a:sym typeface="Arial"/>
        </a:defRPr>
      </a:lvl1pPr>
      <a:lvl2pPr marL="0" marR="0" indent="228600" algn="ctr" defTabSz="584200" rtl="0" latinLnBrk="0">
        <a:lnSpc>
          <a:spcPct val="100000"/>
        </a:lnSpc>
        <a:spcBef>
          <a:spcPts val="0"/>
        </a:spcBef>
        <a:spcAft>
          <a:spcPts val="0"/>
        </a:spcAft>
        <a:buClrTx/>
        <a:buSzTx/>
        <a:buFontTx/>
        <a:buNone/>
        <a:tabLst/>
        <a:defRPr sz="7000" b="0" i="0" u="none" strike="noStrike" cap="none" spc="0" baseline="0">
          <a:ln>
            <a:noFill/>
          </a:ln>
          <a:solidFill>
            <a:srgbClr val="356CA9"/>
          </a:solidFill>
          <a:uFillTx/>
          <a:latin typeface="+mn-lt"/>
          <a:ea typeface="+mn-ea"/>
          <a:cs typeface="+mn-cs"/>
          <a:sym typeface="Arial"/>
        </a:defRPr>
      </a:lvl2pPr>
      <a:lvl3pPr marL="0" marR="0" indent="457200" algn="ctr" defTabSz="584200" rtl="0" latinLnBrk="0">
        <a:lnSpc>
          <a:spcPct val="100000"/>
        </a:lnSpc>
        <a:spcBef>
          <a:spcPts val="0"/>
        </a:spcBef>
        <a:spcAft>
          <a:spcPts val="0"/>
        </a:spcAft>
        <a:buClrTx/>
        <a:buSzTx/>
        <a:buFontTx/>
        <a:buNone/>
        <a:tabLst/>
        <a:defRPr sz="7000" b="0" i="0" u="none" strike="noStrike" cap="none" spc="0" baseline="0">
          <a:ln>
            <a:noFill/>
          </a:ln>
          <a:solidFill>
            <a:srgbClr val="356CA9"/>
          </a:solidFill>
          <a:uFillTx/>
          <a:latin typeface="+mn-lt"/>
          <a:ea typeface="+mn-ea"/>
          <a:cs typeface="+mn-cs"/>
          <a:sym typeface="Arial"/>
        </a:defRPr>
      </a:lvl3pPr>
      <a:lvl4pPr marL="0" marR="0" indent="685800" algn="ctr" defTabSz="584200" rtl="0" latinLnBrk="0">
        <a:lnSpc>
          <a:spcPct val="100000"/>
        </a:lnSpc>
        <a:spcBef>
          <a:spcPts val="0"/>
        </a:spcBef>
        <a:spcAft>
          <a:spcPts val="0"/>
        </a:spcAft>
        <a:buClrTx/>
        <a:buSzTx/>
        <a:buFontTx/>
        <a:buNone/>
        <a:tabLst/>
        <a:defRPr sz="7000" b="0" i="0" u="none" strike="noStrike" cap="none" spc="0" baseline="0">
          <a:ln>
            <a:noFill/>
          </a:ln>
          <a:solidFill>
            <a:srgbClr val="356CA9"/>
          </a:solidFill>
          <a:uFillTx/>
          <a:latin typeface="+mn-lt"/>
          <a:ea typeface="+mn-ea"/>
          <a:cs typeface="+mn-cs"/>
          <a:sym typeface="Arial"/>
        </a:defRPr>
      </a:lvl4pPr>
      <a:lvl5pPr marL="0" marR="0" indent="914400" algn="ctr" defTabSz="584200" rtl="0" latinLnBrk="0">
        <a:lnSpc>
          <a:spcPct val="100000"/>
        </a:lnSpc>
        <a:spcBef>
          <a:spcPts val="0"/>
        </a:spcBef>
        <a:spcAft>
          <a:spcPts val="0"/>
        </a:spcAft>
        <a:buClrTx/>
        <a:buSzTx/>
        <a:buFontTx/>
        <a:buNone/>
        <a:tabLst/>
        <a:defRPr sz="7000" b="0" i="0" u="none" strike="noStrike" cap="none" spc="0" baseline="0">
          <a:ln>
            <a:noFill/>
          </a:ln>
          <a:solidFill>
            <a:srgbClr val="356CA9"/>
          </a:solidFill>
          <a:uFillTx/>
          <a:latin typeface="+mn-lt"/>
          <a:ea typeface="+mn-ea"/>
          <a:cs typeface="+mn-cs"/>
          <a:sym typeface="Arial"/>
        </a:defRPr>
      </a:lvl5pPr>
      <a:lvl6pPr marL="0" marR="0" indent="1143000" algn="ctr" defTabSz="584200" rtl="0" latinLnBrk="0">
        <a:lnSpc>
          <a:spcPct val="100000"/>
        </a:lnSpc>
        <a:spcBef>
          <a:spcPts val="0"/>
        </a:spcBef>
        <a:spcAft>
          <a:spcPts val="0"/>
        </a:spcAft>
        <a:buClrTx/>
        <a:buSzTx/>
        <a:buFontTx/>
        <a:buNone/>
        <a:tabLst/>
        <a:defRPr sz="7000" b="0" i="0" u="none" strike="noStrike" cap="none" spc="0" baseline="0">
          <a:ln>
            <a:noFill/>
          </a:ln>
          <a:solidFill>
            <a:srgbClr val="356CA9"/>
          </a:solidFill>
          <a:uFillTx/>
          <a:latin typeface="+mn-lt"/>
          <a:ea typeface="+mn-ea"/>
          <a:cs typeface="+mn-cs"/>
          <a:sym typeface="Arial"/>
        </a:defRPr>
      </a:lvl6pPr>
      <a:lvl7pPr marL="0" marR="0" indent="1371600" algn="ctr" defTabSz="584200" rtl="0" latinLnBrk="0">
        <a:lnSpc>
          <a:spcPct val="100000"/>
        </a:lnSpc>
        <a:spcBef>
          <a:spcPts val="0"/>
        </a:spcBef>
        <a:spcAft>
          <a:spcPts val="0"/>
        </a:spcAft>
        <a:buClrTx/>
        <a:buSzTx/>
        <a:buFontTx/>
        <a:buNone/>
        <a:tabLst/>
        <a:defRPr sz="7000" b="0" i="0" u="none" strike="noStrike" cap="none" spc="0" baseline="0">
          <a:ln>
            <a:noFill/>
          </a:ln>
          <a:solidFill>
            <a:srgbClr val="356CA9"/>
          </a:solidFill>
          <a:uFillTx/>
          <a:latin typeface="+mn-lt"/>
          <a:ea typeface="+mn-ea"/>
          <a:cs typeface="+mn-cs"/>
          <a:sym typeface="Arial"/>
        </a:defRPr>
      </a:lvl7pPr>
      <a:lvl8pPr marL="0" marR="0" indent="1600200" algn="ctr" defTabSz="584200" rtl="0" latinLnBrk="0">
        <a:lnSpc>
          <a:spcPct val="100000"/>
        </a:lnSpc>
        <a:spcBef>
          <a:spcPts val="0"/>
        </a:spcBef>
        <a:spcAft>
          <a:spcPts val="0"/>
        </a:spcAft>
        <a:buClrTx/>
        <a:buSzTx/>
        <a:buFontTx/>
        <a:buNone/>
        <a:tabLst/>
        <a:defRPr sz="7000" b="0" i="0" u="none" strike="noStrike" cap="none" spc="0" baseline="0">
          <a:ln>
            <a:noFill/>
          </a:ln>
          <a:solidFill>
            <a:srgbClr val="356CA9"/>
          </a:solidFill>
          <a:uFillTx/>
          <a:latin typeface="+mn-lt"/>
          <a:ea typeface="+mn-ea"/>
          <a:cs typeface="+mn-cs"/>
          <a:sym typeface="Arial"/>
        </a:defRPr>
      </a:lvl8pPr>
      <a:lvl9pPr marL="0" marR="0" indent="1828800" algn="ctr" defTabSz="584200" rtl="0" latinLnBrk="0">
        <a:lnSpc>
          <a:spcPct val="100000"/>
        </a:lnSpc>
        <a:spcBef>
          <a:spcPts val="0"/>
        </a:spcBef>
        <a:spcAft>
          <a:spcPts val="0"/>
        </a:spcAft>
        <a:buClrTx/>
        <a:buSzTx/>
        <a:buFontTx/>
        <a:buNone/>
        <a:tabLst/>
        <a:defRPr sz="7000" b="0" i="0" u="none" strike="noStrike" cap="none" spc="0" baseline="0">
          <a:ln>
            <a:noFill/>
          </a:ln>
          <a:solidFill>
            <a:srgbClr val="356CA9"/>
          </a:solidFill>
          <a:uFillTx/>
          <a:latin typeface="+mn-lt"/>
          <a:ea typeface="+mn-ea"/>
          <a:cs typeface="+mn-cs"/>
          <a:sym typeface="Arial"/>
        </a:defRPr>
      </a:lvl9pPr>
    </p:titleStyle>
    <p:bodyStyle>
      <a:lvl1pPr marL="0" marR="0" indent="0" algn="ctr" defTabSz="584200" rtl="0" latinLnBrk="0">
        <a:lnSpc>
          <a:spcPct val="100000"/>
        </a:lnSpc>
        <a:spcBef>
          <a:spcPts val="0"/>
        </a:spcBef>
        <a:spcAft>
          <a:spcPts val="0"/>
        </a:spcAft>
        <a:buClrTx/>
        <a:buSzTx/>
        <a:buFontTx/>
        <a:buNone/>
        <a:tabLst/>
        <a:defRPr sz="6000" b="0" i="0" u="none" strike="noStrike" cap="none" spc="0" baseline="0">
          <a:ln>
            <a:noFill/>
          </a:ln>
          <a:solidFill>
            <a:srgbClr val="000000"/>
          </a:solidFill>
          <a:uFillTx/>
          <a:latin typeface="+mn-lt"/>
          <a:ea typeface="+mn-ea"/>
          <a:cs typeface="+mn-cs"/>
          <a:sym typeface="Arial"/>
        </a:defRPr>
      </a:lvl1pPr>
      <a:lvl2pPr marL="0" marR="0" indent="0" algn="ctr" defTabSz="584200" rtl="0" latinLnBrk="0">
        <a:lnSpc>
          <a:spcPct val="100000"/>
        </a:lnSpc>
        <a:spcBef>
          <a:spcPts val="0"/>
        </a:spcBef>
        <a:spcAft>
          <a:spcPts val="0"/>
        </a:spcAft>
        <a:buClrTx/>
        <a:buSzTx/>
        <a:buFontTx/>
        <a:buNone/>
        <a:tabLst/>
        <a:defRPr sz="6000" b="0" i="0" u="none" strike="noStrike" cap="none" spc="0" baseline="0">
          <a:ln>
            <a:noFill/>
          </a:ln>
          <a:solidFill>
            <a:srgbClr val="000000"/>
          </a:solidFill>
          <a:uFillTx/>
          <a:latin typeface="+mn-lt"/>
          <a:ea typeface="+mn-ea"/>
          <a:cs typeface="+mn-cs"/>
          <a:sym typeface="Arial"/>
        </a:defRPr>
      </a:lvl2pPr>
      <a:lvl3pPr marL="0" marR="0" indent="0" algn="ctr" defTabSz="584200" rtl="0" latinLnBrk="0">
        <a:lnSpc>
          <a:spcPct val="100000"/>
        </a:lnSpc>
        <a:spcBef>
          <a:spcPts val="0"/>
        </a:spcBef>
        <a:spcAft>
          <a:spcPts val="0"/>
        </a:spcAft>
        <a:buClrTx/>
        <a:buSzTx/>
        <a:buFontTx/>
        <a:buNone/>
        <a:tabLst/>
        <a:defRPr sz="6000" b="0" i="0" u="none" strike="noStrike" cap="none" spc="0" baseline="0">
          <a:ln>
            <a:noFill/>
          </a:ln>
          <a:solidFill>
            <a:srgbClr val="000000"/>
          </a:solidFill>
          <a:uFillTx/>
          <a:latin typeface="+mn-lt"/>
          <a:ea typeface="+mn-ea"/>
          <a:cs typeface="+mn-cs"/>
          <a:sym typeface="Arial"/>
        </a:defRPr>
      </a:lvl3pPr>
      <a:lvl4pPr marL="0" marR="0" indent="0" algn="ctr" defTabSz="584200" rtl="0" latinLnBrk="0">
        <a:lnSpc>
          <a:spcPct val="100000"/>
        </a:lnSpc>
        <a:spcBef>
          <a:spcPts val="0"/>
        </a:spcBef>
        <a:spcAft>
          <a:spcPts val="0"/>
        </a:spcAft>
        <a:buClrTx/>
        <a:buSzTx/>
        <a:buFontTx/>
        <a:buNone/>
        <a:tabLst/>
        <a:defRPr sz="6000" b="0" i="0" u="none" strike="noStrike" cap="none" spc="0" baseline="0">
          <a:ln>
            <a:noFill/>
          </a:ln>
          <a:solidFill>
            <a:srgbClr val="000000"/>
          </a:solidFill>
          <a:uFillTx/>
          <a:latin typeface="+mn-lt"/>
          <a:ea typeface="+mn-ea"/>
          <a:cs typeface="+mn-cs"/>
          <a:sym typeface="Arial"/>
        </a:defRPr>
      </a:lvl4pPr>
      <a:lvl5pPr marL="0" marR="0" indent="0" algn="ctr" defTabSz="584200" rtl="0" latinLnBrk="0">
        <a:lnSpc>
          <a:spcPct val="100000"/>
        </a:lnSpc>
        <a:spcBef>
          <a:spcPts val="0"/>
        </a:spcBef>
        <a:spcAft>
          <a:spcPts val="0"/>
        </a:spcAft>
        <a:buClrTx/>
        <a:buSzTx/>
        <a:buFontTx/>
        <a:buNone/>
        <a:tabLst/>
        <a:defRPr sz="6000" b="0" i="0" u="none" strike="noStrike" cap="none" spc="0" baseline="0">
          <a:ln>
            <a:noFill/>
          </a:ln>
          <a:solidFill>
            <a:srgbClr val="000000"/>
          </a:solidFill>
          <a:uFillTx/>
          <a:latin typeface="+mn-lt"/>
          <a:ea typeface="+mn-ea"/>
          <a:cs typeface="+mn-cs"/>
          <a:sym typeface="Arial"/>
        </a:defRPr>
      </a:lvl5pPr>
      <a:lvl6pPr marL="0" marR="0" indent="355600" algn="ctr" defTabSz="584200" rtl="0" latinLnBrk="0">
        <a:lnSpc>
          <a:spcPct val="100000"/>
        </a:lnSpc>
        <a:spcBef>
          <a:spcPts val="0"/>
        </a:spcBef>
        <a:spcAft>
          <a:spcPts val="0"/>
        </a:spcAft>
        <a:buClrTx/>
        <a:buSzTx/>
        <a:buFontTx/>
        <a:buNone/>
        <a:tabLst/>
        <a:defRPr sz="6000" b="0" i="0" u="none" strike="noStrike" cap="none" spc="0" baseline="0">
          <a:ln>
            <a:noFill/>
          </a:ln>
          <a:solidFill>
            <a:srgbClr val="000000"/>
          </a:solidFill>
          <a:uFillTx/>
          <a:latin typeface="+mn-lt"/>
          <a:ea typeface="+mn-ea"/>
          <a:cs typeface="+mn-cs"/>
          <a:sym typeface="Arial"/>
        </a:defRPr>
      </a:lvl6pPr>
      <a:lvl7pPr marL="0" marR="0" indent="711200" algn="ctr" defTabSz="584200" rtl="0" latinLnBrk="0">
        <a:lnSpc>
          <a:spcPct val="100000"/>
        </a:lnSpc>
        <a:spcBef>
          <a:spcPts val="0"/>
        </a:spcBef>
        <a:spcAft>
          <a:spcPts val="0"/>
        </a:spcAft>
        <a:buClrTx/>
        <a:buSzTx/>
        <a:buFontTx/>
        <a:buNone/>
        <a:tabLst/>
        <a:defRPr sz="6000" b="0" i="0" u="none" strike="noStrike" cap="none" spc="0" baseline="0">
          <a:ln>
            <a:noFill/>
          </a:ln>
          <a:solidFill>
            <a:srgbClr val="000000"/>
          </a:solidFill>
          <a:uFillTx/>
          <a:latin typeface="+mn-lt"/>
          <a:ea typeface="+mn-ea"/>
          <a:cs typeface="+mn-cs"/>
          <a:sym typeface="Arial"/>
        </a:defRPr>
      </a:lvl7pPr>
      <a:lvl8pPr marL="0" marR="0" indent="1066800" algn="ctr" defTabSz="584200" rtl="0" latinLnBrk="0">
        <a:lnSpc>
          <a:spcPct val="100000"/>
        </a:lnSpc>
        <a:spcBef>
          <a:spcPts val="0"/>
        </a:spcBef>
        <a:spcAft>
          <a:spcPts val="0"/>
        </a:spcAft>
        <a:buClrTx/>
        <a:buSzTx/>
        <a:buFontTx/>
        <a:buNone/>
        <a:tabLst/>
        <a:defRPr sz="6000" b="0" i="0" u="none" strike="noStrike" cap="none" spc="0" baseline="0">
          <a:ln>
            <a:noFill/>
          </a:ln>
          <a:solidFill>
            <a:srgbClr val="000000"/>
          </a:solidFill>
          <a:uFillTx/>
          <a:latin typeface="+mn-lt"/>
          <a:ea typeface="+mn-ea"/>
          <a:cs typeface="+mn-cs"/>
          <a:sym typeface="Arial"/>
        </a:defRPr>
      </a:lvl8pPr>
      <a:lvl9pPr marL="0" marR="0" indent="1422400" algn="ctr" defTabSz="584200" rtl="0" latinLnBrk="0">
        <a:lnSpc>
          <a:spcPct val="100000"/>
        </a:lnSpc>
        <a:spcBef>
          <a:spcPts val="0"/>
        </a:spcBef>
        <a:spcAft>
          <a:spcPts val="0"/>
        </a:spcAft>
        <a:buClrTx/>
        <a:buSzTx/>
        <a:buFontTx/>
        <a:buNone/>
        <a:tabLst/>
        <a:defRPr sz="6000" b="0" i="0" u="none" strike="noStrike" cap="none" spc="0" baseline="0">
          <a:ln>
            <a:noFill/>
          </a:ln>
          <a:solidFill>
            <a:srgbClr val="000000"/>
          </a:solidFill>
          <a:uFillTx/>
          <a:latin typeface="+mn-lt"/>
          <a:ea typeface="+mn-ea"/>
          <a:cs typeface="+mn-cs"/>
          <a:sym typeface="Arial"/>
        </a:defRPr>
      </a:lvl9pPr>
    </p:bodyStyle>
    <p:otherStyle>
      <a:lvl1pPr marL="0" marR="0" indent="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a:defRPr>
      </a:lvl1pPr>
      <a:lvl2pPr marL="0" marR="0" indent="2286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a:defRPr>
      </a:lvl2pPr>
      <a:lvl3pPr marL="0" marR="0" indent="4572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a:defRPr>
      </a:lvl3pPr>
      <a:lvl4pPr marL="0" marR="0" indent="6858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a:defRPr>
      </a:lvl4pPr>
      <a:lvl5pPr marL="0" marR="0" indent="9144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a:defRPr>
      </a:lvl5pPr>
      <a:lvl6pPr marL="0" marR="0" indent="11430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a:defRPr>
      </a:lvl6pPr>
      <a:lvl7pPr marL="0" marR="0" indent="13716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a:defRPr>
      </a:lvl7pPr>
      <a:lvl8pPr marL="0" marR="0" indent="16002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a:defRPr>
      </a:lvl8pPr>
      <a:lvl9pPr marL="0" marR="0" indent="18288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Shape 147"/>
          <p:cNvSpPr>
            <a:spLocks noGrp="1"/>
          </p:cNvSpPr>
          <p:nvPr>
            <p:ph type="ctrTitle"/>
          </p:nvPr>
        </p:nvSpPr>
        <p:spPr>
          <a:xfrm>
            <a:off x="552450" y="936753"/>
            <a:ext cx="11925300" cy="3954110"/>
          </a:xfrm>
          <a:prstGeom prst="rect">
            <a:avLst/>
          </a:prstGeom>
        </p:spPr>
        <p:txBody>
          <a:bodyPr/>
          <a:lstStyle/>
          <a:p>
            <a:r>
              <a:t>Proteus: agile ML elasticity through tiered reliability in dynamic resource markets</a:t>
            </a:r>
          </a:p>
        </p:txBody>
      </p:sp>
      <p:sp>
        <p:nvSpPr>
          <p:cNvPr id="148" name="Shape 148"/>
          <p:cNvSpPr>
            <a:spLocks noGrp="1"/>
          </p:cNvSpPr>
          <p:nvPr>
            <p:ph type="subTitle" sz="quarter" idx="1"/>
          </p:nvPr>
        </p:nvSpPr>
        <p:spPr>
          <a:xfrm>
            <a:off x="1282700" y="5393691"/>
            <a:ext cx="10464800" cy="2209801"/>
          </a:xfrm>
          <a:prstGeom prst="rect">
            <a:avLst/>
          </a:prstGeom>
        </p:spPr>
        <p:txBody>
          <a:bodyPr/>
          <a:lstStyle/>
          <a:p>
            <a:pPr>
              <a:defRPr sz="4200"/>
            </a:pPr>
            <a:r>
              <a:t>Aaron Harlap, Alexey Tumanov*, </a:t>
            </a:r>
          </a:p>
          <a:p>
            <a:pPr>
              <a:defRPr sz="4200"/>
            </a:pPr>
            <a:r>
              <a:t>Andrew Chung, Greg Ganger, Phil Gibbons</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Shape 245"/>
          <p:cNvSpPr>
            <a:spLocks noGrp="1"/>
          </p:cNvSpPr>
          <p:nvPr>
            <p:ph type="title"/>
          </p:nvPr>
        </p:nvSpPr>
        <p:spPr>
          <a:prstGeom prst="rect">
            <a:avLst/>
          </a:prstGeom>
        </p:spPr>
        <p:txBody>
          <a:bodyPr/>
          <a:lstStyle/>
          <a:p>
            <a:r>
              <a:t>Proteus Implementation</a:t>
            </a:r>
          </a:p>
        </p:txBody>
      </p:sp>
      <p:sp>
        <p:nvSpPr>
          <p:cNvPr id="246" name="Shape 246"/>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10</a:t>
            </a:fld>
            <a:endParaRPr/>
          </a:p>
        </p:txBody>
      </p:sp>
      <p:grpSp>
        <p:nvGrpSpPr>
          <p:cNvPr id="249" name="Group 249"/>
          <p:cNvGrpSpPr/>
          <p:nvPr/>
        </p:nvGrpSpPr>
        <p:grpSpPr>
          <a:xfrm>
            <a:off x="4896201" y="1934778"/>
            <a:ext cx="2642467" cy="1079501"/>
            <a:chOff x="0" y="0"/>
            <a:chExt cx="2642465" cy="1079500"/>
          </a:xfrm>
        </p:grpSpPr>
        <p:sp>
          <p:nvSpPr>
            <p:cNvPr id="247" name="Shape 247"/>
            <p:cNvSpPr/>
            <p:nvPr/>
          </p:nvSpPr>
          <p:spPr>
            <a:xfrm>
              <a:off x="0" y="0"/>
              <a:ext cx="2642466" cy="1079500"/>
            </a:xfrm>
            <a:prstGeom prst="rect">
              <a:avLst/>
            </a:prstGeom>
            <a:noFill/>
            <a:ln w="25400" cap="flat">
              <a:solidFill>
                <a:srgbClr val="000000"/>
              </a:solidFill>
              <a:prstDash val="solid"/>
              <a:miter lim="400000"/>
            </a:ln>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48" name="Shape 248"/>
            <p:cNvSpPr/>
            <p:nvPr/>
          </p:nvSpPr>
          <p:spPr>
            <a:xfrm>
              <a:off x="358110" y="177800"/>
              <a:ext cx="1926246" cy="723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r>
                <a:t>BidBrain</a:t>
              </a:r>
            </a:p>
          </p:txBody>
        </p:sp>
      </p:grpSp>
      <p:grpSp>
        <p:nvGrpSpPr>
          <p:cNvPr id="252" name="Group 252"/>
          <p:cNvGrpSpPr/>
          <p:nvPr/>
        </p:nvGrpSpPr>
        <p:grpSpPr>
          <a:xfrm>
            <a:off x="475086" y="1801428"/>
            <a:ext cx="3526199" cy="1346201"/>
            <a:chOff x="0" y="0"/>
            <a:chExt cx="3526198" cy="1346200"/>
          </a:xfrm>
        </p:grpSpPr>
        <p:sp>
          <p:nvSpPr>
            <p:cNvPr id="250" name="Shape 250"/>
            <p:cNvSpPr/>
            <p:nvPr/>
          </p:nvSpPr>
          <p:spPr>
            <a:xfrm>
              <a:off x="0" y="57163"/>
              <a:ext cx="3526199" cy="1270001"/>
            </a:xfrm>
            <a:prstGeom prst="roundRect">
              <a:avLst>
                <a:gd name="adj" fmla="val 15000"/>
              </a:avLst>
            </a:prstGeom>
            <a:noFill/>
            <a:ln w="25400" cap="flat">
              <a:solidFill>
                <a:srgbClr val="000000"/>
              </a:solidFill>
              <a:prstDash val="solid"/>
              <a:miter lim="400000"/>
            </a:ln>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51" name="Shape 251"/>
            <p:cNvSpPr/>
            <p:nvPr/>
          </p:nvSpPr>
          <p:spPr>
            <a:xfrm>
              <a:off x="16563" y="-1"/>
              <a:ext cx="3384762" cy="1346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r>
                <a:t>Spot Market </a:t>
              </a:r>
            </a:p>
            <a:p>
              <a:r>
                <a:t>Historical Data</a:t>
              </a:r>
            </a:p>
          </p:txBody>
        </p:sp>
      </p:grpSp>
      <p:grpSp>
        <p:nvGrpSpPr>
          <p:cNvPr id="255" name="Group 255"/>
          <p:cNvGrpSpPr/>
          <p:nvPr/>
        </p:nvGrpSpPr>
        <p:grpSpPr>
          <a:xfrm>
            <a:off x="8994837" y="1934778"/>
            <a:ext cx="2642467" cy="1079501"/>
            <a:chOff x="0" y="0"/>
            <a:chExt cx="2642465" cy="1079500"/>
          </a:xfrm>
        </p:grpSpPr>
        <p:sp>
          <p:nvSpPr>
            <p:cNvPr id="253" name="Shape 253"/>
            <p:cNvSpPr/>
            <p:nvPr/>
          </p:nvSpPr>
          <p:spPr>
            <a:xfrm>
              <a:off x="0" y="0"/>
              <a:ext cx="2642466" cy="1079500"/>
            </a:xfrm>
            <a:prstGeom prst="rect">
              <a:avLst/>
            </a:prstGeom>
            <a:noFill/>
            <a:ln w="25400" cap="flat">
              <a:solidFill>
                <a:srgbClr val="000000"/>
              </a:solidFill>
              <a:prstDash val="solid"/>
              <a:miter lim="400000"/>
            </a:ln>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54" name="Shape 254"/>
            <p:cNvSpPr/>
            <p:nvPr/>
          </p:nvSpPr>
          <p:spPr>
            <a:xfrm>
              <a:off x="388712" y="177800"/>
              <a:ext cx="1865041" cy="723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r>
                <a:t>AgileML</a:t>
              </a:r>
            </a:p>
          </p:txBody>
        </p:sp>
      </p:grpSp>
      <p:grpSp>
        <p:nvGrpSpPr>
          <p:cNvPr id="258" name="Group 258"/>
          <p:cNvGrpSpPr/>
          <p:nvPr/>
        </p:nvGrpSpPr>
        <p:grpSpPr>
          <a:xfrm>
            <a:off x="4490495" y="4076990"/>
            <a:ext cx="3307565" cy="1209675"/>
            <a:chOff x="-173224" y="0"/>
            <a:chExt cx="3307564" cy="1209674"/>
          </a:xfrm>
        </p:grpSpPr>
        <p:sp>
          <p:nvSpPr>
            <p:cNvPr id="256" name="Shape 256"/>
            <p:cNvSpPr/>
            <p:nvPr/>
          </p:nvSpPr>
          <p:spPr>
            <a:xfrm>
              <a:off x="0" y="0"/>
              <a:ext cx="2961115" cy="1209675"/>
            </a:xfrm>
            <a:prstGeom prst="rect">
              <a:avLst/>
            </a:prstGeom>
            <a:noFill/>
            <a:ln w="25400" cap="flat">
              <a:solidFill>
                <a:srgbClr val="000000"/>
              </a:solidFill>
              <a:prstDash val="solid"/>
              <a:miter lim="400000"/>
            </a:ln>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57" name="Shape 257"/>
            <p:cNvSpPr/>
            <p:nvPr/>
          </p:nvSpPr>
          <p:spPr>
            <a:xfrm>
              <a:off x="-173225" y="199240"/>
              <a:ext cx="3307565" cy="8111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r>
                <a:t>Amazon EC2</a:t>
              </a:r>
            </a:p>
          </p:txBody>
        </p:sp>
      </p:grpSp>
      <p:grpSp>
        <p:nvGrpSpPr>
          <p:cNvPr id="262" name="Group 262"/>
          <p:cNvGrpSpPr/>
          <p:nvPr/>
        </p:nvGrpSpPr>
        <p:grpSpPr>
          <a:xfrm>
            <a:off x="159552" y="1915079"/>
            <a:ext cx="4736573" cy="6069505"/>
            <a:chOff x="0" y="0"/>
            <a:chExt cx="4736572" cy="6069503"/>
          </a:xfrm>
        </p:grpSpPr>
        <p:sp>
          <p:nvSpPr>
            <p:cNvPr id="259" name="Shape 259"/>
            <p:cNvSpPr/>
            <p:nvPr/>
          </p:nvSpPr>
          <p:spPr>
            <a:xfrm>
              <a:off x="3822393" y="524957"/>
              <a:ext cx="914180" cy="1"/>
            </a:xfrm>
            <a:prstGeom prst="line">
              <a:avLst/>
            </a:prstGeom>
            <a:noFill/>
            <a:ln w="38100" cap="flat">
              <a:solidFill>
                <a:srgbClr val="000000"/>
              </a:solidFill>
              <a:prstDash val="solid"/>
              <a:miter lim="400000"/>
              <a:tailEnd type="triangle" w="med" len="med"/>
            </a:ln>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60" name="Shape 260"/>
            <p:cNvSpPr/>
            <p:nvPr/>
          </p:nvSpPr>
          <p:spPr>
            <a:xfrm>
              <a:off x="4105790" y="0"/>
              <a:ext cx="347385" cy="57049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300">
                  <a:latin typeface="+mn-lt"/>
                  <a:ea typeface="+mn-ea"/>
                  <a:cs typeface="+mn-cs"/>
                  <a:sym typeface="Arial"/>
                </a:defRPr>
              </a:lvl1pPr>
            </a:lstStyle>
            <a:p>
              <a:r>
                <a:t>2</a:t>
              </a:r>
            </a:p>
          </p:txBody>
        </p:sp>
        <p:sp>
          <p:nvSpPr>
            <p:cNvPr id="261" name="Shape 261"/>
            <p:cNvSpPr/>
            <p:nvPr/>
          </p:nvSpPr>
          <p:spPr>
            <a:xfrm>
              <a:off x="0" y="5041399"/>
              <a:ext cx="4157266" cy="102810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sz="3200">
                  <a:latin typeface="+mn-lt"/>
                  <a:ea typeface="+mn-ea"/>
                  <a:cs typeface="+mn-cs"/>
                  <a:sym typeface="Arial"/>
                </a:defRPr>
              </a:pPr>
              <a:r>
                <a:t>2) Feed Historic Spot </a:t>
              </a:r>
            </a:p>
            <a:p>
              <a:pPr>
                <a:defRPr sz="3200">
                  <a:latin typeface="+mn-lt"/>
                  <a:ea typeface="+mn-ea"/>
                  <a:cs typeface="+mn-cs"/>
                  <a:sym typeface="Arial"/>
                </a:defRPr>
              </a:pPr>
              <a:r>
                <a:t>Market into BidBrian</a:t>
              </a:r>
            </a:p>
          </p:txBody>
        </p:sp>
      </p:grpSp>
      <p:grpSp>
        <p:nvGrpSpPr>
          <p:cNvPr id="266" name="Group 266"/>
          <p:cNvGrpSpPr/>
          <p:nvPr/>
        </p:nvGrpSpPr>
        <p:grpSpPr>
          <a:xfrm>
            <a:off x="263284" y="1711879"/>
            <a:ext cx="8739036" cy="4901687"/>
            <a:chOff x="0" y="0"/>
            <a:chExt cx="8739034" cy="4901685"/>
          </a:xfrm>
        </p:grpSpPr>
        <p:sp>
          <p:nvSpPr>
            <p:cNvPr id="263" name="Shape 263"/>
            <p:cNvSpPr/>
            <p:nvPr/>
          </p:nvSpPr>
          <p:spPr>
            <a:xfrm flipH="1" flipV="1">
              <a:off x="7230957" y="485558"/>
              <a:ext cx="1508078" cy="1"/>
            </a:xfrm>
            <a:prstGeom prst="line">
              <a:avLst/>
            </a:prstGeom>
            <a:noFill/>
            <a:ln w="38100" cap="flat">
              <a:solidFill>
                <a:srgbClr val="000000"/>
              </a:solidFill>
              <a:prstDash val="solid"/>
              <a:miter lim="400000"/>
              <a:tailEnd type="triangle" w="med" len="med"/>
            </a:ln>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64" name="Shape 264"/>
            <p:cNvSpPr/>
            <p:nvPr/>
          </p:nvSpPr>
          <p:spPr>
            <a:xfrm>
              <a:off x="7811304" y="0"/>
              <a:ext cx="347385" cy="57049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300">
                  <a:latin typeface="+mn-lt"/>
                  <a:ea typeface="+mn-ea"/>
                  <a:cs typeface="+mn-cs"/>
                  <a:sym typeface="Arial"/>
                </a:defRPr>
              </a:lvl1pPr>
            </a:lstStyle>
            <a:p>
              <a:r>
                <a:t>1</a:t>
              </a:r>
            </a:p>
          </p:txBody>
        </p:sp>
        <p:sp>
          <p:nvSpPr>
            <p:cNvPr id="265" name="Shape 265"/>
            <p:cNvSpPr/>
            <p:nvPr/>
          </p:nvSpPr>
          <p:spPr>
            <a:xfrm>
              <a:off x="0" y="3873580"/>
              <a:ext cx="3949802" cy="10281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l">
                <a:defRPr sz="3200">
                  <a:latin typeface="+mn-lt"/>
                  <a:ea typeface="+mn-ea"/>
                  <a:cs typeface="+mn-cs"/>
                  <a:sym typeface="Arial"/>
                </a:defRPr>
              </a:lvl1pPr>
            </a:lstStyle>
            <a:p>
              <a:r>
                <a:t>1) Application Characteristics</a:t>
              </a:r>
            </a:p>
          </p:txBody>
        </p:sp>
      </p:grpSp>
      <p:grpSp>
        <p:nvGrpSpPr>
          <p:cNvPr id="270" name="Group 270"/>
          <p:cNvGrpSpPr/>
          <p:nvPr/>
        </p:nvGrpSpPr>
        <p:grpSpPr>
          <a:xfrm>
            <a:off x="4614717" y="3022265"/>
            <a:ext cx="3931644" cy="3606382"/>
            <a:chOff x="0" y="0"/>
            <a:chExt cx="3931642" cy="3606380"/>
          </a:xfrm>
        </p:grpSpPr>
        <p:sp>
          <p:nvSpPr>
            <p:cNvPr id="267" name="Shape 267"/>
            <p:cNvSpPr/>
            <p:nvPr/>
          </p:nvSpPr>
          <p:spPr>
            <a:xfrm flipV="1">
              <a:off x="711802" y="-1"/>
              <a:ext cx="1" cy="1077961"/>
            </a:xfrm>
            <a:prstGeom prst="line">
              <a:avLst/>
            </a:prstGeom>
            <a:noFill/>
            <a:ln w="38100" cap="flat">
              <a:solidFill>
                <a:srgbClr val="000000"/>
              </a:solidFill>
              <a:prstDash val="solid"/>
              <a:miter lim="400000"/>
              <a:tailEnd type="triangle" w="med" len="med"/>
            </a:ln>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68" name="Shape 268"/>
            <p:cNvSpPr/>
            <p:nvPr/>
          </p:nvSpPr>
          <p:spPr>
            <a:xfrm>
              <a:off x="349343" y="253735"/>
              <a:ext cx="347384" cy="57049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300">
                  <a:latin typeface="+mn-lt"/>
                  <a:ea typeface="+mn-ea"/>
                  <a:cs typeface="+mn-cs"/>
                  <a:sym typeface="Arial"/>
                </a:defRPr>
              </a:lvl1pPr>
            </a:lstStyle>
            <a:p>
              <a:r>
                <a:t>3</a:t>
              </a:r>
            </a:p>
          </p:txBody>
        </p:sp>
        <p:sp>
          <p:nvSpPr>
            <p:cNvPr id="269" name="Shape 269"/>
            <p:cNvSpPr/>
            <p:nvPr/>
          </p:nvSpPr>
          <p:spPr>
            <a:xfrm>
              <a:off x="0" y="2578275"/>
              <a:ext cx="3931643" cy="10281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lgn="l">
                <a:defRPr sz="3200">
                  <a:latin typeface="+mn-lt"/>
                  <a:ea typeface="+mn-ea"/>
                  <a:cs typeface="+mn-cs"/>
                  <a:sym typeface="Arial"/>
                </a:defRPr>
              </a:pPr>
              <a:r>
                <a:t>3) Feed Spot Market</a:t>
              </a:r>
            </a:p>
            <a:p>
              <a:pPr algn="l">
                <a:defRPr sz="3200">
                  <a:latin typeface="+mn-lt"/>
                  <a:ea typeface="+mn-ea"/>
                  <a:cs typeface="+mn-cs"/>
                  <a:sym typeface="Arial"/>
                </a:defRPr>
              </a:pPr>
              <a:r>
                <a:t>Price into BidBrian</a:t>
              </a:r>
            </a:p>
          </p:txBody>
        </p:sp>
      </p:grpSp>
      <p:grpSp>
        <p:nvGrpSpPr>
          <p:cNvPr id="274" name="Group 274"/>
          <p:cNvGrpSpPr/>
          <p:nvPr/>
        </p:nvGrpSpPr>
        <p:grpSpPr>
          <a:xfrm>
            <a:off x="4640902" y="3022265"/>
            <a:ext cx="3547468" cy="4938507"/>
            <a:chOff x="0" y="0"/>
            <a:chExt cx="3547467" cy="4938505"/>
          </a:xfrm>
        </p:grpSpPr>
        <p:sp>
          <p:nvSpPr>
            <p:cNvPr id="271" name="Shape 271"/>
            <p:cNvSpPr/>
            <p:nvPr/>
          </p:nvSpPr>
          <p:spPr>
            <a:xfrm flipV="1">
              <a:off x="1587283" y="-1"/>
              <a:ext cx="1" cy="1077961"/>
            </a:xfrm>
            <a:prstGeom prst="line">
              <a:avLst/>
            </a:prstGeom>
            <a:noFill/>
            <a:ln w="38100" cap="flat">
              <a:solidFill>
                <a:srgbClr val="000000"/>
              </a:solidFill>
              <a:prstDash val="solid"/>
              <a:miter lim="400000"/>
              <a:headEnd type="triangle" w="med" len="med"/>
            </a:ln>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72" name="Shape 272"/>
            <p:cNvSpPr/>
            <p:nvPr/>
          </p:nvSpPr>
          <p:spPr>
            <a:xfrm>
              <a:off x="1241565" y="253735"/>
              <a:ext cx="347384" cy="57049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300">
                  <a:latin typeface="+mn-lt"/>
                  <a:ea typeface="+mn-ea"/>
                  <a:cs typeface="+mn-cs"/>
                  <a:sym typeface="Arial"/>
                </a:defRPr>
              </a:lvl1pPr>
            </a:lstStyle>
            <a:p>
              <a:r>
                <a:t>4</a:t>
              </a:r>
            </a:p>
          </p:txBody>
        </p:sp>
        <p:sp>
          <p:nvSpPr>
            <p:cNvPr id="273" name="Shape 273"/>
            <p:cNvSpPr/>
            <p:nvPr/>
          </p:nvSpPr>
          <p:spPr>
            <a:xfrm>
              <a:off x="0" y="3910401"/>
              <a:ext cx="3547468" cy="102810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lgn="l">
                <a:defRPr sz="3200">
                  <a:latin typeface="+mn-lt"/>
                  <a:ea typeface="+mn-ea"/>
                  <a:cs typeface="+mn-cs"/>
                  <a:sym typeface="Arial"/>
                </a:defRPr>
              </a:pPr>
              <a:r>
                <a:t>4) BidBrain makes</a:t>
              </a:r>
            </a:p>
            <a:p>
              <a:pPr algn="l">
                <a:defRPr sz="3200">
                  <a:latin typeface="+mn-lt"/>
                  <a:ea typeface="+mn-ea"/>
                  <a:cs typeface="+mn-cs"/>
                  <a:sym typeface="Arial"/>
                </a:defRPr>
              </a:pPr>
              <a:r>
                <a:t>allocation request</a:t>
              </a:r>
            </a:p>
          </p:txBody>
        </p:sp>
      </p:grpSp>
      <p:grpSp>
        <p:nvGrpSpPr>
          <p:cNvPr id="278" name="Group 278"/>
          <p:cNvGrpSpPr/>
          <p:nvPr/>
        </p:nvGrpSpPr>
        <p:grpSpPr>
          <a:xfrm>
            <a:off x="6883029" y="3022265"/>
            <a:ext cx="5960739" cy="3606382"/>
            <a:chOff x="0" y="0"/>
            <a:chExt cx="5960737" cy="3606380"/>
          </a:xfrm>
        </p:grpSpPr>
        <p:sp>
          <p:nvSpPr>
            <p:cNvPr id="275" name="Shape 275"/>
            <p:cNvSpPr/>
            <p:nvPr/>
          </p:nvSpPr>
          <p:spPr>
            <a:xfrm flipV="1">
              <a:off x="362459" y="-1"/>
              <a:ext cx="1" cy="1077961"/>
            </a:xfrm>
            <a:prstGeom prst="line">
              <a:avLst/>
            </a:prstGeom>
            <a:noFill/>
            <a:ln w="38100" cap="flat">
              <a:solidFill>
                <a:srgbClr val="000000"/>
              </a:solidFill>
              <a:prstDash val="solid"/>
              <a:miter lim="400000"/>
              <a:tailEnd type="triangle" w="med" len="med"/>
            </a:ln>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76" name="Shape 276"/>
            <p:cNvSpPr/>
            <p:nvPr/>
          </p:nvSpPr>
          <p:spPr>
            <a:xfrm>
              <a:off x="-1" y="253735"/>
              <a:ext cx="347385" cy="57049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300">
                  <a:latin typeface="+mn-lt"/>
                  <a:ea typeface="+mn-ea"/>
                  <a:cs typeface="+mn-cs"/>
                  <a:sym typeface="Arial"/>
                </a:defRPr>
              </a:lvl1pPr>
            </a:lstStyle>
            <a:p>
              <a:r>
                <a:t>5</a:t>
              </a:r>
            </a:p>
          </p:txBody>
        </p:sp>
        <p:sp>
          <p:nvSpPr>
            <p:cNvPr id="277" name="Shape 277"/>
            <p:cNvSpPr/>
            <p:nvPr/>
          </p:nvSpPr>
          <p:spPr>
            <a:xfrm>
              <a:off x="1961229" y="2578275"/>
              <a:ext cx="3999509" cy="10281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lgn="l">
                <a:defRPr sz="3200">
                  <a:latin typeface="+mn-lt"/>
                  <a:ea typeface="+mn-ea"/>
                  <a:cs typeface="+mn-cs"/>
                  <a:sym typeface="Arial"/>
                </a:defRPr>
              </a:pPr>
              <a:r>
                <a:t>5) AWS provides </a:t>
              </a:r>
            </a:p>
            <a:p>
              <a:pPr algn="l">
                <a:defRPr sz="3200">
                  <a:latin typeface="+mn-lt"/>
                  <a:ea typeface="+mn-ea"/>
                  <a:cs typeface="+mn-cs"/>
                  <a:sym typeface="Arial"/>
                </a:defRPr>
              </a:pPr>
              <a:r>
                <a:t>resources to BidBrain</a:t>
              </a:r>
            </a:p>
          </p:txBody>
        </p:sp>
      </p:grpSp>
      <p:grpSp>
        <p:nvGrpSpPr>
          <p:cNvPr id="282" name="Group 282"/>
          <p:cNvGrpSpPr/>
          <p:nvPr/>
        </p:nvGrpSpPr>
        <p:grpSpPr>
          <a:xfrm>
            <a:off x="7512713" y="2651751"/>
            <a:ext cx="5564111" cy="5309021"/>
            <a:chOff x="0" y="0"/>
            <a:chExt cx="5564109" cy="5309019"/>
          </a:xfrm>
        </p:grpSpPr>
        <p:sp>
          <p:nvSpPr>
            <p:cNvPr id="279" name="Shape 279"/>
            <p:cNvSpPr/>
            <p:nvPr/>
          </p:nvSpPr>
          <p:spPr>
            <a:xfrm flipH="1" flipV="1">
              <a:off x="0" y="23091"/>
              <a:ext cx="1508078" cy="1"/>
            </a:xfrm>
            <a:prstGeom prst="line">
              <a:avLst/>
            </a:prstGeom>
            <a:noFill/>
            <a:ln w="38100" cap="flat">
              <a:solidFill>
                <a:srgbClr val="000000"/>
              </a:solidFill>
              <a:prstDash val="solid"/>
              <a:miter lim="400000"/>
              <a:headEnd type="triangle" w="med" len="med"/>
            </a:ln>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80" name="Shape 280"/>
            <p:cNvSpPr/>
            <p:nvPr/>
          </p:nvSpPr>
          <p:spPr>
            <a:xfrm>
              <a:off x="580347" y="0"/>
              <a:ext cx="347384" cy="57049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300">
                  <a:latin typeface="+mn-lt"/>
                  <a:ea typeface="+mn-ea"/>
                  <a:cs typeface="+mn-cs"/>
                  <a:sym typeface="Arial"/>
                </a:defRPr>
              </a:lvl1pPr>
            </a:lstStyle>
            <a:p>
              <a:r>
                <a:t>6</a:t>
              </a:r>
            </a:p>
          </p:txBody>
        </p:sp>
        <p:sp>
          <p:nvSpPr>
            <p:cNvPr id="281" name="Shape 281"/>
            <p:cNvSpPr/>
            <p:nvPr/>
          </p:nvSpPr>
          <p:spPr>
            <a:xfrm>
              <a:off x="1263770" y="4280915"/>
              <a:ext cx="4300340" cy="102810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lgn="l">
                <a:defRPr sz="3200">
                  <a:latin typeface="+mn-lt"/>
                  <a:ea typeface="+mn-ea"/>
                  <a:cs typeface="+mn-cs"/>
                  <a:sym typeface="Arial"/>
                </a:defRPr>
              </a:pPr>
              <a:r>
                <a:t>6) BidBrain provides</a:t>
              </a:r>
            </a:p>
            <a:p>
              <a:pPr algn="l">
                <a:defRPr sz="3200">
                  <a:latin typeface="+mn-lt"/>
                  <a:ea typeface="+mn-ea"/>
                  <a:cs typeface="+mn-cs"/>
                  <a:sym typeface="Arial"/>
                </a:defRPr>
              </a:pPr>
              <a:r>
                <a:t>AgileML with resources</a:t>
              </a:r>
            </a:p>
          </p:txBody>
        </p:sp>
      </p:grpSp>
    </p:spTree>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26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27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4" nodeType="clickEffect">
                                  <p:stCondLst>
                                    <p:cond delay="0"/>
                                  </p:stCondLst>
                                  <p:iterate>
                                    <p:tmAbs val="0"/>
                                  </p:iterate>
                                  <p:childTnLst>
                                    <p:set>
                                      <p:cBhvr>
                                        <p:cTn id="18" fill="hold"/>
                                        <p:tgtEl>
                                          <p:spTgt spid="27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5" nodeType="clickEffect">
                                  <p:stCondLst>
                                    <p:cond delay="0"/>
                                  </p:stCondLst>
                                  <p:iterate>
                                    <p:tmAbs val="0"/>
                                  </p:iterate>
                                  <p:childTnLst>
                                    <p:set>
                                      <p:cBhvr>
                                        <p:cTn id="22" fill="hold"/>
                                        <p:tgtEl>
                                          <p:spTgt spid="27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6" nodeType="clickEffect">
                                  <p:stCondLst>
                                    <p:cond delay="0"/>
                                  </p:stCondLst>
                                  <p:iterate>
                                    <p:tmAbs val="0"/>
                                  </p:iterate>
                                  <p:childTnLst>
                                    <p:set>
                                      <p:cBhvr>
                                        <p:cTn id="26" fill="hold"/>
                                        <p:tgtEl>
                                          <p:spTgt spid="2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 grpId="2" animBg="1" advAuto="0"/>
      <p:bldP spid="266" grpId="1" animBg="1" advAuto="0"/>
      <p:bldP spid="270" grpId="3" animBg="1" advAuto="0"/>
      <p:bldP spid="274" grpId="4" animBg="1" advAuto="0"/>
      <p:bldP spid="278" grpId="5" animBg="1" advAuto="0"/>
      <p:bldP spid="282" grpId="6"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Shape 286"/>
          <p:cNvSpPr>
            <a:spLocks noGrp="1"/>
          </p:cNvSpPr>
          <p:nvPr>
            <p:ph type="title"/>
          </p:nvPr>
        </p:nvSpPr>
        <p:spPr>
          <a:prstGeom prst="rect">
            <a:avLst/>
          </a:prstGeom>
        </p:spPr>
        <p:txBody>
          <a:bodyPr/>
          <a:lstStyle/>
          <a:p>
            <a:r>
              <a:t>Goal is to Minimize Cost Per Work</a:t>
            </a:r>
          </a:p>
        </p:txBody>
      </p:sp>
      <p:sp>
        <p:nvSpPr>
          <p:cNvPr id="287" name="Shape 287"/>
          <p:cNvSpPr>
            <a:spLocks noGrp="1"/>
          </p:cNvSpPr>
          <p:nvPr>
            <p:ph type="body" idx="1"/>
          </p:nvPr>
        </p:nvSpPr>
        <p:spPr>
          <a:prstGeom prst="rect">
            <a:avLst/>
          </a:prstGeom>
        </p:spPr>
        <p:txBody>
          <a:bodyPr/>
          <a:lstStyle/>
          <a:p>
            <a:r>
              <a:t>Computes expected cost of a set of resources</a:t>
            </a:r>
          </a:p>
          <a:p>
            <a:r>
              <a:t>Computes expected work produced by a set of resources</a:t>
            </a:r>
          </a:p>
          <a:p>
            <a:r>
              <a:t>Minimizes expected cost per work </a:t>
            </a:r>
          </a:p>
        </p:txBody>
      </p:sp>
      <p:sp>
        <p:nvSpPr>
          <p:cNvPr id="288" name="Shape 288"/>
          <p:cNvSpPr>
            <a:spLocks noGrp="1"/>
          </p:cNvSpPr>
          <p:nvPr>
            <p:ph type="sldNum" sz="quarter" idx="2"/>
          </p:nvPr>
        </p:nvSpPr>
        <p:spPr>
          <a:xfrm>
            <a:off x="6333430" y="9105900"/>
            <a:ext cx="325240" cy="323553"/>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11</a:t>
            </a:fld>
            <a:endParaRP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Shape 290"/>
          <p:cNvSpPr>
            <a:spLocks noGrp="1"/>
          </p:cNvSpPr>
          <p:nvPr>
            <p:ph type="title"/>
          </p:nvPr>
        </p:nvSpPr>
        <p:spPr>
          <a:prstGeom prst="rect">
            <a:avLst/>
          </a:prstGeom>
        </p:spPr>
        <p:txBody>
          <a:bodyPr/>
          <a:lstStyle/>
          <a:p>
            <a:r>
              <a:t>Compute Expected Cost</a:t>
            </a:r>
          </a:p>
        </p:txBody>
      </p:sp>
      <p:sp>
        <p:nvSpPr>
          <p:cNvPr id="291" name="Shape 291"/>
          <p:cNvSpPr>
            <a:spLocks noGrp="1"/>
          </p:cNvSpPr>
          <p:nvPr>
            <p:ph type="body" idx="1"/>
          </p:nvPr>
        </p:nvSpPr>
        <p:spPr>
          <a:prstGeom prst="rect">
            <a:avLst/>
          </a:prstGeom>
        </p:spPr>
        <p:txBody>
          <a:bodyPr/>
          <a:lstStyle/>
          <a:p>
            <a:r>
              <a:t>Current Market Price</a:t>
            </a:r>
          </a:p>
          <a:p>
            <a:r>
              <a:t>Historic Market Price</a:t>
            </a:r>
          </a:p>
          <a:p>
            <a:pPr lvl="2"/>
            <a:r>
              <a:t>Bid Delta = Bid Price - Market Price</a:t>
            </a:r>
          </a:p>
          <a:p>
            <a:r>
              <a:t>c4.2xlarge instance type in zone us-east-1a:</a:t>
            </a:r>
          </a:p>
        </p:txBody>
      </p:sp>
      <p:sp>
        <p:nvSpPr>
          <p:cNvPr id="292" name="Shape 292"/>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12</a:t>
            </a:fld>
            <a:endParaRPr/>
          </a:p>
        </p:txBody>
      </p:sp>
      <p:graphicFrame>
        <p:nvGraphicFramePr>
          <p:cNvPr id="293" name="Table 293"/>
          <p:cNvGraphicFramePr/>
          <p:nvPr/>
        </p:nvGraphicFramePr>
        <p:xfrm>
          <a:off x="978268" y="4974761"/>
          <a:ext cx="11288450" cy="3307322"/>
        </p:xfrm>
        <a:graphic>
          <a:graphicData uri="http://schemas.openxmlformats.org/drawingml/2006/table">
            <a:tbl>
              <a:tblPr>
                <a:tableStyleId>{8F44A2F1-9E1F-4B54-A3A2-5F16C0AD49E2}</a:tableStyleId>
              </a:tblPr>
              <a:tblGrid>
                <a:gridCol w="3841333"/>
                <a:gridCol w="3620565"/>
                <a:gridCol w="3801151"/>
              </a:tblGrid>
              <a:tr h="1093973">
                <a:tc>
                  <a:txBody>
                    <a:bodyPr/>
                    <a:lstStyle/>
                    <a:p>
                      <a:pPr defTabSz="914400">
                        <a:tabLst>
                          <a:tab pos="914400" algn="l"/>
                        </a:tabLst>
                      </a:pPr>
                      <a:r>
                        <a:rPr sz="3600" b="1">
                          <a:latin typeface="+mn-lt"/>
                          <a:ea typeface="+mn-ea"/>
                          <a:cs typeface="+mn-cs"/>
                          <a:sym typeface="Arial"/>
                        </a:rPr>
                        <a:t>Bid Delta</a:t>
                      </a:r>
                    </a:p>
                  </a:txBody>
                  <a:tcPr marL="50800" marR="50800" marT="50800" marB="50800" anchor="ctr" horzOverflow="overflow"/>
                </a:tc>
                <a:tc>
                  <a:txBody>
                    <a:bodyPr/>
                    <a:lstStyle/>
                    <a:p>
                      <a:pPr defTabSz="914400">
                        <a:tabLst>
                          <a:tab pos="914400" algn="l"/>
                        </a:tabLst>
                      </a:pPr>
                      <a:r>
                        <a:rPr sz="3600" b="1">
                          <a:latin typeface="+mn-lt"/>
                          <a:ea typeface="+mn-ea"/>
                          <a:cs typeface="+mn-cs"/>
                          <a:sym typeface="Arial"/>
                        </a:rPr>
                        <a:t>Evicted within Hour</a:t>
                      </a:r>
                    </a:p>
                  </a:txBody>
                  <a:tcPr marL="50800" marR="50800" marT="50800" marB="50800" anchor="ctr" horzOverflow="overflow"/>
                </a:tc>
                <a:tc>
                  <a:txBody>
                    <a:bodyPr/>
                    <a:lstStyle/>
                    <a:p>
                      <a:pPr defTabSz="914400">
                        <a:tabLst>
                          <a:tab pos="914400" algn="l"/>
                        </a:tabLst>
                      </a:pPr>
                      <a:r>
                        <a:rPr sz="3600" b="1">
                          <a:latin typeface="+mn-lt"/>
                          <a:ea typeface="+mn-ea"/>
                          <a:cs typeface="+mn-cs"/>
                          <a:sym typeface="Arial"/>
                        </a:rPr>
                        <a:t>Expected Time to Eviction</a:t>
                      </a:r>
                    </a:p>
                  </a:txBody>
                  <a:tcPr marL="50800" marR="50800" marT="50800" marB="50800" anchor="ctr" horzOverflow="overflow"/>
                </a:tc>
              </a:tr>
              <a:tr h="1093973">
                <a:tc>
                  <a:txBody>
                    <a:bodyPr/>
                    <a:lstStyle/>
                    <a:p>
                      <a:pPr defTabSz="914400">
                        <a:tabLst>
                          <a:tab pos="914400" algn="l"/>
                        </a:tabLst>
                      </a:pPr>
                      <a:r>
                        <a:rPr sz="3600">
                          <a:latin typeface="+mn-lt"/>
                          <a:ea typeface="+mn-ea"/>
                          <a:cs typeface="+mn-cs"/>
                          <a:sym typeface="Arial"/>
                        </a:rPr>
                        <a:t>$0.0005</a:t>
                      </a:r>
                    </a:p>
                  </a:txBody>
                  <a:tcPr marL="50800" marR="50800" marT="50800" marB="50800" anchor="ctr" horzOverflow="overflow"/>
                </a:tc>
                <a:tc>
                  <a:txBody>
                    <a:bodyPr/>
                    <a:lstStyle/>
                    <a:p>
                      <a:pPr defTabSz="914400">
                        <a:tabLst>
                          <a:tab pos="914400" algn="l"/>
                        </a:tabLst>
                      </a:pPr>
                      <a:r>
                        <a:rPr sz="3600">
                          <a:latin typeface="+mn-lt"/>
                          <a:ea typeface="+mn-ea"/>
                          <a:cs typeface="+mn-cs"/>
                          <a:sym typeface="Arial"/>
                        </a:rPr>
                        <a:t>55%</a:t>
                      </a:r>
                    </a:p>
                  </a:txBody>
                  <a:tcPr marL="50800" marR="50800" marT="50800" marB="50800" anchor="ctr" horzOverflow="overflow"/>
                </a:tc>
                <a:tc>
                  <a:txBody>
                    <a:bodyPr/>
                    <a:lstStyle/>
                    <a:p>
                      <a:pPr defTabSz="914400">
                        <a:tabLst>
                          <a:tab pos="914400" algn="l"/>
                        </a:tabLst>
                      </a:pPr>
                      <a:r>
                        <a:rPr sz="3600">
                          <a:latin typeface="+mn-lt"/>
                          <a:ea typeface="+mn-ea"/>
                          <a:cs typeface="+mn-cs"/>
                          <a:sym typeface="Arial"/>
                        </a:rPr>
                        <a:t>42 Min</a:t>
                      </a:r>
                    </a:p>
                  </a:txBody>
                  <a:tcPr marL="50800" marR="50800" marT="50800" marB="50800" anchor="ctr" horzOverflow="overflow"/>
                </a:tc>
              </a:tr>
              <a:tr h="1093973">
                <a:tc>
                  <a:txBody>
                    <a:bodyPr/>
                    <a:lstStyle/>
                    <a:p>
                      <a:pPr defTabSz="914400">
                        <a:tabLst>
                          <a:tab pos="914400" algn="l"/>
                        </a:tabLst>
                      </a:pPr>
                      <a:r>
                        <a:rPr sz="3600">
                          <a:latin typeface="+mn-lt"/>
                          <a:ea typeface="+mn-ea"/>
                          <a:cs typeface="+mn-cs"/>
                          <a:sym typeface="Arial"/>
                        </a:rPr>
                        <a:t>$0.01</a:t>
                      </a:r>
                    </a:p>
                  </a:txBody>
                  <a:tcPr marL="50800" marR="50800" marT="50800" marB="50800" anchor="ctr" horzOverflow="overflow"/>
                </a:tc>
                <a:tc>
                  <a:txBody>
                    <a:bodyPr/>
                    <a:lstStyle/>
                    <a:p>
                      <a:pPr defTabSz="914400">
                        <a:tabLst>
                          <a:tab pos="914400" algn="l"/>
                        </a:tabLst>
                      </a:pPr>
                      <a:r>
                        <a:rPr sz="3600">
                          <a:latin typeface="+mn-lt"/>
                          <a:ea typeface="+mn-ea"/>
                          <a:cs typeface="+mn-cs"/>
                          <a:sym typeface="Arial"/>
                        </a:rPr>
                        <a:t>5.5%</a:t>
                      </a:r>
                    </a:p>
                  </a:txBody>
                  <a:tcPr marL="50800" marR="50800" marT="50800" marB="50800" anchor="ctr" horzOverflow="overflow"/>
                </a:tc>
                <a:tc>
                  <a:txBody>
                    <a:bodyPr/>
                    <a:lstStyle/>
                    <a:p>
                      <a:pPr defTabSz="914400">
                        <a:tabLst>
                          <a:tab pos="914400" algn="l"/>
                        </a:tabLst>
                      </a:pPr>
                      <a:r>
                        <a:rPr sz="3600">
                          <a:latin typeface="+mn-lt"/>
                          <a:ea typeface="+mn-ea"/>
                          <a:cs typeface="+mn-cs"/>
                          <a:sym typeface="Arial"/>
                        </a:rPr>
                        <a:t> 738 Min</a:t>
                      </a:r>
                    </a:p>
                  </a:txBody>
                  <a:tcPr marL="50800" marR="50800" marT="50800" marB="50800" anchor="ctr" horzOverflow="overflow"/>
                </a:tc>
              </a:tr>
            </a:tbl>
          </a:graphicData>
        </a:graphic>
      </p:graphicFrame>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Shape 297"/>
          <p:cNvSpPr>
            <a:spLocks noGrp="1"/>
          </p:cNvSpPr>
          <p:nvPr>
            <p:ph type="title"/>
          </p:nvPr>
        </p:nvSpPr>
        <p:spPr>
          <a:prstGeom prst="rect">
            <a:avLst/>
          </a:prstGeom>
        </p:spPr>
        <p:txBody>
          <a:bodyPr/>
          <a:lstStyle/>
          <a:p>
            <a:r>
              <a:t>Compute Expected Work</a:t>
            </a:r>
          </a:p>
        </p:txBody>
      </p:sp>
      <p:sp>
        <p:nvSpPr>
          <p:cNvPr id="298" name="Shape 298"/>
          <p:cNvSpPr>
            <a:spLocks noGrp="1"/>
          </p:cNvSpPr>
          <p:nvPr>
            <p:ph type="body" idx="1"/>
          </p:nvPr>
        </p:nvSpPr>
        <p:spPr>
          <a:prstGeom prst="rect">
            <a:avLst/>
          </a:prstGeom>
        </p:spPr>
        <p:txBody>
          <a:bodyPr/>
          <a:lstStyle/>
          <a:p>
            <a:r>
              <a:t>AgileML provides this information to BidBrain</a:t>
            </a:r>
          </a:p>
          <a:p>
            <a:pPr lvl="2"/>
            <a:r>
              <a:t>how long after startup do resources become productive</a:t>
            </a:r>
          </a:p>
          <a:p>
            <a:pPr lvl="2"/>
            <a:r>
              <a:t>Scalability</a:t>
            </a:r>
          </a:p>
          <a:p>
            <a:pPr lvl="2"/>
            <a:r>
              <a:t>Scale in/out overhead</a:t>
            </a:r>
          </a:p>
          <a:p>
            <a:pPr lvl="2"/>
            <a:r>
              <a:t>Eviction overhead </a:t>
            </a:r>
          </a:p>
        </p:txBody>
      </p:sp>
      <p:sp>
        <p:nvSpPr>
          <p:cNvPr id="299" name="Shape 299"/>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13</a:t>
            </a:fld>
            <a:endParaRP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Shape 301"/>
          <p:cNvSpPr>
            <a:spLocks noGrp="1"/>
          </p:cNvSpPr>
          <p:nvPr>
            <p:ph type="title"/>
          </p:nvPr>
        </p:nvSpPr>
        <p:spPr>
          <a:prstGeom prst="rect">
            <a:avLst/>
          </a:prstGeom>
        </p:spPr>
        <p:txBody>
          <a:bodyPr/>
          <a:lstStyle/>
          <a:p>
            <a:r>
              <a:t>Proteus Evaluation</a:t>
            </a:r>
          </a:p>
        </p:txBody>
      </p:sp>
      <p:sp>
        <p:nvSpPr>
          <p:cNvPr id="302" name="Shape 302"/>
          <p:cNvSpPr>
            <a:spLocks noGrp="1"/>
          </p:cNvSpPr>
          <p:nvPr>
            <p:ph type="body" idx="1"/>
          </p:nvPr>
        </p:nvSpPr>
        <p:spPr>
          <a:prstGeom prst="rect">
            <a:avLst/>
          </a:prstGeom>
        </p:spPr>
        <p:txBody>
          <a:bodyPr/>
          <a:lstStyle/>
          <a:p>
            <a:r>
              <a:t>AgileML vs Checkpointing</a:t>
            </a:r>
          </a:p>
          <a:p>
            <a:r>
              <a:t>BidBrain vs Bid On-Demand Policy</a:t>
            </a:r>
          </a:p>
          <a:p>
            <a:r>
              <a:t>Bid On-Demand Policy (standard)</a:t>
            </a:r>
          </a:p>
          <a:p>
            <a:pPr lvl="2"/>
            <a:r>
              <a:t>Choose cheapest resource</a:t>
            </a:r>
          </a:p>
          <a:p>
            <a:pPr lvl="2"/>
            <a:r>
              <a:t>Bid On-demand Price (user bid = on-demand price)</a:t>
            </a:r>
          </a:p>
          <a:p>
            <a:pPr lvl="2"/>
            <a:r>
              <a:t>On eviction repeat </a:t>
            </a:r>
          </a:p>
        </p:txBody>
      </p:sp>
      <p:sp>
        <p:nvSpPr>
          <p:cNvPr id="303" name="Shape 303"/>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14</a:t>
            </a:fld>
            <a:endParaRP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Shape 305"/>
          <p:cNvSpPr>
            <a:spLocks noGrp="1"/>
          </p:cNvSpPr>
          <p:nvPr>
            <p:ph type="title"/>
          </p:nvPr>
        </p:nvSpPr>
        <p:spPr>
          <a:prstGeom prst="rect">
            <a:avLst/>
          </a:prstGeom>
        </p:spPr>
        <p:txBody>
          <a:bodyPr/>
          <a:lstStyle>
            <a:lvl1pPr>
              <a:defRPr sz="5600"/>
            </a:lvl1pPr>
          </a:lstStyle>
          <a:p>
            <a:r>
              <a:t>Proteus Saves Money and Time</a:t>
            </a:r>
          </a:p>
        </p:txBody>
      </p:sp>
      <p:sp>
        <p:nvSpPr>
          <p:cNvPr id="306" name="Shape 306"/>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15</a:t>
            </a:fld>
            <a:endParaRPr/>
          </a:p>
        </p:txBody>
      </p:sp>
      <p:sp>
        <p:nvSpPr>
          <p:cNvPr id="307" name="Shape 307"/>
          <p:cNvSpPr/>
          <p:nvPr/>
        </p:nvSpPr>
        <p:spPr>
          <a:xfrm>
            <a:off x="616603" y="6506636"/>
            <a:ext cx="3233999" cy="1219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800"/>
            </a:pPr>
            <a:r>
              <a:t>Bid-on-demand</a:t>
            </a:r>
          </a:p>
          <a:p>
            <a:pPr>
              <a:defRPr sz="3800"/>
            </a:pPr>
            <a:r>
              <a:t>+ CKPts</a:t>
            </a:r>
          </a:p>
        </p:txBody>
      </p:sp>
      <p:sp>
        <p:nvSpPr>
          <p:cNvPr id="308" name="Shape 308"/>
          <p:cNvSpPr/>
          <p:nvPr/>
        </p:nvSpPr>
        <p:spPr>
          <a:xfrm>
            <a:off x="3802346" y="6227236"/>
            <a:ext cx="2325589" cy="177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800"/>
            </a:pPr>
            <a:r>
              <a:t>Proteus</a:t>
            </a:r>
          </a:p>
          <a:p>
            <a:pPr>
              <a:defRPr sz="3800"/>
            </a:pPr>
            <a:r>
              <a:t>(BidBrain+</a:t>
            </a:r>
          </a:p>
          <a:p>
            <a:pPr>
              <a:defRPr sz="3800"/>
            </a:pPr>
            <a:r>
              <a:t>AgileML)</a:t>
            </a:r>
          </a:p>
        </p:txBody>
      </p:sp>
      <p:pic>
        <p:nvPicPr>
          <p:cNvPr id="309" name="cost_2hrs_edges.pdf"/>
          <p:cNvPicPr>
            <a:picLocks noChangeAspect="1"/>
          </p:cNvPicPr>
          <p:nvPr/>
        </p:nvPicPr>
        <p:blipFill>
          <a:blip r:embed="rId2">
            <a:extLst/>
          </a:blip>
          <a:stretch>
            <a:fillRect/>
          </a:stretch>
        </p:blipFill>
        <p:spPr>
          <a:xfrm>
            <a:off x="149477" y="1487636"/>
            <a:ext cx="6248717" cy="5035546"/>
          </a:xfrm>
          <a:prstGeom prst="rect">
            <a:avLst/>
          </a:prstGeom>
          <a:ln w="12700">
            <a:miter lim="400000"/>
          </a:ln>
        </p:spPr>
      </p:pic>
      <p:grpSp>
        <p:nvGrpSpPr>
          <p:cNvPr id="313" name="Group 313"/>
          <p:cNvGrpSpPr/>
          <p:nvPr/>
        </p:nvGrpSpPr>
        <p:grpSpPr>
          <a:xfrm>
            <a:off x="6445450" y="1783378"/>
            <a:ext cx="6248798" cy="6272659"/>
            <a:chOff x="0" y="0"/>
            <a:chExt cx="6248796" cy="6272658"/>
          </a:xfrm>
        </p:grpSpPr>
        <p:pic>
          <p:nvPicPr>
            <p:cNvPr id="310" name="runtime_bidbrain_2hrs_edges.pdf"/>
            <p:cNvPicPr>
              <a:picLocks noChangeAspect="1"/>
            </p:cNvPicPr>
            <p:nvPr/>
          </p:nvPicPr>
          <p:blipFill>
            <a:blip r:embed="rId3">
              <a:extLst/>
            </a:blip>
            <a:stretch>
              <a:fillRect/>
            </a:stretch>
          </p:blipFill>
          <p:spPr>
            <a:xfrm>
              <a:off x="0" y="0"/>
              <a:ext cx="6248797" cy="4545668"/>
            </a:xfrm>
            <a:prstGeom prst="rect">
              <a:avLst/>
            </a:prstGeom>
            <a:ln w="12700" cap="flat">
              <a:noFill/>
              <a:miter lim="400000"/>
            </a:ln>
            <a:effectLst/>
          </p:spPr>
        </p:pic>
        <p:sp>
          <p:nvSpPr>
            <p:cNvPr id="311" name="Shape 311"/>
            <p:cNvSpPr/>
            <p:nvPr/>
          </p:nvSpPr>
          <p:spPr>
            <a:xfrm>
              <a:off x="489901" y="4774058"/>
              <a:ext cx="3233999" cy="1219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defRPr sz="3800"/>
              </a:pPr>
              <a:r>
                <a:t>Bid-on-demand</a:t>
              </a:r>
            </a:p>
            <a:p>
              <a:pPr>
                <a:defRPr sz="3800"/>
              </a:pPr>
              <a:r>
                <a:t>+ CKPts</a:t>
              </a:r>
            </a:p>
          </p:txBody>
        </p:sp>
        <p:sp>
          <p:nvSpPr>
            <p:cNvPr id="312" name="Shape 312"/>
            <p:cNvSpPr/>
            <p:nvPr/>
          </p:nvSpPr>
          <p:spPr>
            <a:xfrm>
              <a:off x="3624845" y="4494658"/>
              <a:ext cx="2325589" cy="1778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defRPr sz="3800"/>
              </a:pPr>
              <a:r>
                <a:t>Proteus</a:t>
              </a:r>
            </a:p>
            <a:p>
              <a:pPr>
                <a:defRPr sz="3800"/>
              </a:pPr>
              <a:r>
                <a:t>(BidBrain+</a:t>
              </a:r>
            </a:p>
            <a:p>
              <a:pPr>
                <a:defRPr sz="3800"/>
              </a:pPr>
              <a:r>
                <a:t>AgileML)</a:t>
              </a:r>
            </a:p>
          </p:txBody>
        </p:sp>
      </p:grpSp>
    </p:spTree>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afterEffect">
                                  <p:stCondLst>
                                    <p:cond delay="0"/>
                                  </p:stCondLst>
                                  <p:iterate>
                                    <p:tmAbs val="0"/>
                                  </p:iterate>
                                  <p:childTnLst>
                                    <p:set>
                                      <p:cBhvr>
                                        <p:cTn id="6" fill="hold"/>
                                        <p:tgtEl>
                                          <p:spTgt spid="30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2" nodeType="afterEffect">
                                  <p:stCondLst>
                                    <p:cond delay="0"/>
                                  </p:stCondLst>
                                  <p:iterate>
                                    <p:tmAbs val="0"/>
                                  </p:iterate>
                                  <p:childTnLst>
                                    <p:set>
                                      <p:cBhvr>
                                        <p:cTn id="9" fill="hold"/>
                                        <p:tgtEl>
                                          <p:spTgt spid="30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3" nodeType="clickEffect">
                                  <p:stCondLst>
                                    <p:cond delay="0"/>
                                  </p:stCondLst>
                                  <p:iterate>
                                    <p:tmAbs val="0"/>
                                  </p:iterate>
                                  <p:childTnLst>
                                    <p:set>
                                      <p:cBhvr>
                                        <p:cTn id="13" fill="hold"/>
                                        <p:tgtEl>
                                          <p:spTgt spid="3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 grpId="1" animBg="1" advAuto="0"/>
      <p:bldP spid="308" grpId="2" animBg="1" advAuto="0"/>
      <p:bldP spid="313" grpId="3" animBg="1" advAuto="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Shape 315"/>
          <p:cNvSpPr>
            <a:spLocks noGrp="1"/>
          </p:cNvSpPr>
          <p:nvPr>
            <p:ph type="title"/>
          </p:nvPr>
        </p:nvSpPr>
        <p:spPr>
          <a:prstGeom prst="rect">
            <a:avLst/>
          </a:prstGeom>
        </p:spPr>
        <p:txBody>
          <a:bodyPr/>
          <a:lstStyle>
            <a:lvl1pPr>
              <a:defRPr sz="4900"/>
            </a:lvl1pPr>
          </a:lstStyle>
          <a:p>
            <a:r>
              <a:t>Need Elasticity and Smart Resource Manager</a:t>
            </a:r>
          </a:p>
        </p:txBody>
      </p:sp>
      <p:sp>
        <p:nvSpPr>
          <p:cNvPr id="316" name="Shape 316"/>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16</a:t>
            </a:fld>
            <a:endParaRPr/>
          </a:p>
        </p:txBody>
      </p:sp>
      <p:sp>
        <p:nvSpPr>
          <p:cNvPr id="317" name="Shape 317"/>
          <p:cNvSpPr/>
          <p:nvPr/>
        </p:nvSpPr>
        <p:spPr>
          <a:xfrm>
            <a:off x="957848" y="5878626"/>
            <a:ext cx="2010849" cy="125136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sz="3000"/>
            </a:pPr>
            <a:r>
              <a:t>Standard</a:t>
            </a:r>
          </a:p>
          <a:p>
            <a:pPr>
              <a:defRPr sz="3000"/>
            </a:pPr>
            <a:r>
              <a:t>+CKPts</a:t>
            </a:r>
          </a:p>
        </p:txBody>
      </p:sp>
      <p:sp>
        <p:nvSpPr>
          <p:cNvPr id="318" name="Shape 318"/>
          <p:cNvSpPr/>
          <p:nvPr/>
        </p:nvSpPr>
        <p:spPr>
          <a:xfrm>
            <a:off x="2680261" y="5878626"/>
            <a:ext cx="2032376" cy="125136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sz="3000"/>
            </a:pPr>
            <a:r>
              <a:t>Standard</a:t>
            </a:r>
          </a:p>
          <a:p>
            <a:pPr>
              <a:defRPr sz="3000"/>
            </a:pPr>
            <a:r>
              <a:t>+AgileML</a:t>
            </a:r>
          </a:p>
        </p:txBody>
      </p:sp>
      <p:pic>
        <p:nvPicPr>
          <p:cNvPr id="319" name="cost_2hrs.pdf"/>
          <p:cNvPicPr>
            <a:picLocks noChangeAspect="1"/>
          </p:cNvPicPr>
          <p:nvPr/>
        </p:nvPicPr>
        <p:blipFill>
          <a:blip r:embed="rId2">
            <a:extLst/>
          </a:blip>
          <a:stretch>
            <a:fillRect/>
          </a:stretch>
        </p:blipFill>
        <p:spPr>
          <a:xfrm>
            <a:off x="238922" y="1443048"/>
            <a:ext cx="6204808" cy="5012372"/>
          </a:xfrm>
          <a:prstGeom prst="rect">
            <a:avLst/>
          </a:prstGeom>
          <a:ln w="12700">
            <a:miter lim="400000"/>
          </a:ln>
        </p:spPr>
      </p:pic>
      <p:sp>
        <p:nvSpPr>
          <p:cNvPr id="320" name="Shape 320"/>
          <p:cNvSpPr/>
          <p:nvPr/>
        </p:nvSpPr>
        <p:spPr>
          <a:xfrm>
            <a:off x="4371499" y="5305083"/>
            <a:ext cx="2226832" cy="239845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sz="3000"/>
            </a:pPr>
            <a:endParaRPr/>
          </a:p>
          <a:p>
            <a:pPr>
              <a:defRPr sz="3000"/>
            </a:pPr>
            <a:r>
              <a:t>Proteus</a:t>
            </a:r>
          </a:p>
          <a:p>
            <a:pPr>
              <a:defRPr sz="3000"/>
            </a:pPr>
            <a:r>
              <a:t>BidBrain+</a:t>
            </a:r>
          </a:p>
          <a:p>
            <a:pPr>
              <a:defRPr sz="3000"/>
            </a:pPr>
            <a:r>
              <a:t>AgileML</a:t>
            </a:r>
          </a:p>
        </p:txBody>
      </p:sp>
      <p:grpSp>
        <p:nvGrpSpPr>
          <p:cNvPr id="325" name="Group 325"/>
          <p:cNvGrpSpPr/>
          <p:nvPr/>
        </p:nvGrpSpPr>
        <p:grpSpPr>
          <a:xfrm>
            <a:off x="6434063" y="1447839"/>
            <a:ext cx="6336468" cy="6255696"/>
            <a:chOff x="0" y="0"/>
            <a:chExt cx="6336467" cy="6255695"/>
          </a:xfrm>
        </p:grpSpPr>
        <p:pic>
          <p:nvPicPr>
            <p:cNvPr id="321" name="cost_2hrs_elasticity.pdf"/>
            <p:cNvPicPr>
              <a:picLocks noChangeAspect="1"/>
            </p:cNvPicPr>
            <p:nvPr/>
          </p:nvPicPr>
          <p:blipFill>
            <a:blip r:embed="rId3">
              <a:extLst/>
            </a:blip>
            <a:stretch>
              <a:fillRect/>
            </a:stretch>
          </p:blipFill>
          <p:spPr>
            <a:xfrm>
              <a:off x="0" y="0"/>
              <a:ext cx="6204807" cy="5002789"/>
            </a:xfrm>
            <a:prstGeom prst="rect">
              <a:avLst/>
            </a:prstGeom>
            <a:ln w="12700" cap="flat">
              <a:noFill/>
              <a:miter lim="400000"/>
            </a:ln>
            <a:effectLst/>
          </p:spPr>
        </p:pic>
        <p:sp>
          <p:nvSpPr>
            <p:cNvPr id="322" name="Shape 322"/>
            <p:cNvSpPr/>
            <p:nvPr/>
          </p:nvSpPr>
          <p:spPr>
            <a:xfrm>
              <a:off x="831451" y="4430787"/>
              <a:ext cx="2010850" cy="12513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defRPr sz="3000"/>
              </a:pPr>
              <a:r>
                <a:t>Standard</a:t>
              </a:r>
            </a:p>
            <a:p>
              <a:pPr>
                <a:defRPr sz="3000"/>
              </a:pPr>
              <a:r>
                <a:t>+CKPts</a:t>
              </a:r>
            </a:p>
          </p:txBody>
        </p:sp>
        <p:sp>
          <p:nvSpPr>
            <p:cNvPr id="323" name="Shape 323"/>
            <p:cNvSpPr/>
            <p:nvPr/>
          </p:nvSpPr>
          <p:spPr>
            <a:xfrm>
              <a:off x="2469198" y="4430787"/>
              <a:ext cx="2032376" cy="12513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defRPr sz="3000"/>
              </a:pPr>
              <a:r>
                <a:t>BidBrain</a:t>
              </a:r>
            </a:p>
            <a:p>
              <a:pPr>
                <a:defRPr sz="3000"/>
              </a:pPr>
              <a:r>
                <a:t>+CKPts</a:t>
              </a:r>
            </a:p>
          </p:txBody>
        </p:sp>
        <p:sp>
          <p:nvSpPr>
            <p:cNvPr id="324" name="Shape 324"/>
            <p:cNvSpPr/>
            <p:nvPr/>
          </p:nvSpPr>
          <p:spPr>
            <a:xfrm>
              <a:off x="4109636" y="3857244"/>
              <a:ext cx="2226832" cy="239845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defRPr sz="3000"/>
              </a:pPr>
              <a:endParaRPr/>
            </a:p>
            <a:p>
              <a:pPr>
                <a:defRPr sz="3000"/>
              </a:pPr>
              <a:r>
                <a:t>Proteus</a:t>
              </a:r>
            </a:p>
            <a:p>
              <a:pPr>
                <a:defRPr sz="3000"/>
              </a:pPr>
              <a:r>
                <a:t>BidBrain+</a:t>
              </a:r>
            </a:p>
            <a:p>
              <a:pPr>
                <a:defRPr sz="3000"/>
              </a:pPr>
              <a:r>
                <a:t>AgileML</a:t>
              </a:r>
            </a:p>
          </p:txBody>
        </p:sp>
      </p:grpSp>
    </p:spTree>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3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5" grpId="1" animBg="1" advAuto="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Shape 327"/>
          <p:cNvSpPr>
            <a:spLocks noGrp="1"/>
          </p:cNvSpPr>
          <p:nvPr>
            <p:ph type="title"/>
          </p:nvPr>
        </p:nvSpPr>
        <p:spPr>
          <a:prstGeom prst="rect">
            <a:avLst/>
          </a:prstGeom>
        </p:spPr>
        <p:txBody>
          <a:bodyPr/>
          <a:lstStyle/>
          <a:p>
            <a:r>
              <a:t>Summary </a:t>
            </a:r>
          </a:p>
        </p:txBody>
      </p:sp>
      <p:sp>
        <p:nvSpPr>
          <p:cNvPr id="328" name="Shape 328"/>
          <p:cNvSpPr>
            <a:spLocks noGrp="1"/>
          </p:cNvSpPr>
          <p:nvPr>
            <p:ph type="body" idx="1"/>
          </p:nvPr>
        </p:nvSpPr>
        <p:spPr>
          <a:prstGeom prst="rect">
            <a:avLst/>
          </a:prstGeom>
        </p:spPr>
        <p:txBody>
          <a:bodyPr/>
          <a:lstStyle/>
          <a:p>
            <a:r>
              <a:t>Proteus uses agile elastic ML system (AgileML) + smart bidding (BidBrain) take advantage of dynamic resource availability</a:t>
            </a:r>
          </a:p>
          <a:p>
            <a:r>
              <a:t>~85% cost saving compared to on-demand resources!</a:t>
            </a:r>
          </a:p>
        </p:txBody>
      </p:sp>
      <p:sp>
        <p:nvSpPr>
          <p:cNvPr id="329" name="Shape 329"/>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17</a:t>
            </a:fld>
            <a:endParaRP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Shape 152"/>
          <p:cNvSpPr>
            <a:spLocks noGrp="1"/>
          </p:cNvSpPr>
          <p:nvPr>
            <p:ph type="title"/>
          </p:nvPr>
        </p:nvSpPr>
        <p:spPr>
          <a:prstGeom prst="rect">
            <a:avLst/>
          </a:prstGeom>
        </p:spPr>
        <p:txBody>
          <a:bodyPr/>
          <a:lstStyle/>
          <a:p>
            <a:r>
              <a:t>Overview</a:t>
            </a:r>
          </a:p>
        </p:txBody>
      </p:sp>
      <p:sp>
        <p:nvSpPr>
          <p:cNvPr id="153" name="Shape 153"/>
          <p:cNvSpPr>
            <a:spLocks noGrp="1"/>
          </p:cNvSpPr>
          <p:nvPr>
            <p:ph type="body" idx="1"/>
          </p:nvPr>
        </p:nvSpPr>
        <p:spPr>
          <a:prstGeom prst="rect">
            <a:avLst/>
          </a:prstGeom>
        </p:spPr>
        <p:txBody>
          <a:bodyPr/>
          <a:lstStyle/>
          <a:p>
            <a:r>
              <a:t>Motivation for elasticity in ML</a:t>
            </a:r>
          </a:p>
          <a:p>
            <a:r>
              <a:t>How to make Parameter Servers Elastic</a:t>
            </a:r>
          </a:p>
          <a:p>
            <a:pPr lvl="2"/>
            <a:r>
              <a:t>AgileML</a:t>
            </a:r>
          </a:p>
          <a:p>
            <a:r>
              <a:t>How to take advantage of Elasticity</a:t>
            </a:r>
          </a:p>
          <a:p>
            <a:pPr lvl="2"/>
            <a:r>
              <a:t>BidBrain </a:t>
            </a:r>
          </a:p>
          <a:p>
            <a:r>
              <a:t>Evaluations of cost benefits and runtime benefits of elasticity for ML</a:t>
            </a:r>
          </a:p>
        </p:txBody>
      </p:sp>
      <p:sp>
        <p:nvSpPr>
          <p:cNvPr id="154" name="Shape 154"/>
          <p:cNvSpPr>
            <a:spLocks noGrp="1"/>
          </p:cNvSpPr>
          <p:nvPr>
            <p:ph type="sldNum" sz="quarter" idx="2"/>
          </p:nvPr>
        </p:nvSpPr>
        <p:spPr>
          <a:xfrm>
            <a:off x="6382394" y="9105900"/>
            <a:ext cx="227312" cy="323553"/>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2</a:t>
            </a:fld>
            <a:endParaRP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hape 158"/>
          <p:cNvSpPr>
            <a:spLocks noGrp="1"/>
          </p:cNvSpPr>
          <p:nvPr>
            <p:ph type="title"/>
          </p:nvPr>
        </p:nvSpPr>
        <p:spPr>
          <a:prstGeom prst="rect">
            <a:avLst/>
          </a:prstGeom>
        </p:spPr>
        <p:txBody>
          <a:bodyPr/>
          <a:lstStyle/>
          <a:p>
            <a:r>
              <a:t>Dynamic Resource Availability</a:t>
            </a:r>
          </a:p>
        </p:txBody>
      </p:sp>
      <p:sp>
        <p:nvSpPr>
          <p:cNvPr id="159" name="Shape 159"/>
          <p:cNvSpPr>
            <a:spLocks noGrp="1"/>
          </p:cNvSpPr>
          <p:nvPr>
            <p:ph type="body" idx="1"/>
          </p:nvPr>
        </p:nvSpPr>
        <p:spPr>
          <a:prstGeom prst="rect">
            <a:avLst/>
          </a:prstGeom>
        </p:spPr>
        <p:txBody>
          <a:bodyPr/>
          <a:lstStyle/>
          <a:p>
            <a:r>
              <a:t>Revocable resources are common in clusters</a:t>
            </a:r>
          </a:p>
          <a:p>
            <a:pPr lvl="2"/>
            <a:r>
              <a:t>Best effort resource that can be preempted</a:t>
            </a:r>
          </a:p>
          <a:p>
            <a:pPr lvl="2"/>
            <a:r>
              <a:t>Yarn, Borg, Mesos, etc…</a:t>
            </a:r>
          </a:p>
          <a:p>
            <a:r>
              <a:t>Adding the element of cost savings in clouds</a:t>
            </a:r>
          </a:p>
          <a:p>
            <a:pPr lvl="2"/>
            <a:r>
              <a:t>Preemptible Instances in Google Compute Engine</a:t>
            </a:r>
          </a:p>
          <a:p>
            <a:pPr lvl="2"/>
            <a:r>
              <a:t>Spot Instances in Amazon EC2</a:t>
            </a:r>
          </a:p>
        </p:txBody>
      </p:sp>
      <p:sp>
        <p:nvSpPr>
          <p:cNvPr id="160" name="Shape 160"/>
          <p:cNvSpPr>
            <a:spLocks noGrp="1"/>
          </p:cNvSpPr>
          <p:nvPr>
            <p:ph type="sldNum" sz="quarter" idx="2"/>
          </p:nvPr>
        </p:nvSpPr>
        <p:spPr>
          <a:xfrm>
            <a:off x="6382394" y="9105900"/>
            <a:ext cx="227312" cy="323553"/>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3</a:t>
            </a:fld>
            <a:endParaRP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Shape 164"/>
          <p:cNvSpPr>
            <a:spLocks noGrp="1"/>
          </p:cNvSpPr>
          <p:nvPr>
            <p:ph type="title"/>
          </p:nvPr>
        </p:nvSpPr>
        <p:spPr>
          <a:prstGeom prst="rect">
            <a:avLst/>
          </a:prstGeom>
        </p:spPr>
        <p:txBody>
          <a:bodyPr/>
          <a:lstStyle/>
          <a:p>
            <a:r>
              <a:t>Big $$$ Saving</a:t>
            </a:r>
          </a:p>
        </p:txBody>
      </p:sp>
      <p:sp>
        <p:nvSpPr>
          <p:cNvPr id="165" name="Shape 165"/>
          <p:cNvSpPr>
            <a:spLocks noGrp="1"/>
          </p:cNvSpPr>
          <p:nvPr>
            <p:ph type="body" idx="1"/>
          </p:nvPr>
        </p:nvSpPr>
        <p:spPr>
          <a:xfrm>
            <a:off x="361950" y="1723126"/>
            <a:ext cx="12280900" cy="5715001"/>
          </a:xfrm>
          <a:prstGeom prst="rect">
            <a:avLst/>
          </a:prstGeom>
        </p:spPr>
        <p:txBody>
          <a:bodyPr/>
          <a:lstStyle/>
          <a:p>
            <a:r>
              <a:t>Often 75-85% cheaper to use Spot Instances</a:t>
            </a:r>
          </a:p>
        </p:txBody>
      </p:sp>
      <p:sp>
        <p:nvSpPr>
          <p:cNvPr id="166" name="Shape 166"/>
          <p:cNvSpPr>
            <a:spLocks noGrp="1"/>
          </p:cNvSpPr>
          <p:nvPr>
            <p:ph type="sldNum" sz="quarter" idx="2"/>
          </p:nvPr>
        </p:nvSpPr>
        <p:spPr>
          <a:xfrm>
            <a:off x="6382394" y="9105900"/>
            <a:ext cx="227312" cy="323553"/>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4</a:t>
            </a:fld>
            <a:endParaRPr/>
          </a:p>
        </p:txBody>
      </p:sp>
      <p:pic>
        <p:nvPicPr>
          <p:cNvPr id="167" name="aws_trace_on_demand.pdf"/>
          <p:cNvPicPr>
            <a:picLocks noChangeAspect="1"/>
          </p:cNvPicPr>
          <p:nvPr/>
        </p:nvPicPr>
        <p:blipFill>
          <a:blip r:embed="rId3">
            <a:extLst/>
          </a:blip>
          <a:stretch>
            <a:fillRect/>
          </a:stretch>
        </p:blipFill>
        <p:spPr>
          <a:xfrm>
            <a:off x="2529434" y="2514606"/>
            <a:ext cx="10142986" cy="6411236"/>
          </a:xfrm>
          <a:prstGeom prst="rect">
            <a:avLst/>
          </a:prstGeom>
          <a:ln w="12700">
            <a:miter lim="400000"/>
          </a:ln>
        </p:spPr>
      </p:pic>
      <p:pic>
        <p:nvPicPr>
          <p:cNvPr id="168" name="aws_trace_1.pdf"/>
          <p:cNvPicPr>
            <a:picLocks noChangeAspect="1"/>
          </p:cNvPicPr>
          <p:nvPr/>
        </p:nvPicPr>
        <p:blipFill>
          <a:blip r:embed="rId4">
            <a:extLst/>
          </a:blip>
          <a:stretch>
            <a:fillRect/>
          </a:stretch>
        </p:blipFill>
        <p:spPr>
          <a:xfrm>
            <a:off x="2539603" y="2514606"/>
            <a:ext cx="10118524" cy="6411134"/>
          </a:xfrm>
          <a:prstGeom prst="rect">
            <a:avLst/>
          </a:prstGeom>
          <a:ln w="12700">
            <a:miter lim="400000"/>
          </a:ln>
        </p:spPr>
      </p:pic>
      <p:grpSp>
        <p:nvGrpSpPr>
          <p:cNvPr id="171" name="Group 171"/>
          <p:cNvGrpSpPr/>
          <p:nvPr/>
        </p:nvGrpSpPr>
        <p:grpSpPr>
          <a:xfrm>
            <a:off x="437449" y="6861234"/>
            <a:ext cx="2610072" cy="1069681"/>
            <a:chOff x="0" y="0"/>
            <a:chExt cx="2610070" cy="1069680"/>
          </a:xfrm>
        </p:grpSpPr>
        <p:sp>
          <p:nvSpPr>
            <p:cNvPr id="169" name="Shape 169"/>
            <p:cNvSpPr/>
            <p:nvPr/>
          </p:nvSpPr>
          <p:spPr>
            <a:xfrm>
              <a:off x="1836799" y="669410"/>
              <a:ext cx="773272" cy="400271"/>
            </a:xfrm>
            <a:prstGeom prst="line">
              <a:avLst/>
            </a:prstGeom>
            <a:noFill/>
            <a:ln w="889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70" name="Shape 170"/>
            <p:cNvSpPr/>
            <p:nvPr/>
          </p:nvSpPr>
          <p:spPr>
            <a:xfrm>
              <a:off x="-1" y="0"/>
              <a:ext cx="2251548" cy="723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r>
                <a:t>Low Cost</a:t>
              </a:r>
            </a:p>
          </p:txBody>
        </p:sp>
      </p:grpSp>
    </p:spTree>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xit" presetSubtype="0" fill="hold" grpId="1" nodeType="clickEffect">
                                  <p:stCondLst>
                                    <p:cond delay="0"/>
                                  </p:stCondLst>
                                  <p:iterate>
                                    <p:tmAbs val="0"/>
                                  </p:iterate>
                                  <p:childTnLst>
                                    <p:set>
                                      <p:cBhvr>
                                        <p:cTn id="6" fill="hold">
                                          <p:stCondLst>
                                            <p:cond delay="0"/>
                                          </p:stCondLst>
                                        </p:cTn>
                                        <p:tgtEl>
                                          <p:spTgt spid="167"/>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grpId="2" nodeType="afterEffect">
                                  <p:stCondLst>
                                    <p:cond delay="0"/>
                                  </p:stCondLst>
                                  <p:iterate>
                                    <p:tmAbs val="0"/>
                                  </p:iterate>
                                  <p:childTnLst>
                                    <p:set>
                                      <p:cBhvr>
                                        <p:cTn id="9" fill="hold"/>
                                        <p:tgtEl>
                                          <p:spTgt spid="16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3" nodeType="clickEffect">
                                  <p:stCondLst>
                                    <p:cond delay="0"/>
                                  </p:stCondLst>
                                  <p:iterate>
                                    <p:tmAbs val="0"/>
                                  </p:iterate>
                                  <p:childTnLst>
                                    <p:set>
                                      <p:cBhvr>
                                        <p:cTn id="13" fill="hold"/>
                                        <p:tgtEl>
                                          <p:spTgt spid="1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 grpId="1" animBg="1" advAuto="0"/>
      <p:bldP spid="168" grpId="2" animBg="1" advAuto="0"/>
      <p:bldP spid="171" grpId="3"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Shape 175"/>
          <p:cNvSpPr>
            <a:spLocks noGrp="1"/>
          </p:cNvSpPr>
          <p:nvPr>
            <p:ph type="title"/>
          </p:nvPr>
        </p:nvSpPr>
        <p:spPr>
          <a:prstGeom prst="rect">
            <a:avLst/>
          </a:prstGeom>
        </p:spPr>
        <p:txBody>
          <a:bodyPr/>
          <a:lstStyle/>
          <a:p>
            <a:r>
              <a:t>How do you Save $$$</a:t>
            </a:r>
          </a:p>
        </p:txBody>
      </p:sp>
      <p:sp>
        <p:nvSpPr>
          <p:cNvPr id="176" name="Shape 176"/>
          <p:cNvSpPr>
            <a:spLocks noGrp="1"/>
          </p:cNvSpPr>
          <p:nvPr>
            <p:ph type="body" idx="1"/>
          </p:nvPr>
        </p:nvSpPr>
        <p:spPr>
          <a:prstGeom prst="rect">
            <a:avLst/>
          </a:prstGeom>
        </p:spPr>
        <p:txBody>
          <a:bodyPr/>
          <a:lstStyle/>
          <a:p>
            <a:r>
              <a:t>Support agile elasticity</a:t>
            </a:r>
          </a:p>
          <a:p>
            <a:pPr lvl="2"/>
            <a:r>
              <a:t>Scale in and out efficiently and quickly</a:t>
            </a:r>
          </a:p>
          <a:p>
            <a:r>
              <a:t>Handle bulk revocations/evictions efficiently</a:t>
            </a:r>
          </a:p>
          <a:p>
            <a:pPr lvl="2"/>
            <a:r>
              <a:t>Don’t lose progress</a:t>
            </a:r>
          </a:p>
        </p:txBody>
      </p:sp>
      <p:sp>
        <p:nvSpPr>
          <p:cNvPr id="177" name="Shape 177"/>
          <p:cNvSpPr>
            <a:spLocks noGrp="1"/>
          </p:cNvSpPr>
          <p:nvPr>
            <p:ph type="sldNum" sz="quarter" idx="2"/>
          </p:nvPr>
        </p:nvSpPr>
        <p:spPr>
          <a:xfrm>
            <a:off x="6382394" y="9105900"/>
            <a:ext cx="227312" cy="323553"/>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5</a:t>
            </a:fld>
            <a:endParaRP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Shape 181"/>
          <p:cNvSpPr>
            <a:spLocks noGrp="1"/>
          </p:cNvSpPr>
          <p:nvPr>
            <p:ph type="title"/>
          </p:nvPr>
        </p:nvSpPr>
        <p:spPr>
          <a:prstGeom prst="rect">
            <a:avLst/>
          </a:prstGeom>
        </p:spPr>
        <p:txBody>
          <a:bodyPr/>
          <a:lstStyle>
            <a:lvl1pPr>
              <a:defRPr sz="5100"/>
            </a:lvl1pPr>
          </a:lstStyle>
          <a:p>
            <a:r>
              <a:t>Parameter Servers are Great for Iterative ML</a:t>
            </a:r>
          </a:p>
        </p:txBody>
      </p:sp>
      <p:sp>
        <p:nvSpPr>
          <p:cNvPr id="182" name="Shape 182"/>
          <p:cNvSpPr>
            <a:spLocks noGrp="1"/>
          </p:cNvSpPr>
          <p:nvPr>
            <p:ph type="body" idx="1"/>
          </p:nvPr>
        </p:nvSpPr>
        <p:spPr>
          <a:prstGeom prst="rect">
            <a:avLst/>
          </a:prstGeom>
        </p:spPr>
        <p:txBody>
          <a:bodyPr/>
          <a:lstStyle/>
          <a:p>
            <a:r>
              <a:t>Parameter Servers shard solution state across machines</a:t>
            </a:r>
          </a:p>
        </p:txBody>
      </p:sp>
      <p:sp>
        <p:nvSpPr>
          <p:cNvPr id="183" name="Shape 183"/>
          <p:cNvSpPr>
            <a:spLocks noGrp="1"/>
          </p:cNvSpPr>
          <p:nvPr>
            <p:ph type="sldNum" sz="quarter" idx="2"/>
          </p:nvPr>
        </p:nvSpPr>
        <p:spPr>
          <a:xfrm>
            <a:off x="6382394" y="9105900"/>
            <a:ext cx="227312" cy="323553"/>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6</a:t>
            </a:fld>
            <a:endParaRPr/>
          </a:p>
        </p:txBody>
      </p:sp>
      <p:pic>
        <p:nvPicPr>
          <p:cNvPr id="184" name="parameter-server.pdf"/>
          <p:cNvPicPr>
            <a:picLocks noChangeAspect="1"/>
          </p:cNvPicPr>
          <p:nvPr/>
        </p:nvPicPr>
        <p:blipFill>
          <a:blip r:embed="rId3">
            <a:extLst/>
          </a:blip>
          <a:stretch>
            <a:fillRect/>
          </a:stretch>
        </p:blipFill>
        <p:spPr>
          <a:xfrm>
            <a:off x="6127280" y="3205492"/>
            <a:ext cx="6531826" cy="5522567"/>
          </a:xfrm>
          <a:prstGeom prst="rect">
            <a:avLst/>
          </a:prstGeom>
          <a:ln w="12700">
            <a:miter lim="400000"/>
          </a:ln>
        </p:spPr>
      </p:pic>
      <p:sp>
        <p:nvSpPr>
          <p:cNvPr id="185" name="Shape 185"/>
          <p:cNvSpPr/>
          <p:nvPr/>
        </p:nvSpPr>
        <p:spPr>
          <a:xfrm>
            <a:off x="301078" y="3158325"/>
            <a:ext cx="5797012" cy="25225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889000" indent="-571500" algn="l">
              <a:spcBef>
                <a:spcPts val="2400"/>
              </a:spcBef>
              <a:buSzPct val="110000"/>
              <a:buChar char="•"/>
              <a:defRPr>
                <a:latin typeface="+mn-lt"/>
                <a:ea typeface="+mn-ea"/>
                <a:cs typeface="+mn-cs"/>
                <a:sym typeface="Arial"/>
              </a:defRPr>
            </a:lvl1pPr>
          </a:lstStyle>
          <a:p>
            <a:r>
              <a:t>Traditional architecture has servers and workers on all machines</a:t>
            </a:r>
          </a:p>
        </p:txBody>
      </p:sp>
      <p:sp>
        <p:nvSpPr>
          <p:cNvPr id="186" name="Shape 186"/>
          <p:cNvSpPr/>
          <p:nvPr/>
        </p:nvSpPr>
        <p:spPr>
          <a:xfrm>
            <a:off x="301078" y="6176950"/>
            <a:ext cx="5797012" cy="13033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889000" indent="-571500" algn="l">
              <a:spcBef>
                <a:spcPts val="2400"/>
              </a:spcBef>
              <a:buSzPct val="110000"/>
              <a:buChar char="•"/>
              <a:defRPr>
                <a:latin typeface="+mn-lt"/>
                <a:ea typeface="+mn-ea"/>
                <a:cs typeface="+mn-cs"/>
                <a:sym typeface="Arial"/>
              </a:defRPr>
            </a:lvl1pPr>
          </a:lstStyle>
          <a:p>
            <a:r>
              <a:t>Used by IterStore, MXNet, Bosen …</a:t>
            </a: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Shape 190"/>
          <p:cNvSpPr>
            <a:spLocks noGrp="1"/>
          </p:cNvSpPr>
          <p:nvPr>
            <p:ph type="title"/>
          </p:nvPr>
        </p:nvSpPr>
        <p:spPr>
          <a:prstGeom prst="rect">
            <a:avLst/>
          </a:prstGeom>
        </p:spPr>
        <p:txBody>
          <a:bodyPr/>
          <a:lstStyle>
            <a:lvl1pPr>
              <a:defRPr sz="6300"/>
            </a:lvl1pPr>
          </a:lstStyle>
          <a:p>
            <a:r>
              <a:t>AgileML: New Approach to Elasticity</a:t>
            </a:r>
          </a:p>
        </p:txBody>
      </p:sp>
      <p:sp>
        <p:nvSpPr>
          <p:cNvPr id="191" name="Shape 191"/>
          <p:cNvSpPr>
            <a:spLocks noGrp="1"/>
          </p:cNvSpPr>
          <p:nvPr>
            <p:ph type="body" idx="1"/>
          </p:nvPr>
        </p:nvSpPr>
        <p:spPr>
          <a:xfrm>
            <a:off x="355600" y="1562100"/>
            <a:ext cx="12280900" cy="6344369"/>
          </a:xfrm>
          <a:prstGeom prst="rect">
            <a:avLst/>
          </a:prstGeom>
        </p:spPr>
        <p:txBody>
          <a:bodyPr/>
          <a:lstStyle/>
          <a:p>
            <a:r>
              <a:t>Use tiers of reliable and un-reliable resources</a:t>
            </a:r>
          </a:p>
          <a:p>
            <a:pPr lvl="2"/>
            <a:r>
              <a:t>Revocable resources are un-reliable (transient)</a:t>
            </a:r>
          </a:p>
          <a:p>
            <a:r>
              <a:t>Maintain all state on reliable resources</a:t>
            </a:r>
          </a:p>
          <a:p>
            <a:pPr lvl="2"/>
            <a:r>
              <a:t>E.g Parameter Servers only on On-demand Instances</a:t>
            </a:r>
          </a:p>
          <a:p>
            <a:pPr lvl="2"/>
            <a:r>
              <a:t>Spot Instances run workers only (initially)</a:t>
            </a:r>
          </a:p>
          <a:p>
            <a:r>
              <a:t>3 architecture stages </a:t>
            </a:r>
          </a:p>
          <a:p>
            <a:pPr lvl="2"/>
            <a:r>
              <a:t>based on ratio of transient to reliable resources</a:t>
            </a:r>
          </a:p>
        </p:txBody>
      </p:sp>
      <p:sp>
        <p:nvSpPr>
          <p:cNvPr id="192" name="Shape 192"/>
          <p:cNvSpPr>
            <a:spLocks noGrp="1"/>
          </p:cNvSpPr>
          <p:nvPr>
            <p:ph type="sldNum" sz="quarter" idx="2"/>
          </p:nvPr>
        </p:nvSpPr>
        <p:spPr>
          <a:xfrm>
            <a:off x="6382394" y="9105900"/>
            <a:ext cx="227312" cy="323553"/>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7</a:t>
            </a:fld>
            <a:endParaRP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Shape 196"/>
          <p:cNvSpPr>
            <a:spLocks noGrp="1"/>
          </p:cNvSpPr>
          <p:nvPr>
            <p:ph type="title"/>
          </p:nvPr>
        </p:nvSpPr>
        <p:spPr>
          <a:prstGeom prst="rect">
            <a:avLst/>
          </a:prstGeom>
        </p:spPr>
        <p:txBody>
          <a:bodyPr/>
          <a:lstStyle/>
          <a:p>
            <a:r>
              <a:t>Building the Stages of Reliability</a:t>
            </a:r>
          </a:p>
        </p:txBody>
      </p:sp>
      <p:sp>
        <p:nvSpPr>
          <p:cNvPr id="197" name="Shape 197"/>
          <p:cNvSpPr>
            <a:spLocks noGrp="1"/>
          </p:cNvSpPr>
          <p:nvPr>
            <p:ph type="sldNum" sz="quarter" idx="2"/>
          </p:nvPr>
        </p:nvSpPr>
        <p:spPr>
          <a:xfrm>
            <a:off x="6382394" y="9105900"/>
            <a:ext cx="227312" cy="323553"/>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8</a:t>
            </a:fld>
            <a:endParaRPr/>
          </a:p>
        </p:txBody>
      </p:sp>
      <p:sp>
        <p:nvSpPr>
          <p:cNvPr id="198" name="Shape 198"/>
          <p:cNvSpPr/>
          <p:nvPr/>
        </p:nvSpPr>
        <p:spPr>
          <a:xfrm>
            <a:off x="1597643" y="6038303"/>
            <a:ext cx="9975181" cy="1968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889000" indent="-571500" algn="l">
              <a:buSzPct val="110000"/>
              <a:buChar char="•"/>
            </a:pPr>
            <a:r>
              <a:t>Transition between stages at run-time</a:t>
            </a:r>
          </a:p>
          <a:p>
            <a:pPr marL="2401093" lvl="3" indent="-750093" algn="l">
              <a:buSzPct val="110000"/>
              <a:buChar char="-"/>
            </a:pPr>
            <a:r>
              <a:t>Little/No overhead for transitions</a:t>
            </a:r>
          </a:p>
          <a:p>
            <a:pPr marL="2401093" lvl="3" indent="-750093" algn="l">
              <a:buSzPct val="110000"/>
              <a:buChar char="-"/>
            </a:pPr>
            <a:r>
              <a:t>Transitions based on ratios</a:t>
            </a:r>
          </a:p>
        </p:txBody>
      </p:sp>
      <p:grpSp>
        <p:nvGrpSpPr>
          <p:cNvPr id="201" name="Group 201"/>
          <p:cNvGrpSpPr/>
          <p:nvPr/>
        </p:nvGrpSpPr>
        <p:grpSpPr>
          <a:xfrm>
            <a:off x="4620107" y="1550307"/>
            <a:ext cx="3930271" cy="4131823"/>
            <a:chOff x="0" y="0"/>
            <a:chExt cx="3930270" cy="4131821"/>
          </a:xfrm>
        </p:grpSpPr>
        <p:pic>
          <p:nvPicPr>
            <p:cNvPr id="199" name="proxy_arch_fig.pdf"/>
            <p:cNvPicPr>
              <a:picLocks noChangeAspect="1"/>
            </p:cNvPicPr>
            <p:nvPr/>
          </p:nvPicPr>
          <p:blipFill>
            <a:blip r:embed="rId3">
              <a:extLst/>
            </a:blip>
            <a:srcRect/>
            <a:stretch>
              <a:fillRect/>
            </a:stretch>
          </p:blipFill>
          <p:spPr>
            <a:xfrm>
              <a:off x="0" y="752742"/>
              <a:ext cx="3930271" cy="3379080"/>
            </a:xfrm>
            <a:prstGeom prst="rect">
              <a:avLst/>
            </a:prstGeom>
            <a:ln w="12700" cap="flat">
              <a:noFill/>
              <a:miter lim="400000"/>
            </a:ln>
            <a:effectLst/>
          </p:spPr>
        </p:pic>
        <p:sp>
          <p:nvSpPr>
            <p:cNvPr id="200" name="Shape 200"/>
            <p:cNvSpPr/>
            <p:nvPr/>
          </p:nvSpPr>
          <p:spPr>
            <a:xfrm>
              <a:off x="1180817" y="0"/>
              <a:ext cx="1973388" cy="723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r>
                <a:t>Stage #2</a:t>
              </a:r>
            </a:p>
          </p:txBody>
        </p:sp>
      </p:grpSp>
      <p:grpSp>
        <p:nvGrpSpPr>
          <p:cNvPr id="204" name="Group 204"/>
          <p:cNvGrpSpPr/>
          <p:nvPr/>
        </p:nvGrpSpPr>
        <p:grpSpPr>
          <a:xfrm>
            <a:off x="8648986" y="1565418"/>
            <a:ext cx="4150457" cy="4053363"/>
            <a:chOff x="0" y="0"/>
            <a:chExt cx="4150456" cy="4053362"/>
          </a:xfrm>
        </p:grpSpPr>
        <p:pic>
          <p:nvPicPr>
            <p:cNvPr id="202" name="straggler_architecture.pdf"/>
            <p:cNvPicPr>
              <a:picLocks noChangeAspect="1"/>
            </p:cNvPicPr>
            <p:nvPr/>
          </p:nvPicPr>
          <p:blipFill>
            <a:blip r:embed="rId4">
              <a:extLst/>
            </a:blip>
            <a:stretch>
              <a:fillRect/>
            </a:stretch>
          </p:blipFill>
          <p:spPr>
            <a:xfrm>
              <a:off x="0" y="864565"/>
              <a:ext cx="4150457" cy="3188798"/>
            </a:xfrm>
            <a:prstGeom prst="rect">
              <a:avLst/>
            </a:prstGeom>
            <a:ln w="12700" cap="flat">
              <a:noFill/>
              <a:miter lim="400000"/>
            </a:ln>
            <a:effectLst/>
          </p:spPr>
        </p:pic>
        <p:sp>
          <p:nvSpPr>
            <p:cNvPr id="203" name="Shape 203"/>
            <p:cNvSpPr/>
            <p:nvPr/>
          </p:nvSpPr>
          <p:spPr>
            <a:xfrm>
              <a:off x="1458893" y="0"/>
              <a:ext cx="1973387" cy="723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r>
                <a:t>Stage #3</a:t>
              </a:r>
            </a:p>
          </p:txBody>
        </p:sp>
      </p:grpSp>
      <p:grpSp>
        <p:nvGrpSpPr>
          <p:cNvPr id="223" name="Group 223"/>
          <p:cNvGrpSpPr/>
          <p:nvPr/>
        </p:nvGrpSpPr>
        <p:grpSpPr>
          <a:xfrm>
            <a:off x="-38501" y="1550307"/>
            <a:ext cx="4384062" cy="4129939"/>
            <a:chOff x="0" y="0"/>
            <a:chExt cx="4384060" cy="4129937"/>
          </a:xfrm>
        </p:grpSpPr>
        <p:sp>
          <p:nvSpPr>
            <p:cNvPr id="205" name="Shape 205"/>
            <p:cNvSpPr/>
            <p:nvPr/>
          </p:nvSpPr>
          <p:spPr>
            <a:xfrm>
              <a:off x="1430871" y="0"/>
              <a:ext cx="1973387" cy="723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r>
                <a:t>Stage #1</a:t>
              </a:r>
            </a:p>
          </p:txBody>
        </p:sp>
        <p:sp>
          <p:nvSpPr>
            <p:cNvPr id="206" name="Shape 206"/>
            <p:cNvSpPr/>
            <p:nvPr/>
          </p:nvSpPr>
          <p:spPr>
            <a:xfrm>
              <a:off x="230641" y="1143194"/>
              <a:ext cx="1164788" cy="1080252"/>
            </a:xfrm>
            <a:prstGeom prst="ellipse">
              <a:avLst/>
            </a:prstGeom>
            <a:solidFill>
              <a:srgbClr val="00FF00"/>
            </a:solidFill>
            <a:ln w="25400" cap="flat">
              <a:solidFill>
                <a:srgbClr val="85888D"/>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sp>
          <p:nvSpPr>
            <p:cNvPr id="207" name="Shape 207"/>
            <p:cNvSpPr/>
            <p:nvPr/>
          </p:nvSpPr>
          <p:spPr>
            <a:xfrm>
              <a:off x="0" y="1249643"/>
              <a:ext cx="1626070" cy="86735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defRPr sz="2000">
                  <a:latin typeface="Helvetica Light"/>
                  <a:ea typeface="Helvetica Light"/>
                  <a:cs typeface="Helvetica Light"/>
                  <a:sym typeface="Helvetica Light"/>
                </a:defRPr>
              </a:pPr>
              <a:r>
                <a:t>Elasticity</a:t>
              </a:r>
            </a:p>
            <a:p>
              <a:pPr>
                <a:defRPr sz="2000">
                  <a:latin typeface="Helvetica Light"/>
                  <a:ea typeface="Helvetica Light"/>
                  <a:cs typeface="Helvetica Light"/>
                  <a:sym typeface="Helvetica Light"/>
                </a:defRPr>
              </a:pPr>
              <a:r>
                <a:t>Controller</a:t>
              </a:r>
            </a:p>
          </p:txBody>
        </p:sp>
        <p:sp>
          <p:nvSpPr>
            <p:cNvPr id="208" name="Shape 208"/>
            <p:cNvSpPr/>
            <p:nvPr/>
          </p:nvSpPr>
          <p:spPr>
            <a:xfrm>
              <a:off x="1581428" y="3056425"/>
              <a:ext cx="1316474" cy="602740"/>
            </a:xfrm>
            <a:prstGeom prst="roundRect">
              <a:avLst>
                <a:gd name="adj" fmla="val 27051"/>
              </a:avLst>
            </a:prstGeom>
            <a:solidFill>
              <a:srgbClr val="FFFF00"/>
            </a:solid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sp>
          <p:nvSpPr>
            <p:cNvPr id="209" name="Shape 209"/>
            <p:cNvSpPr/>
            <p:nvPr/>
          </p:nvSpPr>
          <p:spPr>
            <a:xfrm>
              <a:off x="1697555" y="3156716"/>
              <a:ext cx="1084220" cy="427909"/>
            </a:xfrm>
            <a:prstGeom prst="rect">
              <a:avLst/>
            </a:prstGeom>
            <a:noFill/>
            <a:ln w="127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sp>
          <p:nvSpPr>
            <p:cNvPr id="210" name="Shape 210"/>
            <p:cNvSpPr/>
            <p:nvPr/>
          </p:nvSpPr>
          <p:spPr>
            <a:xfrm>
              <a:off x="1581428" y="2393056"/>
              <a:ext cx="1316474" cy="602741"/>
            </a:xfrm>
            <a:prstGeom prst="roundRect">
              <a:avLst>
                <a:gd name="adj" fmla="val 27051"/>
              </a:avLst>
            </a:prstGeom>
            <a:solidFill>
              <a:srgbClr val="FFFF00"/>
            </a:solid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sp>
          <p:nvSpPr>
            <p:cNvPr id="211" name="Shape 211"/>
            <p:cNvSpPr/>
            <p:nvPr/>
          </p:nvSpPr>
          <p:spPr>
            <a:xfrm>
              <a:off x="1710431" y="2480472"/>
              <a:ext cx="1084220" cy="427909"/>
            </a:xfrm>
            <a:prstGeom prst="rect">
              <a:avLst/>
            </a:prstGeom>
            <a:noFill/>
            <a:ln w="127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grpSp>
          <p:nvGrpSpPr>
            <p:cNvPr id="214" name="Group 214"/>
            <p:cNvGrpSpPr/>
            <p:nvPr/>
          </p:nvGrpSpPr>
          <p:grpSpPr>
            <a:xfrm>
              <a:off x="2964556" y="2370109"/>
              <a:ext cx="1316475" cy="602740"/>
              <a:chOff x="0" y="0"/>
              <a:chExt cx="1316473" cy="602739"/>
            </a:xfrm>
          </p:grpSpPr>
          <p:sp>
            <p:nvSpPr>
              <p:cNvPr id="212" name="Shape 212"/>
              <p:cNvSpPr/>
              <p:nvPr/>
            </p:nvSpPr>
            <p:spPr>
              <a:xfrm>
                <a:off x="0" y="0"/>
                <a:ext cx="1316474" cy="602740"/>
              </a:xfrm>
              <a:prstGeom prst="roundRect">
                <a:avLst>
                  <a:gd name="adj" fmla="val 27051"/>
                </a:avLst>
              </a:prstGeom>
              <a:solidFill>
                <a:srgbClr val="FFFF00"/>
              </a:solid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sp>
            <p:nvSpPr>
              <p:cNvPr id="213" name="Shape 213"/>
              <p:cNvSpPr/>
              <p:nvPr/>
            </p:nvSpPr>
            <p:spPr>
              <a:xfrm>
                <a:off x="129003" y="87415"/>
                <a:ext cx="1084219" cy="427909"/>
              </a:xfrm>
              <a:prstGeom prst="rect">
                <a:avLst/>
              </a:prstGeom>
              <a:noFill/>
              <a:ln w="127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grpSp>
        <p:grpSp>
          <p:nvGrpSpPr>
            <p:cNvPr id="217" name="Group 217"/>
            <p:cNvGrpSpPr/>
            <p:nvPr/>
          </p:nvGrpSpPr>
          <p:grpSpPr>
            <a:xfrm>
              <a:off x="2964556" y="3056425"/>
              <a:ext cx="1316475" cy="602740"/>
              <a:chOff x="0" y="0"/>
              <a:chExt cx="1316473" cy="602739"/>
            </a:xfrm>
          </p:grpSpPr>
          <p:sp>
            <p:nvSpPr>
              <p:cNvPr id="215" name="Shape 215"/>
              <p:cNvSpPr/>
              <p:nvPr/>
            </p:nvSpPr>
            <p:spPr>
              <a:xfrm>
                <a:off x="0" y="0"/>
                <a:ext cx="1316474" cy="602740"/>
              </a:xfrm>
              <a:prstGeom prst="roundRect">
                <a:avLst>
                  <a:gd name="adj" fmla="val 27051"/>
                </a:avLst>
              </a:prstGeom>
              <a:solidFill>
                <a:srgbClr val="FFFF00"/>
              </a:solid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sp>
            <p:nvSpPr>
              <p:cNvPr id="216" name="Shape 216"/>
              <p:cNvSpPr/>
              <p:nvPr/>
            </p:nvSpPr>
            <p:spPr>
              <a:xfrm>
                <a:off x="129003" y="87415"/>
                <a:ext cx="1084219" cy="427909"/>
              </a:xfrm>
              <a:prstGeom prst="rect">
                <a:avLst/>
              </a:prstGeom>
              <a:noFill/>
              <a:ln w="127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grpSp>
        <p:sp>
          <p:nvSpPr>
            <p:cNvPr id="218" name="Shape 218"/>
            <p:cNvSpPr/>
            <p:nvPr/>
          </p:nvSpPr>
          <p:spPr>
            <a:xfrm>
              <a:off x="1456709" y="3748245"/>
              <a:ext cx="2927352" cy="38169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1800">
                  <a:latin typeface="Helvetica Light"/>
                  <a:ea typeface="Helvetica Light"/>
                  <a:cs typeface="Helvetica Light"/>
                  <a:sym typeface="Helvetica Light"/>
                </a:defRPr>
              </a:lvl1pPr>
            </a:lstStyle>
            <a:p>
              <a:r>
                <a:t>Spot Instances (Cheap)</a:t>
              </a:r>
            </a:p>
          </p:txBody>
        </p:sp>
        <p:sp>
          <p:nvSpPr>
            <p:cNvPr id="219" name="Shape 219"/>
            <p:cNvSpPr/>
            <p:nvPr/>
          </p:nvSpPr>
          <p:spPr>
            <a:xfrm>
              <a:off x="1750997" y="2489583"/>
              <a:ext cx="1036067" cy="4096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1800">
                  <a:latin typeface="Helvetica Light"/>
                  <a:ea typeface="Helvetica Light"/>
                  <a:cs typeface="Helvetica Light"/>
                  <a:sym typeface="Helvetica Light"/>
                </a:defRPr>
              </a:lvl1pPr>
            </a:lstStyle>
            <a:p>
              <a:r>
                <a:t>Worker</a:t>
              </a:r>
            </a:p>
          </p:txBody>
        </p:sp>
        <p:sp>
          <p:nvSpPr>
            <p:cNvPr id="220" name="Shape 220"/>
            <p:cNvSpPr/>
            <p:nvPr/>
          </p:nvSpPr>
          <p:spPr>
            <a:xfrm>
              <a:off x="3118697" y="2466635"/>
              <a:ext cx="1036066" cy="4096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1800">
                  <a:latin typeface="Helvetica Light"/>
                  <a:ea typeface="Helvetica Light"/>
                  <a:cs typeface="Helvetica Light"/>
                  <a:sym typeface="Helvetica Light"/>
                </a:defRPr>
              </a:lvl1pPr>
            </a:lstStyle>
            <a:p>
              <a:r>
                <a:t>Worker</a:t>
              </a:r>
            </a:p>
          </p:txBody>
        </p:sp>
        <p:sp>
          <p:nvSpPr>
            <p:cNvPr id="221" name="Shape 221"/>
            <p:cNvSpPr/>
            <p:nvPr/>
          </p:nvSpPr>
          <p:spPr>
            <a:xfrm>
              <a:off x="1750997" y="3152951"/>
              <a:ext cx="1036067" cy="4096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1800">
                  <a:latin typeface="Helvetica Light"/>
                  <a:ea typeface="Helvetica Light"/>
                  <a:cs typeface="Helvetica Light"/>
                  <a:sym typeface="Helvetica Light"/>
                </a:defRPr>
              </a:lvl1pPr>
            </a:lstStyle>
            <a:p>
              <a:r>
                <a:t>Worker</a:t>
              </a:r>
            </a:p>
          </p:txBody>
        </p:sp>
        <p:sp>
          <p:nvSpPr>
            <p:cNvPr id="222" name="Shape 222"/>
            <p:cNvSpPr/>
            <p:nvPr/>
          </p:nvSpPr>
          <p:spPr>
            <a:xfrm>
              <a:off x="3104760" y="3152951"/>
              <a:ext cx="1036067" cy="4096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1800">
                  <a:latin typeface="Helvetica Light"/>
                  <a:ea typeface="Helvetica Light"/>
                  <a:cs typeface="Helvetica Light"/>
                  <a:sym typeface="Helvetica Light"/>
                </a:defRPr>
              </a:lvl1pPr>
            </a:lstStyle>
            <a:p>
              <a:r>
                <a:t>Worker</a:t>
              </a:r>
            </a:p>
          </p:txBody>
        </p:sp>
      </p:grpSp>
      <p:grpSp>
        <p:nvGrpSpPr>
          <p:cNvPr id="235" name="Group 235"/>
          <p:cNvGrpSpPr/>
          <p:nvPr/>
        </p:nvGrpSpPr>
        <p:grpSpPr>
          <a:xfrm>
            <a:off x="848091" y="2263568"/>
            <a:ext cx="4067588" cy="1497486"/>
            <a:chOff x="680719" y="-20320"/>
            <a:chExt cx="4067586" cy="1497485"/>
          </a:xfrm>
        </p:grpSpPr>
        <p:sp>
          <p:nvSpPr>
            <p:cNvPr id="224" name="Shape 224"/>
            <p:cNvSpPr/>
            <p:nvPr/>
          </p:nvSpPr>
          <p:spPr>
            <a:xfrm>
              <a:off x="2807485" y="423370"/>
              <a:ext cx="1415023" cy="1052739"/>
            </a:xfrm>
            <a:prstGeom prst="roundRect">
              <a:avLst>
                <a:gd name="adj" fmla="val 14546"/>
              </a:avLst>
            </a:prstGeom>
            <a:solidFill>
              <a:srgbClr val="FEB298"/>
            </a:solid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sp>
          <p:nvSpPr>
            <p:cNvPr id="225" name="Shape 225"/>
            <p:cNvSpPr/>
            <p:nvPr/>
          </p:nvSpPr>
          <p:spPr>
            <a:xfrm>
              <a:off x="3023161" y="1041557"/>
              <a:ext cx="1010667" cy="341443"/>
            </a:xfrm>
            <a:prstGeom prst="rect">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sp>
          <p:nvSpPr>
            <p:cNvPr id="226" name="Shape 226"/>
            <p:cNvSpPr/>
            <p:nvPr/>
          </p:nvSpPr>
          <p:spPr>
            <a:xfrm>
              <a:off x="2878839" y="512478"/>
              <a:ext cx="1299311" cy="444501"/>
            </a:xfrm>
            <a:prstGeom prst="ellips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sp>
          <p:nvSpPr>
            <p:cNvPr id="227" name="Shape 227"/>
            <p:cNvSpPr/>
            <p:nvPr/>
          </p:nvSpPr>
          <p:spPr>
            <a:xfrm>
              <a:off x="2928399" y="549201"/>
              <a:ext cx="1231926" cy="381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1800">
                  <a:latin typeface="Helvetica Light"/>
                  <a:ea typeface="Helvetica Light"/>
                  <a:cs typeface="Helvetica Light"/>
                  <a:sym typeface="Helvetica Light"/>
                </a:defRPr>
              </a:lvl1pPr>
            </a:lstStyle>
            <a:p>
              <a:r>
                <a:t>ParamServ</a:t>
              </a:r>
            </a:p>
          </p:txBody>
        </p:sp>
        <p:sp>
          <p:nvSpPr>
            <p:cNvPr id="228" name="Shape 228"/>
            <p:cNvSpPr/>
            <p:nvPr/>
          </p:nvSpPr>
          <p:spPr>
            <a:xfrm>
              <a:off x="680719" y="-20321"/>
              <a:ext cx="4067588" cy="38619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1600">
                  <a:latin typeface="Helvetica Light"/>
                  <a:ea typeface="Helvetica Light"/>
                  <a:cs typeface="Helvetica Light"/>
                  <a:sym typeface="Helvetica Light"/>
                </a:defRPr>
              </a:lvl1pPr>
            </a:lstStyle>
            <a:p>
              <a:r>
                <a:t>On-Demand Instances (Reliable)</a:t>
              </a:r>
            </a:p>
          </p:txBody>
        </p:sp>
        <p:sp>
          <p:nvSpPr>
            <p:cNvPr id="229" name="Shape 229"/>
            <p:cNvSpPr/>
            <p:nvPr/>
          </p:nvSpPr>
          <p:spPr>
            <a:xfrm>
              <a:off x="2919903" y="990706"/>
              <a:ext cx="1190187" cy="4096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1800">
                  <a:latin typeface="Helvetica Light"/>
                  <a:ea typeface="Helvetica Light"/>
                  <a:cs typeface="Helvetica Light"/>
                  <a:sym typeface="Helvetica Light"/>
                </a:defRPr>
              </a:lvl1pPr>
            </a:lstStyle>
            <a:p>
              <a:r>
                <a:t>Worker</a:t>
              </a:r>
            </a:p>
          </p:txBody>
        </p:sp>
        <p:sp>
          <p:nvSpPr>
            <p:cNvPr id="230" name="Shape 230"/>
            <p:cNvSpPr/>
            <p:nvPr/>
          </p:nvSpPr>
          <p:spPr>
            <a:xfrm>
              <a:off x="1326282" y="422313"/>
              <a:ext cx="1415023" cy="1054853"/>
            </a:xfrm>
            <a:prstGeom prst="roundRect">
              <a:avLst>
                <a:gd name="adj" fmla="val 14517"/>
              </a:avLst>
            </a:prstGeom>
            <a:solidFill>
              <a:srgbClr val="FEB298"/>
            </a:solid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sp>
          <p:nvSpPr>
            <p:cNvPr id="231" name="Shape 231"/>
            <p:cNvSpPr/>
            <p:nvPr/>
          </p:nvSpPr>
          <p:spPr>
            <a:xfrm>
              <a:off x="1541958" y="1042613"/>
              <a:ext cx="1010666" cy="341443"/>
            </a:xfrm>
            <a:prstGeom prst="rect">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sp>
          <p:nvSpPr>
            <p:cNvPr id="232" name="Shape 232"/>
            <p:cNvSpPr/>
            <p:nvPr/>
          </p:nvSpPr>
          <p:spPr>
            <a:xfrm>
              <a:off x="1397636" y="513535"/>
              <a:ext cx="1299310" cy="444501"/>
            </a:xfrm>
            <a:prstGeom prst="ellips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sp>
          <p:nvSpPr>
            <p:cNvPr id="233" name="Shape 233"/>
            <p:cNvSpPr/>
            <p:nvPr/>
          </p:nvSpPr>
          <p:spPr>
            <a:xfrm>
              <a:off x="1447196" y="550257"/>
              <a:ext cx="1231926" cy="381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1800">
                  <a:latin typeface="Helvetica Light"/>
                  <a:ea typeface="Helvetica Light"/>
                  <a:cs typeface="Helvetica Light"/>
                  <a:sym typeface="Helvetica Light"/>
                </a:defRPr>
              </a:lvl1pPr>
            </a:lstStyle>
            <a:p>
              <a:r>
                <a:t>ParamServ</a:t>
              </a:r>
            </a:p>
          </p:txBody>
        </p:sp>
        <p:sp>
          <p:nvSpPr>
            <p:cNvPr id="234" name="Shape 234"/>
            <p:cNvSpPr/>
            <p:nvPr/>
          </p:nvSpPr>
          <p:spPr>
            <a:xfrm>
              <a:off x="1438699" y="991763"/>
              <a:ext cx="1190188" cy="4096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1800">
                  <a:latin typeface="Helvetica Light"/>
                  <a:ea typeface="Helvetica Light"/>
                  <a:cs typeface="Helvetica Light"/>
                  <a:sym typeface="Helvetica Light"/>
                </a:defRPr>
              </a:lvl1pPr>
            </a:lstStyle>
            <a:p>
              <a:r>
                <a:t>Worker</a:t>
              </a:r>
            </a:p>
          </p:txBody>
        </p:sp>
      </p:grpSp>
    </p:spTree>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2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20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4" nodeType="clickEffect">
                                  <p:stCondLst>
                                    <p:cond delay="0"/>
                                  </p:stCondLst>
                                  <p:iterate>
                                    <p:tmAbs val="0"/>
                                  </p:iterate>
                                  <p:childTnLst>
                                    <p:set>
                                      <p:cBhvr>
                                        <p:cTn id="18" fill="hold"/>
                                        <p:tgtEl>
                                          <p:spTgt spid="20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5" nodeType="clickEffect">
                                  <p:stCondLst>
                                    <p:cond delay="0"/>
                                  </p:stCondLst>
                                  <p:iterate>
                                    <p:tmAbs val="0"/>
                                  </p:iterate>
                                  <p:childTnLst>
                                    <p:set>
                                      <p:cBhvr>
                                        <p:cTn id="22" fill="hold"/>
                                        <p:tgtEl>
                                          <p:spTgt spid="1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 grpId="5" animBg="1" advAuto="0"/>
      <p:bldP spid="201" grpId="3" animBg="1" advAuto="0"/>
      <p:bldP spid="204" grpId="4" animBg="1" advAuto="0"/>
      <p:bldP spid="223" grpId="2" animBg="1" advAuto="0"/>
      <p:bldP spid="235" grpId="1"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Shape 239"/>
          <p:cNvSpPr>
            <a:spLocks noGrp="1"/>
          </p:cNvSpPr>
          <p:nvPr>
            <p:ph type="title"/>
          </p:nvPr>
        </p:nvSpPr>
        <p:spPr>
          <a:prstGeom prst="rect">
            <a:avLst/>
          </a:prstGeom>
        </p:spPr>
        <p:txBody>
          <a:bodyPr/>
          <a:lstStyle/>
          <a:p>
            <a:r>
              <a:t>So now we have Agile Elasticity</a:t>
            </a:r>
          </a:p>
        </p:txBody>
      </p:sp>
      <p:sp>
        <p:nvSpPr>
          <p:cNvPr id="240" name="Shape 240"/>
          <p:cNvSpPr>
            <a:spLocks noGrp="1"/>
          </p:cNvSpPr>
          <p:nvPr>
            <p:ph type="body" idx="1"/>
          </p:nvPr>
        </p:nvSpPr>
        <p:spPr>
          <a:prstGeom prst="rect">
            <a:avLst/>
          </a:prstGeom>
        </p:spPr>
        <p:txBody>
          <a:bodyPr anchor="ctr"/>
          <a:lstStyle>
            <a:lvl1pPr>
              <a:defRPr sz="5500" b="1"/>
            </a:lvl1pPr>
          </a:lstStyle>
          <a:p>
            <a:r>
              <a:t>How do we take advantage of it?</a:t>
            </a:r>
          </a:p>
        </p:txBody>
      </p:sp>
      <p:sp>
        <p:nvSpPr>
          <p:cNvPr id="241" name="Shape 241"/>
          <p:cNvSpPr>
            <a:spLocks noGrp="1"/>
          </p:cNvSpPr>
          <p:nvPr>
            <p:ph type="sldNum" sz="quarter" idx="2"/>
          </p:nvPr>
        </p:nvSpPr>
        <p:spPr>
          <a:xfrm>
            <a:off x="6382394" y="9105900"/>
            <a:ext cx="227312" cy="323553"/>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9</a:t>
            </a:fld>
            <a:endParaRPr/>
          </a:p>
        </p:txBody>
      </p:sp>
    </p:spTree>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rial"/>
        <a:ea typeface="Arial"/>
        <a:cs typeface="Arial"/>
      </a:majorFont>
      <a:minorFont>
        <a:latin typeface="Arial"/>
        <a:ea typeface="Arial"/>
        <a:cs typeface="Arial"/>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25400" cap="flat">
          <a:solidFill>
            <a:srgbClr val="000000"/>
          </a:solidFill>
          <a:prstDash val="solid"/>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4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rial"/>
        <a:ea typeface="Arial"/>
        <a:cs typeface="Arial"/>
      </a:majorFont>
      <a:minorFont>
        <a:latin typeface="Arial"/>
        <a:ea typeface="Arial"/>
        <a:cs typeface="Arial"/>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25400" cap="flat">
          <a:solidFill>
            <a:srgbClr val="000000"/>
          </a:solidFill>
          <a:prstDash val="solid"/>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4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1138</Words>
  <Application>Microsoft Macintosh PowerPoint</Application>
  <PresentationFormat>Custom</PresentationFormat>
  <Paragraphs>179</Paragraphs>
  <Slides>17</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Bodoni SvtyTwo ITC TT-Bold</vt:lpstr>
      <vt:lpstr>Gill Sans</vt:lpstr>
      <vt:lpstr>Helvetica</vt:lpstr>
      <vt:lpstr>Helvetica Light</vt:lpstr>
      <vt:lpstr>Lucida Grande</vt:lpstr>
      <vt:lpstr>White</vt:lpstr>
      <vt:lpstr>Proteus: agile ML elasticity through tiered reliability in dynamic resource markets</vt:lpstr>
      <vt:lpstr>Overview</vt:lpstr>
      <vt:lpstr>Dynamic Resource Availability</vt:lpstr>
      <vt:lpstr>Big $$$ Saving</vt:lpstr>
      <vt:lpstr>How do you Save $$$</vt:lpstr>
      <vt:lpstr>Parameter Servers are Great for Iterative ML</vt:lpstr>
      <vt:lpstr>AgileML: New Approach to Elasticity</vt:lpstr>
      <vt:lpstr>Building the Stages of Reliability</vt:lpstr>
      <vt:lpstr>So now we have Agile Elasticity</vt:lpstr>
      <vt:lpstr>Proteus Implementation</vt:lpstr>
      <vt:lpstr>Goal is to Minimize Cost Per Work</vt:lpstr>
      <vt:lpstr>Compute Expected Cost</vt:lpstr>
      <vt:lpstr>Compute Expected Work</vt:lpstr>
      <vt:lpstr>Proteus Evaluation</vt:lpstr>
      <vt:lpstr>Proteus Saves Money and Time</vt:lpstr>
      <vt:lpstr>Need Elasticity and Smart Resource Manager</vt:lpstr>
      <vt:lpstr>Summary </vt:lpstr>
    </vt:vector>
  </TitlesOfParts>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Proteus: agile ML elasticity through tiered reliability in dynamic resource markets</dc:title>
  <cp:lastModifiedBy>aharlap</cp:lastModifiedBy>
  <cp:revision>1</cp:revision>
  <dcterms:modified xsi:type="dcterms:W3CDTF">2017-04-27T15:12:21Z</dcterms:modified>
</cp:coreProperties>
</file>