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3004800" cy="9753600"/>
  <p:notesSz cx="6858000" cy="9144000"/>
  <p:defaultTextStyle>
    <a:lvl1pPr algn="ctr" defTabSz="584200">
      <a:defRPr sz="4200">
        <a:latin typeface="Gill Sans"/>
        <a:ea typeface="Gill Sans"/>
        <a:cs typeface="Gill Sans"/>
        <a:sym typeface="Gill Sans"/>
      </a:defRPr>
    </a:lvl1pPr>
    <a:lvl2pPr indent="342900" algn="ctr" defTabSz="584200">
      <a:defRPr sz="4200">
        <a:latin typeface="Gill Sans"/>
        <a:ea typeface="Gill Sans"/>
        <a:cs typeface="Gill Sans"/>
        <a:sym typeface="Gill Sans"/>
      </a:defRPr>
    </a:lvl2pPr>
    <a:lvl3pPr indent="685800" algn="ctr" defTabSz="584200">
      <a:defRPr sz="4200">
        <a:latin typeface="Gill Sans"/>
        <a:ea typeface="Gill Sans"/>
        <a:cs typeface="Gill Sans"/>
        <a:sym typeface="Gill Sans"/>
      </a:defRPr>
    </a:lvl3pPr>
    <a:lvl4pPr indent="1028700" algn="ctr" defTabSz="584200">
      <a:defRPr sz="4200">
        <a:latin typeface="Gill Sans"/>
        <a:ea typeface="Gill Sans"/>
        <a:cs typeface="Gill Sans"/>
        <a:sym typeface="Gill Sans"/>
      </a:defRPr>
    </a:lvl4pPr>
    <a:lvl5pPr indent="1371600" algn="ctr" defTabSz="584200">
      <a:defRPr sz="4200">
        <a:latin typeface="Gill Sans"/>
        <a:ea typeface="Gill Sans"/>
        <a:cs typeface="Gill Sans"/>
        <a:sym typeface="Gill Sans"/>
      </a:defRPr>
    </a:lvl5pPr>
    <a:lvl6pPr indent="1714500" algn="ctr" defTabSz="584200">
      <a:defRPr sz="4200">
        <a:latin typeface="Gill Sans"/>
        <a:ea typeface="Gill Sans"/>
        <a:cs typeface="Gill Sans"/>
        <a:sym typeface="Gill Sans"/>
      </a:defRPr>
    </a:lvl6pPr>
    <a:lvl7pPr indent="2057400" algn="ctr" defTabSz="584200">
      <a:defRPr sz="4200">
        <a:latin typeface="Gill Sans"/>
        <a:ea typeface="Gill Sans"/>
        <a:cs typeface="Gill Sans"/>
        <a:sym typeface="Gill Sans"/>
      </a:defRPr>
    </a:lvl7pPr>
    <a:lvl8pPr indent="2400300" algn="ctr" defTabSz="584200">
      <a:defRPr sz="4200">
        <a:latin typeface="Gill Sans"/>
        <a:ea typeface="Gill Sans"/>
        <a:cs typeface="Gill Sans"/>
        <a:sym typeface="Gill Sans"/>
      </a:defRPr>
    </a:lvl8pPr>
    <a:lvl9pPr indent="2743200" algn="ctr" defTabSz="584200">
      <a:defRPr sz="4200">
        <a:latin typeface="Gill Sans"/>
        <a:ea typeface="Gill Sans"/>
        <a:cs typeface="Gill San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4"/>
  </p:normalViewPr>
  <p:slideViewPr>
    <p:cSldViewPr snapToGrid="0" snapToObjects="1">
      <p:cViewPr varScale="1">
        <p:scale>
          <a:sx n="66" d="100"/>
          <a:sy n="66" d="100"/>
        </p:scale>
        <p:origin x="1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8" name="Shape 4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748899069"/>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p>
            <a:pPr lvl="0">
              <a:defRPr sz="1800"/>
            </a:pPr>
            <a:r>
              <a:rPr sz="2200"/>
              <a:t>I want to start with a couple definitions and a brief summary of this talk. First i want to define what a worker is.  A worker is a single thread on a machine, and every machine starts a up a worker for every core that it has.The first point I want to make, which you might have guessed from the title of the talk, is that stragglers are bad. Stragglers, which are workers, or machines, that run slower than other workers, have a very negative effect on run-time. We propose a system called FlexRR which combines flexible consistency bound, and temporary work shedding to address stragglers. I will describe FlexRR in detail and the concept of helper groups which are very important for FlexRR to operate efficiently at scale. Lastly I will show results across a number different kinds of clusters demonstrating the effectiveness of FlexRR.</a:t>
            </a:r>
          </a:p>
          <a:p>
            <a:pPr lvl="0">
              <a:defRPr sz="1800"/>
            </a:pPr>
            <a:r>
              <a:rPr sz="2200"/>
              <a:t>Say that we achieve balancing by moving work from slow workers to faster workers </a:t>
            </a:r>
          </a:p>
          <a:p>
            <a:pPr lvl="0">
              <a:defRPr sz="1800"/>
            </a:pPr>
            <a:r>
              <a:rPr sz="2200"/>
              <a:t>Say solve instead of address</a:t>
            </a:r>
          </a:p>
        </p:txBody>
      </p:sp>
    </p:spTree>
    <p:extLst>
      <p:ext uri="{BB962C8B-B14F-4D97-AF65-F5344CB8AC3E}">
        <p14:creationId xmlns:p14="http://schemas.microsoft.com/office/powerpoint/2010/main" val="34499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pPr lvl="0"/>
            <a:endParaRPr/>
          </a:p>
        </p:txBody>
      </p:sp>
      <p:sp>
        <p:nvSpPr>
          <p:cNvPr id="271" name="Shape 271"/>
          <p:cNvSpPr>
            <a:spLocks noGrp="1"/>
          </p:cNvSpPr>
          <p:nvPr>
            <p:ph type="body" sz="quarter" idx="1"/>
          </p:nvPr>
        </p:nvSpPr>
        <p:spPr>
          <a:prstGeom prst="rect">
            <a:avLst/>
          </a:prstGeom>
        </p:spPr>
        <p:txBody>
          <a:bodyPr/>
          <a:lstStyle/>
          <a:p>
            <a:pPr lvl="0">
              <a:defRPr sz="1800"/>
            </a:pPr>
            <a:r>
              <a:rPr sz="2200"/>
              <a:t>However there are several problems that need to be resolved in order to perform efficient work re-assignment, or as we call it , rapid reassignment. As you remember from earlier in the presentation every worker preloads the input data that it’s going to be working on into memory to avoid expensive disk reads. Thus the worker that is providing the help, will also need to have the appropriate data preloaded into memory in order to help efficiently. The workers will also need to coordinate amongst each other about who helps who, and make sure that all work is performed exactly once. While at small scale it’s possible to have all the workers load all the input data, and perform all-to-all communication, this will not be possible or efficient at larger scale. </a:t>
            </a:r>
          </a:p>
        </p:txBody>
      </p:sp>
    </p:spTree>
    <p:extLst>
      <p:ext uri="{BB962C8B-B14F-4D97-AF65-F5344CB8AC3E}">
        <p14:creationId xmlns:p14="http://schemas.microsoft.com/office/powerpoint/2010/main" val="122621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noRot="1" noChangeAspect="1"/>
          </p:cNvSpPr>
          <p:nvPr>
            <p:ph type="sldImg"/>
          </p:nvPr>
        </p:nvSpPr>
        <p:spPr>
          <a:prstGeom prst="rect">
            <a:avLst/>
          </a:prstGeom>
        </p:spPr>
        <p:txBody>
          <a:bodyPr/>
          <a:lstStyle/>
          <a:p>
            <a:pPr lvl="0"/>
            <a:endParaRPr/>
          </a:p>
        </p:txBody>
      </p:sp>
      <p:sp>
        <p:nvSpPr>
          <p:cNvPr id="317" name="Shape 317"/>
          <p:cNvSpPr>
            <a:spLocks noGrp="1"/>
          </p:cNvSpPr>
          <p:nvPr>
            <p:ph type="body" sz="quarter" idx="1"/>
          </p:nvPr>
        </p:nvSpPr>
        <p:spPr>
          <a:prstGeom prst="rect">
            <a:avLst/>
          </a:prstGeom>
        </p:spPr>
        <p:txBody>
          <a:bodyPr/>
          <a:lstStyle/>
          <a:p>
            <a:pPr lvl="0">
              <a:defRPr sz="1800"/>
            </a:pPr>
            <a:r>
              <a:rPr sz="2200"/>
              <a:t>However there are several problems that need to be resolved in order to perform efficient work re-assignment, or as we call it , rapid reassignment. As you remember from earlier in the presentation every worker preloads the input data that it’s going to be working on into memory to avoid expensive disk reads. Thus the worker that is providing the help, will also need to have the appropriate data preloaded into memory in order to help efficiently. The workers will also need to coordinate amongst each other about who helps who, and make sure that all work is performed exactly once. While at small scale it’s possible to have all the workers load all the input data, and perform all-to-all communication, this will not be possible or efficient at larger scale. </a:t>
            </a:r>
          </a:p>
        </p:txBody>
      </p:sp>
    </p:spTree>
    <p:extLst>
      <p:ext uri="{BB962C8B-B14F-4D97-AF65-F5344CB8AC3E}">
        <p14:creationId xmlns:p14="http://schemas.microsoft.com/office/powerpoint/2010/main" val="170020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pPr lvl="0"/>
            <a:endParaRPr/>
          </a:p>
        </p:txBody>
      </p:sp>
      <p:sp>
        <p:nvSpPr>
          <p:cNvPr id="339" name="Shape 339"/>
          <p:cNvSpPr>
            <a:spLocks noGrp="1"/>
          </p:cNvSpPr>
          <p:nvPr>
            <p:ph type="body" sz="quarter" idx="1"/>
          </p:nvPr>
        </p:nvSpPr>
        <p:spPr>
          <a:prstGeom prst="rect">
            <a:avLst/>
          </a:prstGeom>
        </p:spPr>
        <p:txBody>
          <a:bodyPr/>
          <a:lstStyle/>
          <a:p>
            <a:pPr lvl="0">
              <a:defRPr sz="1800"/>
            </a:pPr>
            <a:r>
              <a:rPr sz="2200"/>
              <a:t>Since we are designing FlexRR for scalability we created the worker groups. Similarly to an overlay network, workers exchange progress reports and offloaded work with only a few other workers. Each worker has a unique set of helpers, who are eligible to provide help, and  unique helpees, to whom the worker is eligible to help. The helpers and helpees are never identical. The helpers pre-load in the input data of the worker they are eligible to help, thus avoiding having to read the input data from disk at run-time, greatly improving efficiency. The workers groups allow for  limited P2P communication eliminating the need for a central arbiter, or  for all - to - all communication, thus improving scalability. Our experiments showed that helper and helpee groups of size 4 provided the best performance. </a:t>
            </a:r>
          </a:p>
        </p:txBody>
      </p:sp>
    </p:spTree>
    <p:extLst>
      <p:ext uri="{BB962C8B-B14F-4D97-AF65-F5344CB8AC3E}">
        <p14:creationId xmlns:p14="http://schemas.microsoft.com/office/powerpoint/2010/main" val="998684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prstGeom prst="rect">
            <a:avLst/>
          </a:prstGeom>
        </p:spPr>
        <p:txBody>
          <a:bodyPr/>
          <a:lstStyle/>
          <a:p>
            <a:pPr lvl="0"/>
            <a:endParaRPr/>
          </a:p>
        </p:txBody>
      </p:sp>
      <p:sp>
        <p:nvSpPr>
          <p:cNvPr id="363" name="Shape 363"/>
          <p:cNvSpPr>
            <a:spLocks noGrp="1"/>
          </p:cNvSpPr>
          <p:nvPr>
            <p:ph type="body" sz="quarter" idx="1"/>
          </p:nvPr>
        </p:nvSpPr>
        <p:spPr>
          <a:prstGeom prst="rect">
            <a:avLst/>
          </a:prstGeom>
        </p:spPr>
        <p:txBody>
          <a:bodyPr/>
          <a:lstStyle/>
          <a:p>
            <a:pPr lvl="0">
              <a:defRPr sz="1800"/>
            </a:pPr>
            <a:r>
              <a:rPr sz="2200"/>
              <a:t>Since we are designing FlexRR for scalability we created the worker groups. Similarly to an overlay network, workers exchange progress reports and offloaded work with only a few other workers. Each worker has a unique set of helpers, who are eligible to provide help, and  unique helpees, to whom the worker is eligible to help. The helpers and helpees are never identical. The helpers pre-load in the input data of the worker they are eligible to help, thus avoiding having to read the input data from disk at run-time, greatly improving efficiency. The workers groups allow for  limited P2P communication eliminating the need for a central arbiter, or  for all - to - all communication, thus improving scalability. Our experiments showed that helper and helpee groups of size 4 provided the best performance. </a:t>
            </a:r>
          </a:p>
        </p:txBody>
      </p:sp>
    </p:spTree>
    <p:extLst>
      <p:ext uri="{BB962C8B-B14F-4D97-AF65-F5344CB8AC3E}">
        <p14:creationId xmlns:p14="http://schemas.microsoft.com/office/powerpoint/2010/main" val="16066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Shape 409"/>
          <p:cNvSpPr>
            <a:spLocks noGrp="1" noRot="1" noChangeAspect="1"/>
          </p:cNvSpPr>
          <p:nvPr>
            <p:ph type="sldImg"/>
          </p:nvPr>
        </p:nvSpPr>
        <p:spPr>
          <a:prstGeom prst="rect">
            <a:avLst/>
          </a:prstGeom>
        </p:spPr>
        <p:txBody>
          <a:bodyPr/>
          <a:lstStyle/>
          <a:p>
            <a:pPr lvl="0"/>
            <a:endParaRPr/>
          </a:p>
        </p:txBody>
      </p:sp>
      <p:sp>
        <p:nvSpPr>
          <p:cNvPr id="410" name="Shape 410"/>
          <p:cNvSpPr>
            <a:spLocks noGrp="1"/>
          </p:cNvSpPr>
          <p:nvPr>
            <p:ph type="body" sz="quarter" idx="1"/>
          </p:nvPr>
        </p:nvSpPr>
        <p:spPr>
          <a:prstGeom prst="rect">
            <a:avLst/>
          </a:prstGeom>
        </p:spPr>
        <p:txBody>
          <a:bodyPr/>
          <a:lstStyle/>
          <a:p>
            <a:pPr lvl="0">
              <a:defRPr sz="1800"/>
            </a:pPr>
            <a:r>
              <a:rPr sz="2200"/>
              <a:t>This diagram demonstrates an example of  the RR protocol. Every worker tracks his own progress, upon reaching a certain checkpoint in the iteration, the worker sends a progress report to the workers who it’s eligible to help. These workers then compare their own progress to the progress report that they received, if they find that they have behind by more than the preset threshold than they re-assign a small portion of their work to the faster worker. Once the faster worker begins helping with this work, it will send a notification to the the original owner, who will then have the option of sending over more work. All these reassignments are temporary, so in the next clock cycle, the original owner will once again be responsible for all its work.  </a:t>
            </a:r>
          </a:p>
        </p:txBody>
      </p:sp>
    </p:spTree>
    <p:extLst>
      <p:ext uri="{BB962C8B-B14F-4D97-AF65-F5344CB8AC3E}">
        <p14:creationId xmlns:p14="http://schemas.microsoft.com/office/powerpoint/2010/main" val="831894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prstGeom prst="rect">
            <a:avLst/>
          </a:prstGeom>
        </p:spPr>
        <p:txBody>
          <a:bodyPr/>
          <a:lstStyle/>
          <a:p>
            <a:pPr lvl="0"/>
            <a:endParaRPr/>
          </a:p>
        </p:txBody>
      </p:sp>
      <p:sp>
        <p:nvSpPr>
          <p:cNvPr id="416" name="Shape 416"/>
          <p:cNvSpPr>
            <a:spLocks noGrp="1"/>
          </p:cNvSpPr>
          <p:nvPr>
            <p:ph type="body" sz="quarter" idx="1"/>
          </p:nvPr>
        </p:nvSpPr>
        <p:spPr>
          <a:prstGeom prst="rect">
            <a:avLst/>
          </a:prstGeom>
        </p:spPr>
        <p:txBody>
          <a:bodyPr/>
          <a:lstStyle/>
          <a:p>
            <a:pPr lvl="0">
              <a:defRPr sz="1800"/>
            </a:pPr>
            <a:r>
              <a:rPr sz="2200"/>
              <a:t>This slide summarizes the 4 different clusters we used to test effectiveness of FlexRR. We used a local dedicated cluster of 16 virtual machine for most early experiments, and to tune the settings of FlexRR. We used 2 different classes of AWS ec2 machines to verify that the results on EC2 match the results on the local cluster. We also used a separate dedicated cluster to experiment on large data-set that did not fit into our other clusters.</a:t>
            </a:r>
          </a:p>
          <a:p>
            <a:pPr lvl="0">
              <a:defRPr sz="1800"/>
            </a:pPr>
            <a:r>
              <a:rPr sz="2200"/>
              <a:t>Say that we are expecting more stragglers on the cheaper machines. </a:t>
            </a:r>
          </a:p>
        </p:txBody>
      </p:sp>
    </p:spTree>
    <p:extLst>
      <p:ext uri="{BB962C8B-B14F-4D97-AF65-F5344CB8AC3E}">
        <p14:creationId xmlns:p14="http://schemas.microsoft.com/office/powerpoint/2010/main" val="152914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rPr sz="2200"/>
              <a:t>We experimented using three ML applications, MF, LDA, and MLR. This slide lists some of the workloads that we used. For MF we used the </a:t>
            </a:r>
            <a:r>
              <a:rPr sz="2200" i="1"/>
              <a:t>Net</a:t>
            </a:r>
            <a:r>
              <a:rPr sz="2200"/>
              <a:t>flix dataset, we also used a synthetically enlarged version of the Netflix dataset that is 256 times larger than the original. For LDA we used the new york times dataset, and for MLR we used the ImageNet dataset.  </a:t>
            </a:r>
          </a:p>
          <a:p>
            <a:pPr lvl="0">
              <a:defRPr sz="1800"/>
            </a:pPr>
            <a:r>
              <a:rPr sz="2200"/>
              <a:t>Say that the details are not that important. </a:t>
            </a:r>
          </a:p>
        </p:txBody>
      </p:sp>
    </p:spTree>
    <p:extLst>
      <p:ext uri="{BB962C8B-B14F-4D97-AF65-F5344CB8AC3E}">
        <p14:creationId xmlns:p14="http://schemas.microsoft.com/office/powerpoint/2010/main" val="1369715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a:spLocks noGrp="1" noRot="1" noChangeAspect="1"/>
          </p:cNvSpPr>
          <p:nvPr>
            <p:ph type="sldImg"/>
          </p:nvPr>
        </p:nvSpPr>
        <p:spPr>
          <a:prstGeom prst="rect">
            <a:avLst/>
          </a:prstGeom>
        </p:spPr>
        <p:txBody>
          <a:bodyPr/>
          <a:lstStyle/>
          <a:p>
            <a:pPr lvl="0"/>
            <a:endParaRPr/>
          </a:p>
        </p:txBody>
      </p:sp>
      <p:sp>
        <p:nvSpPr>
          <p:cNvPr id="437" name="Shape 437"/>
          <p:cNvSpPr>
            <a:spLocks noGrp="1"/>
          </p:cNvSpPr>
          <p:nvPr>
            <p:ph type="body" sz="quarter" idx="1"/>
          </p:nvPr>
        </p:nvSpPr>
        <p:spPr>
          <a:prstGeom prst="rect">
            <a:avLst/>
          </a:prstGeom>
        </p:spPr>
        <p:txBody>
          <a:bodyPr/>
          <a:lstStyle/>
          <a:p>
            <a:pPr lvl="0">
              <a:defRPr sz="1800"/>
            </a:pPr>
            <a:r>
              <a:rPr sz="2200"/>
              <a:t>So now it’s time to examine at the effectiveness of FlexRR. This experiment consists of the two different classes of EC2 machines running the MF application. We show results for BSP, SSP with a slack of 1, RR w/o any slack, and FlexRR. The y-axis shows time per iteration, and x-axis shows the 2 different class of machines, with the c4.xlarge machines being the cheaper and slower of the two. On the lower class of machines FlexRR had an improvement of 53% and 39% on the higher class machines. The improvement on the c4.xlarge machines was greater because they experience more transient straggler effects. </a:t>
            </a:r>
          </a:p>
          <a:p>
            <a:pPr lvl="0">
              <a:defRPr sz="1800"/>
            </a:pPr>
            <a:r>
              <a:rPr sz="2200"/>
              <a:t>Stress combination of SSP and RR is what is effective </a:t>
            </a:r>
          </a:p>
          <a:p>
            <a:pPr lvl="0">
              <a:defRPr sz="1800"/>
            </a:pPr>
            <a:r>
              <a:rPr sz="2200"/>
              <a:t>Make sure to remind people what all the different acronyms mean. </a:t>
            </a:r>
          </a:p>
        </p:txBody>
      </p:sp>
    </p:spTree>
    <p:extLst>
      <p:ext uri="{BB962C8B-B14F-4D97-AF65-F5344CB8AC3E}">
        <p14:creationId xmlns:p14="http://schemas.microsoft.com/office/powerpoint/2010/main" val="1922792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a:spLocks noGrp="1" noRot="1" noChangeAspect="1"/>
          </p:cNvSpPr>
          <p:nvPr>
            <p:ph type="sldImg"/>
          </p:nvPr>
        </p:nvSpPr>
        <p:spPr>
          <a:prstGeom prst="rect">
            <a:avLst/>
          </a:prstGeom>
        </p:spPr>
        <p:txBody>
          <a:bodyPr/>
          <a:lstStyle/>
          <a:p>
            <a:pPr lvl="0"/>
            <a:endParaRPr/>
          </a:p>
        </p:txBody>
      </p:sp>
      <p:sp>
        <p:nvSpPr>
          <p:cNvPr id="448" name="Shape 448"/>
          <p:cNvSpPr>
            <a:spLocks noGrp="1"/>
          </p:cNvSpPr>
          <p:nvPr>
            <p:ph type="body" sz="quarter" idx="1"/>
          </p:nvPr>
        </p:nvSpPr>
        <p:spPr>
          <a:prstGeom prst="rect">
            <a:avLst/>
          </a:prstGeom>
        </p:spPr>
        <p:txBody>
          <a:bodyPr/>
          <a:lstStyle/>
          <a:p>
            <a:pPr lvl="0">
              <a:defRPr sz="1800"/>
            </a:pPr>
            <a:r>
              <a:rPr sz="2200"/>
              <a:t>This experiment shows the more expensive class of AWS machines running the MF application with injected stragglers. T stragglers are randomly generated and simulated by inserting sleep commands. This experiment shows the results for BSP, SSP with slack of 1, RR with no slack, FlexRR, and the ideal result. As you can see BSP, SSP, and RR on its own suffers from linear slowdown as the straggler intensity increase. At the same time, FlexRR stays close to the ideal result even with stragglers with intensity of 400% where it runs 10 times faster than BSP. @ 400% you are using 20% of CPU</a:t>
            </a:r>
          </a:p>
          <a:p>
            <a:pPr lvl="0">
              <a:defRPr sz="1800"/>
            </a:pPr>
            <a:r>
              <a:rPr sz="2200"/>
              <a:t>Each workers independently chooses when to be delayed and how much slower it’s going to run </a:t>
            </a:r>
          </a:p>
        </p:txBody>
      </p:sp>
    </p:spTree>
    <p:extLst>
      <p:ext uri="{BB962C8B-B14F-4D97-AF65-F5344CB8AC3E}">
        <p14:creationId xmlns:p14="http://schemas.microsoft.com/office/powerpoint/2010/main" val="1044787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prstGeom prst="rect">
            <a:avLst/>
          </a:prstGeom>
        </p:spPr>
        <p:txBody>
          <a:bodyPr/>
          <a:lstStyle/>
          <a:p>
            <a:pPr lvl="0"/>
            <a:endParaRPr/>
          </a:p>
        </p:txBody>
      </p:sp>
      <p:sp>
        <p:nvSpPr>
          <p:cNvPr id="455" name="Shape 455"/>
          <p:cNvSpPr>
            <a:spLocks noGrp="1"/>
          </p:cNvSpPr>
          <p:nvPr>
            <p:ph type="body" sz="quarter" idx="1"/>
          </p:nvPr>
        </p:nvSpPr>
        <p:spPr>
          <a:prstGeom prst="rect">
            <a:avLst/>
          </a:prstGeom>
        </p:spPr>
        <p:txBody>
          <a:bodyPr/>
          <a:lstStyle/>
          <a:p>
            <a:pPr lvl="0">
              <a:defRPr sz="1800"/>
            </a:pPr>
            <a:r>
              <a:rPr sz="2200"/>
              <a:t>To verify that FlexRR is still effective at larger scale, we ran MF application using the synthetically enlarged Netflix dataset, which is 256 times bigger than the original. This ran on a dedicated cluster of a 128 16 - core machines. FlexRR showed a 21% improvement from SSP and a 51% improvement over BSP. As expected, as the cluster size increased, we saw more straggler effects even on a dedicated cluster. </a:t>
            </a:r>
          </a:p>
        </p:txBody>
      </p:sp>
    </p:spTree>
    <p:extLst>
      <p:ext uri="{BB962C8B-B14F-4D97-AF65-F5344CB8AC3E}">
        <p14:creationId xmlns:p14="http://schemas.microsoft.com/office/powerpoint/2010/main" val="191205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prstGeom prst="rect">
            <a:avLst/>
          </a:prstGeom>
        </p:spPr>
        <p:txBody>
          <a:bodyPr/>
          <a:lstStyle/>
          <a:p>
            <a:pPr lvl="0"/>
            <a:endParaRPr/>
          </a:p>
        </p:txBody>
      </p:sp>
      <p:sp>
        <p:nvSpPr>
          <p:cNvPr id="63" name="Shape 63"/>
          <p:cNvSpPr>
            <a:spLocks noGrp="1"/>
          </p:cNvSpPr>
          <p:nvPr>
            <p:ph type="body" sz="quarter" idx="1"/>
          </p:nvPr>
        </p:nvSpPr>
        <p:spPr>
          <a:prstGeom prst="rect">
            <a:avLst/>
          </a:prstGeom>
        </p:spPr>
        <p:txBody>
          <a:bodyPr/>
          <a:lstStyle>
            <a:lvl1pPr>
              <a:defRPr>
                <a:latin typeface="Times Roman"/>
                <a:ea typeface="Times Roman"/>
                <a:cs typeface="Times Roman"/>
                <a:sym typeface="Times Roman"/>
              </a:defRPr>
            </a:lvl1pPr>
          </a:lstStyle>
          <a:p>
            <a:pPr lvl="0">
              <a:defRPr sz="1800"/>
            </a:pPr>
            <a:r>
              <a:rPr sz="2200"/>
              <a:t>The first thing I want to describe to you in detail today is the class of ML algorithms for which FlexRR, our system, is designed for. Iteratively convergent algorithms such as MF, LDA, MLR, &amp; PR start off with an initial guess at the solution, and then proceed to iterate over the training data improving the solution, until reaching the stopping criteria.  A key property of these algorithms is that they converge to a good solution even if there are inconstancies in the solution updates, which makes them amenable to efficient distributed implementations.  </a:t>
            </a:r>
          </a:p>
        </p:txBody>
      </p:sp>
    </p:spTree>
    <p:extLst>
      <p:ext uri="{BB962C8B-B14F-4D97-AF65-F5344CB8AC3E}">
        <p14:creationId xmlns:p14="http://schemas.microsoft.com/office/powerpoint/2010/main" val="16908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prstGeom prst="rect">
            <a:avLst/>
          </a:prstGeom>
        </p:spPr>
        <p:txBody>
          <a:bodyPr/>
          <a:lstStyle/>
          <a:p>
            <a:pPr lvl="0"/>
            <a:endParaRPr/>
          </a:p>
        </p:txBody>
      </p:sp>
      <p:sp>
        <p:nvSpPr>
          <p:cNvPr id="466" name="Shape 466"/>
          <p:cNvSpPr>
            <a:spLocks noGrp="1"/>
          </p:cNvSpPr>
          <p:nvPr>
            <p:ph type="body" sz="quarter" idx="1"/>
          </p:nvPr>
        </p:nvSpPr>
        <p:spPr>
          <a:prstGeom prst="rect">
            <a:avLst/>
          </a:prstGeom>
        </p:spPr>
        <p:txBody>
          <a:bodyPr/>
          <a:lstStyle/>
          <a:p>
            <a:pPr lvl="0">
              <a:defRPr sz="1800"/>
            </a:pPr>
            <a:r>
              <a:rPr sz="2200"/>
              <a:t>While all the stragglers we have presented so far fall into the category of transient stragglers, this experiment shows long term stragglers. This experiment ran the MF application. To simulate long term stragglers half of the machines received 75% of the input data, while the ramming 50% were assigned 25% of the input data. We show results for running the uneven scenarios for BSP, SSP, RR on its own, FlexRR, and FlexRR where the input data is spread out evenly. Only FlexRR came close running at the speed of all work spread out evenly, while BSP experienced a 54% slowdown. </a:t>
            </a:r>
          </a:p>
          <a:p>
            <a:pPr lvl="0">
              <a:defRPr sz="1800"/>
            </a:pPr>
            <a:r>
              <a:rPr sz="2200"/>
              <a:t>Emphasize that we re-assign work every iteration </a:t>
            </a:r>
          </a:p>
        </p:txBody>
      </p:sp>
    </p:spTree>
    <p:extLst>
      <p:ext uri="{BB962C8B-B14F-4D97-AF65-F5344CB8AC3E}">
        <p14:creationId xmlns:p14="http://schemas.microsoft.com/office/powerpoint/2010/main" val="961057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Shape 472"/>
          <p:cNvSpPr>
            <a:spLocks noGrp="1" noRot="1" noChangeAspect="1"/>
          </p:cNvSpPr>
          <p:nvPr>
            <p:ph type="sldImg"/>
          </p:nvPr>
        </p:nvSpPr>
        <p:spPr>
          <a:prstGeom prst="rect">
            <a:avLst/>
          </a:prstGeom>
        </p:spPr>
        <p:txBody>
          <a:bodyPr/>
          <a:lstStyle/>
          <a:p>
            <a:pPr lvl="0"/>
            <a:endParaRPr/>
          </a:p>
        </p:txBody>
      </p:sp>
      <p:sp>
        <p:nvSpPr>
          <p:cNvPr id="473" name="Shape 473"/>
          <p:cNvSpPr>
            <a:spLocks noGrp="1"/>
          </p:cNvSpPr>
          <p:nvPr>
            <p:ph type="body" sz="quarter" idx="1"/>
          </p:nvPr>
        </p:nvSpPr>
        <p:spPr>
          <a:prstGeom prst="rect">
            <a:avLst/>
          </a:prstGeom>
        </p:spPr>
        <p:txBody>
          <a:bodyPr/>
          <a:lstStyle/>
          <a:p>
            <a:pPr lvl="0">
              <a:defRPr sz="1800"/>
            </a:pPr>
            <a:r>
              <a:rPr sz="2200"/>
              <a:t>In all previous experiments worker replicated 100% of the input data belonging to the workers that they are eligible to help. This experiment demonstrates that it’s not necessary to replicate 100 percent of the data. In this experiment we replicated different amount of the input data, thus the helpers are only eligible to help with the portion that is replicated. These results demonstrate that replicating just 25% of the input data provides very similar results full replication. </a:t>
            </a:r>
          </a:p>
        </p:txBody>
      </p:sp>
    </p:spTree>
    <p:extLst>
      <p:ext uri="{BB962C8B-B14F-4D97-AF65-F5344CB8AC3E}">
        <p14:creationId xmlns:p14="http://schemas.microsoft.com/office/powerpoint/2010/main" val="127133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prstGeom prst="rect">
            <a:avLst/>
          </a:prstGeom>
        </p:spPr>
        <p:txBody>
          <a:bodyPr/>
          <a:lstStyle/>
          <a:p>
            <a:pPr lvl="0"/>
            <a:endParaRPr/>
          </a:p>
        </p:txBody>
      </p:sp>
      <p:sp>
        <p:nvSpPr>
          <p:cNvPr id="94" name="Shape 94"/>
          <p:cNvSpPr>
            <a:spLocks noGrp="1"/>
          </p:cNvSpPr>
          <p:nvPr>
            <p:ph type="body" sz="quarter" idx="1"/>
          </p:nvPr>
        </p:nvSpPr>
        <p:spPr>
          <a:prstGeom prst="rect">
            <a:avLst/>
          </a:prstGeom>
        </p:spPr>
        <p:txBody>
          <a:bodyPr/>
          <a:lstStyle/>
          <a:p>
            <a:pPr lvl="0">
              <a:defRPr sz="1800"/>
            </a:pPr>
            <a:r>
              <a:rPr sz="2200"/>
              <a:t>This diagram shows a single worker implementation of a ML application. In this model, the worker makes a pass through the input data, making adjustment to the model parameters, which are the solutions, when necessary. You can think of each piece of the input as a piece of work. One such pass is called an iteration, also known as a clock cycle. The worker makes multiples passes through the input data until the model parameters converge. For efficiency reasons it’s very important for the workers to keep the input data in memory rather than having to read it from disk every time. </a:t>
            </a:r>
          </a:p>
        </p:txBody>
      </p:sp>
    </p:spTree>
    <p:extLst>
      <p:ext uri="{BB962C8B-B14F-4D97-AF65-F5344CB8AC3E}">
        <p14:creationId xmlns:p14="http://schemas.microsoft.com/office/powerpoint/2010/main" val="69429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pPr lvl="0"/>
            <a:endParaRPr/>
          </a:p>
        </p:txBody>
      </p:sp>
      <p:sp>
        <p:nvSpPr>
          <p:cNvPr id="145" name="Shape 145"/>
          <p:cNvSpPr>
            <a:spLocks noGrp="1"/>
          </p:cNvSpPr>
          <p:nvPr>
            <p:ph type="body" sz="quarter" idx="1"/>
          </p:nvPr>
        </p:nvSpPr>
        <p:spPr>
          <a:prstGeom prst="rect">
            <a:avLst/>
          </a:prstGeom>
        </p:spPr>
        <p:txBody>
          <a:bodyPr/>
          <a:lstStyle/>
          <a:p>
            <a:pPr lvl="0">
              <a:defRPr sz="1800"/>
            </a:pPr>
            <a:r>
              <a:rPr sz="2200"/>
              <a:t>This is a distributed implementations of ML application. </a:t>
            </a:r>
          </a:p>
          <a:p>
            <a:pPr lvl="0">
              <a:defRPr sz="1800"/>
            </a:pPr>
            <a:r>
              <a:rPr sz="2200"/>
              <a:t>To solve these bigger problems, the input data is divided into multiple parts, and each worker works on a separate part of the training data.  As you can see in the diagram, the green blocks representing the input data are now divided into separate blocks, with each block going to a different worker. During the computation, these workers concurrently read and update the shared model parameters, which is the solution state depicted in red.  As in the single worker implementation, each worker pre-loads its portion of the input data and continues to work only on that data in order to avoid costly disk reads. </a:t>
            </a:r>
          </a:p>
          <a:p>
            <a:pPr lvl="0">
              <a:defRPr sz="1800"/>
            </a:pPr>
            <a:r>
              <a:rPr sz="2200"/>
              <a:t>Say previous talk focused on the red stuff &amp; i focus on the blue &amp; green</a:t>
            </a:r>
          </a:p>
        </p:txBody>
      </p:sp>
    </p:spTree>
    <p:extLst>
      <p:ext uri="{BB962C8B-B14F-4D97-AF65-F5344CB8AC3E}">
        <p14:creationId xmlns:p14="http://schemas.microsoft.com/office/powerpoint/2010/main" val="170552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pPr lvl="0"/>
            <a:endParaRPr/>
          </a:p>
        </p:txBody>
      </p:sp>
      <p:sp>
        <p:nvSpPr>
          <p:cNvPr id="153" name="Shape 153"/>
          <p:cNvSpPr>
            <a:spLocks noGrp="1"/>
          </p:cNvSpPr>
          <p:nvPr>
            <p:ph type="body" sz="quarter" idx="1"/>
          </p:nvPr>
        </p:nvSpPr>
        <p:spPr>
          <a:prstGeom prst="rect">
            <a:avLst/>
          </a:prstGeom>
        </p:spPr>
        <p:txBody>
          <a:bodyPr/>
          <a:lstStyle/>
          <a:p>
            <a:pPr lvl="0">
              <a:defRPr sz="1800"/>
            </a:pPr>
            <a:r>
              <a:rPr sz="2200">
                <a:latin typeface="Times Roman"/>
                <a:ea typeface="Times Roman"/>
                <a:cs typeface="Times Roman"/>
                <a:sym typeface="Times Roman"/>
              </a:rPr>
              <a:t>Most distributed implementations of iterative convergent algorithms follow the Bulk Synchronous Parallel, also known as BSP. In this model all workers wait for all the other workers to finish the current iteration before advancing to the next iteration. BSP guarantees that all workers will see all the updates from the previous iterations. This model forces the system to run at the speed of the slowest worker. In order to correct this, a newer model was created featuring a flexible consistency,  this model is called Stale Synchronous Parallel, also known as SSP. This model allows each worker thread to be ahead of the slowest worker by up to a specified number of iterations. As I will show later, SSP is effective at dealing with stragglers to a certain extent, however once the stragglers exceed the staleness bound, it’s no longer effective. The problem with increasing the staleness bound to deal with higher magnitude stragglers, is that as the staleness bound grows, the convergence per iteration gets worse. </a:t>
            </a:r>
          </a:p>
          <a:p>
            <a:pPr lvl="0">
              <a:defRPr sz="1800"/>
            </a:pPr>
            <a:r>
              <a:rPr sz="2200">
                <a:latin typeface="Times Roman"/>
                <a:ea typeface="Times Roman"/>
                <a:cs typeface="Times Roman"/>
                <a:sym typeface="Times Roman"/>
              </a:rPr>
              <a:t>Explain that the quality of work decreases b/c the data you use becomes more stale</a:t>
            </a:r>
          </a:p>
        </p:txBody>
      </p:sp>
    </p:spTree>
    <p:extLst>
      <p:ext uri="{BB962C8B-B14F-4D97-AF65-F5344CB8AC3E}">
        <p14:creationId xmlns:p14="http://schemas.microsoft.com/office/powerpoint/2010/main" val="19687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pPr lvl="0"/>
            <a:endParaRPr/>
          </a:p>
        </p:txBody>
      </p:sp>
      <p:sp>
        <p:nvSpPr>
          <p:cNvPr id="159" name="Shape 159"/>
          <p:cNvSpPr>
            <a:spLocks noGrp="1"/>
          </p:cNvSpPr>
          <p:nvPr>
            <p:ph type="body" sz="quarter" idx="1"/>
          </p:nvPr>
        </p:nvSpPr>
        <p:spPr>
          <a:prstGeom prst="rect">
            <a:avLst/>
          </a:prstGeom>
        </p:spPr>
        <p:txBody>
          <a:bodyPr/>
          <a:lstStyle>
            <a:lvl1pPr>
              <a:defRPr>
                <a:latin typeface="Times Roman"/>
                <a:ea typeface="Times Roman"/>
                <a:cs typeface="Times Roman"/>
                <a:sym typeface="Times Roman"/>
              </a:defRPr>
            </a:lvl1pPr>
          </a:lstStyle>
          <a:p>
            <a:pPr lvl="0">
              <a:defRPr sz="1800"/>
            </a:pPr>
            <a:r>
              <a:rPr sz="2200"/>
              <a:t>As defined earlier stragglers are workers fall behind other workers. Straggles can occur for a number of different reasons. Some transient causes of stragglers include, garbage collection, resource contention and objective function computation. Long term causes of straggler include unbalanced data distribution and load imbalance to name a few.  As the level of parallelism grows, so does the likelihood and the magnitude of the stragglers. </a:t>
            </a:r>
          </a:p>
        </p:txBody>
      </p:sp>
    </p:spTree>
    <p:extLst>
      <p:ext uri="{BB962C8B-B14F-4D97-AF65-F5344CB8AC3E}">
        <p14:creationId xmlns:p14="http://schemas.microsoft.com/office/powerpoint/2010/main" val="169673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pPr lvl="0"/>
            <a:endParaRPr/>
          </a:p>
        </p:txBody>
      </p:sp>
      <p:sp>
        <p:nvSpPr>
          <p:cNvPr id="168" name="Shape 168"/>
          <p:cNvSpPr>
            <a:spLocks noGrp="1"/>
          </p:cNvSpPr>
          <p:nvPr>
            <p:ph type="body" sz="quarter" idx="1"/>
          </p:nvPr>
        </p:nvSpPr>
        <p:spPr>
          <a:prstGeom prst="rect">
            <a:avLst/>
          </a:prstGeom>
        </p:spPr>
        <p:txBody>
          <a:bodyPr/>
          <a:lstStyle>
            <a:lvl1pPr>
              <a:defRPr>
                <a:latin typeface="Times Roman"/>
                <a:ea typeface="Times Roman"/>
                <a:cs typeface="Times Roman"/>
                <a:sym typeface="Times Roman"/>
              </a:defRPr>
            </a:lvl1pPr>
          </a:lstStyle>
          <a:p>
            <a:pPr lvl="0">
              <a:defRPr sz="1800"/>
            </a:pPr>
            <a:r>
              <a:rPr sz="2200"/>
              <a:t>To demonstrate the sever effect of stragglers,  we ran an experiment where we injected different magnitudes of stragglers. Stragglers were simulated by injecting sleep commands. This experiment shows the runtime of BSP,  and SSP with a slack of 1. The X-axis shows the different magnitudes of stragglers that we injected, while the Y-axis shows the effect these stragglers had on the time-per-iteration. We also show the ideal line which is what the run-time would be if all work was perfectly re-assigned without any overhead. As you can see, BSP suffers a linear increase in run-time. SSP is able to stay close to the ideal at first, but once the stragglers begin to exceed the slack boundary it too suffers from a linear increase in runtime. </a:t>
            </a:r>
          </a:p>
        </p:txBody>
      </p:sp>
    </p:spTree>
    <p:extLst>
      <p:ext uri="{BB962C8B-B14F-4D97-AF65-F5344CB8AC3E}">
        <p14:creationId xmlns:p14="http://schemas.microsoft.com/office/powerpoint/2010/main" val="610939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pPr lvl="0"/>
            <a:endParaRPr/>
          </a:p>
        </p:txBody>
      </p:sp>
      <p:sp>
        <p:nvSpPr>
          <p:cNvPr id="174" name="Shape 174"/>
          <p:cNvSpPr>
            <a:spLocks noGrp="1"/>
          </p:cNvSpPr>
          <p:nvPr>
            <p:ph type="body" sz="quarter" idx="1"/>
          </p:nvPr>
        </p:nvSpPr>
        <p:spPr>
          <a:prstGeom prst="rect">
            <a:avLst/>
          </a:prstGeom>
        </p:spPr>
        <p:txBody>
          <a:bodyPr/>
          <a:lstStyle/>
          <a:p>
            <a:pPr lvl="0">
              <a:defRPr sz="1800"/>
            </a:pPr>
            <a:r>
              <a:rPr sz="2200">
                <a:latin typeface="Times Roman"/>
                <a:ea typeface="Times Roman"/>
                <a:cs typeface="Times Roman"/>
                <a:sym typeface="Times Roman"/>
              </a:rPr>
              <a:t>There have been several prior attempts to address the problem of stragglers in big data. Some of the existing solutions include eliminating performance variation, blacklisting, and speculative execution. </a:t>
            </a:r>
          </a:p>
          <a:p>
            <a:pPr lvl="0">
              <a:defRPr sz="1800"/>
            </a:pPr>
            <a:r>
              <a:rPr sz="2200">
                <a:latin typeface="Times Roman"/>
                <a:ea typeface="Times Roman"/>
                <a:cs typeface="Times Roman"/>
                <a:sym typeface="Times Roman"/>
              </a:rPr>
              <a:t>However these solutions are not effective for iterative ML.  Eliminating all sources of performance variation, while effective, is difficult and sometimes impossible to accomplish, especially when using a public cloud computing cluster. Blacklisting, where machines that are falling behind are eliminated,  ends up killing nodes that are just experiencing transient stragglers.  Speculative execution, where identical jobs are started on multiple workers in a race to finish first, is not suitable for iterative ML because of the incorrect behavior redundant work can cause, and it too unnecessarily wastes resource. </a:t>
            </a:r>
          </a:p>
          <a:p>
            <a:pPr lvl="0">
              <a:defRPr sz="1800"/>
            </a:pPr>
            <a:r>
              <a:rPr sz="2200">
                <a:latin typeface="Times Roman"/>
                <a:ea typeface="Times Roman"/>
                <a:cs typeface="Times Roman"/>
                <a:sym typeface="Times Roman"/>
              </a:rPr>
              <a:t>Need to mention that speculative execution is popular for Hadoop because all those are idempotent tasks , however iterative ML uses shared memory to hold the solution state, thus speculative executing can cause incorrect behaviour.</a:t>
            </a:r>
          </a:p>
          <a:p>
            <a:pPr lvl="0">
              <a:defRPr sz="1800"/>
            </a:pPr>
            <a:r>
              <a:rPr sz="2200">
                <a:latin typeface="Times Roman"/>
                <a:ea typeface="Times Roman"/>
                <a:cs typeface="Times Roman"/>
                <a:sym typeface="Times Roman"/>
              </a:rPr>
              <a:t>Use term work/task not job!</a:t>
            </a:r>
          </a:p>
        </p:txBody>
      </p:sp>
    </p:spTree>
    <p:extLst>
      <p:ext uri="{BB962C8B-B14F-4D97-AF65-F5344CB8AC3E}">
        <p14:creationId xmlns:p14="http://schemas.microsoft.com/office/powerpoint/2010/main" val="944103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pPr lvl="0"/>
            <a:endParaRPr/>
          </a:p>
        </p:txBody>
      </p:sp>
      <p:sp>
        <p:nvSpPr>
          <p:cNvPr id="265" name="Shape 265"/>
          <p:cNvSpPr>
            <a:spLocks noGrp="1"/>
          </p:cNvSpPr>
          <p:nvPr>
            <p:ph type="body" sz="quarter" idx="1"/>
          </p:nvPr>
        </p:nvSpPr>
        <p:spPr>
          <a:prstGeom prst="rect">
            <a:avLst/>
          </a:prstGeom>
        </p:spPr>
        <p:txBody>
          <a:bodyPr/>
          <a:lstStyle/>
          <a:p>
            <a:pPr lvl="0">
              <a:defRPr sz="1800"/>
            </a:pPr>
            <a:r>
              <a:rPr sz="2200"/>
              <a:t>So we came up with a new approach, which we implemented in ours system called FlexRR. FlexRR combines the flexible consistency bound of SSP and a specialized form of temporary work shedding. As shown in the diagram the goal FlexRR is re-assign work in such  a way that all workers run as evenly as possibly, thus eliminating stragglers. </a:t>
            </a:r>
          </a:p>
        </p:txBody>
      </p:sp>
    </p:spTree>
    <p:extLst>
      <p:ext uri="{BB962C8B-B14F-4D97-AF65-F5344CB8AC3E}">
        <p14:creationId xmlns:p14="http://schemas.microsoft.com/office/powerpoint/2010/main" val="194580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12" name="Shape 12"/>
          <p:cNvSpPr/>
          <p:nvPr/>
        </p:nvSpPr>
        <p:spPr>
          <a:xfrm>
            <a:off x="533393" y="1333506"/>
            <a:ext cx="11925655" cy="8"/>
          </a:xfrm>
          <a:prstGeom prst="line">
            <a:avLst/>
          </a:prstGeom>
          <a:ln w="38100">
            <a:solidFill>
              <a:srgbClr val="356CA9"/>
            </a:solidFill>
            <a:miter lim="400000"/>
          </a:ln>
        </p:spPr>
        <p:txBody>
          <a:bodyPr lIns="0" tIns="0" rIns="0" bIns="0"/>
          <a:lstStyle/>
          <a:p>
            <a:pPr lvl="0" algn="l" defTabSz="457200">
              <a:defRPr sz="1200">
                <a:latin typeface="Helvetica"/>
                <a:ea typeface="Helvetica"/>
                <a:cs typeface="Helvetica"/>
                <a:sym typeface="Helvetica"/>
              </a:defRPr>
            </a:pPr>
            <a:endParaRPr/>
          </a:p>
        </p:txBody>
      </p:sp>
      <p:sp>
        <p:nvSpPr>
          <p:cNvPr id="13" name="Shape 13"/>
          <p:cNvSpPr/>
          <p:nvPr/>
        </p:nvSpPr>
        <p:spPr>
          <a:xfrm>
            <a:off x="3781790" y="7618220"/>
            <a:ext cx="5430764" cy="829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800">
                <a:latin typeface="+mn-lt"/>
                <a:ea typeface="+mn-ea"/>
                <a:cs typeface="+mn-cs"/>
                <a:sym typeface="Arial"/>
              </a:rPr>
              <a:t>PARALLEL DATA LABORATORY</a:t>
            </a:r>
          </a:p>
          <a:p>
            <a:pPr lvl="0">
              <a:defRPr sz="1800"/>
            </a:pPr>
            <a:r>
              <a:rPr sz="2200">
                <a:latin typeface="Arial Bold"/>
                <a:ea typeface="Arial Bold"/>
                <a:cs typeface="Arial Bold"/>
                <a:sym typeface="Arial Bold"/>
              </a:rPr>
              <a:t>Carnegie Mellon University</a:t>
            </a:r>
          </a:p>
        </p:txBody>
      </p:sp>
      <p:sp>
        <p:nvSpPr>
          <p:cNvPr id="14" name="Shape 14"/>
          <p:cNvSpPr/>
          <p:nvPr/>
        </p:nvSpPr>
        <p:spPr>
          <a:xfrm>
            <a:off x="533400" y="9055100"/>
            <a:ext cx="11925655" cy="7"/>
          </a:xfrm>
          <a:prstGeom prst="line">
            <a:avLst/>
          </a:prstGeom>
          <a:ln w="63500">
            <a:solidFill>
              <a:srgbClr val="356CA9"/>
            </a:solidFill>
            <a:miter lim="400000"/>
          </a:ln>
        </p:spPr>
        <p:txBody>
          <a:bodyPr lIns="0" tIns="0" rIns="0" bIns="0"/>
          <a:lstStyle/>
          <a:p>
            <a:pPr lvl="0" algn="l" defTabSz="457200">
              <a:defRPr sz="1200">
                <a:latin typeface="Helvetica"/>
                <a:ea typeface="Helvetica"/>
                <a:cs typeface="Helvetica"/>
                <a:sym typeface="Helvetica"/>
              </a:defRPr>
            </a:pPr>
            <a:endParaRPr/>
          </a:p>
        </p:txBody>
      </p:sp>
      <p:sp>
        <p:nvSpPr>
          <p:cNvPr id="15" name="Shape 15"/>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ok"/>
                <a:ea typeface="Bodoni SvtyTwo ITC TT-Book"/>
                <a:cs typeface="Bodoni SvtyTwo ITC TT-Book"/>
                <a:sym typeface="Bodoni SvtyTwo ITC TT-Book"/>
              </a:defRPr>
            </a:lvl1pPr>
          </a:lstStyle>
          <a:p>
            <a:pPr lvl="0">
              <a:defRPr sz="1800"/>
            </a:pPr>
            <a:r>
              <a:rPr sz="2400"/>
              <a:t>Carnegie Mellon</a:t>
            </a:r>
          </a:p>
        </p:txBody>
      </p:sp>
      <p:sp>
        <p:nvSpPr>
          <p:cNvPr id="16" name="Shape 16"/>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pPr lvl="0">
              <a:defRPr b="0">
                <a:solidFill>
                  <a:srgbClr val="000000"/>
                </a:solidFill>
              </a:defRPr>
            </a:pPr>
            <a:r>
              <a:rPr b="1">
                <a:solidFill>
                  <a:srgbClr val="356CA9"/>
                </a:solidFill>
              </a:rPr>
              <a:t>Parallel Data Laboratory</a:t>
            </a:r>
          </a:p>
        </p:txBody>
      </p:sp>
      <p:sp>
        <p:nvSpPr>
          <p:cNvPr id="17" name="Shape 17"/>
          <p:cNvSpPr>
            <a:spLocks noGrp="1"/>
          </p:cNvSpPr>
          <p:nvPr>
            <p:ph type="title"/>
          </p:nvPr>
        </p:nvSpPr>
        <p:spPr>
          <a:xfrm>
            <a:off x="546100" y="2463800"/>
            <a:ext cx="11925300" cy="1651000"/>
          </a:xfrm>
          <a:prstGeom prst="rect">
            <a:avLst/>
          </a:prstGeom>
        </p:spPr>
        <p:txBody>
          <a:bodyPr lIns="0" tIns="0" rIns="0" bIns="0" anchor="b"/>
          <a:lstStyle>
            <a:lvl1pPr>
              <a:defRPr sz="7000"/>
            </a:lvl1pPr>
          </a:lstStyle>
          <a:p>
            <a:pPr lvl="0">
              <a:defRPr sz="1800">
                <a:solidFill>
                  <a:srgbClr val="000000"/>
                </a:solidFill>
              </a:defRPr>
            </a:pPr>
            <a:r>
              <a:rPr sz="7000">
                <a:solidFill>
                  <a:srgbClr val="356CA9"/>
                </a:solidFill>
              </a:rPr>
              <a:t>Title Text</a:t>
            </a:r>
          </a:p>
        </p:txBody>
      </p:sp>
      <p:sp>
        <p:nvSpPr>
          <p:cNvPr id="18" name="Shape 18"/>
          <p:cNvSpPr>
            <a:spLocks noGrp="1"/>
          </p:cNvSpPr>
          <p:nvPr>
            <p:ph type="body" idx="1"/>
          </p:nvPr>
        </p:nvSpPr>
        <p:spPr>
          <a:xfrm>
            <a:off x="1282700" y="4838700"/>
            <a:ext cx="10464800" cy="2209800"/>
          </a:xfrm>
          <a:prstGeom prst="rect">
            <a:avLst/>
          </a:prstGeom>
        </p:spPr>
        <p:txBody>
          <a:bodyPr/>
          <a:lstStyle>
            <a:lvl1pPr marL="0" indent="0" algn="ctr">
              <a:spcBef>
                <a:spcPts val="0"/>
              </a:spcBef>
              <a:buSzTx/>
              <a:buNone/>
              <a:defRPr sz="6000"/>
            </a:lvl1pPr>
            <a:lvl2pPr marL="0" indent="0" algn="ctr">
              <a:spcBef>
                <a:spcPts val="0"/>
              </a:spcBef>
              <a:buSzTx/>
              <a:buNone/>
              <a:defRPr sz="4000"/>
            </a:lvl2pPr>
            <a:lvl3pPr marL="0" indent="0" algn="ctr">
              <a:spcBef>
                <a:spcPts val="0"/>
              </a:spcBef>
              <a:buSzTx/>
              <a:buNone/>
              <a:defRPr sz="3600">
                <a:latin typeface="Gill Sans"/>
                <a:ea typeface="Gill Sans"/>
                <a:cs typeface="Gill Sans"/>
                <a:sym typeface="Gill Sans"/>
              </a:defRPr>
            </a:lvl3pPr>
            <a:lvl4pPr marL="0" indent="0" algn="ctr">
              <a:spcBef>
                <a:spcPts val="0"/>
              </a:spcBef>
              <a:buSzTx/>
              <a:buNone/>
              <a:defRPr sz="3600">
                <a:latin typeface="Gill Sans"/>
                <a:ea typeface="Gill Sans"/>
                <a:cs typeface="Gill Sans"/>
                <a:sym typeface="Gill Sans"/>
              </a:defRPr>
            </a:lvl4pPr>
            <a:lvl5pPr marL="0" indent="0" algn="ctr">
              <a:spcBef>
                <a:spcPts val="0"/>
              </a:spcBef>
              <a:buSzTx/>
              <a:buNone/>
              <a:defRPr sz="3600">
                <a:latin typeface="Gill Sans"/>
                <a:ea typeface="Gill Sans"/>
                <a:cs typeface="Gill Sans"/>
                <a:sym typeface="Gill Sans"/>
              </a:defRPr>
            </a:lvl5pPr>
          </a:lstStyle>
          <a:p>
            <a:pPr lvl="0">
              <a:defRPr sz="1800"/>
            </a:pPr>
            <a:r>
              <a:rPr sz="6000"/>
              <a:t>Body Level One</a:t>
            </a:r>
          </a:p>
          <a:p>
            <a:pPr lvl="1">
              <a:defRPr sz="1800"/>
            </a:pPr>
            <a:r>
              <a:rPr sz="40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9" name="Shape 39"/>
          <p:cNvSpPr>
            <a:spLocks noGrp="1"/>
          </p:cNvSpPr>
          <p:nvPr>
            <p:ph type="title"/>
          </p:nvPr>
        </p:nvSpPr>
        <p:spPr>
          <a:xfrm>
            <a:off x="1270000" y="254000"/>
            <a:ext cx="10464800" cy="2438400"/>
          </a:xfrm>
          <a:prstGeom prst="rect">
            <a:avLst/>
          </a:prstGeom>
        </p:spPr>
        <p:txBody>
          <a:bodyPr/>
          <a:lstStyle>
            <a:lvl1pPr>
              <a:defRPr sz="8400">
                <a:solidFill>
                  <a:srgbClr val="000000"/>
                </a:solidFill>
                <a:latin typeface="Gill Sans"/>
                <a:ea typeface="Gill Sans"/>
                <a:cs typeface="Gill Sans"/>
                <a:sym typeface="Gill Sans"/>
              </a:defRPr>
            </a:lvl1pPr>
          </a:lstStyle>
          <a:p>
            <a:pPr lvl="0">
              <a:defRPr sz="1800"/>
            </a:pPr>
            <a:r>
              <a:rPr sz="8400"/>
              <a:t>Title Text</a:t>
            </a:r>
          </a:p>
        </p:txBody>
      </p:sp>
      <p:sp>
        <p:nvSpPr>
          <p:cNvPr id="40" name="Shape 40"/>
          <p:cNvSpPr>
            <a:spLocks noGrp="1"/>
          </p:cNvSpPr>
          <p:nvPr>
            <p:ph type="body" idx="1"/>
          </p:nvPr>
        </p:nvSpPr>
        <p:spPr>
          <a:xfrm>
            <a:off x="1270000" y="2768600"/>
            <a:ext cx="5041900" cy="5715000"/>
          </a:xfrm>
          <a:prstGeom prst="rect">
            <a:avLst/>
          </a:prstGeom>
        </p:spPr>
        <p:txBody>
          <a:bodyPr lIns="50800" tIns="50800" rIns="50800" bIns="50800" anchor="ctr"/>
          <a:lstStyle>
            <a:lvl1pPr marL="812120" indent="-494620">
              <a:spcBef>
                <a:spcPts val="3800"/>
              </a:spcBef>
              <a:buSzPct val="171000"/>
              <a:defRPr sz="3200">
                <a:latin typeface="Gill Sans"/>
                <a:ea typeface="Gill Sans"/>
                <a:cs typeface="Gill Sans"/>
                <a:sym typeface="Gill Sans"/>
              </a:defRPr>
            </a:lvl1pPr>
            <a:lvl2pPr marL="1256620" indent="-494620">
              <a:spcBef>
                <a:spcPts val="3800"/>
              </a:spcBef>
              <a:buSzPct val="171000"/>
              <a:defRPr sz="3200">
                <a:latin typeface="Gill Sans"/>
                <a:ea typeface="Gill Sans"/>
                <a:cs typeface="Gill Sans"/>
                <a:sym typeface="Gill Sans"/>
              </a:defRPr>
            </a:lvl2pPr>
            <a:lvl3pPr marL="1701120" indent="-494620">
              <a:spcBef>
                <a:spcPts val="3800"/>
              </a:spcBef>
              <a:buSzPct val="171000"/>
              <a:defRPr sz="3200">
                <a:latin typeface="Gill Sans"/>
                <a:ea typeface="Gill Sans"/>
                <a:cs typeface="Gill Sans"/>
                <a:sym typeface="Gill Sans"/>
              </a:defRPr>
            </a:lvl3pPr>
            <a:lvl4pPr marL="2145620" indent="-494620">
              <a:spcBef>
                <a:spcPts val="3800"/>
              </a:spcBef>
              <a:buSzPct val="171000"/>
              <a:defRPr sz="3200">
                <a:latin typeface="Gill Sans"/>
                <a:ea typeface="Gill Sans"/>
                <a:cs typeface="Gill Sans"/>
                <a:sym typeface="Gill Sans"/>
              </a:defRPr>
            </a:lvl4pPr>
            <a:lvl5pPr marL="2590120" indent="-494620">
              <a:spcBef>
                <a:spcPts val="3800"/>
              </a:spcBef>
              <a:buSzPct val="171000"/>
              <a:defRPr sz="3200">
                <a:latin typeface="Gill Sans"/>
                <a:ea typeface="Gill Sans"/>
                <a:cs typeface="Gill San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 Left">
    <p:spTree>
      <p:nvGrpSpPr>
        <p:cNvPr id="1" name=""/>
        <p:cNvGrpSpPr/>
        <p:nvPr/>
      </p:nvGrpSpPr>
      <p:grpSpPr>
        <a:xfrm>
          <a:off x="0" y="0"/>
          <a:ext cx="0" cy="0"/>
          <a:chOff x="0" y="0"/>
          <a:chExt cx="0" cy="0"/>
        </a:xfrm>
      </p:grpSpPr>
      <p:sp>
        <p:nvSpPr>
          <p:cNvPr id="42" name="Shape 42"/>
          <p:cNvSpPr>
            <a:spLocks noGrp="1"/>
          </p:cNvSpPr>
          <p:nvPr>
            <p:ph type="title"/>
          </p:nvPr>
        </p:nvSpPr>
        <p:spPr>
          <a:xfrm>
            <a:off x="1270000" y="254000"/>
            <a:ext cx="10464800" cy="2438400"/>
          </a:xfrm>
          <a:prstGeom prst="rect">
            <a:avLst/>
          </a:prstGeom>
        </p:spPr>
        <p:txBody>
          <a:bodyPr/>
          <a:lstStyle>
            <a:lvl1pPr>
              <a:defRPr sz="8400">
                <a:solidFill>
                  <a:srgbClr val="000000"/>
                </a:solidFill>
                <a:latin typeface="Gill Sans"/>
                <a:ea typeface="Gill Sans"/>
                <a:cs typeface="Gill Sans"/>
                <a:sym typeface="Gill Sans"/>
              </a:defRPr>
            </a:lvl1pPr>
          </a:lstStyle>
          <a:p>
            <a:pPr lvl="0">
              <a:defRPr sz="1800"/>
            </a:pPr>
            <a:r>
              <a:rPr sz="8400"/>
              <a:t>Title Text</a:t>
            </a:r>
          </a:p>
        </p:txBody>
      </p:sp>
      <p:sp>
        <p:nvSpPr>
          <p:cNvPr id="43" name="Shape 43"/>
          <p:cNvSpPr>
            <a:spLocks noGrp="1"/>
          </p:cNvSpPr>
          <p:nvPr>
            <p:ph type="body" idx="1"/>
          </p:nvPr>
        </p:nvSpPr>
        <p:spPr>
          <a:xfrm>
            <a:off x="1270000" y="2768600"/>
            <a:ext cx="5041900" cy="5715000"/>
          </a:xfrm>
          <a:prstGeom prst="rect">
            <a:avLst/>
          </a:prstGeom>
        </p:spPr>
        <p:txBody>
          <a:bodyPr lIns="50800" tIns="50800" rIns="50800" bIns="50800" anchor="ctr"/>
          <a:lstStyle>
            <a:lvl1pPr marL="812120" indent="-494620">
              <a:spcBef>
                <a:spcPts val="3800"/>
              </a:spcBef>
              <a:buSzPct val="171000"/>
              <a:defRPr sz="3200">
                <a:latin typeface="Gill Sans"/>
                <a:ea typeface="Gill Sans"/>
                <a:cs typeface="Gill Sans"/>
                <a:sym typeface="Gill Sans"/>
              </a:defRPr>
            </a:lvl1pPr>
            <a:lvl2pPr marL="1256620" indent="-494620">
              <a:spcBef>
                <a:spcPts val="3800"/>
              </a:spcBef>
              <a:buSzPct val="171000"/>
              <a:defRPr sz="3200">
                <a:latin typeface="Gill Sans"/>
                <a:ea typeface="Gill Sans"/>
                <a:cs typeface="Gill Sans"/>
                <a:sym typeface="Gill Sans"/>
              </a:defRPr>
            </a:lvl2pPr>
            <a:lvl3pPr marL="1701120" indent="-494620">
              <a:spcBef>
                <a:spcPts val="3800"/>
              </a:spcBef>
              <a:buSzPct val="171000"/>
              <a:defRPr sz="3200">
                <a:latin typeface="Gill Sans"/>
                <a:ea typeface="Gill Sans"/>
                <a:cs typeface="Gill Sans"/>
                <a:sym typeface="Gill Sans"/>
              </a:defRPr>
            </a:lvl3pPr>
            <a:lvl4pPr marL="2145620" indent="-494620">
              <a:spcBef>
                <a:spcPts val="3800"/>
              </a:spcBef>
              <a:buSzPct val="171000"/>
              <a:defRPr sz="3200">
                <a:latin typeface="Gill Sans"/>
                <a:ea typeface="Gill Sans"/>
                <a:cs typeface="Gill Sans"/>
                <a:sym typeface="Gill Sans"/>
              </a:defRPr>
            </a:lvl4pPr>
            <a:lvl5pPr marL="2590120" indent="-494620">
              <a:spcBef>
                <a:spcPts val="3800"/>
              </a:spcBef>
              <a:buSzPct val="171000"/>
              <a:defRPr sz="3200">
                <a:latin typeface="Gill Sans"/>
                <a:ea typeface="Gill Sans"/>
                <a:cs typeface="Gill San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 Right">
    <p:spTree>
      <p:nvGrpSpPr>
        <p:cNvPr id="1" name=""/>
        <p:cNvGrpSpPr/>
        <p:nvPr/>
      </p:nvGrpSpPr>
      <p:grpSpPr>
        <a:xfrm>
          <a:off x="0" y="0"/>
          <a:ext cx="0" cy="0"/>
          <a:chOff x="0" y="0"/>
          <a:chExt cx="0" cy="0"/>
        </a:xfrm>
      </p:grpSpPr>
      <p:sp>
        <p:nvSpPr>
          <p:cNvPr id="45" name="Shape 45"/>
          <p:cNvSpPr>
            <a:spLocks noGrp="1"/>
          </p:cNvSpPr>
          <p:nvPr>
            <p:ph type="title"/>
          </p:nvPr>
        </p:nvSpPr>
        <p:spPr>
          <a:xfrm>
            <a:off x="1270000" y="254000"/>
            <a:ext cx="10464800" cy="2438400"/>
          </a:xfrm>
          <a:prstGeom prst="rect">
            <a:avLst/>
          </a:prstGeom>
        </p:spPr>
        <p:txBody>
          <a:bodyPr/>
          <a:lstStyle>
            <a:lvl1pPr>
              <a:defRPr sz="8400">
                <a:solidFill>
                  <a:srgbClr val="000000"/>
                </a:solidFill>
                <a:latin typeface="Gill Sans"/>
                <a:ea typeface="Gill Sans"/>
                <a:cs typeface="Gill Sans"/>
                <a:sym typeface="Gill Sans"/>
              </a:defRPr>
            </a:lvl1pPr>
          </a:lstStyle>
          <a:p>
            <a:pPr lvl="0">
              <a:defRPr sz="1800"/>
            </a:pPr>
            <a:r>
              <a:rPr sz="8400"/>
              <a:t>Title Text</a:t>
            </a:r>
          </a:p>
        </p:txBody>
      </p:sp>
      <p:sp>
        <p:nvSpPr>
          <p:cNvPr id="46" name="Shape 46"/>
          <p:cNvSpPr>
            <a:spLocks noGrp="1"/>
          </p:cNvSpPr>
          <p:nvPr>
            <p:ph type="body" idx="1"/>
          </p:nvPr>
        </p:nvSpPr>
        <p:spPr>
          <a:xfrm>
            <a:off x="7772400" y="2768600"/>
            <a:ext cx="3962400" cy="5715000"/>
          </a:xfrm>
          <a:prstGeom prst="rect">
            <a:avLst/>
          </a:prstGeom>
        </p:spPr>
        <p:txBody>
          <a:bodyPr lIns="50800" tIns="50800" rIns="50800" bIns="50800" anchor="ctr"/>
          <a:lstStyle>
            <a:lvl1pPr marL="812120" indent="-494620">
              <a:spcBef>
                <a:spcPts val="3800"/>
              </a:spcBef>
              <a:buSzPct val="171000"/>
              <a:defRPr sz="3200">
                <a:latin typeface="Gill Sans"/>
                <a:ea typeface="Gill Sans"/>
                <a:cs typeface="Gill Sans"/>
                <a:sym typeface="Gill Sans"/>
              </a:defRPr>
            </a:lvl1pPr>
            <a:lvl2pPr marL="1256620" indent="-494620">
              <a:spcBef>
                <a:spcPts val="3800"/>
              </a:spcBef>
              <a:buSzPct val="171000"/>
              <a:defRPr sz="3200">
                <a:latin typeface="Gill Sans"/>
                <a:ea typeface="Gill Sans"/>
                <a:cs typeface="Gill Sans"/>
                <a:sym typeface="Gill Sans"/>
              </a:defRPr>
            </a:lvl2pPr>
            <a:lvl3pPr marL="1701120" indent="-494620">
              <a:spcBef>
                <a:spcPts val="3800"/>
              </a:spcBef>
              <a:buSzPct val="171000"/>
              <a:defRPr sz="3200">
                <a:latin typeface="Gill Sans"/>
                <a:ea typeface="Gill Sans"/>
                <a:cs typeface="Gill Sans"/>
                <a:sym typeface="Gill Sans"/>
              </a:defRPr>
            </a:lvl3pPr>
            <a:lvl4pPr marL="2145620" indent="-494620">
              <a:spcBef>
                <a:spcPts val="3800"/>
              </a:spcBef>
              <a:buSzPct val="171000"/>
              <a:defRPr sz="3200">
                <a:latin typeface="Gill Sans"/>
                <a:ea typeface="Gill Sans"/>
                <a:cs typeface="Gill Sans"/>
                <a:sym typeface="Gill Sans"/>
              </a:defRPr>
            </a:lvl4pPr>
            <a:lvl5pPr marL="2590120" indent="-494620">
              <a:spcBef>
                <a:spcPts val="3800"/>
              </a:spcBef>
              <a:buSzPct val="171000"/>
              <a:defRPr sz="3200">
                <a:latin typeface="Gill Sans"/>
                <a:ea typeface="Gill Sans"/>
                <a:cs typeface="Gill San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Title Text</a:t>
            </a:r>
          </a:p>
        </p:txBody>
      </p:sp>
      <p:sp>
        <p:nvSpPr>
          <p:cNvPr id="21" name="Shape 21"/>
          <p:cNvSpPr>
            <a:spLocks noGrp="1"/>
          </p:cNvSpPr>
          <p:nvPr>
            <p:ph type="body" idx="1"/>
          </p:nvPr>
        </p:nvSpPr>
        <p:spPr>
          <a:prstGeom prst="rect">
            <a:avLst/>
          </a:prstGeom>
        </p:spPr>
        <p:txBody>
          <a:bodyPr/>
          <a:lstStyle>
            <a:lvl2pPr marL="1333500" indent="-571500">
              <a:defRPr sz="3600"/>
            </a:lvl2pPr>
            <a:lvl3pPr marL="1778000" indent="-571500">
              <a:buChar char="-"/>
              <a:defRPr sz="3600"/>
            </a:lvl3pPr>
            <a:lvl4pPr marL="2222500" indent="-571500">
              <a:defRPr sz="3200"/>
            </a:lvl4pPr>
            <a:lvl5pPr marL="2667000" indent="-571500">
              <a:buChar char="-"/>
              <a:defRPr sz="3200"/>
            </a:lvl5pPr>
          </a:lstStyle>
          <a:p>
            <a:pPr lvl="0">
              <a:defRPr sz="1800"/>
            </a:pPr>
            <a:r>
              <a:rPr sz="4200"/>
              <a:t>Body Level One</a:t>
            </a:r>
          </a:p>
          <a:p>
            <a:pPr lvl="1">
              <a:defRPr sz="1800"/>
            </a:pPr>
            <a:r>
              <a:rPr sz="3600"/>
              <a:t>Body Level Two</a:t>
            </a:r>
          </a:p>
          <a:p>
            <a:pPr lvl="2">
              <a:defRPr sz="1800"/>
            </a:pPr>
            <a:r>
              <a:rPr sz="3600"/>
              <a:t>Body Level Three</a:t>
            </a:r>
          </a:p>
          <a:p>
            <a:pPr lvl="3">
              <a:defRPr sz="1800"/>
            </a:pPr>
            <a:r>
              <a:rPr sz="3200"/>
              <a:t>Body Level Four</a:t>
            </a:r>
          </a:p>
          <a:p>
            <a:pPr lvl="4">
              <a:defRPr sz="1800"/>
            </a:pPr>
            <a:r>
              <a:rPr sz="3200"/>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25" name="Shape 25"/>
          <p:cNvSpPr>
            <a:spLocks noGrp="1"/>
          </p:cNvSpPr>
          <p:nvPr>
            <p:ph type="title"/>
          </p:nvPr>
        </p:nvSpPr>
        <p:spPr>
          <a:xfrm>
            <a:off x="1270000" y="254000"/>
            <a:ext cx="10464800" cy="2438400"/>
          </a:xfrm>
          <a:prstGeom prst="rect">
            <a:avLst/>
          </a:prstGeom>
        </p:spPr>
        <p:txBody>
          <a:bodyPr/>
          <a:lstStyle>
            <a:lvl1pPr>
              <a:defRPr sz="8400">
                <a:solidFill>
                  <a:srgbClr val="000000"/>
                </a:solidFill>
                <a:latin typeface="Gill Sans"/>
                <a:ea typeface="Gill Sans"/>
                <a:cs typeface="Gill Sans"/>
                <a:sym typeface="Gill Sans"/>
              </a:defRPr>
            </a:lvl1pPr>
          </a:lstStyle>
          <a:p>
            <a:pPr lvl="0">
              <a:defRPr sz="1800"/>
            </a:pPr>
            <a:r>
              <a:rPr sz="8400"/>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7" name="Shape 27"/>
          <p:cNvSpPr>
            <a:spLocks noGrp="1"/>
          </p:cNvSpPr>
          <p:nvPr>
            <p:ph type="title"/>
          </p:nvPr>
        </p:nvSpPr>
        <p:spPr>
          <a:xfrm>
            <a:off x="1270000" y="2971800"/>
            <a:ext cx="10464800" cy="3810000"/>
          </a:xfrm>
          <a:prstGeom prst="rect">
            <a:avLst/>
          </a:prstGeom>
        </p:spPr>
        <p:txBody>
          <a:bodyPr/>
          <a:lstStyle>
            <a:lvl1pPr>
              <a:defRPr sz="8400">
                <a:solidFill>
                  <a:srgbClr val="000000"/>
                </a:solidFill>
                <a:latin typeface="Gill Sans"/>
                <a:ea typeface="Gill Sans"/>
                <a:cs typeface="Gill Sans"/>
                <a:sym typeface="Gill Sans"/>
              </a:defRPr>
            </a:lvl1pPr>
          </a:lstStyle>
          <a:p>
            <a:pPr lvl="0">
              <a:defRPr sz="1800"/>
            </a:pPr>
            <a:r>
              <a:rPr sz="84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9" name="Shape 29"/>
          <p:cNvSpPr>
            <a:spLocks noGrp="1"/>
          </p:cNvSpPr>
          <p:nvPr>
            <p:ph type="title"/>
          </p:nvPr>
        </p:nvSpPr>
        <p:spPr>
          <a:xfrm>
            <a:off x="1270000" y="7366000"/>
            <a:ext cx="10464800" cy="1701800"/>
          </a:xfrm>
          <a:prstGeom prst="rect">
            <a:avLst/>
          </a:prstGeom>
        </p:spPr>
        <p:txBody>
          <a:bodyPr/>
          <a:lstStyle>
            <a:lvl1pPr>
              <a:defRPr sz="8400">
                <a:solidFill>
                  <a:srgbClr val="000000"/>
                </a:solidFill>
                <a:latin typeface="Gill Sans"/>
                <a:ea typeface="Gill Sans"/>
                <a:cs typeface="Gill Sans"/>
                <a:sym typeface="Gill Sans"/>
              </a:defRPr>
            </a:lvl1pPr>
          </a:lstStyle>
          <a:p>
            <a:pPr lvl="0">
              <a:defRPr sz="1800"/>
            </a:pPr>
            <a:r>
              <a:rPr sz="84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Horizontal Reflection">
    <p:spTree>
      <p:nvGrpSpPr>
        <p:cNvPr id="1" name=""/>
        <p:cNvGrpSpPr/>
        <p:nvPr/>
      </p:nvGrpSpPr>
      <p:grpSpPr>
        <a:xfrm>
          <a:off x="0" y="0"/>
          <a:ext cx="0" cy="0"/>
          <a:chOff x="0" y="0"/>
          <a:chExt cx="0" cy="0"/>
        </a:xfrm>
      </p:grpSpPr>
      <p:sp>
        <p:nvSpPr>
          <p:cNvPr id="31" name="Shape 31"/>
          <p:cNvSpPr>
            <a:spLocks noGrp="1"/>
          </p:cNvSpPr>
          <p:nvPr>
            <p:ph type="title"/>
          </p:nvPr>
        </p:nvSpPr>
        <p:spPr>
          <a:xfrm>
            <a:off x="1270000" y="7366000"/>
            <a:ext cx="10464800" cy="1701800"/>
          </a:xfrm>
          <a:prstGeom prst="rect">
            <a:avLst/>
          </a:prstGeom>
        </p:spPr>
        <p:txBody>
          <a:bodyPr/>
          <a:lstStyle>
            <a:lvl1pPr>
              <a:defRPr sz="8400">
                <a:solidFill>
                  <a:srgbClr val="000000"/>
                </a:solidFill>
                <a:latin typeface="Gill Sans"/>
                <a:ea typeface="Gill Sans"/>
                <a:cs typeface="Gill Sans"/>
                <a:sym typeface="Gill Sans"/>
              </a:defRPr>
            </a:lvl1pPr>
          </a:lstStyle>
          <a:p>
            <a:pPr lvl="0">
              <a:defRPr sz="1800"/>
            </a:pPr>
            <a:r>
              <a:rPr sz="84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3" name="Shape 33"/>
          <p:cNvSpPr>
            <a:spLocks noGrp="1"/>
          </p:cNvSpPr>
          <p:nvPr>
            <p:ph type="title"/>
          </p:nvPr>
        </p:nvSpPr>
        <p:spPr>
          <a:xfrm>
            <a:off x="635000" y="1409700"/>
            <a:ext cx="5867400" cy="3302000"/>
          </a:xfrm>
          <a:prstGeom prst="rect">
            <a:avLst/>
          </a:prstGeom>
        </p:spPr>
        <p:txBody>
          <a:bodyPr lIns="0" tIns="0" rIns="0" bIns="0" anchor="b"/>
          <a:lstStyle>
            <a:lvl1pPr>
              <a:defRPr sz="7000">
                <a:solidFill>
                  <a:srgbClr val="000000"/>
                </a:solidFill>
                <a:latin typeface="Gill Sans"/>
                <a:ea typeface="Gill Sans"/>
                <a:cs typeface="Gill Sans"/>
                <a:sym typeface="Gill Sans"/>
              </a:defRPr>
            </a:lvl1pPr>
          </a:lstStyle>
          <a:p>
            <a:pPr lvl="0">
              <a:defRPr sz="1800"/>
            </a:pPr>
            <a:r>
              <a:rPr sz="7000"/>
              <a:t>Title Text</a:t>
            </a:r>
          </a:p>
        </p:txBody>
      </p:sp>
      <p:sp>
        <p:nvSpPr>
          <p:cNvPr id="34" name="Shape 34"/>
          <p:cNvSpPr>
            <a:spLocks noGrp="1"/>
          </p:cNvSpPr>
          <p:nvPr>
            <p:ph type="body" idx="1"/>
          </p:nvPr>
        </p:nvSpPr>
        <p:spPr>
          <a:xfrm>
            <a:off x="635000" y="4787900"/>
            <a:ext cx="5867400" cy="3302000"/>
          </a:xfrm>
          <a:prstGeom prst="rect">
            <a:avLst/>
          </a:prstGeom>
        </p:spPr>
        <p:txBody>
          <a:bodyPr/>
          <a:lstStyle>
            <a:lvl1pPr marL="0" indent="0" algn="ctr">
              <a:spcBef>
                <a:spcPts val="0"/>
              </a:spcBef>
              <a:buSzTx/>
              <a:buNone/>
              <a:defRPr sz="3400">
                <a:latin typeface="Gill Sans"/>
                <a:ea typeface="Gill Sans"/>
                <a:cs typeface="Gill Sans"/>
                <a:sym typeface="Gill Sans"/>
              </a:defRPr>
            </a:lvl1pPr>
            <a:lvl2pPr marL="0" indent="0" algn="ctr">
              <a:spcBef>
                <a:spcPts val="0"/>
              </a:spcBef>
              <a:buSzTx/>
              <a:buNone/>
              <a:defRPr sz="3400">
                <a:latin typeface="Gill Sans"/>
                <a:ea typeface="Gill Sans"/>
                <a:cs typeface="Gill Sans"/>
                <a:sym typeface="Gill Sans"/>
              </a:defRPr>
            </a:lvl2pPr>
            <a:lvl3pPr marL="0" indent="0" algn="ctr">
              <a:spcBef>
                <a:spcPts val="0"/>
              </a:spcBef>
              <a:buSzTx/>
              <a:buNone/>
              <a:defRPr sz="3400">
                <a:latin typeface="Gill Sans"/>
                <a:ea typeface="Gill Sans"/>
                <a:cs typeface="Gill Sans"/>
                <a:sym typeface="Gill Sans"/>
              </a:defRPr>
            </a:lvl3pPr>
            <a:lvl4pPr marL="0" indent="0" algn="ctr">
              <a:spcBef>
                <a:spcPts val="0"/>
              </a:spcBef>
              <a:buSzTx/>
              <a:buNone/>
              <a:defRPr sz="3400">
                <a:latin typeface="Gill Sans"/>
                <a:ea typeface="Gill Sans"/>
                <a:cs typeface="Gill Sans"/>
                <a:sym typeface="Gill Sans"/>
              </a:defRPr>
            </a:lvl4pPr>
            <a:lvl5pPr marL="0" indent="0" algn="ctr">
              <a:spcBef>
                <a:spcPts val="0"/>
              </a:spcBef>
              <a:buSzTx/>
              <a:buNone/>
              <a:defRPr sz="3400">
                <a:latin typeface="Gill Sans"/>
                <a:ea typeface="Gill Sans"/>
                <a:cs typeface="Gill Sans"/>
                <a:sym typeface="Gill Sans"/>
              </a:defRPr>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Reflection">
    <p:spTree>
      <p:nvGrpSpPr>
        <p:cNvPr id="1" name=""/>
        <p:cNvGrpSpPr/>
        <p:nvPr/>
      </p:nvGrpSpPr>
      <p:grpSpPr>
        <a:xfrm>
          <a:off x="0" y="0"/>
          <a:ext cx="0" cy="0"/>
          <a:chOff x="0" y="0"/>
          <a:chExt cx="0" cy="0"/>
        </a:xfrm>
      </p:grpSpPr>
      <p:sp>
        <p:nvSpPr>
          <p:cNvPr id="36" name="Shape 36"/>
          <p:cNvSpPr>
            <a:spLocks noGrp="1"/>
          </p:cNvSpPr>
          <p:nvPr>
            <p:ph type="title"/>
          </p:nvPr>
        </p:nvSpPr>
        <p:spPr>
          <a:xfrm>
            <a:off x="635000" y="1409700"/>
            <a:ext cx="5867400" cy="3302000"/>
          </a:xfrm>
          <a:prstGeom prst="rect">
            <a:avLst/>
          </a:prstGeom>
        </p:spPr>
        <p:txBody>
          <a:bodyPr lIns="0" tIns="0" rIns="0" bIns="0" anchor="b"/>
          <a:lstStyle>
            <a:lvl1pPr>
              <a:defRPr sz="7000">
                <a:solidFill>
                  <a:srgbClr val="000000"/>
                </a:solidFill>
                <a:latin typeface="Gill Sans"/>
                <a:ea typeface="Gill Sans"/>
                <a:cs typeface="Gill Sans"/>
                <a:sym typeface="Gill Sans"/>
              </a:defRPr>
            </a:lvl1pPr>
          </a:lstStyle>
          <a:p>
            <a:pPr lvl="0">
              <a:defRPr sz="1800"/>
            </a:pPr>
            <a:r>
              <a:rPr sz="7000"/>
              <a:t>Title Text</a:t>
            </a:r>
          </a:p>
        </p:txBody>
      </p:sp>
      <p:sp>
        <p:nvSpPr>
          <p:cNvPr id="37" name="Shape 37"/>
          <p:cNvSpPr>
            <a:spLocks noGrp="1"/>
          </p:cNvSpPr>
          <p:nvPr>
            <p:ph type="body" idx="1"/>
          </p:nvPr>
        </p:nvSpPr>
        <p:spPr>
          <a:xfrm>
            <a:off x="635000" y="4787900"/>
            <a:ext cx="5867400" cy="3302000"/>
          </a:xfrm>
          <a:prstGeom prst="rect">
            <a:avLst/>
          </a:prstGeom>
        </p:spPr>
        <p:txBody>
          <a:bodyPr/>
          <a:lstStyle>
            <a:lvl1pPr marL="0" indent="0" algn="ctr">
              <a:spcBef>
                <a:spcPts val="0"/>
              </a:spcBef>
              <a:buSzTx/>
              <a:buNone/>
              <a:defRPr sz="3400">
                <a:latin typeface="Gill Sans"/>
                <a:ea typeface="Gill Sans"/>
                <a:cs typeface="Gill Sans"/>
                <a:sym typeface="Gill Sans"/>
              </a:defRPr>
            </a:lvl1pPr>
            <a:lvl2pPr marL="0" indent="0" algn="ctr">
              <a:spcBef>
                <a:spcPts val="0"/>
              </a:spcBef>
              <a:buSzTx/>
              <a:buNone/>
              <a:defRPr sz="3400">
                <a:latin typeface="Gill Sans"/>
                <a:ea typeface="Gill Sans"/>
                <a:cs typeface="Gill Sans"/>
                <a:sym typeface="Gill Sans"/>
              </a:defRPr>
            </a:lvl2pPr>
            <a:lvl3pPr marL="0" indent="0" algn="ctr">
              <a:spcBef>
                <a:spcPts val="0"/>
              </a:spcBef>
              <a:buSzTx/>
              <a:buNone/>
              <a:defRPr sz="3400">
                <a:latin typeface="Gill Sans"/>
                <a:ea typeface="Gill Sans"/>
                <a:cs typeface="Gill Sans"/>
                <a:sym typeface="Gill Sans"/>
              </a:defRPr>
            </a:lvl3pPr>
            <a:lvl4pPr marL="0" indent="0" algn="ctr">
              <a:spcBef>
                <a:spcPts val="0"/>
              </a:spcBef>
              <a:buSzTx/>
              <a:buNone/>
              <a:defRPr sz="3400">
                <a:latin typeface="Gill Sans"/>
                <a:ea typeface="Gill Sans"/>
                <a:cs typeface="Gill Sans"/>
                <a:sym typeface="Gill Sans"/>
              </a:defRPr>
            </a:lvl4pPr>
            <a:lvl5pPr marL="0" indent="0" algn="ctr">
              <a:spcBef>
                <a:spcPts val="0"/>
              </a:spcBef>
              <a:buSzTx/>
              <a:buNone/>
              <a:defRPr sz="3400">
                <a:latin typeface="Gill Sans"/>
                <a:ea typeface="Gill Sans"/>
                <a:cs typeface="Gill Sans"/>
                <a:sym typeface="Gill Sans"/>
              </a:defRPr>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hyperlink" Target="http://www.pdl.cmu.edu"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533393" y="1333506"/>
            <a:ext cx="11925655" cy="8"/>
          </a:xfrm>
          <a:prstGeom prst="line">
            <a:avLst/>
          </a:prstGeom>
          <a:ln w="38100">
            <a:solidFill>
              <a:srgbClr val="356CA9"/>
            </a:solidFill>
            <a:miter lim="400000"/>
          </a:ln>
        </p:spPr>
        <p:txBody>
          <a:bodyPr lIns="0" tIns="0" rIns="0" bIns="0"/>
          <a:lstStyle/>
          <a:p>
            <a:pPr lvl="0" algn="l" defTabSz="457200">
              <a:defRPr sz="1200">
                <a:latin typeface="Helvetica"/>
                <a:ea typeface="Helvetica"/>
                <a:cs typeface="Helvetica"/>
                <a:sym typeface="Helvetica"/>
              </a:defRPr>
            </a:pPr>
            <a:endParaRPr/>
          </a:p>
        </p:txBody>
      </p:sp>
      <p:sp>
        <p:nvSpPr>
          <p:cNvPr id="3" name="Shape 3"/>
          <p:cNvSpPr/>
          <p:nvPr/>
        </p:nvSpPr>
        <p:spPr>
          <a:xfrm>
            <a:off x="533400" y="9055100"/>
            <a:ext cx="11925655" cy="7"/>
          </a:xfrm>
          <a:prstGeom prst="line">
            <a:avLst/>
          </a:prstGeom>
          <a:ln w="63500">
            <a:solidFill>
              <a:srgbClr val="356CA9"/>
            </a:solidFill>
            <a:miter lim="400000"/>
          </a:ln>
        </p:spPr>
        <p:txBody>
          <a:bodyPr lIns="0" tIns="0" rIns="0" bIns="0"/>
          <a:lstStyle/>
          <a:p>
            <a:pPr lvl="0" algn="l" defTabSz="457200">
              <a:defRPr sz="1200">
                <a:latin typeface="Helvetica"/>
                <a:ea typeface="Helvetica"/>
                <a:cs typeface="Helvetica"/>
                <a:sym typeface="Helvetica"/>
              </a:defRPr>
            </a:pPr>
            <a:endParaRPr/>
          </a:p>
        </p:txBody>
      </p:sp>
      <p:sp>
        <p:nvSpPr>
          <p:cNvPr id="4" name="Shape 4"/>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ok"/>
                <a:ea typeface="Bodoni SvtyTwo ITC TT-Book"/>
                <a:cs typeface="Bodoni SvtyTwo ITC TT-Book"/>
                <a:sym typeface="Bodoni SvtyTwo ITC TT-Book"/>
              </a:defRPr>
            </a:lvl1pPr>
          </a:lstStyle>
          <a:p>
            <a:pPr lvl="0">
              <a:defRPr sz="1800"/>
            </a:pPr>
            <a:r>
              <a:rPr sz="2400"/>
              <a:t>Carnegie Mellon</a:t>
            </a:r>
          </a:p>
        </p:txBody>
      </p:sp>
      <p:sp>
        <p:nvSpPr>
          <p:cNvPr id="5" name="Shape 5"/>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pPr lvl="0">
              <a:defRPr b="0">
                <a:solidFill>
                  <a:srgbClr val="000000"/>
                </a:solidFill>
              </a:defRPr>
            </a:pPr>
            <a:r>
              <a:rPr b="1">
                <a:solidFill>
                  <a:srgbClr val="356CA9"/>
                </a:solidFill>
              </a:rPr>
              <a:t>Parallel Data Laboratory</a:t>
            </a:r>
          </a:p>
        </p:txBody>
      </p:sp>
      <p:sp>
        <p:nvSpPr>
          <p:cNvPr id="6" name="Shape 6"/>
          <p:cNvSpPr/>
          <p:nvPr/>
        </p:nvSpPr>
        <p:spPr>
          <a:xfrm>
            <a:off x="505097" y="9067800"/>
            <a:ext cx="2001950"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400">
                <a:latin typeface="Helvetica"/>
                <a:ea typeface="Helvetica"/>
                <a:cs typeface="Helvetica"/>
                <a:sym typeface="Helvetica"/>
                <a:hlinkClick r:id="rId14"/>
              </a:rPr>
              <a:t>http://www.pdl.cmu.edu</a:t>
            </a:r>
            <a:r>
              <a:rPr sz="1400">
                <a:latin typeface="Helvetica"/>
                <a:ea typeface="Helvetica"/>
                <a:cs typeface="Helvetica"/>
                <a:sym typeface="Helvetica"/>
              </a:rPr>
              <a:t>/</a:t>
            </a:r>
          </a:p>
        </p:txBody>
      </p:sp>
      <p:sp>
        <p:nvSpPr>
          <p:cNvPr id="7" name="Shape 7"/>
          <p:cNvSpPr/>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400">
                <a:latin typeface="Helvetica"/>
                <a:ea typeface="Helvetica"/>
                <a:cs typeface="Helvetica"/>
                <a:sym typeface="Helvetica"/>
              </a:rPr>
              <a:t>Aaron Harlap © October 15</a:t>
            </a:r>
          </a:p>
        </p:txBody>
      </p:sp>
      <p:sp>
        <p:nvSpPr>
          <p:cNvPr id="8" name="Shape 8"/>
          <p:cNvSpPr>
            <a:spLocks noGrp="1"/>
          </p:cNvSpPr>
          <p:nvPr>
            <p:ph type="title"/>
          </p:nvPr>
        </p:nvSpPr>
        <p:spPr>
          <a:xfrm>
            <a:off x="25400" y="254000"/>
            <a:ext cx="12966700" cy="1104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solidFill>
                  <a:srgbClr val="000000"/>
                </a:solidFill>
              </a:defRPr>
            </a:pPr>
            <a:r>
              <a:rPr sz="6500">
                <a:solidFill>
                  <a:srgbClr val="356CA9"/>
                </a:solidFill>
              </a:rPr>
              <a:t>Title Text</a:t>
            </a:r>
          </a:p>
        </p:txBody>
      </p:sp>
      <p:sp>
        <p:nvSpPr>
          <p:cNvPr id="9" name="Shape 9"/>
          <p:cNvSpPr>
            <a:spLocks noGrp="1"/>
          </p:cNvSpPr>
          <p:nvPr>
            <p:ph type="body" idx="1"/>
          </p:nvPr>
        </p:nvSpPr>
        <p:spPr>
          <a:xfrm>
            <a:off x="355600" y="1562100"/>
            <a:ext cx="122809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marL="1333500" indent="-571500">
              <a:defRPr sz="3600"/>
            </a:lvl2pPr>
            <a:lvl3pPr marL="1778000" indent="-571500">
              <a:buChar char="-"/>
              <a:defRPr sz="3600"/>
            </a:lvl3pPr>
            <a:lvl4pPr marL="2222500" indent="-571500">
              <a:defRPr sz="3200"/>
            </a:lvl4pPr>
            <a:lvl5pPr marL="2667000" indent="-571500">
              <a:buChar char="-"/>
              <a:defRPr sz="3200"/>
            </a:lvl5pPr>
          </a:lstStyle>
          <a:p>
            <a:pPr lvl="0">
              <a:defRPr sz="1800"/>
            </a:pPr>
            <a:r>
              <a:rPr sz="4200"/>
              <a:t>Body Level One</a:t>
            </a:r>
          </a:p>
          <a:p>
            <a:pPr lvl="1">
              <a:defRPr sz="1800"/>
            </a:pPr>
            <a:r>
              <a:rPr sz="3600"/>
              <a:t>Body Level Two</a:t>
            </a:r>
          </a:p>
          <a:p>
            <a:pPr lvl="2">
              <a:defRPr sz="1800"/>
            </a:pPr>
            <a:r>
              <a:rPr sz="3600"/>
              <a:t>Body Level Three</a:t>
            </a:r>
          </a:p>
          <a:p>
            <a:pPr lvl="3">
              <a:defRPr sz="1800"/>
            </a:pPr>
            <a:r>
              <a:rPr sz="3200"/>
              <a:t>Body Level Four</a:t>
            </a:r>
          </a:p>
          <a:p>
            <a:pPr lvl="4">
              <a:defRPr sz="1800"/>
            </a:pPr>
            <a:r>
              <a:rPr sz="3200"/>
              <a:t>Body Level Five</a:t>
            </a:r>
          </a:p>
        </p:txBody>
      </p:sp>
      <p:sp>
        <p:nvSpPr>
          <p:cNvPr id="10" name="Shape 10"/>
          <p:cNvSpPr>
            <a:spLocks noGrp="1"/>
          </p:cNvSpPr>
          <p:nvPr>
            <p:ph type="sldNum" sz="quarter" idx="2"/>
          </p:nvPr>
        </p:nvSpPr>
        <p:spPr>
          <a:xfrm>
            <a:off x="6325889" y="9105900"/>
            <a:ext cx="340322" cy="323553"/>
          </a:xfrm>
          <a:prstGeom prst="rect">
            <a:avLst/>
          </a:prstGeom>
          <a:ln w="12700">
            <a:miter lim="400000"/>
          </a:ln>
        </p:spPr>
        <p:txBody>
          <a:bodyPr wrap="none" lIns="0" tIns="0" rIns="0" bIns="0">
            <a:spAutoFit/>
          </a:bodyPr>
          <a:lstStyle>
            <a:lvl1pPr>
              <a:defRPr sz="1600">
                <a:latin typeface="+mn-lt"/>
                <a:ea typeface="+mn-ea"/>
                <a:cs typeface="+mn-cs"/>
                <a:sym typeface="Aria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6500">
          <a:solidFill>
            <a:srgbClr val="356CA9"/>
          </a:solidFill>
          <a:latin typeface="+mn-lt"/>
          <a:ea typeface="+mn-ea"/>
          <a:cs typeface="+mn-cs"/>
          <a:sym typeface="Arial"/>
        </a:defRPr>
      </a:lvl1pPr>
      <a:lvl2pPr indent="228600" algn="ctr" defTabSz="584200">
        <a:defRPr sz="6500">
          <a:solidFill>
            <a:srgbClr val="356CA9"/>
          </a:solidFill>
          <a:latin typeface="+mn-lt"/>
          <a:ea typeface="+mn-ea"/>
          <a:cs typeface="+mn-cs"/>
          <a:sym typeface="Arial"/>
        </a:defRPr>
      </a:lvl2pPr>
      <a:lvl3pPr indent="457200" algn="ctr" defTabSz="584200">
        <a:defRPr sz="6500">
          <a:solidFill>
            <a:srgbClr val="356CA9"/>
          </a:solidFill>
          <a:latin typeface="+mn-lt"/>
          <a:ea typeface="+mn-ea"/>
          <a:cs typeface="+mn-cs"/>
          <a:sym typeface="Arial"/>
        </a:defRPr>
      </a:lvl3pPr>
      <a:lvl4pPr indent="685800" algn="ctr" defTabSz="584200">
        <a:defRPr sz="6500">
          <a:solidFill>
            <a:srgbClr val="356CA9"/>
          </a:solidFill>
          <a:latin typeface="+mn-lt"/>
          <a:ea typeface="+mn-ea"/>
          <a:cs typeface="+mn-cs"/>
          <a:sym typeface="Arial"/>
        </a:defRPr>
      </a:lvl4pPr>
      <a:lvl5pPr indent="914400" algn="ctr" defTabSz="584200">
        <a:defRPr sz="6500">
          <a:solidFill>
            <a:srgbClr val="356CA9"/>
          </a:solidFill>
          <a:latin typeface="+mn-lt"/>
          <a:ea typeface="+mn-ea"/>
          <a:cs typeface="+mn-cs"/>
          <a:sym typeface="Arial"/>
        </a:defRPr>
      </a:lvl5pPr>
      <a:lvl6pPr indent="1143000" algn="ctr" defTabSz="584200">
        <a:defRPr sz="6500">
          <a:solidFill>
            <a:srgbClr val="356CA9"/>
          </a:solidFill>
          <a:latin typeface="+mn-lt"/>
          <a:ea typeface="+mn-ea"/>
          <a:cs typeface="+mn-cs"/>
          <a:sym typeface="Arial"/>
        </a:defRPr>
      </a:lvl6pPr>
      <a:lvl7pPr indent="1371600" algn="ctr" defTabSz="584200">
        <a:defRPr sz="6500">
          <a:solidFill>
            <a:srgbClr val="356CA9"/>
          </a:solidFill>
          <a:latin typeface="+mn-lt"/>
          <a:ea typeface="+mn-ea"/>
          <a:cs typeface="+mn-cs"/>
          <a:sym typeface="Arial"/>
        </a:defRPr>
      </a:lvl7pPr>
      <a:lvl8pPr indent="1600200" algn="ctr" defTabSz="584200">
        <a:defRPr sz="6500">
          <a:solidFill>
            <a:srgbClr val="356CA9"/>
          </a:solidFill>
          <a:latin typeface="+mn-lt"/>
          <a:ea typeface="+mn-ea"/>
          <a:cs typeface="+mn-cs"/>
          <a:sym typeface="Arial"/>
        </a:defRPr>
      </a:lvl8pPr>
      <a:lvl9pPr indent="1828800" algn="ctr" defTabSz="584200">
        <a:defRPr sz="6500">
          <a:solidFill>
            <a:srgbClr val="356CA9"/>
          </a:solidFill>
          <a:latin typeface="+mn-lt"/>
          <a:ea typeface="+mn-ea"/>
          <a:cs typeface="+mn-cs"/>
          <a:sym typeface="Arial"/>
        </a:defRPr>
      </a:lvl9pPr>
    </p:titleStyle>
    <p:bodyStyle>
      <a:lvl1pPr marL="889000" indent="-571500" defTabSz="584200">
        <a:spcBef>
          <a:spcPts val="2400"/>
        </a:spcBef>
        <a:buSzPct val="110000"/>
        <a:buChar char="•"/>
        <a:defRPr sz="4200">
          <a:latin typeface="+mn-lt"/>
          <a:ea typeface="+mn-ea"/>
          <a:cs typeface="+mn-cs"/>
          <a:sym typeface="Arial"/>
        </a:defRPr>
      </a:lvl1pPr>
      <a:lvl2pPr marL="1428750" indent="-666750" defTabSz="584200">
        <a:spcBef>
          <a:spcPts val="2400"/>
        </a:spcBef>
        <a:buSzPct val="110000"/>
        <a:buChar char="•"/>
        <a:defRPr sz="4200">
          <a:latin typeface="+mn-lt"/>
          <a:ea typeface="+mn-ea"/>
          <a:cs typeface="+mn-cs"/>
          <a:sym typeface="Arial"/>
        </a:defRPr>
      </a:lvl2pPr>
      <a:lvl3pPr marL="1873250" indent="-666750" defTabSz="584200">
        <a:spcBef>
          <a:spcPts val="2400"/>
        </a:spcBef>
        <a:buSzPct val="110000"/>
        <a:buChar char="•"/>
        <a:defRPr sz="4200">
          <a:latin typeface="+mn-lt"/>
          <a:ea typeface="+mn-ea"/>
          <a:cs typeface="+mn-cs"/>
          <a:sym typeface="Arial"/>
        </a:defRPr>
      </a:lvl3pPr>
      <a:lvl4pPr marL="2401093" indent="-750093" defTabSz="584200">
        <a:spcBef>
          <a:spcPts val="2400"/>
        </a:spcBef>
        <a:buSzPct val="110000"/>
        <a:buChar char="•"/>
        <a:defRPr sz="4200">
          <a:latin typeface="+mn-lt"/>
          <a:ea typeface="+mn-ea"/>
          <a:cs typeface="+mn-cs"/>
          <a:sym typeface="Arial"/>
        </a:defRPr>
      </a:lvl4pPr>
      <a:lvl5pPr marL="2845593" indent="-750093" defTabSz="584200">
        <a:spcBef>
          <a:spcPts val="2400"/>
        </a:spcBef>
        <a:buSzPct val="110000"/>
        <a:buChar char="•"/>
        <a:defRPr sz="4200">
          <a:latin typeface="+mn-lt"/>
          <a:ea typeface="+mn-ea"/>
          <a:cs typeface="+mn-cs"/>
          <a:sym typeface="Arial"/>
        </a:defRPr>
      </a:lvl5pPr>
      <a:lvl6pPr marL="3201193" indent="-750093" defTabSz="584200">
        <a:spcBef>
          <a:spcPts val="2400"/>
        </a:spcBef>
        <a:buSzPct val="110000"/>
        <a:buChar char="•"/>
        <a:defRPr sz="4200">
          <a:latin typeface="+mn-lt"/>
          <a:ea typeface="+mn-ea"/>
          <a:cs typeface="+mn-cs"/>
          <a:sym typeface="Arial"/>
        </a:defRPr>
      </a:lvl6pPr>
      <a:lvl7pPr marL="3556793" indent="-750093" defTabSz="584200">
        <a:spcBef>
          <a:spcPts val="2400"/>
        </a:spcBef>
        <a:buSzPct val="110000"/>
        <a:buChar char="•"/>
        <a:defRPr sz="4200">
          <a:latin typeface="+mn-lt"/>
          <a:ea typeface="+mn-ea"/>
          <a:cs typeface="+mn-cs"/>
          <a:sym typeface="Arial"/>
        </a:defRPr>
      </a:lvl7pPr>
      <a:lvl8pPr marL="3912393" indent="-750093" defTabSz="584200">
        <a:spcBef>
          <a:spcPts val="2400"/>
        </a:spcBef>
        <a:buSzPct val="110000"/>
        <a:buChar char="•"/>
        <a:defRPr sz="4200">
          <a:latin typeface="+mn-lt"/>
          <a:ea typeface="+mn-ea"/>
          <a:cs typeface="+mn-cs"/>
          <a:sym typeface="Arial"/>
        </a:defRPr>
      </a:lvl8pPr>
      <a:lvl9pPr marL="4267993" indent="-750093" defTabSz="584200">
        <a:spcBef>
          <a:spcPts val="2400"/>
        </a:spcBef>
        <a:buSzPct val="110000"/>
        <a:buChar char="•"/>
        <a:defRPr sz="4200">
          <a:latin typeface="+mn-lt"/>
          <a:ea typeface="+mn-ea"/>
          <a:cs typeface="+mn-cs"/>
          <a:sym typeface="Arial"/>
        </a:defRPr>
      </a:lvl9pPr>
    </p:bodyStyle>
    <p:otherStyle>
      <a:lvl1pPr algn="ctr" defTabSz="584200">
        <a:defRPr sz="1600">
          <a:solidFill>
            <a:schemeClr val="tx1"/>
          </a:solidFill>
          <a:latin typeface="+mn-lt"/>
          <a:ea typeface="+mn-ea"/>
          <a:cs typeface="+mn-cs"/>
          <a:sym typeface="Arial"/>
        </a:defRPr>
      </a:lvl1pPr>
      <a:lvl2pPr indent="228600" algn="ctr" defTabSz="584200">
        <a:defRPr sz="1600">
          <a:solidFill>
            <a:schemeClr val="tx1"/>
          </a:solidFill>
          <a:latin typeface="+mn-lt"/>
          <a:ea typeface="+mn-ea"/>
          <a:cs typeface="+mn-cs"/>
          <a:sym typeface="Arial"/>
        </a:defRPr>
      </a:lvl2pPr>
      <a:lvl3pPr indent="457200" algn="ctr" defTabSz="584200">
        <a:defRPr sz="1600">
          <a:solidFill>
            <a:schemeClr val="tx1"/>
          </a:solidFill>
          <a:latin typeface="+mn-lt"/>
          <a:ea typeface="+mn-ea"/>
          <a:cs typeface="+mn-cs"/>
          <a:sym typeface="Arial"/>
        </a:defRPr>
      </a:lvl3pPr>
      <a:lvl4pPr indent="685800" algn="ctr" defTabSz="584200">
        <a:defRPr sz="1600">
          <a:solidFill>
            <a:schemeClr val="tx1"/>
          </a:solidFill>
          <a:latin typeface="+mn-lt"/>
          <a:ea typeface="+mn-ea"/>
          <a:cs typeface="+mn-cs"/>
          <a:sym typeface="Arial"/>
        </a:defRPr>
      </a:lvl4pPr>
      <a:lvl5pPr indent="914400" algn="ctr" defTabSz="584200">
        <a:defRPr sz="1600">
          <a:solidFill>
            <a:schemeClr val="tx1"/>
          </a:solidFill>
          <a:latin typeface="+mn-lt"/>
          <a:ea typeface="+mn-ea"/>
          <a:cs typeface="+mn-cs"/>
          <a:sym typeface="Arial"/>
        </a:defRPr>
      </a:lvl5pPr>
      <a:lvl6pPr indent="1143000" algn="ctr" defTabSz="584200">
        <a:defRPr sz="1600">
          <a:solidFill>
            <a:schemeClr val="tx1"/>
          </a:solidFill>
          <a:latin typeface="+mn-lt"/>
          <a:ea typeface="+mn-ea"/>
          <a:cs typeface="+mn-cs"/>
          <a:sym typeface="Arial"/>
        </a:defRPr>
      </a:lvl6pPr>
      <a:lvl7pPr indent="1371600" algn="ctr" defTabSz="584200">
        <a:defRPr sz="1600">
          <a:solidFill>
            <a:schemeClr val="tx1"/>
          </a:solidFill>
          <a:latin typeface="+mn-lt"/>
          <a:ea typeface="+mn-ea"/>
          <a:cs typeface="+mn-cs"/>
          <a:sym typeface="Arial"/>
        </a:defRPr>
      </a:lvl7pPr>
      <a:lvl8pPr indent="1600200" algn="ctr" defTabSz="584200">
        <a:defRPr sz="1600">
          <a:solidFill>
            <a:schemeClr val="tx1"/>
          </a:solidFill>
          <a:latin typeface="+mn-lt"/>
          <a:ea typeface="+mn-ea"/>
          <a:cs typeface="+mn-cs"/>
          <a:sym typeface="Arial"/>
        </a:defRPr>
      </a:lvl8pPr>
      <a:lvl9pPr indent="1828800" algn="ctr" defTabSz="584200">
        <a:defRPr sz="16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xfrm>
            <a:off x="619137" y="1955301"/>
            <a:ext cx="11766526" cy="3102361"/>
          </a:xfrm>
          <a:prstGeom prst="rect">
            <a:avLst/>
          </a:prstGeom>
        </p:spPr>
        <p:txBody>
          <a:bodyPr/>
          <a:lstStyle/>
          <a:p>
            <a:pPr lvl="0">
              <a:defRPr sz="1800">
                <a:solidFill>
                  <a:srgbClr val="000000"/>
                </a:solidFill>
              </a:defRPr>
            </a:pPr>
            <a:r>
              <a:rPr sz="7000">
                <a:solidFill>
                  <a:srgbClr val="356CA9"/>
                </a:solidFill>
              </a:rPr>
              <a:t>Addressing the straggler problem for iterative convergent parallel ML</a:t>
            </a:r>
          </a:p>
        </p:txBody>
      </p:sp>
      <p:sp>
        <p:nvSpPr>
          <p:cNvPr id="51" name="Shape 51"/>
          <p:cNvSpPr/>
          <p:nvPr/>
        </p:nvSpPr>
        <p:spPr>
          <a:xfrm>
            <a:off x="1688901" y="5349607"/>
            <a:ext cx="9999532" cy="17645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lvl="0">
              <a:defRPr sz="1800"/>
            </a:pPr>
            <a:r>
              <a:rPr sz="3600" dirty="0"/>
              <a:t>Aaron Harlap, Henggang Cui, Wei Dai</a:t>
            </a:r>
            <a:r>
              <a:rPr sz="3600" dirty="0" smtClean="0"/>
              <a:t>,</a:t>
            </a:r>
            <a:endParaRPr lang="en-US" sz="3600" dirty="0" smtClean="0"/>
          </a:p>
          <a:p>
            <a:pPr lvl="0">
              <a:defRPr sz="1800"/>
            </a:pPr>
            <a:r>
              <a:rPr sz="3600" dirty="0" smtClean="0"/>
              <a:t> </a:t>
            </a:r>
            <a:r>
              <a:rPr sz="3600" dirty="0"/>
              <a:t>Jinliang Wei, Gregory R. Ganger, Phillip B. Gibbons, </a:t>
            </a:r>
            <a:endParaRPr lang="en-US" sz="3600" dirty="0" smtClean="0"/>
          </a:p>
          <a:p>
            <a:pPr lvl="0">
              <a:defRPr sz="1800"/>
            </a:pPr>
            <a:r>
              <a:rPr sz="3600" dirty="0" smtClean="0"/>
              <a:t>Garth </a:t>
            </a:r>
            <a:r>
              <a:rPr sz="3600" dirty="0"/>
              <a:t>A. Gibson, Eric P. Xing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New Approach: FlexRR</a:t>
            </a:r>
          </a:p>
        </p:txBody>
      </p:sp>
      <p:sp>
        <p:nvSpPr>
          <p:cNvPr id="177" name="Shape 1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10</a:t>
            </a:fld>
            <a:endParaRPr sz="1600"/>
          </a:p>
        </p:txBody>
      </p:sp>
      <p:sp>
        <p:nvSpPr>
          <p:cNvPr id="178" name="Shape 178"/>
          <p:cNvSpPr/>
          <p:nvPr/>
        </p:nvSpPr>
        <p:spPr>
          <a:xfrm>
            <a:off x="7488446" y="5033850"/>
            <a:ext cx="558997" cy="510479"/>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79" name="Shape 179"/>
          <p:cNvSpPr/>
          <p:nvPr/>
        </p:nvSpPr>
        <p:spPr>
          <a:xfrm>
            <a:off x="7488446" y="4528558"/>
            <a:ext cx="558997" cy="497779"/>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0" name="Shape 180"/>
          <p:cNvSpPr/>
          <p:nvPr/>
        </p:nvSpPr>
        <p:spPr>
          <a:xfrm>
            <a:off x="7488446" y="6057133"/>
            <a:ext cx="558997" cy="497779"/>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1" name="Shape 181"/>
          <p:cNvSpPr/>
          <p:nvPr/>
        </p:nvSpPr>
        <p:spPr>
          <a:xfrm>
            <a:off x="7488446" y="5538054"/>
            <a:ext cx="558997" cy="497780"/>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2" name="Shape 182"/>
          <p:cNvSpPr/>
          <p:nvPr/>
        </p:nvSpPr>
        <p:spPr>
          <a:xfrm>
            <a:off x="7488446" y="4026768"/>
            <a:ext cx="558997" cy="497779"/>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3" name="Shape 183"/>
          <p:cNvSpPr/>
          <p:nvPr/>
        </p:nvSpPr>
        <p:spPr>
          <a:xfrm>
            <a:off x="8885090" y="4000500"/>
            <a:ext cx="571501" cy="2540000"/>
          </a:xfrm>
          <a:prstGeom prst="rect">
            <a:avLst/>
          </a:prstGeom>
          <a:solidFill>
            <a:srgbClr val="F5D328"/>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4" name="Shape 184"/>
          <p:cNvSpPr/>
          <p:nvPr/>
        </p:nvSpPr>
        <p:spPr>
          <a:xfrm>
            <a:off x="10342163" y="4014069"/>
            <a:ext cx="558997" cy="429143"/>
          </a:xfrm>
          <a:prstGeom prst="rect">
            <a:avLst/>
          </a:prstGeom>
          <a:solidFill>
            <a:srgbClr val="F5D328"/>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5" name="Shape 185"/>
          <p:cNvSpPr/>
          <p:nvPr/>
        </p:nvSpPr>
        <p:spPr>
          <a:xfrm>
            <a:off x="11745394" y="4024256"/>
            <a:ext cx="558998" cy="2524384"/>
          </a:xfrm>
          <a:prstGeom prst="rect">
            <a:avLst/>
          </a:prstGeom>
          <a:solidFill>
            <a:srgbClr val="B36AE2"/>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6" name="Shape 186"/>
          <p:cNvSpPr/>
          <p:nvPr/>
        </p:nvSpPr>
        <p:spPr>
          <a:xfrm>
            <a:off x="10322106" y="4458569"/>
            <a:ext cx="558997" cy="2082801"/>
          </a:xfrm>
          <a:prstGeom prst="rect">
            <a:avLst/>
          </a:prstGeom>
          <a:solidFill>
            <a:srgbClr val="C82506"/>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7" name="Shape 187"/>
          <p:cNvSpPr/>
          <p:nvPr/>
        </p:nvSpPr>
        <p:spPr>
          <a:xfrm>
            <a:off x="696037" y="5028760"/>
            <a:ext cx="558997" cy="510480"/>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8" name="Shape 188"/>
          <p:cNvSpPr/>
          <p:nvPr/>
        </p:nvSpPr>
        <p:spPr>
          <a:xfrm>
            <a:off x="696037" y="4523468"/>
            <a:ext cx="558997" cy="497780"/>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89" name="Shape 189"/>
          <p:cNvSpPr/>
          <p:nvPr/>
        </p:nvSpPr>
        <p:spPr>
          <a:xfrm>
            <a:off x="696037" y="6052044"/>
            <a:ext cx="558997" cy="497779"/>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90" name="Shape 190"/>
          <p:cNvSpPr/>
          <p:nvPr/>
        </p:nvSpPr>
        <p:spPr>
          <a:xfrm>
            <a:off x="696037" y="5532965"/>
            <a:ext cx="558997" cy="497780"/>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91" name="Shape 191"/>
          <p:cNvSpPr/>
          <p:nvPr/>
        </p:nvSpPr>
        <p:spPr>
          <a:xfrm>
            <a:off x="696037" y="4021678"/>
            <a:ext cx="558997" cy="497780"/>
          </a:xfrm>
          <a:prstGeom prst="rect">
            <a:avLst/>
          </a:prstGeom>
          <a:solidFill>
            <a:srgbClr val="0365C0"/>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92" name="Shape 192"/>
          <p:cNvSpPr/>
          <p:nvPr/>
        </p:nvSpPr>
        <p:spPr>
          <a:xfrm>
            <a:off x="2117432" y="3378200"/>
            <a:ext cx="558997" cy="3157375"/>
          </a:xfrm>
          <a:prstGeom prst="rect">
            <a:avLst/>
          </a:prstGeom>
          <a:solidFill>
            <a:srgbClr val="F5D328"/>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93" name="Shape 193"/>
          <p:cNvSpPr/>
          <p:nvPr/>
        </p:nvSpPr>
        <p:spPr>
          <a:xfrm>
            <a:off x="3531591" y="4453105"/>
            <a:ext cx="558997" cy="2079420"/>
          </a:xfrm>
          <a:prstGeom prst="rect">
            <a:avLst/>
          </a:prstGeom>
          <a:solidFill>
            <a:srgbClr val="C82506"/>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94" name="Shape 194"/>
          <p:cNvSpPr/>
          <p:nvPr/>
        </p:nvSpPr>
        <p:spPr>
          <a:xfrm>
            <a:off x="4952986" y="4019167"/>
            <a:ext cx="558997" cy="2526058"/>
          </a:xfrm>
          <a:prstGeom prst="rect">
            <a:avLst/>
          </a:prstGeom>
          <a:solidFill>
            <a:srgbClr val="B36AE2"/>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195" name="Shape 195"/>
          <p:cNvSpPr/>
          <p:nvPr/>
        </p:nvSpPr>
        <p:spPr>
          <a:xfrm>
            <a:off x="2104732" y="5918200"/>
            <a:ext cx="584397" cy="0"/>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196" name="Shape 196"/>
          <p:cNvSpPr/>
          <p:nvPr/>
        </p:nvSpPr>
        <p:spPr>
          <a:xfrm>
            <a:off x="3518891" y="4876800"/>
            <a:ext cx="584397" cy="0"/>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197" name="Shape 197"/>
          <p:cNvSpPr/>
          <p:nvPr/>
        </p:nvSpPr>
        <p:spPr>
          <a:xfrm>
            <a:off x="685737" y="401466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198" name="Shape 198"/>
          <p:cNvSpPr/>
          <p:nvPr/>
        </p:nvSpPr>
        <p:spPr>
          <a:xfrm>
            <a:off x="683337" y="4519457"/>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199" name="Shape 199"/>
          <p:cNvSpPr/>
          <p:nvPr/>
        </p:nvSpPr>
        <p:spPr>
          <a:xfrm>
            <a:off x="683337" y="5024245"/>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0" name="Shape 200"/>
          <p:cNvSpPr/>
          <p:nvPr/>
        </p:nvSpPr>
        <p:spPr>
          <a:xfrm>
            <a:off x="683337" y="5530043"/>
            <a:ext cx="584397" cy="1270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1" name="Shape 201"/>
          <p:cNvSpPr/>
          <p:nvPr/>
        </p:nvSpPr>
        <p:spPr>
          <a:xfrm>
            <a:off x="683337" y="6041685"/>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2" name="Shape 202"/>
          <p:cNvSpPr/>
          <p:nvPr/>
        </p:nvSpPr>
        <p:spPr>
          <a:xfrm flipV="1">
            <a:off x="2111968" y="3378199"/>
            <a:ext cx="1" cy="3168432"/>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3" name="Shape 203"/>
          <p:cNvSpPr/>
          <p:nvPr/>
        </p:nvSpPr>
        <p:spPr>
          <a:xfrm flipV="1">
            <a:off x="2681892" y="3378200"/>
            <a:ext cx="1" cy="316843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4" name="Shape 204"/>
          <p:cNvSpPr/>
          <p:nvPr/>
        </p:nvSpPr>
        <p:spPr>
          <a:xfrm>
            <a:off x="2107464" y="3378200"/>
            <a:ext cx="584397" cy="0"/>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5" name="Shape 205"/>
          <p:cNvSpPr/>
          <p:nvPr/>
        </p:nvSpPr>
        <p:spPr>
          <a:xfrm>
            <a:off x="2104732" y="4013200"/>
            <a:ext cx="584397" cy="0"/>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6" name="Shape 206"/>
          <p:cNvSpPr/>
          <p:nvPr/>
        </p:nvSpPr>
        <p:spPr>
          <a:xfrm flipV="1">
            <a:off x="2104732" y="464819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7" name="Shape 207"/>
          <p:cNvSpPr/>
          <p:nvPr/>
        </p:nvSpPr>
        <p:spPr>
          <a:xfrm flipV="1">
            <a:off x="2104732" y="5283199"/>
            <a:ext cx="584397" cy="2"/>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8" name="Shape 208"/>
          <p:cNvSpPr/>
          <p:nvPr/>
        </p:nvSpPr>
        <p:spPr>
          <a:xfrm flipV="1">
            <a:off x="3526127" y="4457699"/>
            <a:ext cx="1" cy="2089769"/>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09" name="Shape 209"/>
          <p:cNvSpPr/>
          <p:nvPr/>
        </p:nvSpPr>
        <p:spPr>
          <a:xfrm flipV="1">
            <a:off x="4096051" y="4457699"/>
            <a:ext cx="1" cy="2089769"/>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0" name="Shape 210"/>
          <p:cNvSpPr/>
          <p:nvPr/>
        </p:nvSpPr>
        <p:spPr>
          <a:xfrm>
            <a:off x="3521291" y="4457700"/>
            <a:ext cx="584398" cy="0"/>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1" name="Shape 211"/>
          <p:cNvSpPr/>
          <p:nvPr/>
        </p:nvSpPr>
        <p:spPr>
          <a:xfrm flipV="1">
            <a:off x="3518891" y="5295899"/>
            <a:ext cx="584397" cy="2"/>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2" name="Shape 212"/>
          <p:cNvSpPr/>
          <p:nvPr/>
        </p:nvSpPr>
        <p:spPr>
          <a:xfrm flipV="1">
            <a:off x="3518891" y="571499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3" name="Shape 213"/>
          <p:cNvSpPr/>
          <p:nvPr/>
        </p:nvSpPr>
        <p:spPr>
          <a:xfrm flipV="1">
            <a:off x="3518891" y="613409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4" name="Shape 214"/>
          <p:cNvSpPr/>
          <p:nvPr/>
        </p:nvSpPr>
        <p:spPr>
          <a:xfrm flipV="1">
            <a:off x="4947522" y="3999481"/>
            <a:ext cx="1" cy="2546313"/>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5" name="Shape 215"/>
          <p:cNvSpPr/>
          <p:nvPr/>
        </p:nvSpPr>
        <p:spPr>
          <a:xfrm flipV="1">
            <a:off x="5517446" y="3999481"/>
            <a:ext cx="1" cy="2546312"/>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6" name="Shape 216"/>
          <p:cNvSpPr/>
          <p:nvPr/>
        </p:nvSpPr>
        <p:spPr>
          <a:xfrm>
            <a:off x="4942686" y="4012158"/>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7" name="Shape 217"/>
          <p:cNvSpPr/>
          <p:nvPr/>
        </p:nvSpPr>
        <p:spPr>
          <a:xfrm>
            <a:off x="4940286" y="4516945"/>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8" name="Shape 218"/>
          <p:cNvSpPr/>
          <p:nvPr/>
        </p:nvSpPr>
        <p:spPr>
          <a:xfrm>
            <a:off x="4940286" y="5021733"/>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19" name="Shape 219"/>
          <p:cNvSpPr/>
          <p:nvPr/>
        </p:nvSpPr>
        <p:spPr>
          <a:xfrm>
            <a:off x="4940286" y="5527532"/>
            <a:ext cx="584397" cy="12700"/>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20" name="Shape 220"/>
          <p:cNvSpPr/>
          <p:nvPr/>
        </p:nvSpPr>
        <p:spPr>
          <a:xfrm>
            <a:off x="4940286" y="6039173"/>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21" name="Shape 221"/>
          <p:cNvSpPr/>
          <p:nvPr/>
        </p:nvSpPr>
        <p:spPr>
          <a:xfrm flipH="1">
            <a:off x="438908" y="6553330"/>
            <a:ext cx="5334576" cy="1"/>
          </a:xfrm>
          <a:prstGeom prst="line">
            <a:avLst/>
          </a:prstGeom>
          <a:ln w="508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22" name="Shape 222"/>
          <p:cNvSpPr/>
          <p:nvPr/>
        </p:nvSpPr>
        <p:spPr>
          <a:xfrm>
            <a:off x="298814" y="6630596"/>
            <a:ext cx="1353443"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1</a:t>
            </a:r>
          </a:p>
        </p:txBody>
      </p:sp>
      <p:sp>
        <p:nvSpPr>
          <p:cNvPr id="223" name="Shape 223"/>
          <p:cNvSpPr/>
          <p:nvPr/>
        </p:nvSpPr>
        <p:spPr>
          <a:xfrm flipV="1">
            <a:off x="690573" y="4001993"/>
            <a:ext cx="1" cy="2546313"/>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24" name="Shape 224"/>
          <p:cNvSpPr/>
          <p:nvPr/>
        </p:nvSpPr>
        <p:spPr>
          <a:xfrm flipV="1">
            <a:off x="1260497" y="4001993"/>
            <a:ext cx="1" cy="2546313"/>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25" name="Shape 225"/>
          <p:cNvSpPr/>
          <p:nvPr/>
        </p:nvSpPr>
        <p:spPr>
          <a:xfrm>
            <a:off x="1725672" y="6630596"/>
            <a:ext cx="1353444"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2</a:t>
            </a:r>
          </a:p>
        </p:txBody>
      </p:sp>
      <p:sp>
        <p:nvSpPr>
          <p:cNvPr id="226" name="Shape 226"/>
          <p:cNvSpPr/>
          <p:nvPr/>
        </p:nvSpPr>
        <p:spPr>
          <a:xfrm>
            <a:off x="3152531" y="6630596"/>
            <a:ext cx="1353444"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3</a:t>
            </a:r>
          </a:p>
        </p:txBody>
      </p:sp>
      <p:sp>
        <p:nvSpPr>
          <p:cNvPr id="227" name="Shape 227"/>
          <p:cNvSpPr/>
          <p:nvPr/>
        </p:nvSpPr>
        <p:spPr>
          <a:xfrm>
            <a:off x="4555763" y="6630596"/>
            <a:ext cx="1353444"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4</a:t>
            </a:r>
          </a:p>
        </p:txBody>
      </p:sp>
      <p:sp>
        <p:nvSpPr>
          <p:cNvPr id="228" name="Shape 228"/>
          <p:cNvSpPr/>
          <p:nvPr/>
        </p:nvSpPr>
        <p:spPr>
          <a:xfrm>
            <a:off x="1068921" y="2686127"/>
            <a:ext cx="4070178" cy="533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800" b="1">
                <a:latin typeface="Times Roman"/>
                <a:ea typeface="Times Roman"/>
                <a:cs typeface="Times Roman"/>
                <a:sym typeface="Times Roman"/>
              </a:defRPr>
            </a:lvl1pPr>
          </a:lstStyle>
          <a:p>
            <a:pPr lvl="0">
              <a:defRPr sz="1800" b="0"/>
            </a:pPr>
            <a:r>
              <a:rPr sz="2800" b="1"/>
              <a:t>Initial Work Assignments </a:t>
            </a:r>
          </a:p>
        </p:txBody>
      </p:sp>
      <p:sp>
        <p:nvSpPr>
          <p:cNvPr id="229" name="Shape 229"/>
          <p:cNvSpPr/>
          <p:nvPr/>
        </p:nvSpPr>
        <p:spPr>
          <a:xfrm>
            <a:off x="8897140" y="5919069"/>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0" name="Shape 230"/>
          <p:cNvSpPr/>
          <p:nvPr/>
        </p:nvSpPr>
        <p:spPr>
          <a:xfrm>
            <a:off x="10311299" y="487766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1" name="Shape 231"/>
          <p:cNvSpPr/>
          <p:nvPr/>
        </p:nvSpPr>
        <p:spPr>
          <a:xfrm>
            <a:off x="7478145" y="4019758"/>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2" name="Shape 232"/>
          <p:cNvSpPr/>
          <p:nvPr/>
        </p:nvSpPr>
        <p:spPr>
          <a:xfrm>
            <a:off x="7475746" y="4524546"/>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3" name="Shape 233"/>
          <p:cNvSpPr/>
          <p:nvPr/>
        </p:nvSpPr>
        <p:spPr>
          <a:xfrm>
            <a:off x="7475746" y="5029334"/>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4" name="Shape 234"/>
          <p:cNvSpPr/>
          <p:nvPr/>
        </p:nvSpPr>
        <p:spPr>
          <a:xfrm>
            <a:off x="7475746" y="5535133"/>
            <a:ext cx="584397" cy="1270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5" name="Shape 235"/>
          <p:cNvSpPr/>
          <p:nvPr/>
        </p:nvSpPr>
        <p:spPr>
          <a:xfrm>
            <a:off x="7475746" y="6046775"/>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6" name="Shape 236"/>
          <p:cNvSpPr/>
          <p:nvPr/>
        </p:nvSpPr>
        <p:spPr>
          <a:xfrm flipV="1">
            <a:off x="8904377" y="4012671"/>
            <a:ext cx="1" cy="2539049"/>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7" name="Shape 237"/>
          <p:cNvSpPr/>
          <p:nvPr/>
        </p:nvSpPr>
        <p:spPr>
          <a:xfrm flipV="1">
            <a:off x="9474300" y="4014069"/>
            <a:ext cx="1" cy="253765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8" name="Shape 238"/>
          <p:cNvSpPr/>
          <p:nvPr/>
        </p:nvSpPr>
        <p:spPr>
          <a:xfrm>
            <a:off x="8902604" y="4008886"/>
            <a:ext cx="584296"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39" name="Shape 239"/>
          <p:cNvSpPr/>
          <p:nvPr/>
        </p:nvSpPr>
        <p:spPr>
          <a:xfrm>
            <a:off x="8897140" y="4649069"/>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0" name="Shape 240"/>
          <p:cNvSpPr/>
          <p:nvPr/>
        </p:nvSpPr>
        <p:spPr>
          <a:xfrm>
            <a:off x="8897140" y="5284069"/>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1" name="Shape 241"/>
          <p:cNvSpPr/>
          <p:nvPr/>
        </p:nvSpPr>
        <p:spPr>
          <a:xfrm flipV="1">
            <a:off x="10318536" y="4014069"/>
            <a:ext cx="1" cy="2538489"/>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2" name="Shape 242"/>
          <p:cNvSpPr/>
          <p:nvPr/>
        </p:nvSpPr>
        <p:spPr>
          <a:xfrm flipV="1">
            <a:off x="10888459" y="4014069"/>
            <a:ext cx="1" cy="2538488"/>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3" name="Shape 243"/>
          <p:cNvSpPr/>
          <p:nvPr/>
        </p:nvSpPr>
        <p:spPr>
          <a:xfrm>
            <a:off x="10313699" y="4458569"/>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4" name="Shape 244"/>
          <p:cNvSpPr/>
          <p:nvPr/>
        </p:nvSpPr>
        <p:spPr>
          <a:xfrm>
            <a:off x="10311299" y="529676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5" name="Shape 245"/>
          <p:cNvSpPr/>
          <p:nvPr/>
        </p:nvSpPr>
        <p:spPr>
          <a:xfrm flipV="1">
            <a:off x="10311299" y="571586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6" name="Shape 246"/>
          <p:cNvSpPr/>
          <p:nvPr/>
        </p:nvSpPr>
        <p:spPr>
          <a:xfrm>
            <a:off x="10311299" y="6134969"/>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7" name="Shape 247"/>
          <p:cNvSpPr/>
          <p:nvPr/>
        </p:nvSpPr>
        <p:spPr>
          <a:xfrm flipV="1">
            <a:off x="11739930" y="4004571"/>
            <a:ext cx="1" cy="2546312"/>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8" name="Shape 248"/>
          <p:cNvSpPr/>
          <p:nvPr/>
        </p:nvSpPr>
        <p:spPr>
          <a:xfrm flipV="1">
            <a:off x="12309854" y="4004570"/>
            <a:ext cx="1" cy="2546313"/>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49" name="Shape 249"/>
          <p:cNvSpPr/>
          <p:nvPr/>
        </p:nvSpPr>
        <p:spPr>
          <a:xfrm>
            <a:off x="11735094" y="4017247"/>
            <a:ext cx="584397"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0" name="Shape 250"/>
          <p:cNvSpPr/>
          <p:nvPr/>
        </p:nvSpPr>
        <p:spPr>
          <a:xfrm>
            <a:off x="11732694" y="4522035"/>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1" name="Shape 251"/>
          <p:cNvSpPr/>
          <p:nvPr/>
        </p:nvSpPr>
        <p:spPr>
          <a:xfrm>
            <a:off x="11732694" y="5026822"/>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2" name="Shape 252"/>
          <p:cNvSpPr/>
          <p:nvPr/>
        </p:nvSpPr>
        <p:spPr>
          <a:xfrm>
            <a:off x="11732694" y="5532621"/>
            <a:ext cx="584398" cy="1270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3" name="Shape 253"/>
          <p:cNvSpPr/>
          <p:nvPr/>
        </p:nvSpPr>
        <p:spPr>
          <a:xfrm>
            <a:off x="11732694" y="6044262"/>
            <a:ext cx="584398"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4" name="Shape 254"/>
          <p:cNvSpPr/>
          <p:nvPr/>
        </p:nvSpPr>
        <p:spPr>
          <a:xfrm flipH="1">
            <a:off x="7231316" y="6558419"/>
            <a:ext cx="5334576" cy="1"/>
          </a:xfrm>
          <a:prstGeom prst="line">
            <a:avLst/>
          </a:prstGeom>
          <a:ln w="508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5" name="Shape 255"/>
          <p:cNvSpPr/>
          <p:nvPr/>
        </p:nvSpPr>
        <p:spPr>
          <a:xfrm>
            <a:off x="7091222" y="6635685"/>
            <a:ext cx="1353444"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1</a:t>
            </a:r>
          </a:p>
        </p:txBody>
      </p:sp>
      <p:sp>
        <p:nvSpPr>
          <p:cNvPr id="256" name="Shape 256"/>
          <p:cNvSpPr/>
          <p:nvPr/>
        </p:nvSpPr>
        <p:spPr>
          <a:xfrm flipV="1">
            <a:off x="7482982" y="4007082"/>
            <a:ext cx="1" cy="2546313"/>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7" name="Shape 257"/>
          <p:cNvSpPr/>
          <p:nvPr/>
        </p:nvSpPr>
        <p:spPr>
          <a:xfrm flipV="1">
            <a:off x="8052905" y="4007082"/>
            <a:ext cx="1" cy="2546313"/>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258" name="Shape 258"/>
          <p:cNvSpPr/>
          <p:nvPr/>
        </p:nvSpPr>
        <p:spPr>
          <a:xfrm>
            <a:off x="8518081" y="6635685"/>
            <a:ext cx="1353444"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2</a:t>
            </a:r>
          </a:p>
        </p:txBody>
      </p:sp>
      <p:sp>
        <p:nvSpPr>
          <p:cNvPr id="259" name="Shape 259"/>
          <p:cNvSpPr/>
          <p:nvPr/>
        </p:nvSpPr>
        <p:spPr>
          <a:xfrm>
            <a:off x="9944940" y="6635685"/>
            <a:ext cx="1353444"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3</a:t>
            </a:r>
          </a:p>
        </p:txBody>
      </p:sp>
      <p:sp>
        <p:nvSpPr>
          <p:cNvPr id="260" name="Shape 260"/>
          <p:cNvSpPr/>
          <p:nvPr/>
        </p:nvSpPr>
        <p:spPr>
          <a:xfrm>
            <a:off x="11348171" y="6635685"/>
            <a:ext cx="1353444" cy="469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b="1">
                <a:latin typeface="Times Roman"/>
                <a:ea typeface="Times Roman"/>
                <a:cs typeface="Times Roman"/>
                <a:sym typeface="Times Roman"/>
              </a:defRPr>
            </a:lvl1pPr>
          </a:lstStyle>
          <a:p>
            <a:pPr lvl="0">
              <a:defRPr sz="1800" b="0"/>
            </a:pPr>
            <a:r>
              <a:rPr sz="2400" b="1"/>
              <a:t>Worker 4</a:t>
            </a:r>
          </a:p>
        </p:txBody>
      </p:sp>
      <p:sp>
        <p:nvSpPr>
          <p:cNvPr id="261" name="Shape 261"/>
          <p:cNvSpPr/>
          <p:nvPr/>
        </p:nvSpPr>
        <p:spPr>
          <a:xfrm>
            <a:off x="7436711" y="2692400"/>
            <a:ext cx="4919415" cy="533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800" b="1">
                <a:latin typeface="Times Roman"/>
                <a:ea typeface="Times Roman"/>
                <a:cs typeface="Times Roman"/>
                <a:sym typeface="Times Roman"/>
              </a:defRPr>
            </a:lvl1pPr>
          </a:lstStyle>
          <a:p>
            <a:pPr lvl="0">
              <a:defRPr sz="1800" b="0"/>
            </a:pPr>
            <a:r>
              <a:rPr sz="2800" b="1"/>
              <a:t>Rebalanced Work Assignments </a:t>
            </a:r>
          </a:p>
        </p:txBody>
      </p:sp>
      <p:sp>
        <p:nvSpPr>
          <p:cNvPr id="262" name="Shape 262"/>
          <p:cNvSpPr/>
          <p:nvPr/>
        </p:nvSpPr>
        <p:spPr>
          <a:xfrm>
            <a:off x="6110376" y="4760256"/>
            <a:ext cx="784048" cy="510479"/>
          </a:xfrm>
          <a:prstGeom prst="rightArrow">
            <a:avLst>
              <a:gd name="adj1" fmla="val 32000"/>
              <a:gd name="adj2" fmla="val 98298"/>
            </a:avLst>
          </a:prstGeom>
          <a:solidFill/>
          <a:ln w="12700">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latin typeface="Helvetica Light"/>
                <a:ea typeface="Helvetica Light"/>
                <a:cs typeface="Helvetica Light"/>
                <a:sym typeface="Helvetica Light"/>
              </a:defRPr>
            </a:pPr>
            <a:endParaRPr/>
          </a:p>
        </p:txBody>
      </p:sp>
      <p:sp>
        <p:nvSpPr>
          <p:cNvPr id="263" name="Shape 263"/>
          <p:cNvSpPr/>
          <p:nvPr/>
        </p:nvSpPr>
        <p:spPr>
          <a:xfrm>
            <a:off x="10322106" y="4019694"/>
            <a:ext cx="571501" cy="1"/>
          </a:xfrm>
          <a:prstGeom prst="line">
            <a:avLst/>
          </a:prstGeom>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RR Constraints</a:t>
            </a:r>
          </a:p>
        </p:txBody>
      </p:sp>
      <p:sp>
        <p:nvSpPr>
          <p:cNvPr id="268" name="Shape 268"/>
          <p:cNvSpPr>
            <a:spLocks noGrp="1"/>
          </p:cNvSpPr>
          <p:nvPr>
            <p:ph type="body" idx="1"/>
          </p:nvPr>
        </p:nvSpPr>
        <p:spPr>
          <a:prstGeom prst="rect">
            <a:avLst/>
          </a:prstGeom>
        </p:spPr>
        <p:txBody>
          <a:bodyPr/>
          <a:lstStyle/>
          <a:p>
            <a:pPr lvl="0">
              <a:defRPr sz="1800"/>
            </a:pPr>
            <a:r>
              <a:rPr sz="4200"/>
              <a:t>Input data too big fit all of it into memory </a:t>
            </a:r>
          </a:p>
          <a:p>
            <a:pPr lvl="0">
              <a:defRPr sz="1800"/>
            </a:pPr>
            <a:r>
              <a:rPr sz="4200"/>
              <a:t>All - to - All communication / synchronization is expensive </a:t>
            </a:r>
          </a:p>
          <a:p>
            <a:pPr lvl="0">
              <a:defRPr sz="1800"/>
            </a:pPr>
            <a:r>
              <a:rPr sz="4200"/>
              <a:t>Central arbiter can be a bottleneck</a:t>
            </a:r>
          </a:p>
        </p:txBody>
      </p:sp>
      <p:sp>
        <p:nvSpPr>
          <p:cNvPr id="269" name="Shape 269"/>
          <p:cNvSpPr>
            <a:spLocks noGrp="1"/>
          </p:cNvSpPr>
          <p:nvPr>
            <p:ph type="sldNum" sz="quarter" idx="2"/>
          </p:nvPr>
        </p:nvSpPr>
        <p:spPr>
          <a:xfrm>
            <a:off x="6333430" y="9105900"/>
            <a:ext cx="325240"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11</a:t>
            </a:fld>
            <a:endParaRPr sz="16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RR Constraints</a:t>
            </a:r>
          </a:p>
        </p:txBody>
      </p:sp>
      <p:sp>
        <p:nvSpPr>
          <p:cNvPr id="274" name="Shape 27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12</a:t>
            </a:fld>
            <a:endParaRPr sz="1600"/>
          </a:p>
        </p:txBody>
      </p:sp>
      <p:grpSp>
        <p:nvGrpSpPr>
          <p:cNvPr id="311" name="Group 311"/>
          <p:cNvGrpSpPr/>
          <p:nvPr/>
        </p:nvGrpSpPr>
        <p:grpSpPr>
          <a:xfrm>
            <a:off x="2003385" y="1685900"/>
            <a:ext cx="9010731" cy="6667564"/>
            <a:chOff x="0" y="0"/>
            <a:chExt cx="9010730" cy="6667562"/>
          </a:xfrm>
        </p:grpSpPr>
        <p:sp>
          <p:nvSpPr>
            <p:cNvPr id="275" name="Shape 275"/>
            <p:cNvSpPr/>
            <p:nvPr/>
          </p:nvSpPr>
          <p:spPr>
            <a:xfrm>
              <a:off x="297858" y="2892600"/>
              <a:ext cx="923358" cy="923358"/>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76" name="Shape 276"/>
            <p:cNvSpPr/>
            <p:nvPr/>
          </p:nvSpPr>
          <p:spPr>
            <a:xfrm>
              <a:off x="297858" y="270267"/>
              <a:ext cx="923358" cy="92335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77" name="Shape 277"/>
            <p:cNvSpPr/>
            <p:nvPr/>
          </p:nvSpPr>
          <p:spPr>
            <a:xfrm>
              <a:off x="4212283" y="270267"/>
              <a:ext cx="923358" cy="92335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78" name="Shape 278"/>
            <p:cNvSpPr/>
            <p:nvPr/>
          </p:nvSpPr>
          <p:spPr>
            <a:xfrm>
              <a:off x="7767890" y="270267"/>
              <a:ext cx="923358" cy="92335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79" name="Shape 279"/>
            <p:cNvSpPr/>
            <p:nvPr/>
          </p:nvSpPr>
          <p:spPr>
            <a:xfrm>
              <a:off x="7767890" y="2892600"/>
              <a:ext cx="923358" cy="923358"/>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0" name="Shape 280"/>
            <p:cNvSpPr/>
            <p:nvPr/>
          </p:nvSpPr>
          <p:spPr>
            <a:xfrm>
              <a:off x="7767890" y="5456452"/>
              <a:ext cx="923358" cy="923358"/>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1" name="Shape 281"/>
            <p:cNvSpPr/>
            <p:nvPr/>
          </p:nvSpPr>
          <p:spPr>
            <a:xfrm>
              <a:off x="297858" y="5456452"/>
              <a:ext cx="923358" cy="923358"/>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2" name="Shape 282"/>
            <p:cNvSpPr/>
            <p:nvPr/>
          </p:nvSpPr>
          <p:spPr>
            <a:xfrm>
              <a:off x="4212283" y="5456452"/>
              <a:ext cx="923358" cy="923358"/>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3" name="Shape 283"/>
            <p:cNvSpPr/>
            <p:nvPr/>
          </p:nvSpPr>
          <p:spPr>
            <a:xfrm>
              <a:off x="1227610" y="720720"/>
              <a:ext cx="2978279" cy="1"/>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4" name="Shape 284"/>
            <p:cNvSpPr/>
            <p:nvPr/>
          </p:nvSpPr>
          <p:spPr>
            <a:xfrm>
              <a:off x="1227610" y="5918131"/>
              <a:ext cx="2978279" cy="1"/>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5" name="Shape 285"/>
            <p:cNvSpPr/>
            <p:nvPr/>
          </p:nvSpPr>
          <p:spPr>
            <a:xfrm flipV="1">
              <a:off x="759536" y="3838992"/>
              <a:ext cx="1" cy="1594426"/>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6" name="Shape 286"/>
            <p:cNvSpPr/>
            <p:nvPr/>
          </p:nvSpPr>
          <p:spPr>
            <a:xfrm flipV="1">
              <a:off x="5130897" y="720720"/>
              <a:ext cx="2655627" cy="1"/>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7" name="Shape 287"/>
            <p:cNvSpPr/>
            <p:nvPr/>
          </p:nvSpPr>
          <p:spPr>
            <a:xfrm>
              <a:off x="5130897" y="5803315"/>
              <a:ext cx="2655627" cy="1"/>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8" name="Shape 288"/>
            <p:cNvSpPr/>
            <p:nvPr/>
          </p:nvSpPr>
          <p:spPr>
            <a:xfrm flipV="1">
              <a:off x="753510" y="1219686"/>
              <a:ext cx="1" cy="1646852"/>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89" name="Shape 289"/>
            <p:cNvSpPr/>
            <p:nvPr/>
          </p:nvSpPr>
          <p:spPr>
            <a:xfrm flipV="1">
              <a:off x="8237975" y="3813747"/>
              <a:ext cx="1" cy="1644916"/>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0" name="Shape 290"/>
            <p:cNvSpPr/>
            <p:nvPr/>
          </p:nvSpPr>
          <p:spPr>
            <a:xfrm flipV="1">
              <a:off x="8229569" y="1221307"/>
              <a:ext cx="1" cy="1643611"/>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1" name="Shape 291"/>
            <p:cNvSpPr/>
            <p:nvPr/>
          </p:nvSpPr>
          <p:spPr>
            <a:xfrm flipV="1">
              <a:off x="1224728" y="1118611"/>
              <a:ext cx="2984042" cy="1849002"/>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2" name="Shape 292"/>
            <p:cNvSpPr/>
            <p:nvPr/>
          </p:nvSpPr>
          <p:spPr>
            <a:xfrm>
              <a:off x="1193244" y="3365504"/>
              <a:ext cx="6602618" cy="1"/>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3" name="Shape 293"/>
            <p:cNvSpPr/>
            <p:nvPr/>
          </p:nvSpPr>
          <p:spPr>
            <a:xfrm>
              <a:off x="1240471" y="3738977"/>
              <a:ext cx="2952557" cy="1794456"/>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4" name="Shape 294"/>
            <p:cNvSpPr/>
            <p:nvPr/>
          </p:nvSpPr>
          <p:spPr>
            <a:xfrm flipV="1">
              <a:off x="1224729" y="964397"/>
              <a:ext cx="6533622" cy="2157431"/>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5" name="Shape 295"/>
            <p:cNvSpPr/>
            <p:nvPr/>
          </p:nvSpPr>
          <p:spPr>
            <a:xfrm>
              <a:off x="1256213" y="3599332"/>
              <a:ext cx="6470654" cy="1970156"/>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6" name="Shape 296"/>
            <p:cNvSpPr/>
            <p:nvPr/>
          </p:nvSpPr>
          <p:spPr>
            <a:xfrm>
              <a:off x="5144786" y="1094193"/>
              <a:ext cx="2627848" cy="1897839"/>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7" name="Shape 297"/>
            <p:cNvSpPr/>
            <p:nvPr/>
          </p:nvSpPr>
          <p:spPr>
            <a:xfrm>
              <a:off x="4935914" y="1190239"/>
              <a:ext cx="2942944" cy="4260365"/>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8" name="Shape 298"/>
            <p:cNvSpPr/>
            <p:nvPr/>
          </p:nvSpPr>
          <p:spPr>
            <a:xfrm flipV="1">
              <a:off x="4674267" y="1208706"/>
              <a:ext cx="1" cy="4221439"/>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299" name="Shape 299"/>
            <p:cNvSpPr/>
            <p:nvPr/>
          </p:nvSpPr>
          <p:spPr>
            <a:xfrm flipV="1">
              <a:off x="965541" y="1224950"/>
              <a:ext cx="3368861" cy="4228766"/>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12" name="Shape 312"/>
            <p:cNvSpPr/>
            <p:nvPr/>
          </p:nvSpPr>
          <p:spPr>
            <a:xfrm>
              <a:off x="1236985" y="0"/>
              <a:ext cx="6509815" cy="277240"/>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275" y="-5387"/>
                    <a:pt x="14475" y="-5400"/>
                    <a:pt x="21600" y="16162"/>
                  </a:cubicBezTo>
                </a:path>
              </a:pathLst>
            </a:custGeom>
            <a:noFill/>
            <a:ln w="63500" cap="flat">
              <a:solidFill>
                <a:srgbClr val="000000"/>
              </a:solidFill>
              <a:prstDash val="solid"/>
              <a:miter lim="400000"/>
              <a:headEnd type="triangle" w="med" len="med"/>
              <a:tailEnd type="triangle" w="med" len="med"/>
            </a:ln>
            <a:effectLst/>
          </p:spPr>
          <p:txBody>
            <a:bodyPr/>
            <a:lstStyle/>
            <a:p>
              <a:pPr lvl="0"/>
              <a:endParaRPr/>
            </a:p>
          </p:txBody>
        </p:sp>
        <p:sp>
          <p:nvSpPr>
            <p:cNvPr id="313" name="Shape 313"/>
            <p:cNvSpPr/>
            <p:nvPr/>
          </p:nvSpPr>
          <p:spPr>
            <a:xfrm>
              <a:off x="8732809" y="1204656"/>
              <a:ext cx="277922" cy="4247087"/>
            </a:xfrm>
            <a:custGeom>
              <a:avLst/>
              <a:gdLst/>
              <a:ahLst/>
              <a:cxnLst>
                <a:cxn ang="0">
                  <a:pos x="wd2" y="hd2"/>
                </a:cxn>
                <a:cxn ang="5400000">
                  <a:pos x="wd2" y="hd2"/>
                </a:cxn>
                <a:cxn ang="10800000">
                  <a:pos x="wd2" y="hd2"/>
                </a:cxn>
                <a:cxn ang="16200000">
                  <a:pos x="wd2" y="hd2"/>
                </a:cxn>
              </a:cxnLst>
              <a:rect l="0" t="0" r="r" b="b"/>
              <a:pathLst>
                <a:path w="16200" h="21600" extrusionOk="0">
                  <a:moveTo>
                    <a:pt x="118" y="0"/>
                  </a:moveTo>
                  <a:cubicBezTo>
                    <a:pt x="21600" y="7276"/>
                    <a:pt x="21561" y="14476"/>
                    <a:pt x="0" y="21600"/>
                  </a:cubicBezTo>
                </a:path>
              </a:pathLst>
            </a:custGeom>
            <a:noFill/>
            <a:ln w="63500" cap="flat">
              <a:solidFill>
                <a:srgbClr val="000000"/>
              </a:solidFill>
              <a:prstDash val="solid"/>
              <a:miter lim="400000"/>
              <a:headEnd type="triangle" w="med" len="med"/>
              <a:tailEnd type="triangle" w="med" len="med"/>
            </a:ln>
            <a:effectLst/>
          </p:spPr>
          <p:txBody>
            <a:bodyPr/>
            <a:lstStyle/>
            <a:p>
              <a:pPr lvl="0"/>
              <a:endParaRPr/>
            </a:p>
          </p:txBody>
        </p:sp>
        <p:sp>
          <p:nvSpPr>
            <p:cNvPr id="314" name="Shape 314"/>
            <p:cNvSpPr/>
            <p:nvPr/>
          </p:nvSpPr>
          <p:spPr>
            <a:xfrm>
              <a:off x="1280376" y="6350174"/>
              <a:ext cx="6455086" cy="317389"/>
            </a:xfrm>
            <a:custGeom>
              <a:avLst/>
              <a:gdLst/>
              <a:ahLst/>
              <a:cxnLst>
                <a:cxn ang="0">
                  <a:pos x="wd2" y="hd2"/>
                </a:cxn>
                <a:cxn ang="5400000">
                  <a:pos x="wd2" y="hd2"/>
                </a:cxn>
                <a:cxn ang="10800000">
                  <a:pos x="wd2" y="hd2"/>
                </a:cxn>
                <a:cxn ang="16200000">
                  <a:pos x="wd2" y="hd2"/>
                </a:cxn>
              </a:cxnLst>
              <a:rect l="0" t="0" r="r" b="b"/>
              <a:pathLst>
                <a:path w="21600" h="16212" extrusionOk="0">
                  <a:moveTo>
                    <a:pt x="0" y="0"/>
                  </a:moveTo>
                  <a:cubicBezTo>
                    <a:pt x="7821" y="21031"/>
                    <a:pt x="15021" y="21600"/>
                    <a:pt x="21600" y="1708"/>
                  </a:cubicBezTo>
                </a:path>
              </a:pathLst>
            </a:custGeom>
            <a:noFill/>
            <a:ln w="63500" cap="flat">
              <a:solidFill>
                <a:srgbClr val="000000"/>
              </a:solidFill>
              <a:prstDash val="solid"/>
              <a:miter lim="400000"/>
              <a:headEnd type="triangle" w="med" len="med"/>
              <a:tailEnd type="triangle" w="med" len="med"/>
            </a:ln>
            <a:effectLst/>
          </p:spPr>
          <p:txBody>
            <a:bodyPr/>
            <a:lstStyle/>
            <a:p>
              <a:pPr lvl="0"/>
              <a:endParaRPr/>
            </a:p>
          </p:txBody>
        </p:sp>
        <p:sp>
          <p:nvSpPr>
            <p:cNvPr id="315" name="Shape 315"/>
            <p:cNvSpPr/>
            <p:nvPr/>
          </p:nvSpPr>
          <p:spPr>
            <a:xfrm>
              <a:off x="-1" y="1229239"/>
              <a:ext cx="325770" cy="4251775"/>
            </a:xfrm>
            <a:custGeom>
              <a:avLst/>
              <a:gdLst/>
              <a:ahLst/>
              <a:cxnLst>
                <a:cxn ang="0">
                  <a:pos x="wd2" y="hd2"/>
                </a:cxn>
                <a:cxn ang="5400000">
                  <a:pos x="wd2" y="hd2"/>
                </a:cxn>
                <a:cxn ang="10800000">
                  <a:pos x="wd2" y="hd2"/>
                </a:cxn>
                <a:cxn ang="16200000">
                  <a:pos x="wd2" y="hd2"/>
                </a:cxn>
              </a:cxnLst>
              <a:rect l="0" t="0" r="r" b="b"/>
              <a:pathLst>
                <a:path w="16237" h="21600" extrusionOk="0">
                  <a:moveTo>
                    <a:pt x="13273" y="21600"/>
                  </a:moveTo>
                  <a:cubicBezTo>
                    <a:pt x="-5363" y="14252"/>
                    <a:pt x="-4375" y="7052"/>
                    <a:pt x="16237" y="0"/>
                  </a:cubicBezTo>
                </a:path>
              </a:pathLst>
            </a:custGeom>
            <a:noFill/>
            <a:ln w="63500" cap="flat">
              <a:solidFill>
                <a:srgbClr val="000000"/>
              </a:solidFill>
              <a:prstDash val="solid"/>
              <a:miter lim="400000"/>
              <a:headEnd type="triangle" w="med" len="med"/>
              <a:tailEnd type="triangle" w="med" len="med"/>
            </a:ln>
            <a:effectLst/>
          </p:spPr>
          <p:txBody>
            <a:bodyPr/>
            <a:lstStyle/>
            <a:p>
              <a:pPr lvl="0"/>
              <a:endParaRPr/>
            </a:p>
          </p:txBody>
        </p:sp>
        <p:sp>
          <p:nvSpPr>
            <p:cNvPr id="304" name="Shape 304"/>
            <p:cNvSpPr/>
            <p:nvPr/>
          </p:nvSpPr>
          <p:spPr>
            <a:xfrm>
              <a:off x="1224728" y="951295"/>
              <a:ext cx="6563500" cy="2183634"/>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05" name="Shape 305"/>
            <p:cNvSpPr/>
            <p:nvPr/>
          </p:nvSpPr>
          <p:spPr>
            <a:xfrm>
              <a:off x="1224728" y="1168260"/>
              <a:ext cx="6576361" cy="4302332"/>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06" name="Shape 306"/>
            <p:cNvSpPr/>
            <p:nvPr/>
          </p:nvSpPr>
          <p:spPr>
            <a:xfrm>
              <a:off x="1058234" y="1234939"/>
              <a:ext cx="3392347" cy="4235652"/>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07" name="Shape 307"/>
            <p:cNvSpPr/>
            <p:nvPr/>
          </p:nvSpPr>
          <p:spPr>
            <a:xfrm flipV="1">
              <a:off x="4939731" y="1194517"/>
              <a:ext cx="3142548" cy="4247086"/>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08" name="Shape 308"/>
            <p:cNvSpPr/>
            <p:nvPr/>
          </p:nvSpPr>
          <p:spPr>
            <a:xfrm flipV="1">
              <a:off x="1227611" y="1183300"/>
              <a:ext cx="6560617" cy="4258303"/>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09" name="Shape 309"/>
            <p:cNvSpPr/>
            <p:nvPr/>
          </p:nvSpPr>
          <p:spPr>
            <a:xfrm flipV="1">
              <a:off x="1227610" y="3552079"/>
              <a:ext cx="6569024" cy="2152710"/>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10" name="Shape 310"/>
            <p:cNvSpPr/>
            <p:nvPr/>
          </p:nvSpPr>
          <p:spPr>
            <a:xfrm flipV="1">
              <a:off x="5144786" y="3763396"/>
              <a:ext cx="2732437" cy="1810100"/>
            </a:xfrm>
            <a:prstGeom prst="line">
              <a:avLst/>
            </a:prstGeom>
            <a:noFill/>
            <a:ln w="63500" cap="flat">
              <a:solidFill>
                <a:srgbClr val="000000"/>
              </a:solidFill>
              <a:prstDash val="solid"/>
              <a:miter lim="400000"/>
              <a:headEnd type="triangle" w="med" len="med"/>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Helper Groups</a:t>
            </a:r>
          </a:p>
        </p:txBody>
      </p:sp>
      <p:sp>
        <p:nvSpPr>
          <p:cNvPr id="320" name="Shape 32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13</a:t>
            </a:fld>
            <a:endParaRPr sz="1600"/>
          </a:p>
        </p:txBody>
      </p:sp>
      <p:sp>
        <p:nvSpPr>
          <p:cNvPr id="321" name="Shape 321"/>
          <p:cNvSpPr/>
          <p:nvPr/>
        </p:nvSpPr>
        <p:spPr>
          <a:xfrm>
            <a:off x="2207534" y="4521116"/>
            <a:ext cx="944957" cy="944957"/>
          </a:xfrm>
          <a:prstGeom prst="rect">
            <a:avLst/>
          </a:prstGeom>
          <a:solidFill>
            <a:srgbClr val="C82506"/>
          </a:solidFill>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2" name="Shape 322"/>
          <p:cNvSpPr/>
          <p:nvPr/>
        </p:nvSpPr>
        <p:spPr>
          <a:xfrm>
            <a:off x="2207534" y="1837439"/>
            <a:ext cx="944957" cy="944958"/>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3" name="Shape 323"/>
          <p:cNvSpPr/>
          <p:nvPr/>
        </p:nvSpPr>
        <p:spPr>
          <a:xfrm>
            <a:off x="6213527" y="1837439"/>
            <a:ext cx="944958" cy="944958"/>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4" name="Shape 324"/>
          <p:cNvSpPr/>
          <p:nvPr/>
        </p:nvSpPr>
        <p:spPr>
          <a:xfrm>
            <a:off x="9852309" y="1837439"/>
            <a:ext cx="944958" cy="944958"/>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5" name="Shape 325"/>
          <p:cNvSpPr/>
          <p:nvPr/>
        </p:nvSpPr>
        <p:spPr>
          <a:xfrm>
            <a:off x="9852309" y="4521116"/>
            <a:ext cx="944958" cy="944957"/>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6" name="Shape 326"/>
          <p:cNvSpPr/>
          <p:nvPr/>
        </p:nvSpPr>
        <p:spPr>
          <a:xfrm>
            <a:off x="9852309" y="7144943"/>
            <a:ext cx="944958" cy="944958"/>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7" name="Shape 327"/>
          <p:cNvSpPr/>
          <p:nvPr/>
        </p:nvSpPr>
        <p:spPr>
          <a:xfrm>
            <a:off x="2207534" y="7144943"/>
            <a:ext cx="944957" cy="944958"/>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8" name="Shape 328"/>
          <p:cNvSpPr/>
          <p:nvPr/>
        </p:nvSpPr>
        <p:spPr>
          <a:xfrm>
            <a:off x="6213527" y="7144943"/>
            <a:ext cx="944958" cy="944958"/>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29" name="Shape 329"/>
          <p:cNvSpPr/>
          <p:nvPr/>
        </p:nvSpPr>
        <p:spPr>
          <a:xfrm>
            <a:off x="2195767" y="7144943"/>
            <a:ext cx="944958" cy="944958"/>
          </a:xfrm>
          <a:prstGeom prst="rect">
            <a:avLst/>
          </a:prstGeom>
          <a:solidFill>
            <a:srgbClr val="00882B"/>
          </a:solidFill>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30" name="Shape 330"/>
          <p:cNvSpPr/>
          <p:nvPr/>
        </p:nvSpPr>
        <p:spPr>
          <a:xfrm>
            <a:off x="6225294" y="7144943"/>
            <a:ext cx="944957" cy="944958"/>
          </a:xfrm>
          <a:prstGeom prst="rect">
            <a:avLst/>
          </a:prstGeom>
          <a:solidFill>
            <a:srgbClr val="00882B"/>
          </a:solidFill>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31" name="Shape 331"/>
          <p:cNvSpPr/>
          <p:nvPr/>
        </p:nvSpPr>
        <p:spPr>
          <a:xfrm>
            <a:off x="2207534" y="4550371"/>
            <a:ext cx="944957" cy="944958"/>
          </a:xfrm>
          <a:prstGeom prst="rect">
            <a:avLst/>
          </a:prstGeom>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32" name="Shape 332"/>
          <p:cNvSpPr/>
          <p:nvPr/>
        </p:nvSpPr>
        <p:spPr>
          <a:xfrm flipV="1">
            <a:off x="2680012" y="5489646"/>
            <a:ext cx="1" cy="1631723"/>
          </a:xfrm>
          <a:prstGeom prst="line">
            <a:avLst/>
          </a:prstGeom>
          <a:ln w="635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sp>
        <p:nvSpPr>
          <p:cNvPr id="333" name="Shape 333"/>
          <p:cNvSpPr/>
          <p:nvPr/>
        </p:nvSpPr>
        <p:spPr>
          <a:xfrm>
            <a:off x="3172197" y="5387291"/>
            <a:ext cx="3021625" cy="1836434"/>
          </a:xfrm>
          <a:prstGeom prst="line">
            <a:avLst/>
          </a:prstGeom>
          <a:ln w="63500">
            <a:solidFill/>
            <a:miter lim="400000"/>
            <a:headEnd type="triangle"/>
          </a:ln>
        </p:spPr>
        <p:txBody>
          <a:bodyPr lIns="0" tIns="0" rIns="0" bIns="0" anchor="ctr"/>
          <a:lstStyle/>
          <a:p>
            <a:pPr lvl="0">
              <a:defRPr sz="2400">
                <a:latin typeface="Helvetica Light"/>
                <a:ea typeface="Helvetica Light"/>
                <a:cs typeface="Helvetica Light"/>
                <a:sym typeface="Helvetica Light"/>
              </a:defRPr>
            </a:pPr>
            <a:endParaRPr/>
          </a:p>
        </p:txBody>
      </p:sp>
      <p:sp>
        <p:nvSpPr>
          <p:cNvPr id="334" name="Shape 334"/>
          <p:cNvSpPr/>
          <p:nvPr/>
        </p:nvSpPr>
        <p:spPr>
          <a:xfrm>
            <a:off x="2207534" y="1837439"/>
            <a:ext cx="944957" cy="944958"/>
          </a:xfrm>
          <a:prstGeom prst="rect">
            <a:avLst/>
          </a:prstGeom>
          <a:solidFill>
            <a:srgbClr val="F5D328"/>
          </a:solidFill>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35" name="Shape 335"/>
          <p:cNvSpPr/>
          <p:nvPr/>
        </p:nvSpPr>
        <p:spPr>
          <a:xfrm>
            <a:off x="6213527" y="1837439"/>
            <a:ext cx="944958" cy="944958"/>
          </a:xfrm>
          <a:prstGeom prst="rect">
            <a:avLst/>
          </a:prstGeom>
          <a:solidFill>
            <a:srgbClr val="F5D328"/>
          </a:solidFill>
          <a:ln w="762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336" name="Shape 336"/>
          <p:cNvSpPr/>
          <p:nvPr/>
        </p:nvSpPr>
        <p:spPr>
          <a:xfrm flipV="1">
            <a:off x="2673844" y="2809068"/>
            <a:ext cx="1" cy="1685376"/>
          </a:xfrm>
          <a:prstGeom prst="line">
            <a:avLst/>
          </a:prstGeom>
          <a:ln w="635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sp>
        <p:nvSpPr>
          <p:cNvPr id="337" name="Shape 337"/>
          <p:cNvSpPr/>
          <p:nvPr/>
        </p:nvSpPr>
        <p:spPr>
          <a:xfrm flipV="1">
            <a:off x="3156086" y="2705629"/>
            <a:ext cx="3053846" cy="1892254"/>
          </a:xfrm>
          <a:prstGeom prst="line">
            <a:avLst/>
          </a:prstGeom>
          <a:ln w="635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3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33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3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5" nodeType="afterEffect">
                                  <p:stCondLst>
                                    <p:cond delay="0"/>
                                  </p:stCondLst>
                                  <p:iterate>
                                    <p:tmAbs val="0"/>
                                  </p:iterate>
                                  <p:childTnLst>
                                    <p:set>
                                      <p:cBhvr>
                                        <p:cTn id="19" fill="hold"/>
                                        <p:tgtEl>
                                          <p:spTgt spid="3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3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3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8" nodeType="afterEffect">
                                  <p:stCondLst>
                                    <p:cond delay="0"/>
                                  </p:stCondLst>
                                  <p:iterate>
                                    <p:tmAbs val="0"/>
                                  </p:iterate>
                                  <p:childTnLst>
                                    <p:set>
                                      <p:cBhvr>
                                        <p:cTn id="29" fill="hold"/>
                                        <p:tgtEl>
                                          <p:spTgt spid="33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9" nodeType="afterEffect">
                                  <p:stCondLst>
                                    <p:cond delay="0"/>
                                  </p:stCondLst>
                                  <p:iterate>
                                    <p:tmAbs val="0"/>
                                  </p:iterate>
                                  <p:childTnLst>
                                    <p:set>
                                      <p:cBhvr>
                                        <p:cTn id="32" fill="hold"/>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1" animBg="1" advAuto="0"/>
      <p:bldP spid="329" grpId="5" animBg="1" advAuto="0"/>
      <p:bldP spid="330" grpId="4" animBg="1" advAuto="0"/>
      <p:bldP spid="332" grpId="2" animBg="1" advAuto="0"/>
      <p:bldP spid="333" grpId="3" animBg="1" advAuto="0"/>
      <p:bldP spid="334" grpId="7" animBg="1" advAuto="0"/>
      <p:bldP spid="335" grpId="6" animBg="1" advAuto="0"/>
      <p:bldP spid="336" grpId="9" animBg="1" advAuto="0"/>
      <p:bldP spid="337" grpId="8"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Helper Groups Summary</a:t>
            </a:r>
          </a:p>
        </p:txBody>
      </p:sp>
      <p:sp>
        <p:nvSpPr>
          <p:cNvPr id="342" name="Shape 342"/>
          <p:cNvSpPr>
            <a:spLocks noGrp="1"/>
          </p:cNvSpPr>
          <p:nvPr>
            <p:ph type="body" idx="1"/>
          </p:nvPr>
        </p:nvSpPr>
        <p:spPr>
          <a:prstGeom prst="rect">
            <a:avLst/>
          </a:prstGeom>
        </p:spPr>
        <p:txBody>
          <a:bodyPr/>
          <a:lstStyle/>
          <a:p>
            <a:pPr lvl="0">
              <a:defRPr sz="1800"/>
            </a:pPr>
            <a:r>
              <a:rPr sz="4200"/>
              <a:t>Limited P2P Communication</a:t>
            </a:r>
          </a:p>
          <a:p>
            <a:pPr lvl="0">
              <a:defRPr sz="1800"/>
            </a:pPr>
            <a:r>
              <a:rPr sz="4200"/>
              <a:t>Overlapping groups </a:t>
            </a:r>
          </a:p>
          <a:p>
            <a:pPr lvl="2">
              <a:defRPr sz="1800"/>
            </a:pPr>
            <a:r>
              <a:rPr sz="3600"/>
              <a:t>provides waterfall effect</a:t>
            </a:r>
          </a:p>
          <a:p>
            <a:pPr lvl="0">
              <a:defRPr sz="1800"/>
            </a:pPr>
            <a:r>
              <a:rPr sz="4200"/>
              <a:t>Default Size: 4</a:t>
            </a:r>
          </a:p>
          <a:p>
            <a:pPr lvl="0">
              <a:defRPr sz="1800"/>
            </a:pPr>
            <a:r>
              <a:rPr sz="4200"/>
              <a:t>Helpers pre-load input data: Avoid expensive disk reads (only the data of the workers they are helping)</a:t>
            </a:r>
          </a:p>
        </p:txBody>
      </p:sp>
      <p:sp>
        <p:nvSpPr>
          <p:cNvPr id="343" name="Shape 34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14</a:t>
            </a:fld>
            <a:endParaRPr sz="1600"/>
          </a:p>
        </p:txBody>
      </p:sp>
      <p:grpSp>
        <p:nvGrpSpPr>
          <p:cNvPr id="361" name="Group 361"/>
          <p:cNvGrpSpPr/>
          <p:nvPr/>
        </p:nvGrpSpPr>
        <p:grpSpPr>
          <a:xfrm>
            <a:off x="8252265" y="2378687"/>
            <a:ext cx="3321575" cy="2417773"/>
            <a:chOff x="0" y="0"/>
            <a:chExt cx="3321574" cy="2417771"/>
          </a:xfrm>
        </p:grpSpPr>
        <p:sp>
          <p:nvSpPr>
            <p:cNvPr id="344" name="Shape 344"/>
            <p:cNvSpPr/>
            <p:nvPr/>
          </p:nvSpPr>
          <p:spPr>
            <a:xfrm>
              <a:off x="0" y="1037754"/>
              <a:ext cx="365407" cy="365407"/>
            </a:xfrm>
            <a:prstGeom prst="rect">
              <a:avLst/>
            </a:prstGeom>
            <a:solidFill>
              <a:srgbClr val="C82506"/>
            </a:solid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45" name="Shape 345"/>
            <p:cNvSpPr/>
            <p:nvPr/>
          </p:nvSpPr>
          <p:spPr>
            <a:xfrm>
              <a:off x="0" y="0"/>
              <a:ext cx="365407"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46" name="Shape 346"/>
            <p:cNvSpPr/>
            <p:nvPr/>
          </p:nvSpPr>
          <p:spPr>
            <a:xfrm>
              <a:off x="1549082" y="0"/>
              <a:ext cx="365408"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47" name="Shape 347"/>
            <p:cNvSpPr/>
            <p:nvPr/>
          </p:nvSpPr>
          <p:spPr>
            <a:xfrm>
              <a:off x="2956168" y="0"/>
              <a:ext cx="365407"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48" name="Shape 348"/>
            <p:cNvSpPr/>
            <p:nvPr/>
          </p:nvSpPr>
          <p:spPr>
            <a:xfrm>
              <a:off x="2956168" y="1037754"/>
              <a:ext cx="365407"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49" name="Shape 349"/>
            <p:cNvSpPr/>
            <p:nvPr/>
          </p:nvSpPr>
          <p:spPr>
            <a:xfrm>
              <a:off x="2956168" y="2052365"/>
              <a:ext cx="365407"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0" name="Shape 350"/>
            <p:cNvSpPr/>
            <p:nvPr/>
          </p:nvSpPr>
          <p:spPr>
            <a:xfrm>
              <a:off x="0" y="2052365"/>
              <a:ext cx="365407"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1" name="Shape 351"/>
            <p:cNvSpPr/>
            <p:nvPr/>
          </p:nvSpPr>
          <p:spPr>
            <a:xfrm>
              <a:off x="1549082" y="2052365"/>
              <a:ext cx="365408"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2" name="Shape 352"/>
            <p:cNvSpPr/>
            <p:nvPr/>
          </p:nvSpPr>
          <p:spPr>
            <a:xfrm>
              <a:off x="0" y="2052365"/>
              <a:ext cx="365407" cy="365407"/>
            </a:xfrm>
            <a:prstGeom prst="rect">
              <a:avLst/>
            </a:prstGeom>
            <a:solidFill>
              <a:srgbClr val="00882B"/>
            </a:solid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3" name="Shape 353"/>
            <p:cNvSpPr/>
            <p:nvPr/>
          </p:nvSpPr>
          <p:spPr>
            <a:xfrm>
              <a:off x="1549082" y="2052365"/>
              <a:ext cx="365408" cy="365407"/>
            </a:xfrm>
            <a:prstGeom prst="rect">
              <a:avLst/>
            </a:prstGeom>
            <a:solidFill>
              <a:srgbClr val="00882B"/>
            </a:solid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4" name="Shape 354"/>
            <p:cNvSpPr/>
            <p:nvPr/>
          </p:nvSpPr>
          <p:spPr>
            <a:xfrm>
              <a:off x="0" y="1037155"/>
              <a:ext cx="365407" cy="365407"/>
            </a:xfrm>
            <a:prstGeom prst="rect">
              <a:avLst/>
            </a:prstGeom>
            <a:no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5" name="Shape 355"/>
            <p:cNvSpPr/>
            <p:nvPr/>
          </p:nvSpPr>
          <p:spPr>
            <a:xfrm flipV="1">
              <a:off x="182703" y="1412276"/>
              <a:ext cx="1" cy="630974"/>
            </a:xfrm>
            <a:prstGeom prst="line">
              <a:avLst/>
            </a:prstGeom>
            <a:noFill/>
            <a:ln w="635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6" name="Shape 356"/>
            <p:cNvSpPr/>
            <p:nvPr/>
          </p:nvSpPr>
          <p:spPr>
            <a:xfrm>
              <a:off x="373026" y="1372696"/>
              <a:ext cx="1168437" cy="710134"/>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7" name="Shape 357"/>
            <p:cNvSpPr/>
            <p:nvPr/>
          </p:nvSpPr>
          <p:spPr>
            <a:xfrm>
              <a:off x="0" y="0"/>
              <a:ext cx="365407" cy="365407"/>
            </a:xfrm>
            <a:prstGeom prst="rect">
              <a:avLst/>
            </a:prstGeom>
            <a:solidFill>
              <a:srgbClr val="F5D328"/>
            </a:solid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8" name="Shape 358"/>
            <p:cNvSpPr/>
            <p:nvPr/>
          </p:nvSpPr>
          <p:spPr>
            <a:xfrm>
              <a:off x="1549082" y="0"/>
              <a:ext cx="365408" cy="365407"/>
            </a:xfrm>
            <a:prstGeom prst="rect">
              <a:avLst/>
            </a:prstGeom>
            <a:solidFill>
              <a:srgbClr val="F5D328"/>
            </a:solidFill>
            <a:ln w="762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59" name="Shape 359"/>
            <p:cNvSpPr/>
            <p:nvPr/>
          </p:nvSpPr>
          <p:spPr>
            <a:xfrm flipV="1">
              <a:off x="180318" y="375720"/>
              <a:ext cx="1" cy="651721"/>
            </a:xfrm>
            <a:prstGeom prst="line">
              <a:avLst/>
            </a:prstGeom>
            <a:noFill/>
            <a:ln w="635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60" name="Shape 360"/>
            <p:cNvSpPr/>
            <p:nvPr/>
          </p:nvSpPr>
          <p:spPr>
            <a:xfrm flipV="1">
              <a:off x="366796" y="335721"/>
              <a:ext cx="1180897" cy="731719"/>
            </a:xfrm>
            <a:prstGeom prst="line">
              <a:avLst/>
            </a:prstGeom>
            <a:noFill/>
            <a:ln w="635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RR Protocol</a:t>
            </a:r>
          </a:p>
        </p:txBody>
      </p:sp>
      <p:sp>
        <p:nvSpPr>
          <p:cNvPr id="366" name="Shape 36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15</a:t>
            </a:fld>
            <a:endParaRPr sz="1600"/>
          </a:p>
        </p:txBody>
      </p:sp>
      <p:sp>
        <p:nvSpPr>
          <p:cNvPr id="367" name="Shape 367"/>
          <p:cNvSpPr>
            <a:spLocks noGrp="1"/>
          </p:cNvSpPr>
          <p:nvPr>
            <p:ph type="body" idx="1"/>
          </p:nvPr>
        </p:nvSpPr>
        <p:spPr>
          <a:xfrm>
            <a:off x="310600" y="2159842"/>
            <a:ext cx="4047844" cy="5726016"/>
          </a:xfrm>
          <a:prstGeom prst="rect">
            <a:avLst/>
          </a:prstGeom>
        </p:spPr>
        <p:txBody>
          <a:bodyPr/>
          <a:lstStyle/>
          <a:p>
            <a:pPr lvl="0">
              <a:defRPr sz="1800"/>
            </a:pPr>
            <a:r>
              <a:rPr sz="4200"/>
              <a:t>Driven by fast workers</a:t>
            </a:r>
          </a:p>
          <a:p>
            <a:pPr lvl="0">
              <a:defRPr sz="1800"/>
            </a:pPr>
            <a:endParaRPr sz="4200"/>
          </a:p>
          <a:p>
            <a:pPr lvl="0">
              <a:defRPr sz="1800"/>
            </a:pPr>
            <a:r>
              <a:rPr sz="4200"/>
              <a:t>Multicast to preset eligible helpees</a:t>
            </a:r>
          </a:p>
          <a:p>
            <a:pPr lvl="0">
              <a:defRPr sz="1800"/>
            </a:pPr>
            <a:endParaRPr sz="4200"/>
          </a:p>
          <a:p>
            <a:pPr lvl="0">
              <a:defRPr sz="1800"/>
            </a:pPr>
            <a:endParaRPr sz="4200"/>
          </a:p>
        </p:txBody>
      </p:sp>
      <p:sp>
        <p:nvSpPr>
          <p:cNvPr id="368" name="Shape 368"/>
          <p:cNvSpPr/>
          <p:nvPr/>
        </p:nvSpPr>
        <p:spPr>
          <a:xfrm flipH="1" flipV="1">
            <a:off x="8964622" y="5518919"/>
            <a:ext cx="2128941" cy="1921289"/>
          </a:xfrm>
          <a:prstGeom prst="line">
            <a:avLst/>
          </a:prstGeom>
          <a:ln w="38100">
            <a:solidFill>
              <a:srgbClr val="C82506"/>
            </a:solidFill>
            <a:custDash>
              <a:ds d="200000" sp="200000"/>
            </a:custDash>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grpSp>
        <p:nvGrpSpPr>
          <p:cNvPr id="373" name="Group 373"/>
          <p:cNvGrpSpPr/>
          <p:nvPr/>
        </p:nvGrpSpPr>
        <p:grpSpPr>
          <a:xfrm>
            <a:off x="6318326" y="4008381"/>
            <a:ext cx="4943080" cy="665102"/>
            <a:chOff x="0" y="0"/>
            <a:chExt cx="4943079" cy="665100"/>
          </a:xfrm>
        </p:grpSpPr>
        <p:sp>
          <p:nvSpPr>
            <p:cNvPr id="369" name="Shape 369"/>
            <p:cNvSpPr/>
            <p:nvPr/>
          </p:nvSpPr>
          <p:spPr>
            <a:xfrm flipH="1">
              <a:off x="-1" y="391281"/>
              <a:ext cx="2467898" cy="54884"/>
            </a:xfrm>
            <a:prstGeom prst="line">
              <a:avLst/>
            </a:prstGeom>
            <a:noFill/>
            <a:ln w="254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70" name="Shape 370"/>
            <p:cNvSpPr/>
            <p:nvPr/>
          </p:nvSpPr>
          <p:spPr>
            <a:xfrm rot="21540000">
              <a:off x="298272" y="26657"/>
              <a:ext cx="1599006" cy="493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200" b="1">
                  <a:latin typeface="Times Roman"/>
                  <a:ea typeface="Times Roman"/>
                  <a:cs typeface="Times Roman"/>
                  <a:sym typeface="Times Roman"/>
                </a:defRPr>
              </a:lvl1pPr>
            </a:lstStyle>
            <a:p>
              <a:pPr lvl="0">
                <a:defRPr sz="1800" b="0"/>
              </a:pPr>
              <a:r>
                <a:rPr sz="2200" b="1"/>
                <a:t>I’m this far</a:t>
              </a:r>
            </a:p>
          </p:txBody>
        </p:sp>
        <p:sp>
          <p:nvSpPr>
            <p:cNvPr id="371" name="Shape 371"/>
            <p:cNvSpPr/>
            <p:nvPr/>
          </p:nvSpPr>
          <p:spPr>
            <a:xfrm>
              <a:off x="2482858" y="391281"/>
              <a:ext cx="2460222" cy="233252"/>
            </a:xfrm>
            <a:prstGeom prst="line">
              <a:avLst/>
            </a:prstGeom>
            <a:noFill/>
            <a:ln w="25400" cap="flat">
              <a:solidFill>
                <a:srgbClr val="000000"/>
              </a:solidFill>
              <a:prstDash val="solid"/>
              <a:miter lim="400000"/>
              <a:tail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72" name="Shape 372"/>
            <p:cNvSpPr/>
            <p:nvPr/>
          </p:nvSpPr>
          <p:spPr>
            <a:xfrm rot="360000">
              <a:off x="2773345" y="85578"/>
              <a:ext cx="1663310" cy="493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200" b="1">
                  <a:latin typeface="Times Roman"/>
                  <a:ea typeface="Times Roman"/>
                  <a:cs typeface="Times Roman"/>
                  <a:sym typeface="Times Roman"/>
                </a:defRPr>
              </a:lvl1pPr>
            </a:lstStyle>
            <a:p>
              <a:pPr lvl="0">
                <a:defRPr sz="1800" b="0"/>
              </a:pPr>
              <a:r>
                <a:rPr sz="2200" b="1"/>
                <a:t>I’m this far</a:t>
              </a:r>
            </a:p>
          </p:txBody>
        </p:sp>
      </p:grpSp>
      <p:grpSp>
        <p:nvGrpSpPr>
          <p:cNvPr id="377" name="Group 377"/>
          <p:cNvGrpSpPr/>
          <p:nvPr/>
        </p:nvGrpSpPr>
        <p:grpSpPr>
          <a:xfrm>
            <a:off x="6045037" y="4229966"/>
            <a:ext cx="504041" cy="504042"/>
            <a:chOff x="0" y="0"/>
            <a:chExt cx="504040" cy="504040"/>
          </a:xfrm>
        </p:grpSpPr>
        <p:sp>
          <p:nvSpPr>
            <p:cNvPr id="374" name="Shape 374"/>
            <p:cNvSpPr/>
            <p:nvPr/>
          </p:nvSpPr>
          <p:spPr>
            <a:xfrm flipV="1">
              <a:off x="-1" y="0"/>
              <a:ext cx="504042" cy="504041"/>
            </a:xfrm>
            <a:prstGeom prst="line">
              <a:avLst/>
            </a:prstGeom>
            <a:noFill/>
            <a:ln w="12700" cap="flat">
              <a:solidFill>
                <a:srgbClr val="C82506"/>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75" name="Shape 375"/>
            <p:cNvSpPr/>
            <p:nvPr/>
          </p:nvSpPr>
          <p:spPr>
            <a:xfrm>
              <a:off x="1953" y="1953"/>
              <a:ext cx="500135" cy="500135"/>
            </a:xfrm>
            <a:prstGeom prst="line">
              <a:avLst/>
            </a:prstGeom>
            <a:noFill/>
            <a:ln w="12700" cap="flat">
              <a:solidFill>
                <a:srgbClr val="C82506"/>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76" name="Shape 376"/>
            <p:cNvSpPr/>
            <p:nvPr/>
          </p:nvSpPr>
          <p:spPr>
            <a:xfrm>
              <a:off x="181531" y="186160"/>
              <a:ext cx="140979" cy="1317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lvl="0">
                <a:defRPr sz="2400">
                  <a:solidFill>
                    <a:srgbClr val="FFFFFF"/>
                  </a:solidFill>
                  <a:latin typeface="Helvetica Light"/>
                  <a:ea typeface="Helvetica Light"/>
                  <a:cs typeface="Helvetica Light"/>
                  <a:sym typeface="Helvetica Light"/>
                </a:defRPr>
              </a:pPr>
              <a:endParaRPr/>
            </a:p>
          </p:txBody>
        </p:sp>
      </p:grpSp>
      <p:sp>
        <p:nvSpPr>
          <p:cNvPr id="378" name="Shape 378"/>
          <p:cNvSpPr/>
          <p:nvPr/>
        </p:nvSpPr>
        <p:spPr>
          <a:xfrm>
            <a:off x="4333641" y="4010329"/>
            <a:ext cx="1861615" cy="6997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lvl="0">
              <a:defRPr sz="1800"/>
            </a:pPr>
            <a:r>
              <a:rPr sz="2000" b="1">
                <a:latin typeface="Times Roman"/>
                <a:ea typeface="Times Roman"/>
                <a:cs typeface="Times Roman"/>
                <a:sym typeface="Times Roman"/>
              </a:rPr>
              <a:t>Ignore</a:t>
            </a:r>
          </a:p>
          <a:p>
            <a:pPr lvl="0">
              <a:defRPr sz="1800"/>
            </a:pPr>
            <a:r>
              <a:rPr sz="1600" b="1">
                <a:latin typeface="Times Roman"/>
                <a:ea typeface="Times Roman"/>
                <a:cs typeface="Times Roman"/>
                <a:sym typeface="Times Roman"/>
              </a:rPr>
              <a:t>(I don’t need help)</a:t>
            </a:r>
          </a:p>
        </p:txBody>
      </p:sp>
      <p:sp>
        <p:nvSpPr>
          <p:cNvPr id="379" name="Shape 379"/>
          <p:cNvSpPr/>
          <p:nvPr/>
        </p:nvSpPr>
        <p:spPr>
          <a:xfrm flipH="1">
            <a:off x="8789821" y="4682732"/>
            <a:ext cx="2467897" cy="137207"/>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sp>
        <p:nvSpPr>
          <p:cNvPr id="380" name="Shape 380"/>
          <p:cNvSpPr/>
          <p:nvPr/>
        </p:nvSpPr>
        <p:spPr>
          <a:xfrm rot="21420000">
            <a:off x="9136211" y="5654680"/>
            <a:ext cx="2302584" cy="6174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lvl="0">
              <a:defRPr sz="1800"/>
            </a:pPr>
            <a:r>
              <a:rPr sz="1600" b="1">
                <a:latin typeface="Times Roman"/>
                <a:ea typeface="Times Roman"/>
                <a:cs typeface="Times Roman"/>
                <a:sym typeface="Times Roman"/>
              </a:rPr>
              <a:t>Do assignment #2</a:t>
            </a:r>
          </a:p>
          <a:p>
            <a:pPr lvl="0">
              <a:defRPr sz="1800"/>
            </a:pPr>
            <a:r>
              <a:rPr sz="1500" b="1">
                <a:latin typeface="Times Roman"/>
                <a:ea typeface="Times Roman"/>
                <a:cs typeface="Times Roman"/>
                <a:sym typeface="Times Roman"/>
              </a:rPr>
              <a:t>  (green work)</a:t>
            </a:r>
          </a:p>
        </p:txBody>
      </p:sp>
      <p:sp>
        <p:nvSpPr>
          <p:cNvPr id="381" name="Shape 381"/>
          <p:cNvSpPr/>
          <p:nvPr/>
        </p:nvSpPr>
        <p:spPr>
          <a:xfrm>
            <a:off x="8810532" y="5318759"/>
            <a:ext cx="2450874" cy="260694"/>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sp>
        <p:nvSpPr>
          <p:cNvPr id="382" name="Shape 382"/>
          <p:cNvSpPr/>
          <p:nvPr/>
        </p:nvSpPr>
        <p:spPr>
          <a:xfrm rot="300000">
            <a:off x="8878786" y="5333371"/>
            <a:ext cx="2093151" cy="3567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1500" b="1">
                <a:latin typeface="Times Roman"/>
                <a:ea typeface="Times Roman"/>
                <a:cs typeface="Times Roman"/>
                <a:sym typeface="Times Roman"/>
              </a:defRPr>
            </a:lvl1pPr>
          </a:lstStyle>
          <a:p>
            <a:pPr lvl="0">
              <a:defRPr sz="1800" b="0"/>
            </a:pPr>
            <a:r>
              <a:rPr sz="1500" b="1"/>
              <a:t>Started Working</a:t>
            </a:r>
          </a:p>
        </p:txBody>
      </p:sp>
      <p:sp>
        <p:nvSpPr>
          <p:cNvPr id="383" name="Shape 383"/>
          <p:cNvSpPr/>
          <p:nvPr/>
        </p:nvSpPr>
        <p:spPr>
          <a:xfrm flipH="1">
            <a:off x="8801640" y="5666670"/>
            <a:ext cx="2467897" cy="137207"/>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grpSp>
        <p:nvGrpSpPr>
          <p:cNvPr id="397" name="Group 397"/>
          <p:cNvGrpSpPr/>
          <p:nvPr/>
        </p:nvGrpSpPr>
        <p:grpSpPr>
          <a:xfrm>
            <a:off x="5751477" y="1596960"/>
            <a:ext cx="6136814" cy="6559680"/>
            <a:chOff x="0" y="0"/>
            <a:chExt cx="6136812" cy="6559678"/>
          </a:xfrm>
        </p:grpSpPr>
        <p:sp>
          <p:nvSpPr>
            <p:cNvPr id="384" name="Shape 384"/>
            <p:cNvSpPr/>
            <p:nvPr/>
          </p:nvSpPr>
          <p:spPr>
            <a:xfrm flipV="1">
              <a:off x="5526210" y="594987"/>
              <a:ext cx="1" cy="5963950"/>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85" name="Shape 385"/>
            <p:cNvSpPr/>
            <p:nvPr/>
          </p:nvSpPr>
          <p:spPr>
            <a:xfrm flipV="1">
              <a:off x="4915608" y="587903"/>
              <a:ext cx="1221205"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86" name="Shape 386"/>
            <p:cNvSpPr/>
            <p:nvPr/>
          </p:nvSpPr>
          <p:spPr>
            <a:xfrm>
              <a:off x="4915608" y="6009373"/>
              <a:ext cx="1221205" cy="505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87" name="Shape 387"/>
            <p:cNvSpPr/>
            <p:nvPr/>
          </p:nvSpPr>
          <p:spPr>
            <a:xfrm flipV="1">
              <a:off x="3038344" y="570636"/>
              <a:ext cx="1" cy="3122106"/>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88" name="Shape 388"/>
            <p:cNvSpPr/>
            <p:nvPr/>
          </p:nvSpPr>
          <p:spPr>
            <a:xfrm flipV="1">
              <a:off x="2432169" y="587903"/>
              <a:ext cx="1221206"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89" name="Shape 389"/>
            <p:cNvSpPr/>
            <p:nvPr/>
          </p:nvSpPr>
          <p:spPr>
            <a:xfrm flipV="1">
              <a:off x="2439777" y="3690241"/>
              <a:ext cx="1221205"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90" name="Shape 390"/>
            <p:cNvSpPr/>
            <p:nvPr/>
          </p:nvSpPr>
          <p:spPr>
            <a:xfrm>
              <a:off x="5064254" y="11439"/>
              <a:ext cx="923914" cy="521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2500" b="1"/>
                <a:t>Slow</a:t>
              </a:r>
            </a:p>
          </p:txBody>
        </p:sp>
        <p:sp>
          <p:nvSpPr>
            <p:cNvPr id="391" name="Shape 391"/>
            <p:cNvSpPr/>
            <p:nvPr/>
          </p:nvSpPr>
          <p:spPr>
            <a:xfrm>
              <a:off x="2577775" y="11439"/>
              <a:ext cx="828781" cy="521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2500" b="1"/>
                <a:t>Fast</a:t>
              </a:r>
            </a:p>
          </p:txBody>
        </p:sp>
        <p:sp>
          <p:nvSpPr>
            <p:cNvPr id="392" name="Shape 392"/>
            <p:cNvSpPr/>
            <p:nvPr/>
          </p:nvSpPr>
          <p:spPr>
            <a:xfrm flipV="1">
              <a:off x="550478" y="581467"/>
              <a:ext cx="1" cy="5977271"/>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93" name="Shape 393"/>
            <p:cNvSpPr/>
            <p:nvPr/>
          </p:nvSpPr>
          <p:spPr>
            <a:xfrm>
              <a:off x="0" y="581466"/>
              <a:ext cx="1100958"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94" name="Shape 394"/>
            <p:cNvSpPr/>
            <p:nvPr/>
          </p:nvSpPr>
          <p:spPr>
            <a:xfrm flipV="1">
              <a:off x="0" y="3695632"/>
              <a:ext cx="1100958" cy="1"/>
            </a:xfrm>
            <a:prstGeom prst="line">
              <a:avLst/>
            </a:prstGeom>
            <a:noFill/>
            <a:ln w="63500" cap="flat">
              <a:solidFill>
                <a:srgbClr val="000000"/>
              </a:solidFill>
              <a:prstDash val="solid"/>
              <a:miter lim="400000"/>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sp>
          <p:nvSpPr>
            <p:cNvPr id="395" name="Shape 395"/>
            <p:cNvSpPr/>
            <p:nvPr/>
          </p:nvSpPr>
          <p:spPr>
            <a:xfrm>
              <a:off x="180880" y="0"/>
              <a:ext cx="739197" cy="5442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500" b="1">
                  <a:latin typeface="Helvetica"/>
                  <a:ea typeface="Helvetica"/>
                  <a:cs typeface="Helvetica"/>
                  <a:sym typeface="Helvetica"/>
                </a:defRPr>
              </a:lvl1pPr>
            </a:lstStyle>
            <a:p>
              <a:pPr lvl="0">
                <a:defRPr sz="1800" b="0"/>
              </a:pPr>
              <a:r>
                <a:rPr sz="2500" b="1"/>
                <a:t>Ok</a:t>
              </a:r>
            </a:p>
          </p:txBody>
        </p:sp>
        <p:sp>
          <p:nvSpPr>
            <p:cNvPr id="396" name="Shape 396"/>
            <p:cNvSpPr/>
            <p:nvPr/>
          </p:nvSpPr>
          <p:spPr>
            <a:xfrm flipV="1">
              <a:off x="3038344" y="3327678"/>
              <a:ext cx="1" cy="3232001"/>
            </a:xfrm>
            <a:prstGeom prst="line">
              <a:avLst/>
            </a:prstGeom>
            <a:noFill/>
            <a:ln w="63500" cap="flat">
              <a:solidFill>
                <a:srgbClr val="000000"/>
              </a:solidFill>
              <a:prstDash val="solid"/>
              <a:miter lim="400000"/>
              <a:headEnd type="triangle" w="med" len="med"/>
            </a:ln>
            <a:effectLst/>
          </p:spPr>
          <p:txBody>
            <a:bodyPr wrap="square" lIns="0" tIns="0" rIns="0" bIns="0" numCol="1" anchor="ctr">
              <a:noAutofit/>
            </a:bodyPr>
            <a:lstStyle/>
            <a:p>
              <a:pPr lvl="0">
                <a:defRPr sz="2400">
                  <a:latin typeface="Helvetica Light"/>
                  <a:ea typeface="Helvetica Light"/>
                  <a:cs typeface="Helvetica Light"/>
                  <a:sym typeface="Helvetica Light"/>
                </a:defRPr>
              </a:pPr>
              <a:endParaRPr/>
            </a:p>
          </p:txBody>
        </p:sp>
      </p:grpSp>
      <p:sp>
        <p:nvSpPr>
          <p:cNvPr id="398" name="Shape 398"/>
          <p:cNvSpPr/>
          <p:nvPr/>
        </p:nvSpPr>
        <p:spPr>
          <a:xfrm flipH="1" flipV="1">
            <a:off x="9126397" y="6158527"/>
            <a:ext cx="1811520" cy="760048"/>
          </a:xfrm>
          <a:prstGeom prst="line">
            <a:avLst/>
          </a:prstGeom>
          <a:ln w="38100">
            <a:solidFill>
              <a:srgbClr val="92FA1C"/>
            </a:solidFill>
            <a:custDash>
              <a:ds d="200000" sp="200000"/>
            </a:custDash>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sp>
        <p:nvSpPr>
          <p:cNvPr id="399" name="Shape 399"/>
          <p:cNvSpPr/>
          <p:nvPr/>
        </p:nvSpPr>
        <p:spPr>
          <a:xfrm>
            <a:off x="8446806" y="5815213"/>
            <a:ext cx="686033" cy="6860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4FA18"/>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400" name="Shape 400"/>
          <p:cNvSpPr/>
          <p:nvPr/>
        </p:nvSpPr>
        <p:spPr>
          <a:xfrm rot="21420000">
            <a:off x="8774081" y="4683340"/>
            <a:ext cx="2302584" cy="6174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lvl="0">
              <a:defRPr sz="1800"/>
            </a:pPr>
            <a:r>
              <a:rPr sz="1600" b="1">
                <a:latin typeface="Times Roman"/>
                <a:ea typeface="Times Roman"/>
                <a:cs typeface="Times Roman"/>
                <a:sym typeface="Times Roman"/>
              </a:rPr>
              <a:t>Do assignment #1</a:t>
            </a:r>
          </a:p>
          <a:p>
            <a:pPr lvl="0">
              <a:defRPr sz="1800"/>
            </a:pPr>
            <a:r>
              <a:rPr sz="1500" b="1">
                <a:latin typeface="Times Roman"/>
                <a:ea typeface="Times Roman"/>
                <a:cs typeface="Times Roman"/>
                <a:sym typeface="Times Roman"/>
              </a:rPr>
              <a:t>(red work</a:t>
            </a:r>
          </a:p>
        </p:txBody>
      </p:sp>
      <p:sp>
        <p:nvSpPr>
          <p:cNvPr id="401" name="Shape 401"/>
          <p:cNvSpPr/>
          <p:nvPr/>
        </p:nvSpPr>
        <p:spPr>
          <a:xfrm>
            <a:off x="11275476" y="4281536"/>
            <a:ext cx="1633201" cy="7546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lvl="0">
              <a:defRPr sz="1800"/>
            </a:pPr>
            <a:r>
              <a:rPr sz="2200" b="1">
                <a:latin typeface="Times Roman"/>
                <a:ea typeface="Times Roman"/>
                <a:cs typeface="Times Roman"/>
                <a:sym typeface="Times Roman"/>
              </a:rPr>
              <a:t>I’m behind</a:t>
            </a:r>
          </a:p>
          <a:p>
            <a:pPr lvl="0">
              <a:defRPr sz="1800"/>
            </a:pPr>
            <a:r>
              <a:rPr sz="1600" b="1">
                <a:latin typeface="Times Roman"/>
                <a:ea typeface="Times Roman"/>
                <a:cs typeface="Times Roman"/>
                <a:sym typeface="Times Roman"/>
              </a:rPr>
              <a:t>(I need help)</a:t>
            </a:r>
          </a:p>
        </p:txBody>
      </p:sp>
      <p:sp>
        <p:nvSpPr>
          <p:cNvPr id="402" name="Shape 402"/>
          <p:cNvSpPr/>
          <p:nvPr/>
        </p:nvSpPr>
        <p:spPr>
          <a:xfrm>
            <a:off x="8618461" y="5335224"/>
            <a:ext cx="342723" cy="3472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403" name="Shape 403"/>
          <p:cNvSpPr/>
          <p:nvPr/>
        </p:nvSpPr>
        <p:spPr>
          <a:xfrm>
            <a:off x="10934672" y="6579909"/>
            <a:ext cx="686033" cy="6860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FA1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404" name="Shape 404"/>
          <p:cNvSpPr/>
          <p:nvPr/>
        </p:nvSpPr>
        <p:spPr>
          <a:xfrm>
            <a:off x="11106327" y="7272628"/>
            <a:ext cx="342723" cy="3472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600"/>
          </a:solidFill>
          <a:ln w="25400">
            <a:solidFill/>
            <a:miter lim="400000"/>
          </a:ln>
        </p:spPr>
        <p:txBody>
          <a:bodyPr lIns="0" tIns="0" rIns="0" bIns="0" anchor="ctr"/>
          <a:lstStyle/>
          <a:p>
            <a:pPr lvl="0">
              <a:defRPr sz="2400">
                <a:latin typeface="Helvetica Light"/>
                <a:ea typeface="Helvetica Light"/>
                <a:cs typeface="Helvetica Light"/>
                <a:sym typeface="Helvetica Light"/>
              </a:defRPr>
            </a:pPr>
            <a:endParaRPr/>
          </a:p>
        </p:txBody>
      </p:sp>
      <p:sp>
        <p:nvSpPr>
          <p:cNvPr id="405" name="Shape 405"/>
          <p:cNvSpPr/>
          <p:nvPr/>
        </p:nvSpPr>
        <p:spPr>
          <a:xfrm flipH="1" flipV="1">
            <a:off x="8798086" y="5777524"/>
            <a:ext cx="2470984" cy="770971"/>
          </a:xfrm>
          <a:prstGeom prst="line">
            <a:avLst/>
          </a:prstGeom>
          <a:ln w="25400">
            <a:solidFill/>
            <a:miter lim="400000"/>
            <a:tailEnd type="triangle"/>
          </a:ln>
        </p:spPr>
        <p:txBody>
          <a:bodyPr lIns="0" tIns="0" rIns="0" bIns="0" anchor="ctr"/>
          <a:lstStyle/>
          <a:p>
            <a:pPr lvl="0">
              <a:defRPr sz="2400">
                <a:latin typeface="Helvetica Light"/>
                <a:ea typeface="Helvetica Light"/>
                <a:cs typeface="Helvetica Light"/>
                <a:sym typeface="Helvetica Light"/>
              </a:defRPr>
            </a:pPr>
            <a:endParaRPr/>
          </a:p>
        </p:txBody>
      </p:sp>
      <p:sp>
        <p:nvSpPr>
          <p:cNvPr id="406" name="Shape 406"/>
          <p:cNvSpPr/>
          <p:nvPr/>
        </p:nvSpPr>
        <p:spPr>
          <a:xfrm rot="1080000">
            <a:off x="9697918" y="6100691"/>
            <a:ext cx="675104"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b="1">
                <a:latin typeface="Times Roman"/>
                <a:ea typeface="Times Roman"/>
                <a:cs typeface="Times Roman"/>
                <a:sym typeface="Times Roman"/>
              </a:defRPr>
            </a:lvl1pPr>
          </a:lstStyle>
          <a:p>
            <a:pPr lvl="0">
              <a:defRPr sz="1800" b="0"/>
            </a:pPr>
            <a:r>
              <a:rPr sz="1500" b="1"/>
              <a:t>Cancel</a:t>
            </a:r>
          </a:p>
        </p:txBody>
      </p:sp>
      <p:sp>
        <p:nvSpPr>
          <p:cNvPr id="407" name="Shape 407"/>
          <p:cNvSpPr/>
          <p:nvPr/>
        </p:nvSpPr>
        <p:spPr>
          <a:xfrm flipV="1">
            <a:off x="8367071" y="5754845"/>
            <a:ext cx="845503" cy="845503"/>
          </a:xfrm>
          <a:prstGeom prst="line">
            <a:avLst/>
          </a:prstGeom>
          <a:ln w="88900">
            <a:solidFill>
              <a:srgbClr val="C82506"/>
            </a:solidFill>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408" name="Shape 408"/>
          <p:cNvSpPr/>
          <p:nvPr/>
        </p:nvSpPr>
        <p:spPr>
          <a:xfrm>
            <a:off x="8365528" y="5714569"/>
            <a:ext cx="887321" cy="887321"/>
          </a:xfrm>
          <a:prstGeom prst="line">
            <a:avLst/>
          </a:prstGeom>
          <a:ln w="88900">
            <a:solidFill>
              <a:srgbClr val="C82506"/>
            </a:solidFill>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37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p:tmAbs val="0"/>
                                  </p:iterate>
                                  <p:childTnLst>
                                    <p:set>
                                      <p:cBhvr>
                                        <p:cTn id="21" fill="hold"/>
                                        <p:tgtEl>
                                          <p:spTgt spid="40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p:tmAbs val="0"/>
                                  </p:iterate>
                                  <p:childTnLst>
                                    <p:set>
                                      <p:cBhvr>
                                        <p:cTn id="25" fill="hold"/>
                                        <p:tgtEl>
                                          <p:spTgt spid="40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7" nodeType="afterEffect">
                                  <p:stCondLst>
                                    <p:cond delay="0"/>
                                  </p:stCondLst>
                                  <p:iterate>
                                    <p:tmAbs val="0"/>
                                  </p:iterate>
                                  <p:childTnLst>
                                    <p:set>
                                      <p:cBhvr>
                                        <p:cTn id="28" fill="hold"/>
                                        <p:tgtEl>
                                          <p:spTgt spid="37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8" nodeType="afterEffect">
                                  <p:stCondLst>
                                    <p:cond delay="0"/>
                                  </p:stCondLst>
                                  <p:iterate>
                                    <p:tmAbs val="0"/>
                                  </p:iterate>
                                  <p:childTnLst>
                                    <p:set>
                                      <p:cBhvr>
                                        <p:cTn id="31" fill="hold"/>
                                        <p:tgtEl>
                                          <p:spTgt spid="368"/>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9" nodeType="afterEffect">
                                  <p:stCondLst>
                                    <p:cond delay="0"/>
                                  </p:stCondLst>
                                  <p:iterate>
                                    <p:tmAbs val="0"/>
                                  </p:iterate>
                                  <p:childTnLst>
                                    <p:set>
                                      <p:cBhvr>
                                        <p:cTn id="34" fill="hold"/>
                                        <p:tgtEl>
                                          <p:spTgt spid="4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0" nodeType="clickEffect">
                                  <p:stCondLst>
                                    <p:cond delay="0"/>
                                  </p:stCondLst>
                                  <p:iterate>
                                    <p:tmAbs val="0"/>
                                  </p:iterate>
                                  <p:childTnLst>
                                    <p:set>
                                      <p:cBhvr>
                                        <p:cTn id="38" fill="hold"/>
                                        <p:tgtEl>
                                          <p:spTgt spid="38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1" nodeType="afterEffect">
                                  <p:stCondLst>
                                    <p:cond delay="0"/>
                                  </p:stCondLst>
                                  <p:iterate>
                                    <p:tmAbs val="0"/>
                                  </p:iterate>
                                  <p:childTnLst>
                                    <p:set>
                                      <p:cBhvr>
                                        <p:cTn id="41" fill="hold"/>
                                        <p:tgtEl>
                                          <p:spTgt spid="402"/>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2" nodeType="afterEffect">
                                  <p:stCondLst>
                                    <p:cond delay="0"/>
                                  </p:stCondLst>
                                  <p:iterate>
                                    <p:tmAbs val="0"/>
                                  </p:iterate>
                                  <p:childTnLst>
                                    <p:set>
                                      <p:cBhvr>
                                        <p:cTn id="44" fill="hold"/>
                                        <p:tgtEl>
                                          <p:spTgt spid="38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3" nodeType="clickEffect">
                                  <p:stCondLst>
                                    <p:cond delay="0"/>
                                  </p:stCondLst>
                                  <p:iterate>
                                    <p:tmAbs val="0"/>
                                  </p:iterate>
                                  <p:childTnLst>
                                    <p:set>
                                      <p:cBhvr>
                                        <p:cTn id="48" fill="hold"/>
                                        <p:tgtEl>
                                          <p:spTgt spid="380"/>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14" nodeType="afterEffect">
                                  <p:stCondLst>
                                    <p:cond delay="0"/>
                                  </p:stCondLst>
                                  <p:iterate>
                                    <p:tmAbs val="0"/>
                                  </p:iterate>
                                  <p:childTnLst>
                                    <p:set>
                                      <p:cBhvr>
                                        <p:cTn id="51" fill="hold"/>
                                        <p:tgtEl>
                                          <p:spTgt spid="383"/>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15" nodeType="afterEffect">
                                  <p:stCondLst>
                                    <p:cond delay="0"/>
                                  </p:stCondLst>
                                  <p:iterate>
                                    <p:tmAbs val="0"/>
                                  </p:iterate>
                                  <p:childTnLst>
                                    <p:set>
                                      <p:cBhvr>
                                        <p:cTn id="54" fill="hold"/>
                                        <p:tgtEl>
                                          <p:spTgt spid="399"/>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16" nodeType="afterEffect">
                                  <p:stCondLst>
                                    <p:cond delay="0"/>
                                  </p:stCondLst>
                                  <p:iterate>
                                    <p:tmAbs val="0"/>
                                  </p:iterate>
                                  <p:childTnLst>
                                    <p:set>
                                      <p:cBhvr>
                                        <p:cTn id="57" fill="hold"/>
                                        <p:tgtEl>
                                          <p:spTgt spid="39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17" nodeType="afterEffect">
                                  <p:stCondLst>
                                    <p:cond delay="0"/>
                                  </p:stCondLst>
                                  <p:iterate>
                                    <p:tmAbs val="0"/>
                                  </p:iterate>
                                  <p:childTnLst>
                                    <p:set>
                                      <p:cBhvr>
                                        <p:cTn id="60" fill="hold"/>
                                        <p:tgtEl>
                                          <p:spTgt spid="40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8" nodeType="clickEffect">
                                  <p:stCondLst>
                                    <p:cond delay="0"/>
                                  </p:stCondLst>
                                  <p:iterate>
                                    <p:tmAbs val="0"/>
                                  </p:iterate>
                                  <p:childTnLst>
                                    <p:set>
                                      <p:cBhvr>
                                        <p:cTn id="64" fill="hold"/>
                                        <p:tgtEl>
                                          <p:spTgt spid="405"/>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19" nodeType="afterEffect">
                                  <p:stCondLst>
                                    <p:cond delay="0"/>
                                  </p:stCondLst>
                                  <p:iterate>
                                    <p:tmAbs val="0"/>
                                  </p:iterate>
                                  <p:childTnLst>
                                    <p:set>
                                      <p:cBhvr>
                                        <p:cTn id="67" fill="hold"/>
                                        <p:tgtEl>
                                          <p:spTgt spid="408"/>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20" nodeType="afterEffect">
                                  <p:stCondLst>
                                    <p:cond delay="0"/>
                                  </p:stCondLst>
                                  <p:iterate>
                                    <p:tmAbs val="0"/>
                                  </p:iterate>
                                  <p:childTnLst>
                                    <p:set>
                                      <p:cBhvr>
                                        <p:cTn id="70" fill="hold"/>
                                        <p:tgtEl>
                                          <p:spTgt spid="407"/>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21" nodeType="afterEffect">
                                  <p:stCondLst>
                                    <p:cond delay="0"/>
                                  </p:stCondLst>
                                  <p:iterate>
                                    <p:tmAbs val="0"/>
                                  </p:iterate>
                                  <p:childTnLst>
                                    <p:set>
                                      <p:cBhvr>
                                        <p:cTn id="73" fill="hold"/>
                                        <p:tgtEl>
                                          <p:spTgt spid="406"/>
                                        </p:tgtEl>
                                        <p:attrNameLst>
                                          <p:attrName>style.visibility</p:attrName>
                                        </p:attrNameLst>
                                      </p:cBhvr>
                                      <p:to>
                                        <p:strVal val="visible"/>
                                      </p:to>
                                    </p:set>
                                  </p:childTnLst>
                                </p:cTn>
                              </p:par>
                            </p:childTnLst>
                          </p:cTn>
                        </p:par>
                        <p:par>
                          <p:cTn id="74" fill="hold">
                            <p:stCondLst>
                              <p:cond delay="0"/>
                            </p:stCondLst>
                            <p:childTnLst>
                              <p:par>
                                <p:cTn id="75" presetID="1" presetClass="exit" presetSubtype="0" fill="hold" grpId="22" nodeType="afterEffect">
                                  <p:stCondLst>
                                    <p:cond delay="0"/>
                                  </p:stCondLst>
                                  <p:iterate>
                                    <p:tmAbs val="0"/>
                                  </p:iterate>
                                  <p:childTnLst>
                                    <p:set>
                                      <p:cBhvr>
                                        <p:cTn id="76" fill="hold">
                                          <p:stCondLst>
                                            <p:cond delay="0"/>
                                          </p:stCondLst>
                                        </p:cTn>
                                        <p:tgtEl>
                                          <p:spTgt spid="380"/>
                                        </p:tgtEl>
                                        <p:attrNameLst>
                                          <p:attrName>style.visibility</p:attrName>
                                        </p:attrNameLst>
                                      </p:cBhvr>
                                      <p:to>
                                        <p:strVal val="hidden"/>
                                      </p:to>
                                    </p:set>
                                  </p:childTnLst>
                                </p:cTn>
                              </p:par>
                            </p:childTnLst>
                          </p:cTn>
                        </p:par>
                        <p:par>
                          <p:cTn id="77" fill="hold">
                            <p:stCondLst>
                              <p:cond delay="0"/>
                            </p:stCondLst>
                            <p:childTnLst>
                              <p:par>
                                <p:cTn id="78" presetID="1" presetClass="exit" presetSubtype="0" fill="hold" grpId="23" nodeType="afterEffect">
                                  <p:stCondLst>
                                    <p:cond delay="0"/>
                                  </p:stCondLst>
                                  <p:iterate>
                                    <p:tmAbs val="0"/>
                                  </p:iterate>
                                  <p:childTnLst>
                                    <p:set>
                                      <p:cBhvr>
                                        <p:cTn id="79" fill="hold">
                                          <p:stCondLst>
                                            <p:cond delay="0"/>
                                          </p:stCondLst>
                                        </p:cTn>
                                        <p:tgtEl>
                                          <p:spTgt spid="3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 grpId="8" animBg="1" advAuto="0"/>
      <p:bldP spid="373" grpId="2" animBg="1" advAuto="0"/>
      <p:bldP spid="377" grpId="4" animBg="1" advAuto="0"/>
      <p:bldP spid="378" grpId="3" animBg="1" advAuto="0"/>
      <p:bldP spid="379" grpId="7" animBg="1" advAuto="0"/>
      <p:bldP spid="380" grpId="13" animBg="1" advAuto="0"/>
      <p:bldP spid="380" grpId="22" animBg="1" advAuto="0"/>
      <p:bldP spid="381" grpId="12" animBg="1" advAuto="0"/>
      <p:bldP spid="382" grpId="10" animBg="1" advAuto="0"/>
      <p:bldP spid="383" grpId="14" animBg="1" advAuto="0"/>
      <p:bldP spid="383" grpId="23" animBg="1" advAuto="0"/>
      <p:bldP spid="397" grpId="1" animBg="1" advAuto="0"/>
      <p:bldP spid="398" grpId="16" animBg="1" advAuto="0"/>
      <p:bldP spid="399" grpId="15" animBg="1" advAuto="0"/>
      <p:bldP spid="400" grpId="6" animBg="1" advAuto="0"/>
      <p:bldP spid="401" grpId="5" animBg="1" advAuto="0"/>
      <p:bldP spid="402" grpId="11" animBg="1" advAuto="0"/>
      <p:bldP spid="403" grpId="17" animBg="1" advAuto="0"/>
      <p:bldP spid="404" grpId="9" animBg="1" advAuto="0"/>
      <p:bldP spid="405" grpId="18" animBg="1" advAuto="0"/>
      <p:bldP spid="406" grpId="21" animBg="1" advAuto="0"/>
      <p:bldP spid="407" grpId="20" animBg="1" advAuto="0"/>
      <p:bldP spid="408" grpId="19"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Experimental Clusters</a:t>
            </a:r>
          </a:p>
        </p:txBody>
      </p:sp>
      <p:sp>
        <p:nvSpPr>
          <p:cNvPr id="413" name="Shape 413"/>
          <p:cNvSpPr>
            <a:spLocks noGrp="1"/>
          </p:cNvSpPr>
          <p:nvPr>
            <p:ph type="body" idx="1"/>
          </p:nvPr>
        </p:nvSpPr>
        <p:spPr>
          <a:xfrm>
            <a:off x="355600" y="1562100"/>
            <a:ext cx="12280900" cy="6629400"/>
          </a:xfrm>
          <a:prstGeom prst="rect">
            <a:avLst/>
          </a:prstGeom>
        </p:spPr>
        <p:txBody>
          <a:bodyPr/>
          <a:lstStyle/>
          <a:p>
            <a:pPr lvl="0">
              <a:defRPr sz="1800"/>
            </a:pPr>
            <a:r>
              <a:rPr sz="4200"/>
              <a:t>16 Node Dedicated Local Cluster</a:t>
            </a:r>
          </a:p>
          <a:p>
            <a:pPr lvl="2">
              <a:defRPr sz="1800"/>
            </a:pPr>
            <a:r>
              <a:rPr sz="3600"/>
              <a:t>8 Core machines</a:t>
            </a:r>
          </a:p>
          <a:p>
            <a:pPr lvl="0">
              <a:defRPr sz="1800"/>
            </a:pPr>
            <a:r>
              <a:rPr sz="4200"/>
              <a:t>64 Node Amazon EC2 Clusters</a:t>
            </a:r>
          </a:p>
          <a:p>
            <a:pPr lvl="2">
              <a:defRPr sz="1800"/>
            </a:pPr>
            <a:r>
              <a:rPr sz="3600"/>
              <a:t>c4.xlarge   (4 - core instances) - $0.22 / hr</a:t>
            </a:r>
          </a:p>
          <a:p>
            <a:pPr lvl="2">
              <a:defRPr sz="1800"/>
            </a:pPr>
            <a:r>
              <a:rPr sz="3600"/>
              <a:t>c4.2xlarge (8 - core instacnes) - $0.44 /hr</a:t>
            </a:r>
          </a:p>
          <a:p>
            <a:pPr lvl="0">
              <a:defRPr sz="1800"/>
            </a:pPr>
            <a:r>
              <a:rPr sz="4200"/>
              <a:t>128 Node NSF Probe Cluster</a:t>
            </a:r>
          </a:p>
          <a:p>
            <a:pPr lvl="2">
              <a:defRPr sz="1800"/>
            </a:pPr>
            <a:r>
              <a:rPr sz="3600"/>
              <a:t>16 Core machines </a:t>
            </a:r>
          </a:p>
        </p:txBody>
      </p:sp>
      <p:sp>
        <p:nvSpPr>
          <p:cNvPr id="414" name="Shape 41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16</a:t>
            </a:fld>
            <a:endParaRPr sz="16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hape 418"/>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Workloads</a:t>
            </a:r>
          </a:p>
        </p:txBody>
      </p:sp>
      <p:sp>
        <p:nvSpPr>
          <p:cNvPr id="419" name="Shape 419"/>
          <p:cNvSpPr>
            <a:spLocks noGrp="1"/>
          </p:cNvSpPr>
          <p:nvPr>
            <p:ph type="body" idx="1"/>
          </p:nvPr>
        </p:nvSpPr>
        <p:spPr>
          <a:xfrm>
            <a:off x="361950" y="1520555"/>
            <a:ext cx="12280900" cy="6998253"/>
          </a:xfrm>
          <a:prstGeom prst="rect">
            <a:avLst/>
          </a:prstGeom>
        </p:spPr>
        <p:txBody>
          <a:bodyPr/>
          <a:lstStyle/>
          <a:p>
            <a:pPr lvl="0">
              <a:defRPr sz="1800"/>
            </a:pPr>
            <a:r>
              <a:rPr sz="3800"/>
              <a:t>Movie Recommendation System</a:t>
            </a:r>
          </a:p>
          <a:p>
            <a:pPr lvl="2">
              <a:defRPr sz="1800"/>
            </a:pPr>
            <a:r>
              <a:rPr sz="3200" i="1"/>
              <a:t>Netflix (MF) -</a:t>
            </a:r>
            <a:r>
              <a:rPr sz="3200"/>
              <a:t> 480k-by-18k matrix, 100m known elements</a:t>
            </a:r>
          </a:p>
          <a:p>
            <a:pPr lvl="2">
              <a:defRPr sz="1800"/>
            </a:pPr>
            <a:r>
              <a:rPr sz="3200" i="1"/>
              <a:t>Netflix*256 (MF) </a:t>
            </a:r>
            <a:r>
              <a:rPr sz="3200"/>
              <a:t>- 7634k-by-284k matrix, 4.24b known elements</a:t>
            </a:r>
          </a:p>
          <a:p>
            <a:pPr marL="807357" lvl="0" indent="-489857">
              <a:defRPr sz="1800"/>
            </a:pPr>
            <a:r>
              <a:rPr sz="3800"/>
              <a:t>News classification</a:t>
            </a:r>
          </a:p>
          <a:p>
            <a:pPr lvl="2">
              <a:defRPr sz="1800"/>
            </a:pPr>
            <a:r>
              <a:rPr sz="3200" i="1"/>
              <a:t>Nytimes (LDA)</a:t>
            </a:r>
            <a:r>
              <a:rPr sz="3200"/>
              <a:t> - 100m words in 300k documents, w/ a vocabulary size of 100k</a:t>
            </a:r>
          </a:p>
          <a:p>
            <a:pPr lvl="0">
              <a:defRPr sz="1800"/>
            </a:pPr>
            <a:r>
              <a:rPr sz="3800"/>
              <a:t>Image classification</a:t>
            </a:r>
          </a:p>
          <a:p>
            <a:pPr lvl="2">
              <a:defRPr sz="1800"/>
            </a:pPr>
            <a:r>
              <a:rPr sz="3200" i="1"/>
              <a:t>ImageNet (MLR)</a:t>
            </a:r>
            <a:r>
              <a:rPr sz="3200"/>
              <a:t> - 64K observations w/ feature dimensions of 21k &amp; 1k classes</a:t>
            </a:r>
          </a:p>
        </p:txBody>
      </p:sp>
      <p:sp>
        <p:nvSpPr>
          <p:cNvPr id="420" name="Shape 42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17</a:t>
            </a:fld>
            <a:endParaRPr sz="16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Acronym Time</a:t>
            </a:r>
          </a:p>
        </p:txBody>
      </p:sp>
      <p:sp>
        <p:nvSpPr>
          <p:cNvPr id="425" name="Shape 425"/>
          <p:cNvSpPr>
            <a:spLocks noGrp="1"/>
          </p:cNvSpPr>
          <p:nvPr>
            <p:ph type="body" idx="1"/>
          </p:nvPr>
        </p:nvSpPr>
        <p:spPr>
          <a:xfrm>
            <a:off x="355600" y="1612900"/>
            <a:ext cx="12280900" cy="5715000"/>
          </a:xfrm>
          <a:prstGeom prst="rect">
            <a:avLst/>
          </a:prstGeom>
        </p:spPr>
        <p:txBody>
          <a:bodyPr/>
          <a:lstStyle/>
          <a:p>
            <a:pPr lvl="0">
              <a:defRPr sz="1800"/>
            </a:pPr>
            <a:r>
              <a:rPr sz="4200"/>
              <a:t>BSP - Bulk Synchronous Parallel</a:t>
            </a:r>
          </a:p>
          <a:p>
            <a:pPr lvl="0">
              <a:defRPr sz="1800"/>
            </a:pPr>
            <a:r>
              <a:rPr sz="4200"/>
              <a:t>SSP - Stale Synchronous Parallel</a:t>
            </a:r>
          </a:p>
          <a:p>
            <a:pPr lvl="0">
              <a:defRPr sz="1800"/>
            </a:pPr>
            <a:r>
              <a:rPr sz="4200"/>
              <a:t>BSP RR - Rapid Reassignment running in BSP</a:t>
            </a:r>
          </a:p>
          <a:p>
            <a:pPr lvl="0">
              <a:defRPr sz="1800"/>
            </a:pPr>
            <a:r>
              <a:rPr sz="4200"/>
              <a:t>FlexRR - our solution!</a:t>
            </a:r>
          </a:p>
        </p:txBody>
      </p:sp>
      <p:sp>
        <p:nvSpPr>
          <p:cNvPr id="426" name="Shape 42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18</a:t>
            </a:fld>
            <a:endParaRPr sz="16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Significant Stragglers on EC2</a:t>
            </a:r>
          </a:p>
        </p:txBody>
      </p:sp>
      <p:sp>
        <p:nvSpPr>
          <p:cNvPr id="429" name="Shape 429"/>
          <p:cNvSpPr>
            <a:spLocks noGrp="1"/>
          </p:cNvSpPr>
          <p:nvPr>
            <p:ph type="body" idx="1"/>
          </p:nvPr>
        </p:nvSpPr>
        <p:spPr>
          <a:xfrm>
            <a:off x="361950" y="1594364"/>
            <a:ext cx="12280900" cy="5715001"/>
          </a:xfrm>
          <a:prstGeom prst="rect">
            <a:avLst/>
          </a:prstGeom>
        </p:spPr>
        <p:txBody>
          <a:bodyPr/>
          <a:lstStyle/>
          <a:p>
            <a:pPr lvl="0">
              <a:defRPr sz="1800"/>
            </a:pPr>
            <a:r>
              <a:rPr sz="4200" i="1"/>
              <a:t>Netflix </a:t>
            </a:r>
            <a:r>
              <a:rPr sz="4200"/>
              <a:t>(MF)</a:t>
            </a:r>
            <a:r>
              <a:rPr sz="4200" i="1"/>
              <a:t> </a:t>
            </a:r>
            <a:r>
              <a:rPr sz="4200"/>
              <a:t>workload (EC2 Clusters)</a:t>
            </a:r>
          </a:p>
          <a:p>
            <a:pPr lvl="0">
              <a:defRPr sz="1800"/>
            </a:pPr>
            <a:r>
              <a:rPr sz="4200"/>
              <a:t>53% Improvement</a:t>
            </a:r>
          </a:p>
        </p:txBody>
      </p:sp>
      <p:sp>
        <p:nvSpPr>
          <p:cNvPr id="430" name="Shape 43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19</a:t>
            </a:fld>
            <a:endParaRPr sz="1600"/>
          </a:p>
        </p:txBody>
      </p:sp>
      <p:pic>
        <p:nvPicPr>
          <p:cNvPr id="431" name="pasted-image.pdf"/>
          <p:cNvPicPr/>
          <p:nvPr/>
        </p:nvPicPr>
        <p:blipFill>
          <a:blip r:embed="rId3">
            <a:extLst/>
          </a:blip>
          <a:stretch>
            <a:fillRect/>
          </a:stretch>
        </p:blipFill>
        <p:spPr>
          <a:xfrm>
            <a:off x="797428" y="3292306"/>
            <a:ext cx="11278529" cy="4807288"/>
          </a:xfrm>
          <a:prstGeom prst="rect">
            <a:avLst/>
          </a:prstGeom>
          <a:ln w="12700">
            <a:miter lim="400000"/>
          </a:ln>
        </p:spPr>
      </p:pic>
      <p:pic>
        <p:nvPicPr>
          <p:cNvPr id="432" name="p16_1.pdf"/>
          <p:cNvPicPr/>
          <p:nvPr/>
        </p:nvPicPr>
        <p:blipFill>
          <a:blip r:embed="rId4">
            <a:extLst/>
          </a:blip>
          <a:stretch>
            <a:fillRect/>
          </a:stretch>
        </p:blipFill>
        <p:spPr>
          <a:xfrm>
            <a:off x="800100" y="3263900"/>
            <a:ext cx="11254213" cy="4864100"/>
          </a:xfrm>
          <a:prstGeom prst="rect">
            <a:avLst/>
          </a:prstGeom>
          <a:ln w="12700">
            <a:miter lim="400000"/>
          </a:ln>
        </p:spPr>
      </p:pic>
      <p:pic>
        <p:nvPicPr>
          <p:cNvPr id="433" name="p16_2.pdf"/>
          <p:cNvPicPr/>
          <p:nvPr/>
        </p:nvPicPr>
        <p:blipFill>
          <a:blip r:embed="rId5">
            <a:extLst/>
          </a:blip>
          <a:stretch>
            <a:fillRect/>
          </a:stretch>
        </p:blipFill>
        <p:spPr>
          <a:xfrm>
            <a:off x="800100" y="3263900"/>
            <a:ext cx="11278349" cy="4864100"/>
          </a:xfrm>
          <a:prstGeom prst="rect">
            <a:avLst/>
          </a:prstGeom>
          <a:ln w="12700">
            <a:miter lim="400000"/>
          </a:ln>
        </p:spPr>
      </p:pic>
      <p:pic>
        <p:nvPicPr>
          <p:cNvPr id="434" name="p16_3.pdf"/>
          <p:cNvPicPr/>
          <p:nvPr/>
        </p:nvPicPr>
        <p:blipFill>
          <a:blip r:embed="rId6">
            <a:extLst/>
          </a:blip>
          <a:stretch>
            <a:fillRect/>
          </a:stretch>
        </p:blipFill>
        <p:spPr>
          <a:xfrm>
            <a:off x="800100" y="3263900"/>
            <a:ext cx="11373933" cy="4864100"/>
          </a:xfrm>
          <a:prstGeom prst="rect">
            <a:avLst/>
          </a:prstGeom>
          <a:ln w="12700">
            <a:miter lim="400000"/>
          </a:ln>
        </p:spPr>
      </p:pic>
      <p:pic>
        <p:nvPicPr>
          <p:cNvPr id="435" name="p16_4.pdf"/>
          <p:cNvPicPr/>
          <p:nvPr/>
        </p:nvPicPr>
        <p:blipFill>
          <a:blip r:embed="rId7">
            <a:extLst/>
          </a:blip>
          <a:stretch>
            <a:fillRect/>
          </a:stretch>
        </p:blipFill>
        <p:spPr>
          <a:xfrm>
            <a:off x="800100" y="3263900"/>
            <a:ext cx="11286053" cy="48641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43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4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433"/>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4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6" nodeType="clickEffect">
                                  <p:stCondLst>
                                    <p:cond delay="0"/>
                                  </p:stCondLst>
                                  <p:iterate>
                                    <p:tmAbs val="0"/>
                                  </p:iterate>
                                  <p:childTnLst>
                                    <p:set>
                                      <p:cBhvr>
                                        <p:cTn id="24" fill="hold">
                                          <p:stCondLst>
                                            <p:cond delay="0"/>
                                          </p:stCondLst>
                                        </p:cTn>
                                        <p:tgtEl>
                                          <p:spTgt spid="434"/>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4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8" nodeType="clickEffect">
                                  <p:stCondLst>
                                    <p:cond delay="0"/>
                                  </p:stCondLst>
                                  <p:iterate>
                                    <p:tmAbs val="0"/>
                                  </p:iterate>
                                  <p:childTnLst>
                                    <p:set>
                                      <p:cBhvr>
                                        <p:cTn id="31" fill="hold">
                                          <p:stCondLst>
                                            <p:cond delay="0"/>
                                          </p:stCondLst>
                                        </p:cTn>
                                        <p:tgtEl>
                                          <p:spTgt spid="435"/>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9" nodeType="afterEffect">
                                  <p:stCondLst>
                                    <p:cond delay="0"/>
                                  </p:stCondLst>
                                  <p:iterate>
                                    <p:tmAbs val="0"/>
                                  </p:iterate>
                                  <p:childTnLst>
                                    <p:set>
                                      <p:cBhvr>
                                        <p:cTn id="34" fill="hold"/>
                                        <p:tgtEl>
                                          <p:spTgt spid="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9" animBg="1" advAuto="0"/>
      <p:bldP spid="432" grpId="1" animBg="1" advAuto="0"/>
      <p:bldP spid="432" grpId="2" animBg="1" advAuto="0"/>
      <p:bldP spid="433" grpId="3" animBg="1" advAuto="0"/>
      <p:bldP spid="433" grpId="4" animBg="1" advAuto="0"/>
      <p:bldP spid="434" grpId="5" animBg="1" advAuto="0"/>
      <p:bldP spid="434" grpId="6" animBg="1" advAuto="0"/>
      <p:bldP spid="435" grpId="7" animBg="1" advAuto="0"/>
      <p:bldP spid="435" grpId="8"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lvl1pPr defTabSz="914400">
              <a:defRPr sz="4400">
                <a:solidFill>
                  <a:srgbClr val="336699"/>
                </a:solidFill>
              </a:defRPr>
            </a:lvl1pPr>
          </a:lstStyle>
          <a:p>
            <a:pPr lvl="0">
              <a:defRPr sz="1800">
                <a:solidFill>
                  <a:srgbClr val="000000"/>
                </a:solidFill>
              </a:defRPr>
            </a:pPr>
            <a:r>
              <a:rPr sz="4400">
                <a:solidFill>
                  <a:srgbClr val="336699"/>
                </a:solidFill>
              </a:rPr>
              <a:t>One slide overview</a:t>
            </a:r>
          </a:p>
        </p:txBody>
      </p:sp>
      <p:sp>
        <p:nvSpPr>
          <p:cNvPr id="54" name="Shape 54"/>
          <p:cNvSpPr>
            <a:spLocks noGrp="1"/>
          </p:cNvSpPr>
          <p:nvPr>
            <p:ph type="body" idx="1"/>
          </p:nvPr>
        </p:nvSpPr>
        <p:spPr>
          <a:xfrm>
            <a:off x="355600" y="1562100"/>
            <a:ext cx="12280900" cy="6629401"/>
          </a:xfrm>
          <a:prstGeom prst="rect">
            <a:avLst/>
          </a:prstGeom>
        </p:spPr>
        <p:txBody>
          <a:bodyPr/>
          <a:lstStyle/>
          <a:p>
            <a:pPr lvl="0">
              <a:defRPr sz="1800"/>
            </a:pPr>
            <a:r>
              <a:rPr sz="4200"/>
              <a:t>Workers are a single thread on a machine</a:t>
            </a:r>
          </a:p>
          <a:p>
            <a:pPr lvl="0">
              <a:defRPr sz="1800"/>
            </a:pPr>
            <a:r>
              <a:rPr sz="4200"/>
              <a:t>Stragglers are bad!</a:t>
            </a:r>
          </a:p>
          <a:p>
            <a:pPr lvl="0">
              <a:defRPr sz="1800"/>
            </a:pPr>
            <a:r>
              <a:rPr sz="4200"/>
              <a:t>FlexRR combines flexible consistency and temporary work shedding </a:t>
            </a:r>
          </a:p>
          <a:p>
            <a:pPr lvl="0">
              <a:defRPr sz="1800"/>
            </a:pPr>
            <a:r>
              <a:rPr sz="4200"/>
              <a:t>Designer for efficiency operation @ large scale</a:t>
            </a:r>
          </a:p>
          <a:p>
            <a:pPr lvl="2">
              <a:defRPr sz="1800"/>
            </a:pPr>
            <a:r>
              <a:rPr sz="4200"/>
              <a:t>helper groups</a:t>
            </a:r>
          </a:p>
          <a:p>
            <a:pPr lvl="0">
              <a:defRPr sz="1800"/>
            </a:pPr>
            <a:r>
              <a:rPr sz="4200"/>
              <a:t>Show big improvement across different computing clusters and workloads</a:t>
            </a:r>
          </a:p>
        </p:txBody>
      </p:sp>
      <p:sp>
        <p:nvSpPr>
          <p:cNvPr id="55" name="Shape 55"/>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a:t>
            </a:fld>
            <a:endParaRPr sz="16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hape 439"/>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FlexRR close to Ideal</a:t>
            </a:r>
          </a:p>
        </p:txBody>
      </p:sp>
      <p:sp>
        <p:nvSpPr>
          <p:cNvPr id="440" name="Shape 440"/>
          <p:cNvSpPr>
            <a:spLocks noGrp="1"/>
          </p:cNvSpPr>
          <p:nvPr>
            <p:ph type="body" idx="1"/>
          </p:nvPr>
        </p:nvSpPr>
        <p:spPr>
          <a:xfrm>
            <a:off x="361950" y="1578232"/>
            <a:ext cx="12280900" cy="5715001"/>
          </a:xfrm>
          <a:prstGeom prst="rect">
            <a:avLst/>
          </a:prstGeom>
        </p:spPr>
        <p:txBody>
          <a:bodyPr/>
          <a:lstStyle/>
          <a:p>
            <a:pPr lvl="0">
              <a:defRPr sz="1800"/>
            </a:pPr>
            <a:r>
              <a:rPr sz="4200" i="1"/>
              <a:t>Netflix </a:t>
            </a:r>
            <a:r>
              <a:rPr sz="4200"/>
              <a:t>(MF)</a:t>
            </a:r>
            <a:r>
              <a:rPr sz="4200" i="1"/>
              <a:t> </a:t>
            </a:r>
            <a:r>
              <a:rPr sz="4200"/>
              <a:t>workload </a:t>
            </a:r>
          </a:p>
          <a:p>
            <a:pPr lvl="0">
              <a:defRPr sz="1800"/>
            </a:pPr>
            <a:r>
              <a:rPr sz="4200"/>
              <a:t>c4.2xlarge machines </a:t>
            </a:r>
          </a:p>
        </p:txBody>
      </p:sp>
      <p:sp>
        <p:nvSpPr>
          <p:cNvPr id="441" name="Shape 441"/>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20</a:t>
            </a:fld>
            <a:endParaRPr sz="1600"/>
          </a:p>
        </p:txBody>
      </p:sp>
      <p:pic>
        <p:nvPicPr>
          <p:cNvPr id="442" name="cfSpeedTest.pdf"/>
          <p:cNvPicPr/>
          <p:nvPr/>
        </p:nvPicPr>
        <p:blipFill>
          <a:blip r:embed="rId3">
            <a:extLst/>
          </a:blip>
          <a:stretch>
            <a:fillRect/>
          </a:stretch>
        </p:blipFill>
        <p:spPr>
          <a:xfrm>
            <a:off x="2184400" y="3441700"/>
            <a:ext cx="10067941" cy="4869869"/>
          </a:xfrm>
          <a:prstGeom prst="rect">
            <a:avLst/>
          </a:prstGeom>
          <a:ln w="12700">
            <a:miter lim="400000"/>
          </a:ln>
        </p:spPr>
      </p:pic>
      <p:pic>
        <p:nvPicPr>
          <p:cNvPr id="443" name="p17_3.pdf"/>
          <p:cNvPicPr/>
          <p:nvPr/>
        </p:nvPicPr>
        <p:blipFill>
          <a:blip r:embed="rId4">
            <a:extLst/>
          </a:blip>
          <a:stretch>
            <a:fillRect/>
          </a:stretch>
        </p:blipFill>
        <p:spPr>
          <a:xfrm>
            <a:off x="2184400" y="3441700"/>
            <a:ext cx="10071100" cy="4883325"/>
          </a:xfrm>
          <a:prstGeom prst="rect">
            <a:avLst/>
          </a:prstGeom>
          <a:ln w="12700">
            <a:miter lim="400000"/>
          </a:ln>
        </p:spPr>
      </p:pic>
      <p:pic>
        <p:nvPicPr>
          <p:cNvPr id="444" name="p8_2.pdf"/>
          <p:cNvPicPr/>
          <p:nvPr/>
        </p:nvPicPr>
        <p:blipFill>
          <a:blip r:embed="rId5">
            <a:extLst/>
          </a:blip>
          <a:stretch>
            <a:fillRect/>
          </a:stretch>
        </p:blipFill>
        <p:spPr>
          <a:xfrm>
            <a:off x="2184400" y="3441700"/>
            <a:ext cx="10051838" cy="4864100"/>
          </a:xfrm>
          <a:prstGeom prst="rect">
            <a:avLst/>
          </a:prstGeom>
          <a:ln w="12700">
            <a:miter lim="400000"/>
          </a:ln>
        </p:spPr>
      </p:pic>
      <p:pic>
        <p:nvPicPr>
          <p:cNvPr id="445" name="p17_4.pdf"/>
          <p:cNvPicPr/>
          <p:nvPr/>
        </p:nvPicPr>
        <p:blipFill>
          <a:blip r:embed="rId6">
            <a:extLst/>
          </a:blip>
          <a:stretch>
            <a:fillRect/>
          </a:stretch>
        </p:blipFill>
        <p:spPr>
          <a:xfrm>
            <a:off x="2184400" y="3441700"/>
            <a:ext cx="10113001" cy="4864100"/>
          </a:xfrm>
          <a:prstGeom prst="rect">
            <a:avLst/>
          </a:prstGeom>
          <a:ln w="12700">
            <a:miter lim="400000"/>
          </a:ln>
        </p:spPr>
      </p:pic>
      <p:pic>
        <p:nvPicPr>
          <p:cNvPr id="446" name="p17_2.pdf"/>
          <p:cNvPicPr/>
          <p:nvPr/>
        </p:nvPicPr>
        <p:blipFill>
          <a:blip r:embed="rId7">
            <a:extLst/>
          </a:blip>
          <a:stretch>
            <a:fillRect/>
          </a:stretch>
        </p:blipFill>
        <p:spPr>
          <a:xfrm>
            <a:off x="2184400" y="3441700"/>
            <a:ext cx="10098616" cy="48641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44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4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44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4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6" nodeType="clickEffect">
                                  <p:stCondLst>
                                    <p:cond delay="0"/>
                                  </p:stCondLst>
                                  <p:iterate>
                                    <p:tmAbs val="0"/>
                                  </p:iterate>
                                  <p:childTnLst>
                                    <p:set>
                                      <p:cBhvr>
                                        <p:cTn id="24" fill="hold">
                                          <p:stCondLst>
                                            <p:cond delay="0"/>
                                          </p:stCondLst>
                                        </p:cTn>
                                        <p:tgtEl>
                                          <p:spTgt spid="443"/>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4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8" nodeType="clickEffect">
                                  <p:stCondLst>
                                    <p:cond delay="0"/>
                                  </p:stCondLst>
                                  <p:iterate>
                                    <p:tmAbs val="0"/>
                                  </p:iterate>
                                  <p:childTnLst>
                                    <p:set>
                                      <p:cBhvr>
                                        <p:cTn id="31" fill="hold">
                                          <p:stCondLst>
                                            <p:cond delay="0"/>
                                          </p:stCondLst>
                                        </p:cTn>
                                        <p:tgtEl>
                                          <p:spTgt spid="445"/>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9" nodeType="afterEffect">
                                  <p:stCondLst>
                                    <p:cond delay="0"/>
                                  </p:stCondLst>
                                  <p:iterate>
                                    <p:tmAbs val="0"/>
                                  </p:iterate>
                                  <p:childTnLst>
                                    <p:set>
                                      <p:cBhvr>
                                        <p:cTn id="34"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9" animBg="1" advAuto="0"/>
      <p:bldP spid="443" grpId="5" animBg="1" advAuto="0"/>
      <p:bldP spid="443" grpId="6" animBg="1" advAuto="0"/>
      <p:bldP spid="444" grpId="1" animBg="1" advAuto="0"/>
      <p:bldP spid="444" grpId="2" animBg="1" advAuto="0"/>
      <p:bldP spid="445" grpId="7" animBg="1" advAuto="0"/>
      <p:bldP spid="445" grpId="8" animBg="1" advAuto="0"/>
      <p:bldP spid="446" grpId="3" animBg="1" advAuto="0"/>
      <p:bldP spid="446"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Stragglers at Scale</a:t>
            </a:r>
          </a:p>
        </p:txBody>
      </p:sp>
      <p:sp>
        <p:nvSpPr>
          <p:cNvPr id="451" name="Shape 451"/>
          <p:cNvSpPr>
            <a:spLocks noGrp="1"/>
          </p:cNvSpPr>
          <p:nvPr>
            <p:ph type="body" idx="1"/>
          </p:nvPr>
        </p:nvSpPr>
        <p:spPr>
          <a:xfrm>
            <a:off x="361950" y="1594364"/>
            <a:ext cx="3605443" cy="5715001"/>
          </a:xfrm>
          <a:prstGeom prst="rect">
            <a:avLst/>
          </a:prstGeom>
        </p:spPr>
        <p:txBody>
          <a:bodyPr/>
          <a:lstStyle/>
          <a:p>
            <a:pPr lvl="0">
              <a:defRPr sz="1800"/>
            </a:pPr>
            <a:r>
              <a:rPr sz="4200" i="1"/>
              <a:t>Netflix*256 workload</a:t>
            </a:r>
          </a:p>
          <a:p>
            <a:pPr lvl="0">
              <a:defRPr sz="1800"/>
            </a:pPr>
            <a:r>
              <a:rPr sz="4200" i="1"/>
              <a:t>128 Node cluster</a:t>
            </a:r>
          </a:p>
          <a:p>
            <a:pPr lvl="0">
              <a:defRPr sz="1800"/>
            </a:pPr>
            <a:r>
              <a:rPr sz="4200" i="1"/>
              <a:t>51% better</a:t>
            </a:r>
          </a:p>
        </p:txBody>
      </p:sp>
      <p:sp>
        <p:nvSpPr>
          <p:cNvPr id="452" name="Shape 452"/>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21</a:t>
            </a:fld>
            <a:endParaRPr sz="1600"/>
          </a:p>
        </p:txBody>
      </p:sp>
      <p:pic>
        <p:nvPicPr>
          <p:cNvPr id="453" name="p18.pdf"/>
          <p:cNvPicPr/>
          <p:nvPr/>
        </p:nvPicPr>
        <p:blipFill>
          <a:blip r:embed="rId3">
            <a:extLst/>
          </a:blip>
          <a:stretch>
            <a:fillRect/>
          </a:stretch>
        </p:blipFill>
        <p:spPr>
          <a:xfrm>
            <a:off x="4066251" y="2074457"/>
            <a:ext cx="8924654" cy="630955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Shape 457"/>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Long Term Stragglers</a:t>
            </a:r>
          </a:p>
        </p:txBody>
      </p:sp>
      <p:sp>
        <p:nvSpPr>
          <p:cNvPr id="458" name="Shape 458"/>
          <p:cNvSpPr>
            <a:spLocks noGrp="1"/>
          </p:cNvSpPr>
          <p:nvPr>
            <p:ph type="body" idx="1"/>
          </p:nvPr>
        </p:nvSpPr>
        <p:spPr>
          <a:xfrm>
            <a:off x="368300" y="1594364"/>
            <a:ext cx="12280900" cy="5715001"/>
          </a:xfrm>
          <a:prstGeom prst="rect">
            <a:avLst/>
          </a:prstGeom>
        </p:spPr>
        <p:txBody>
          <a:bodyPr/>
          <a:lstStyle/>
          <a:p>
            <a:pPr lvl="0">
              <a:defRPr sz="1800"/>
            </a:pPr>
            <a:r>
              <a:rPr sz="4200"/>
              <a:t>50% of machines given 75% of the workload</a:t>
            </a:r>
          </a:p>
        </p:txBody>
      </p:sp>
      <p:sp>
        <p:nvSpPr>
          <p:cNvPr id="459" name="Shape 459"/>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22</a:t>
            </a:fld>
            <a:endParaRPr sz="1600"/>
          </a:p>
        </p:txBody>
      </p:sp>
      <p:pic>
        <p:nvPicPr>
          <p:cNvPr id="460" name="p19_1.pdf"/>
          <p:cNvPicPr/>
          <p:nvPr/>
        </p:nvPicPr>
        <p:blipFill>
          <a:blip r:embed="rId3">
            <a:extLst/>
          </a:blip>
          <a:stretch>
            <a:fillRect/>
          </a:stretch>
        </p:blipFill>
        <p:spPr>
          <a:xfrm>
            <a:off x="2279019" y="2325261"/>
            <a:ext cx="8609416" cy="6076157"/>
          </a:xfrm>
          <a:prstGeom prst="rect">
            <a:avLst/>
          </a:prstGeom>
          <a:ln w="12700">
            <a:miter lim="400000"/>
          </a:ln>
        </p:spPr>
      </p:pic>
      <p:pic>
        <p:nvPicPr>
          <p:cNvPr id="461" name="p19_2.pdf"/>
          <p:cNvPicPr/>
          <p:nvPr/>
        </p:nvPicPr>
        <p:blipFill>
          <a:blip r:embed="rId4">
            <a:extLst/>
          </a:blip>
          <a:stretch>
            <a:fillRect/>
          </a:stretch>
        </p:blipFill>
        <p:spPr>
          <a:xfrm>
            <a:off x="2273300" y="2324100"/>
            <a:ext cx="8581119" cy="6070600"/>
          </a:xfrm>
          <a:prstGeom prst="rect">
            <a:avLst/>
          </a:prstGeom>
          <a:ln w="12700">
            <a:miter lim="400000"/>
          </a:ln>
        </p:spPr>
      </p:pic>
      <p:pic>
        <p:nvPicPr>
          <p:cNvPr id="462" name="p19_3.pdf"/>
          <p:cNvPicPr/>
          <p:nvPr/>
        </p:nvPicPr>
        <p:blipFill>
          <a:blip r:embed="rId5">
            <a:extLst/>
          </a:blip>
          <a:stretch>
            <a:fillRect/>
          </a:stretch>
        </p:blipFill>
        <p:spPr>
          <a:xfrm>
            <a:off x="2273300" y="2324100"/>
            <a:ext cx="8568212" cy="6070600"/>
          </a:xfrm>
          <a:prstGeom prst="rect">
            <a:avLst/>
          </a:prstGeom>
          <a:ln w="12700">
            <a:miter lim="400000"/>
          </a:ln>
        </p:spPr>
      </p:pic>
      <p:pic>
        <p:nvPicPr>
          <p:cNvPr id="463" name="p19_4.pdf"/>
          <p:cNvPicPr/>
          <p:nvPr/>
        </p:nvPicPr>
        <p:blipFill>
          <a:blip r:embed="rId6">
            <a:extLst/>
          </a:blip>
          <a:stretch>
            <a:fillRect/>
          </a:stretch>
        </p:blipFill>
        <p:spPr>
          <a:xfrm>
            <a:off x="2273300" y="2324100"/>
            <a:ext cx="8572852" cy="6070600"/>
          </a:xfrm>
          <a:prstGeom prst="rect">
            <a:avLst/>
          </a:prstGeom>
          <a:ln w="12700">
            <a:miter lim="400000"/>
          </a:ln>
        </p:spPr>
      </p:pic>
      <p:pic>
        <p:nvPicPr>
          <p:cNvPr id="464" name="p19_5.pdf"/>
          <p:cNvPicPr/>
          <p:nvPr/>
        </p:nvPicPr>
        <p:blipFill>
          <a:blip r:embed="rId7">
            <a:extLst/>
          </a:blip>
          <a:stretch>
            <a:fillRect/>
          </a:stretch>
        </p:blipFill>
        <p:spPr>
          <a:xfrm>
            <a:off x="2273300" y="2324100"/>
            <a:ext cx="8547069" cy="60706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46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4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461"/>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4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6" nodeType="clickEffect">
                                  <p:stCondLst>
                                    <p:cond delay="0"/>
                                  </p:stCondLst>
                                  <p:iterate>
                                    <p:tmAbs val="0"/>
                                  </p:iterate>
                                  <p:childTnLst>
                                    <p:set>
                                      <p:cBhvr>
                                        <p:cTn id="24" fill="hold">
                                          <p:stCondLst>
                                            <p:cond delay="0"/>
                                          </p:stCondLst>
                                        </p:cTn>
                                        <p:tgtEl>
                                          <p:spTgt spid="462"/>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46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8" nodeType="clickEffect">
                                  <p:stCondLst>
                                    <p:cond delay="0"/>
                                  </p:stCondLst>
                                  <p:iterate>
                                    <p:tmAbs val="0"/>
                                  </p:iterate>
                                  <p:childTnLst>
                                    <p:set>
                                      <p:cBhvr>
                                        <p:cTn id="31" fill="hold">
                                          <p:stCondLst>
                                            <p:cond delay="0"/>
                                          </p:stCondLst>
                                        </p:cTn>
                                        <p:tgtEl>
                                          <p:spTgt spid="463"/>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9" nodeType="afterEffect">
                                  <p:stCondLst>
                                    <p:cond delay="0"/>
                                  </p:stCondLst>
                                  <p:iterate>
                                    <p:tmAbs val="0"/>
                                  </p:iterate>
                                  <p:childTnLst>
                                    <p:set>
                                      <p:cBhvr>
                                        <p:cTn id="34" fill="hold"/>
                                        <p:tgtEl>
                                          <p:spTgt spid="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1" animBg="1" advAuto="0"/>
      <p:bldP spid="460" grpId="2" animBg="1" advAuto="0"/>
      <p:bldP spid="461" grpId="3" animBg="1" advAuto="0"/>
      <p:bldP spid="461" grpId="4" animBg="1" advAuto="0"/>
      <p:bldP spid="462" grpId="5" animBg="1" advAuto="0"/>
      <p:bldP spid="462" grpId="6" animBg="1" advAuto="0"/>
      <p:bldP spid="463" grpId="7" animBg="1" advAuto="0"/>
      <p:bldP spid="463" grpId="8" animBg="1" advAuto="0"/>
      <p:bldP spid="464" grpId="9"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hape 468"/>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Works well w/ Partial Replication</a:t>
            </a:r>
          </a:p>
        </p:txBody>
      </p:sp>
      <p:sp>
        <p:nvSpPr>
          <p:cNvPr id="469" name="Shape 469"/>
          <p:cNvSpPr>
            <a:spLocks noGrp="1"/>
          </p:cNvSpPr>
          <p:nvPr>
            <p:ph type="body" idx="1"/>
          </p:nvPr>
        </p:nvSpPr>
        <p:spPr>
          <a:xfrm>
            <a:off x="355600" y="1562100"/>
            <a:ext cx="3727016" cy="5715000"/>
          </a:xfrm>
          <a:prstGeom prst="rect">
            <a:avLst/>
          </a:prstGeom>
        </p:spPr>
        <p:txBody>
          <a:bodyPr/>
          <a:lstStyle/>
          <a:p>
            <a:pPr lvl="0">
              <a:defRPr sz="1800"/>
            </a:pPr>
            <a:r>
              <a:rPr sz="4200" i="1"/>
              <a:t>Netflix workload</a:t>
            </a:r>
          </a:p>
          <a:p>
            <a:pPr lvl="0">
              <a:defRPr sz="1800"/>
            </a:pPr>
            <a:r>
              <a:rPr sz="4200"/>
              <a:t>Replicate from the end input data / work assignment</a:t>
            </a:r>
          </a:p>
        </p:txBody>
      </p:sp>
      <p:sp>
        <p:nvSpPr>
          <p:cNvPr id="470" name="Shape 47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23</a:t>
            </a:fld>
            <a:endParaRPr sz="1600"/>
          </a:p>
        </p:txBody>
      </p:sp>
      <p:pic>
        <p:nvPicPr>
          <p:cNvPr id="471" name="pasted-image.pdf"/>
          <p:cNvPicPr/>
          <p:nvPr/>
        </p:nvPicPr>
        <p:blipFill>
          <a:blip r:embed="rId3">
            <a:extLst/>
          </a:blip>
          <a:stretch>
            <a:fillRect/>
          </a:stretch>
        </p:blipFill>
        <p:spPr>
          <a:xfrm>
            <a:off x="4609742" y="2119112"/>
            <a:ext cx="7791330" cy="5515376"/>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Shape 475"/>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Summary</a:t>
            </a:r>
          </a:p>
        </p:txBody>
      </p:sp>
      <p:sp>
        <p:nvSpPr>
          <p:cNvPr id="476" name="Shape 476"/>
          <p:cNvSpPr>
            <a:spLocks noGrp="1"/>
          </p:cNvSpPr>
          <p:nvPr>
            <p:ph type="body" idx="1"/>
          </p:nvPr>
        </p:nvSpPr>
        <p:spPr>
          <a:prstGeom prst="rect">
            <a:avLst/>
          </a:prstGeom>
        </p:spPr>
        <p:txBody>
          <a:bodyPr/>
          <a:lstStyle/>
          <a:p>
            <a:pPr lvl="0">
              <a:defRPr sz="1800"/>
            </a:pPr>
            <a:r>
              <a:rPr sz="4200"/>
              <a:t>FlexRR solves the straggler problem</a:t>
            </a:r>
          </a:p>
          <a:p>
            <a:pPr lvl="2">
              <a:defRPr sz="1800"/>
            </a:pPr>
            <a:r>
              <a:rPr sz="3600"/>
              <a:t>combines flexible consistency &amp; rapid reassignment </a:t>
            </a:r>
          </a:p>
          <a:p>
            <a:pPr lvl="2">
              <a:defRPr sz="1800"/>
            </a:pPr>
            <a:r>
              <a:rPr sz="3600"/>
              <a:t>helper groups are important for efficiency @ scale</a:t>
            </a:r>
          </a:p>
          <a:p>
            <a:pPr lvl="0">
              <a:defRPr sz="1800"/>
            </a:pPr>
            <a:r>
              <a:rPr sz="4200"/>
              <a:t>35% - 53% improvement on EC2</a:t>
            </a:r>
          </a:p>
          <a:p>
            <a:pPr lvl="0">
              <a:defRPr sz="1800"/>
            </a:pPr>
            <a:r>
              <a:rPr sz="4200"/>
              <a:t>Handles uneven workloads</a:t>
            </a:r>
          </a:p>
          <a:p>
            <a:pPr lvl="0">
              <a:defRPr sz="1800"/>
            </a:pPr>
            <a:r>
              <a:rPr sz="4200"/>
              <a:t>Full replication not required</a:t>
            </a:r>
          </a:p>
        </p:txBody>
      </p:sp>
      <p:sp>
        <p:nvSpPr>
          <p:cNvPr id="477" name="Shape 4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24</a:t>
            </a:fld>
            <a:endParaRPr sz="160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Ongoing Work</a:t>
            </a:r>
          </a:p>
        </p:txBody>
      </p:sp>
      <p:sp>
        <p:nvSpPr>
          <p:cNvPr id="480" name="Shape 480"/>
          <p:cNvSpPr>
            <a:spLocks noGrp="1"/>
          </p:cNvSpPr>
          <p:nvPr>
            <p:ph type="body" idx="1"/>
          </p:nvPr>
        </p:nvSpPr>
        <p:spPr>
          <a:xfrm>
            <a:off x="355600" y="1536700"/>
            <a:ext cx="12280900" cy="6553200"/>
          </a:xfrm>
          <a:prstGeom prst="rect">
            <a:avLst/>
          </a:prstGeom>
        </p:spPr>
        <p:txBody>
          <a:bodyPr/>
          <a:lstStyle/>
          <a:p>
            <a:pPr lvl="0">
              <a:defRPr sz="1800"/>
            </a:pPr>
            <a:r>
              <a:rPr sz="4200"/>
              <a:t>Elasticity to take advantage of EC2 spot pricing </a:t>
            </a:r>
          </a:p>
          <a:p>
            <a:pPr lvl="2">
              <a:defRPr sz="1800"/>
            </a:pPr>
            <a:r>
              <a:rPr sz="3600"/>
              <a:t>Computing resources often 90% cheaper</a:t>
            </a:r>
          </a:p>
          <a:p>
            <a:pPr lvl="2">
              <a:defRPr sz="1800"/>
            </a:pPr>
            <a:r>
              <a:rPr sz="3600"/>
              <a:t>tiers of expected reliability </a:t>
            </a:r>
          </a:p>
          <a:p>
            <a:pPr lvl="3">
              <a:defRPr sz="1800"/>
            </a:pPr>
            <a:r>
              <a:rPr sz="3200"/>
              <a:t>ex: Parameter Servers on “on-demand” &amp; workers on “spot instances”</a:t>
            </a:r>
          </a:p>
          <a:p>
            <a:pPr lvl="2">
              <a:defRPr sz="1800"/>
            </a:pPr>
            <a:r>
              <a:rPr sz="3600"/>
              <a:t>node failures vs.  EC2 evictions</a:t>
            </a:r>
          </a:p>
          <a:p>
            <a:pPr lvl="3">
              <a:defRPr sz="1800"/>
            </a:pPr>
            <a:r>
              <a:rPr sz="3200"/>
              <a:t>overhead of changing computing resources</a:t>
            </a:r>
          </a:p>
          <a:p>
            <a:pPr lvl="2">
              <a:defRPr sz="1800"/>
            </a:pPr>
            <a:r>
              <a:rPr sz="3600"/>
              <a:t>able to meet deadlines &amp; reduce cost</a:t>
            </a:r>
          </a:p>
        </p:txBody>
      </p:sp>
      <p:sp>
        <p:nvSpPr>
          <p:cNvPr id="481" name="Shape 481"/>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25</a:t>
            </a:fld>
            <a:endParaRPr sz="160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Summary</a:t>
            </a:r>
          </a:p>
        </p:txBody>
      </p:sp>
      <p:sp>
        <p:nvSpPr>
          <p:cNvPr id="484" name="Shape 484"/>
          <p:cNvSpPr>
            <a:spLocks noGrp="1"/>
          </p:cNvSpPr>
          <p:nvPr>
            <p:ph type="body" idx="1"/>
          </p:nvPr>
        </p:nvSpPr>
        <p:spPr>
          <a:prstGeom prst="rect">
            <a:avLst/>
          </a:prstGeom>
        </p:spPr>
        <p:txBody>
          <a:bodyPr/>
          <a:lstStyle/>
          <a:p>
            <a:pPr lvl="0">
              <a:defRPr sz="1800"/>
            </a:pPr>
            <a:r>
              <a:rPr sz="4200"/>
              <a:t>FlexRR solves the straggler problem</a:t>
            </a:r>
          </a:p>
          <a:p>
            <a:pPr lvl="2">
              <a:defRPr sz="1800"/>
            </a:pPr>
            <a:r>
              <a:rPr sz="3600"/>
              <a:t>combines flexible consistency &amp; rapid reassignment </a:t>
            </a:r>
          </a:p>
          <a:p>
            <a:pPr lvl="2">
              <a:defRPr sz="1800"/>
            </a:pPr>
            <a:r>
              <a:rPr sz="3600"/>
              <a:t>helper groups are important for efficiency @ scale</a:t>
            </a:r>
          </a:p>
          <a:p>
            <a:pPr lvl="0">
              <a:defRPr sz="1800"/>
            </a:pPr>
            <a:r>
              <a:rPr sz="4200"/>
              <a:t>35% - 53% improvement on EC2</a:t>
            </a:r>
          </a:p>
          <a:p>
            <a:pPr lvl="0">
              <a:defRPr sz="1800"/>
            </a:pPr>
            <a:r>
              <a:rPr sz="4200"/>
              <a:t>Handles uneven workloads</a:t>
            </a:r>
          </a:p>
          <a:p>
            <a:pPr lvl="0">
              <a:defRPr sz="1800"/>
            </a:pPr>
            <a:r>
              <a:rPr sz="4200"/>
              <a:t>Full replication not required</a:t>
            </a:r>
          </a:p>
        </p:txBody>
      </p:sp>
      <p:sp>
        <p:nvSpPr>
          <p:cNvPr id="485" name="Shape 485"/>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26</a:t>
            </a:fld>
            <a:endParaRPr sz="160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a:spLocks noGrp="1"/>
          </p:cNvSpPr>
          <p:nvPr>
            <p:ph type="title"/>
          </p:nvPr>
        </p:nvSpPr>
        <p:spPr>
          <a:prstGeom prst="rect">
            <a:avLst/>
          </a:prstGeom>
        </p:spPr>
        <p:txBody>
          <a:bodyPr/>
          <a:lstStyle/>
          <a:p>
            <a:pPr lvl="0">
              <a:defRPr sz="1800"/>
            </a:pPr>
            <a:r>
              <a:rPr sz="8400"/>
              <a:t>Backup Slides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References</a:t>
            </a:r>
          </a:p>
        </p:txBody>
      </p:sp>
      <p:sp>
        <p:nvSpPr>
          <p:cNvPr id="490" name="Shape 490"/>
          <p:cNvSpPr>
            <a:spLocks noGrp="1"/>
          </p:cNvSpPr>
          <p:nvPr>
            <p:ph type="body" idx="1"/>
          </p:nvPr>
        </p:nvSpPr>
        <p:spPr>
          <a:prstGeom prst="rect">
            <a:avLst/>
          </a:prstGeom>
        </p:spPr>
        <p:txBody>
          <a:bodyPr/>
          <a:lstStyle/>
          <a:p>
            <a:pPr marL="467178" lvl="0" indent="-149678" defTabSz="457200">
              <a:spcBef>
                <a:spcPts val="1200"/>
              </a:spcBef>
              <a:buSzPct val="171000"/>
              <a:tabLst>
                <a:tab pos="139700" algn="l"/>
                <a:tab pos="457200" algn="l"/>
              </a:tabLst>
              <a:defRPr sz="1800"/>
            </a:pPr>
            <a:r>
              <a:rPr sz="2800">
                <a:latin typeface="Times Roman"/>
                <a:ea typeface="Times Roman"/>
                <a:cs typeface="Times Roman"/>
                <a:sym typeface="Times Roman"/>
              </a:rPr>
              <a:t>	[1] Ananthanarayanan, G., Ghosdi, A., Shenker, S., and Stoica, I. Effective straggler mitigation: Attack of the clones. </a:t>
            </a:r>
          </a:p>
          <a:p>
            <a:pPr marL="467178" lvl="0" indent="-149678" defTabSz="457200">
              <a:spcBef>
                <a:spcPts val="1200"/>
              </a:spcBef>
              <a:buSzPct val="171000"/>
              <a:tabLst>
                <a:tab pos="139700" algn="l"/>
                <a:tab pos="457200" algn="l"/>
              </a:tabLst>
              <a:defRPr sz="1800"/>
            </a:pPr>
            <a:r>
              <a:rPr sz="2800">
                <a:latin typeface="Times Roman"/>
                <a:ea typeface="Times Roman"/>
                <a:cs typeface="Times Roman"/>
                <a:sym typeface="Times Roman"/>
              </a:rPr>
              <a:t>    [2] Cipar, J., Ho, Q., Kim, J. K., Lee, S., Ganger, G. R., Gibson, G., Keeton, K.,  and Xing, E. Solving the straggler problem with bounded staleness. </a:t>
            </a:r>
          </a:p>
          <a:p>
            <a:pPr marL="467178" lvl="0" indent="-149678" defTabSz="457200">
              <a:spcBef>
                <a:spcPts val="1200"/>
              </a:spcBef>
              <a:buSzPct val="171000"/>
              <a:tabLst>
                <a:tab pos="139700" algn="l"/>
                <a:tab pos="457200" algn="l"/>
              </a:tabLst>
              <a:defRPr sz="1800"/>
            </a:pPr>
            <a:r>
              <a:rPr sz="2800">
                <a:latin typeface="Times Roman"/>
                <a:ea typeface="Times Roman"/>
                <a:cs typeface="Times Roman"/>
                <a:sym typeface="Times Roman"/>
              </a:rPr>
              <a:t>    [3] Cui, H., Cipar, J., Ho, Q., Kim, J. K., Lee, S., Kumar, A., Wei, J., Dai, W., Ganger, G. R., Gibbons, P. B., Gibson, G. A., and Xing, E. P. Exploiting bounded staleness to speed up big data analytics.</a:t>
            </a:r>
          </a:p>
          <a:p>
            <a:pPr marL="467178" lvl="0" indent="-149678" defTabSz="457200">
              <a:spcBef>
                <a:spcPts val="1200"/>
              </a:spcBef>
              <a:buSzPct val="171000"/>
              <a:tabLst>
                <a:tab pos="139700" algn="l"/>
                <a:tab pos="457200" algn="l"/>
              </a:tabLst>
              <a:defRPr sz="1800"/>
            </a:pPr>
            <a:r>
              <a:rPr sz="2800">
                <a:latin typeface="Times Roman"/>
                <a:ea typeface="Times Roman"/>
                <a:cs typeface="Times Roman"/>
                <a:sym typeface="Times Roman"/>
              </a:rPr>
              <a:t>    [4] Ho, Q., Cipar, J., Cui, H., Lee, S., Kim, J. K., Gibbons, P. B., Gibson, G. A., Ganger, G. R., AND Xing, E. P. More effective distributed ML via a Stale Synchronous Parallel parame- ter server.</a:t>
            </a:r>
          </a:p>
        </p:txBody>
      </p:sp>
      <p:sp>
        <p:nvSpPr>
          <p:cNvPr id="491" name="Shape 491"/>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28</a:t>
            </a:fld>
            <a:endParaRPr sz="160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LDA Class Comparison</a:t>
            </a:r>
          </a:p>
        </p:txBody>
      </p:sp>
      <p:sp>
        <p:nvSpPr>
          <p:cNvPr id="494" name="Shape 49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29</a:t>
            </a:fld>
            <a:endParaRPr sz="1600"/>
          </a:p>
        </p:txBody>
      </p:sp>
      <p:pic>
        <p:nvPicPr>
          <p:cNvPr id="495" name="TMclassCompareTest.pdf"/>
          <p:cNvPicPr/>
          <p:nvPr/>
        </p:nvPicPr>
        <p:blipFill>
          <a:blip r:embed="rId2">
            <a:extLst/>
          </a:blip>
          <a:stretch>
            <a:fillRect/>
          </a:stretch>
        </p:blipFill>
        <p:spPr>
          <a:xfrm>
            <a:off x="2058226" y="1494779"/>
            <a:ext cx="9548186" cy="7172978"/>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Iterative Convergent ML</a:t>
            </a:r>
          </a:p>
        </p:txBody>
      </p:sp>
      <p:sp>
        <p:nvSpPr>
          <p:cNvPr id="60" name="Shape 60"/>
          <p:cNvSpPr>
            <a:spLocks noGrp="1"/>
          </p:cNvSpPr>
          <p:nvPr>
            <p:ph type="body" idx="1"/>
          </p:nvPr>
        </p:nvSpPr>
        <p:spPr>
          <a:prstGeom prst="rect">
            <a:avLst/>
          </a:prstGeom>
        </p:spPr>
        <p:txBody>
          <a:bodyPr/>
          <a:lstStyle/>
          <a:p>
            <a:pPr lvl="0">
              <a:defRPr sz="1800"/>
            </a:pPr>
            <a:r>
              <a:rPr sz="4200"/>
              <a:t>MF, LDA, MLR, PageRank, etc…</a:t>
            </a:r>
          </a:p>
          <a:p>
            <a:pPr lvl="0">
              <a:defRPr sz="1800"/>
            </a:pPr>
            <a:r>
              <a:rPr sz="4200"/>
              <a:t>Start with an initial guess</a:t>
            </a:r>
          </a:p>
          <a:p>
            <a:pPr lvl="0">
              <a:defRPr sz="1800"/>
            </a:pPr>
            <a:r>
              <a:rPr sz="4200"/>
              <a:t>Iterate over training data improving solution </a:t>
            </a:r>
          </a:p>
          <a:p>
            <a:pPr lvl="0">
              <a:defRPr sz="1800"/>
            </a:pPr>
            <a:r>
              <a:rPr sz="4200"/>
              <a:t>Converge to a “good” solution</a:t>
            </a:r>
          </a:p>
        </p:txBody>
      </p:sp>
      <p:sp>
        <p:nvSpPr>
          <p:cNvPr id="61" name="Shape 61"/>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3</a:t>
            </a:fld>
            <a:endParaRPr sz="16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hape 497"/>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MLR Straggler Test</a:t>
            </a:r>
          </a:p>
        </p:txBody>
      </p:sp>
      <p:sp>
        <p:nvSpPr>
          <p:cNvPr id="498" name="Shape 49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30</a:t>
            </a:fld>
            <a:endParaRPr sz="1600"/>
          </a:p>
        </p:txBody>
      </p:sp>
      <p:pic>
        <p:nvPicPr>
          <p:cNvPr id="499" name="MLRspeedTest.pdf"/>
          <p:cNvPicPr/>
          <p:nvPr/>
        </p:nvPicPr>
        <p:blipFill>
          <a:blip r:embed="rId2">
            <a:extLst/>
          </a:blip>
          <a:stretch>
            <a:fillRect/>
          </a:stretch>
        </p:blipFill>
        <p:spPr>
          <a:xfrm>
            <a:off x="702824" y="2025492"/>
            <a:ext cx="11978443" cy="564548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Single Thread ML</a:t>
            </a:r>
          </a:p>
        </p:txBody>
      </p:sp>
      <p:sp>
        <p:nvSpPr>
          <p:cNvPr id="66" name="Shape 66"/>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4</a:t>
            </a:fld>
            <a:endParaRPr sz="1600"/>
          </a:p>
        </p:txBody>
      </p:sp>
      <p:grpSp>
        <p:nvGrpSpPr>
          <p:cNvPr id="92" name="Group 92"/>
          <p:cNvGrpSpPr/>
          <p:nvPr/>
        </p:nvGrpSpPr>
        <p:grpSpPr>
          <a:xfrm>
            <a:off x="1143486" y="1932958"/>
            <a:ext cx="10775378" cy="6147799"/>
            <a:chOff x="-308685" y="0"/>
            <a:chExt cx="10775376" cy="6147798"/>
          </a:xfrm>
        </p:grpSpPr>
        <p:sp>
          <p:nvSpPr>
            <p:cNvPr id="67" name="Shape 67"/>
            <p:cNvSpPr/>
            <p:nvPr/>
          </p:nvSpPr>
          <p:spPr>
            <a:xfrm>
              <a:off x="3429766" y="2069558"/>
              <a:ext cx="1615054" cy="1624244"/>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68" name="Shape 68"/>
            <p:cNvSpPr/>
            <p:nvPr/>
          </p:nvSpPr>
          <p:spPr>
            <a:xfrm>
              <a:off x="2611544" y="4988266"/>
              <a:ext cx="3869872" cy="10880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lvl="0" defTabSz="914400">
                <a:defRPr sz="1800"/>
              </a:pPr>
              <a:r>
                <a:rPr sz="2800" b="1">
                  <a:latin typeface="+mn-lt"/>
                  <a:ea typeface="+mn-ea"/>
                  <a:cs typeface="+mn-cs"/>
                  <a:sym typeface="Arial"/>
                </a:rPr>
                <a:t>Iterative program</a:t>
              </a:r>
              <a:br>
                <a:rPr sz="2800" b="1">
                  <a:latin typeface="+mn-lt"/>
                  <a:ea typeface="+mn-ea"/>
                  <a:cs typeface="+mn-cs"/>
                  <a:sym typeface="Arial"/>
                </a:rPr>
              </a:br>
              <a:r>
                <a:rPr sz="2800" b="1">
                  <a:latin typeface="+mn-lt"/>
                  <a:ea typeface="+mn-ea"/>
                  <a:cs typeface="+mn-cs"/>
                  <a:sym typeface="Arial"/>
                </a:rPr>
                <a:t>fits model</a:t>
              </a:r>
            </a:p>
          </p:txBody>
        </p:sp>
        <p:sp>
          <p:nvSpPr>
            <p:cNvPr id="69" name="Shape 69"/>
            <p:cNvSpPr/>
            <p:nvPr/>
          </p:nvSpPr>
          <p:spPr>
            <a:xfrm>
              <a:off x="2151230" y="2462141"/>
              <a:ext cx="996108" cy="677354"/>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70" name="Shape 70"/>
            <p:cNvSpPr/>
            <p:nvPr/>
          </p:nvSpPr>
          <p:spPr>
            <a:xfrm>
              <a:off x="-308686" y="5021233"/>
              <a:ext cx="3692794" cy="11265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lvl="0" algn="l" defTabSz="914400">
                <a:defRPr sz="1800"/>
              </a:pPr>
              <a:r>
                <a:rPr sz="3000">
                  <a:latin typeface="Arial Bold"/>
                  <a:ea typeface="Arial Bold"/>
                  <a:cs typeface="Arial Bold"/>
                  <a:sym typeface="Arial Bold"/>
                </a:rPr>
                <a:t>    </a:t>
              </a:r>
              <a:r>
                <a:rPr sz="3000" b="1">
                  <a:latin typeface="+mn-lt"/>
                  <a:ea typeface="+mn-ea"/>
                  <a:cs typeface="+mn-cs"/>
                  <a:sym typeface="Arial"/>
                </a:rPr>
                <a:t>Input data</a:t>
              </a:r>
            </a:p>
            <a:p>
              <a:pPr lvl="0" algn="l" defTabSz="914400">
                <a:defRPr sz="1800"/>
              </a:pPr>
              <a:r>
                <a:rPr sz="3000" b="1">
                  <a:latin typeface="+mn-lt"/>
                  <a:ea typeface="+mn-ea"/>
                  <a:cs typeface="+mn-cs"/>
                  <a:sym typeface="Arial"/>
                </a:rPr>
                <a:t> (training data)</a:t>
              </a:r>
            </a:p>
          </p:txBody>
        </p:sp>
        <p:sp>
          <p:nvSpPr>
            <p:cNvPr id="71" name="Shape 71"/>
            <p:cNvSpPr/>
            <p:nvPr/>
          </p:nvSpPr>
          <p:spPr>
            <a:xfrm>
              <a:off x="6801021" y="5013160"/>
              <a:ext cx="3665671" cy="10880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lvl="0" defTabSz="914400">
                <a:defRPr sz="1800"/>
              </a:pPr>
              <a:r>
                <a:rPr sz="2800" b="1">
                  <a:latin typeface="+mn-lt"/>
                  <a:ea typeface="+mn-ea"/>
                  <a:cs typeface="+mn-cs"/>
                  <a:sym typeface="Arial"/>
                </a:rPr>
                <a:t>Model parameters</a:t>
              </a:r>
            </a:p>
            <a:p>
              <a:pPr lvl="0" defTabSz="914400">
                <a:defRPr sz="1800"/>
              </a:pPr>
              <a:r>
                <a:rPr sz="2800" b="1">
                  <a:latin typeface="+mn-lt"/>
                  <a:ea typeface="+mn-ea"/>
                  <a:cs typeface="+mn-cs"/>
                  <a:sym typeface="Arial"/>
                </a:rPr>
                <a:t>(solution)</a:t>
              </a:r>
            </a:p>
          </p:txBody>
        </p:sp>
        <p:grpSp>
          <p:nvGrpSpPr>
            <p:cNvPr id="78" name="Group 78"/>
            <p:cNvGrpSpPr/>
            <p:nvPr/>
          </p:nvGrpSpPr>
          <p:grpSpPr>
            <a:xfrm>
              <a:off x="549600" y="768365"/>
              <a:ext cx="1348798" cy="3616254"/>
              <a:chOff x="0" y="0"/>
              <a:chExt cx="1348797" cy="3616253"/>
            </a:xfrm>
          </p:grpSpPr>
          <p:sp>
            <p:nvSpPr>
              <p:cNvPr id="72" name="Shape 72"/>
              <p:cNvSpPr/>
              <p:nvPr/>
            </p:nvSpPr>
            <p:spPr>
              <a:xfrm>
                <a:off x="-1" y="-1"/>
                <a:ext cx="1348799" cy="3616255"/>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73" name="Shape 73"/>
              <p:cNvSpPr/>
              <p:nvPr/>
            </p:nvSpPr>
            <p:spPr>
              <a:xfrm>
                <a:off x="35156" y="592928"/>
                <a:ext cx="1279704"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74" name="Shape 74"/>
              <p:cNvSpPr/>
              <p:nvPr/>
            </p:nvSpPr>
            <p:spPr>
              <a:xfrm>
                <a:off x="47459" y="1169005"/>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75" name="Shape 75"/>
              <p:cNvSpPr/>
              <p:nvPr/>
            </p:nvSpPr>
            <p:spPr>
              <a:xfrm>
                <a:off x="10545" y="1805722"/>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76" name="Shape 76"/>
              <p:cNvSpPr/>
              <p:nvPr/>
            </p:nvSpPr>
            <p:spPr>
              <a:xfrm>
                <a:off x="10544" y="2472760"/>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77" name="Shape 77"/>
              <p:cNvSpPr/>
              <p:nvPr/>
            </p:nvSpPr>
            <p:spPr>
              <a:xfrm>
                <a:off x="35154" y="3038727"/>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grpSp>
        <p:sp>
          <p:nvSpPr>
            <p:cNvPr id="79" name="Shape 79"/>
            <p:cNvSpPr/>
            <p:nvPr/>
          </p:nvSpPr>
          <p:spPr>
            <a:xfrm>
              <a:off x="3826020" y="2331128"/>
              <a:ext cx="276059" cy="836728"/>
            </a:xfrm>
            <a:custGeom>
              <a:avLst/>
              <a:gdLst/>
              <a:ahLst/>
              <a:cxnLst>
                <a:cxn ang="0">
                  <a:pos x="wd2" y="hd2"/>
                </a:cxn>
                <a:cxn ang="5400000">
                  <a:pos x="wd2" y="hd2"/>
                </a:cxn>
                <a:cxn ang="10800000">
                  <a:pos x="wd2" y="hd2"/>
                </a:cxn>
                <a:cxn ang="16200000">
                  <a:pos x="wd2" y="hd2"/>
                </a:cxn>
              </a:cxnLst>
              <a:rect l="0" t="0" r="r" b="b"/>
              <a:pathLst>
                <a:path w="21379" h="21600"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nvGrpSpPr>
            <p:cNvPr id="86" name="Group 86"/>
            <p:cNvGrpSpPr/>
            <p:nvPr/>
          </p:nvGrpSpPr>
          <p:grpSpPr>
            <a:xfrm>
              <a:off x="147177" y="900264"/>
              <a:ext cx="745210" cy="3326516"/>
              <a:chOff x="0" y="0"/>
              <a:chExt cx="745208" cy="3326514"/>
            </a:xfrm>
          </p:grpSpPr>
          <p:sp>
            <p:nvSpPr>
              <p:cNvPr id="80" name="Shape 80"/>
              <p:cNvSpPr/>
              <p:nvPr/>
            </p:nvSpPr>
            <p:spPr>
              <a:xfrm>
                <a:off x="0" y="49576"/>
                <a:ext cx="511388" cy="3192053"/>
              </a:xfrm>
              <a:custGeom>
                <a:avLst/>
                <a:gdLst/>
                <a:ahLst/>
                <a:cxnLst>
                  <a:cxn ang="0">
                    <a:pos x="wd2" y="hd2"/>
                  </a:cxn>
                  <a:cxn ang="5400000">
                    <a:pos x="wd2" y="hd2"/>
                  </a:cxn>
                  <a:cxn ang="10800000">
                    <a:pos x="wd2" y="hd2"/>
                  </a:cxn>
                  <a:cxn ang="16200000">
                    <a:pos x="wd2" y="hd2"/>
                  </a:cxn>
                </a:cxnLst>
                <a:rect l="0" t="0" r="r" b="b"/>
                <a:pathLst>
                  <a:path w="21375" h="21600"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lvl="0" algn="l" defTabSz="914400">
                  <a:defRPr sz="3200">
                    <a:solidFill>
                      <a:srgbClr val="C00000"/>
                    </a:solidFill>
                    <a:latin typeface="Arial Bold"/>
                    <a:ea typeface="Arial Bold"/>
                    <a:cs typeface="Arial Bold"/>
                    <a:sym typeface="Arial Bold"/>
                  </a:defRPr>
                </a:pPr>
                <a:endParaRPr/>
              </a:p>
            </p:txBody>
          </p:sp>
          <p:sp>
            <p:nvSpPr>
              <p:cNvPr id="81" name="Shape 81"/>
              <p:cNvSpPr/>
              <p:nvPr/>
            </p:nvSpPr>
            <p:spPr>
              <a:xfrm flipH="1">
                <a:off x="745208" y="0"/>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82" name="Shape 82"/>
              <p:cNvSpPr/>
              <p:nvPr/>
            </p:nvSpPr>
            <p:spPr>
              <a:xfrm flipH="1">
                <a:off x="723188" y="684839"/>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83" name="Shape 83"/>
              <p:cNvSpPr/>
              <p:nvPr/>
            </p:nvSpPr>
            <p:spPr>
              <a:xfrm flipH="1">
                <a:off x="734197" y="1341534"/>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84" name="Shape 84"/>
              <p:cNvSpPr/>
              <p:nvPr/>
            </p:nvSpPr>
            <p:spPr>
              <a:xfrm flipH="1">
                <a:off x="723188" y="2063896"/>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85" name="Shape 85"/>
              <p:cNvSpPr/>
              <p:nvPr/>
            </p:nvSpPr>
            <p:spPr>
              <a:xfrm flipH="1">
                <a:off x="723188" y="2739353"/>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grpSp>
        <p:sp>
          <p:nvSpPr>
            <p:cNvPr id="87" name="Shape 87"/>
            <p:cNvSpPr/>
            <p:nvPr/>
          </p:nvSpPr>
          <p:spPr>
            <a:xfrm>
              <a:off x="5441072" y="2506705"/>
              <a:ext cx="2643808" cy="660574"/>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88" name="Shape 88"/>
            <p:cNvSpPr/>
            <p:nvPr/>
          </p:nvSpPr>
          <p:spPr>
            <a:xfrm>
              <a:off x="8279382" y="768365"/>
              <a:ext cx="1294939" cy="3735782"/>
            </a:xfrm>
            <a:prstGeom prst="rect">
              <a:avLst/>
            </a:prstGeom>
            <a:solidFill>
              <a:srgbClr val="FF0000">
                <a:alpha val="36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89" name="Shape 89"/>
            <p:cNvSpPr/>
            <p:nvPr/>
          </p:nvSpPr>
          <p:spPr>
            <a:xfrm>
              <a:off x="5692364" y="1847770"/>
              <a:ext cx="2184018" cy="515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000">
                  <a:latin typeface="+mn-lt"/>
                  <a:ea typeface="+mn-ea"/>
                  <a:cs typeface="+mn-cs"/>
                  <a:sym typeface="Arial"/>
                </a:defRPr>
              </a:lvl1pPr>
            </a:lstStyle>
            <a:p>
              <a:pPr lvl="0">
                <a:defRPr sz="1800"/>
              </a:pPr>
              <a:r>
                <a:rPr sz="2000"/>
                <a:t>READ, INC</a:t>
              </a:r>
            </a:p>
          </p:txBody>
        </p:sp>
        <p:sp>
          <p:nvSpPr>
            <p:cNvPr id="90" name="Shape 90"/>
            <p:cNvSpPr/>
            <p:nvPr/>
          </p:nvSpPr>
          <p:spPr>
            <a:xfrm>
              <a:off x="0" y="0"/>
              <a:ext cx="2951997" cy="633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800">
                  <a:latin typeface="+mn-lt"/>
                  <a:ea typeface="+mn-ea"/>
                  <a:cs typeface="+mn-cs"/>
                  <a:sym typeface="Arial"/>
                </a:defRPr>
              </a:lvl1pPr>
            </a:lstStyle>
            <a:p>
              <a:pPr lvl="0">
                <a:defRPr sz="1800"/>
              </a:pPr>
              <a:r>
                <a:rPr sz="2800"/>
                <a:t>Eg. a web graph</a:t>
              </a:r>
            </a:p>
          </p:txBody>
        </p:sp>
        <p:sp>
          <p:nvSpPr>
            <p:cNvPr id="91" name="Shape 91"/>
            <p:cNvSpPr/>
            <p:nvPr/>
          </p:nvSpPr>
          <p:spPr>
            <a:xfrm>
              <a:off x="7455280" y="0"/>
              <a:ext cx="2951997" cy="553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800">
                  <a:latin typeface="+mn-lt"/>
                  <a:ea typeface="+mn-ea"/>
                  <a:cs typeface="+mn-cs"/>
                  <a:sym typeface="Arial"/>
                </a:defRPr>
              </a:lvl1pPr>
            </a:lstStyle>
            <a:p>
              <a:pPr lvl="0">
                <a:defRPr sz="1800"/>
              </a:pPr>
              <a:r>
                <a:rPr sz="2800"/>
                <a:t>Eg. page ranks</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Parallel ML</a:t>
            </a:r>
          </a:p>
        </p:txBody>
      </p:sp>
      <p:sp>
        <p:nvSpPr>
          <p:cNvPr id="97" name="Shape 97"/>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5</a:t>
            </a:fld>
            <a:endParaRPr sz="1600"/>
          </a:p>
        </p:txBody>
      </p:sp>
      <p:grpSp>
        <p:nvGrpSpPr>
          <p:cNvPr id="142" name="Group 142"/>
          <p:cNvGrpSpPr/>
          <p:nvPr/>
        </p:nvGrpSpPr>
        <p:grpSpPr>
          <a:xfrm>
            <a:off x="713402" y="1952437"/>
            <a:ext cx="11590696" cy="5848726"/>
            <a:chOff x="0" y="0"/>
            <a:chExt cx="11590695" cy="5848725"/>
          </a:xfrm>
        </p:grpSpPr>
        <p:sp>
          <p:nvSpPr>
            <p:cNvPr id="98" name="Shape 98"/>
            <p:cNvSpPr/>
            <p:nvPr/>
          </p:nvSpPr>
          <p:spPr>
            <a:xfrm>
              <a:off x="8719904" y="762113"/>
              <a:ext cx="1412972" cy="3273131"/>
            </a:xfrm>
            <a:prstGeom prst="rect">
              <a:avLst/>
            </a:prstGeom>
            <a:solidFill>
              <a:srgbClr val="FF0000">
                <a:alpha val="36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nvGrpSpPr>
            <p:cNvPr id="107" name="Group 107"/>
            <p:cNvGrpSpPr/>
            <p:nvPr/>
          </p:nvGrpSpPr>
          <p:grpSpPr>
            <a:xfrm>
              <a:off x="0" y="3248907"/>
              <a:ext cx="3226141" cy="979990"/>
              <a:chOff x="0" y="0"/>
              <a:chExt cx="3226140" cy="979989"/>
            </a:xfrm>
          </p:grpSpPr>
          <p:sp>
            <p:nvSpPr>
              <p:cNvPr id="99" name="Shape 99"/>
              <p:cNvSpPr/>
              <p:nvPr/>
            </p:nvSpPr>
            <p:spPr>
              <a:xfrm>
                <a:off x="2139240" y="214626"/>
                <a:ext cx="1086901" cy="469873"/>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nvGrpSpPr>
              <p:cNvPr id="106" name="Group 106"/>
              <p:cNvGrpSpPr/>
              <p:nvPr/>
            </p:nvGrpSpPr>
            <p:grpSpPr>
              <a:xfrm>
                <a:off x="0" y="0"/>
                <a:ext cx="1917288" cy="979990"/>
                <a:chOff x="0" y="0"/>
                <a:chExt cx="1917287" cy="979989"/>
              </a:xfrm>
            </p:grpSpPr>
            <p:grpSp>
              <p:nvGrpSpPr>
                <p:cNvPr id="102" name="Group 102"/>
                <p:cNvGrpSpPr/>
                <p:nvPr/>
              </p:nvGrpSpPr>
              <p:grpSpPr>
                <a:xfrm>
                  <a:off x="445549" y="0"/>
                  <a:ext cx="1471739" cy="979990"/>
                  <a:chOff x="0" y="0"/>
                  <a:chExt cx="1471738" cy="979989"/>
                </a:xfrm>
              </p:grpSpPr>
              <p:sp>
                <p:nvSpPr>
                  <p:cNvPr id="100" name="Shape 100"/>
                  <p:cNvSpPr/>
                  <p:nvPr/>
                </p:nvSpPr>
                <p:spPr>
                  <a:xfrm>
                    <a:off x="-1" y="0"/>
                    <a:ext cx="1471740" cy="979990"/>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01" name="Shape 101"/>
                  <p:cNvSpPr/>
                  <p:nvPr/>
                </p:nvSpPr>
                <p:spPr>
                  <a:xfrm>
                    <a:off x="58766" y="450772"/>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grpSp>
            <p:grpSp>
              <p:nvGrpSpPr>
                <p:cNvPr id="105" name="Group 105"/>
                <p:cNvGrpSpPr/>
                <p:nvPr/>
              </p:nvGrpSpPr>
              <p:grpSpPr>
                <a:xfrm>
                  <a:off x="0" y="245914"/>
                  <a:ext cx="799707" cy="478003"/>
                  <a:chOff x="0" y="0"/>
                  <a:chExt cx="799706" cy="478001"/>
                </a:xfrm>
              </p:grpSpPr>
              <p:sp>
                <p:nvSpPr>
                  <p:cNvPr id="103" name="Shape 103"/>
                  <p:cNvSpPr/>
                  <p:nvPr/>
                </p:nvSpPr>
                <p:spPr>
                  <a:xfrm flipH="1">
                    <a:off x="799706" y="0"/>
                    <a:ext cx="1" cy="47800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104" name="Shape 104"/>
                  <p:cNvSpPr/>
                  <p:nvPr/>
                </p:nvSpPr>
                <p:spPr>
                  <a:xfrm>
                    <a:off x="0" y="8744"/>
                    <a:ext cx="558000" cy="460515"/>
                  </a:xfrm>
                  <a:custGeom>
                    <a:avLst/>
                    <a:gdLst/>
                    <a:ahLst/>
                    <a:cxnLst>
                      <a:cxn ang="0">
                        <a:pos x="wd2" y="hd2"/>
                      </a:cxn>
                      <a:cxn ang="5400000">
                        <a:pos x="wd2" y="hd2"/>
                      </a:cxn>
                      <a:cxn ang="10800000">
                        <a:pos x="wd2" y="hd2"/>
                      </a:cxn>
                      <a:cxn ang="16200000">
                        <a:pos x="wd2" y="hd2"/>
                      </a:cxn>
                    </a:cxnLst>
                    <a:rect l="0" t="0" r="r" b="b"/>
                    <a:pathLst>
                      <a:path w="21375" h="21600"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grpSp>
        </p:grpSp>
        <p:grpSp>
          <p:nvGrpSpPr>
            <p:cNvPr id="116" name="Group 116"/>
            <p:cNvGrpSpPr/>
            <p:nvPr/>
          </p:nvGrpSpPr>
          <p:grpSpPr>
            <a:xfrm>
              <a:off x="13426" y="2006549"/>
              <a:ext cx="3226142" cy="932495"/>
              <a:chOff x="0" y="0"/>
              <a:chExt cx="3226140" cy="932494"/>
            </a:xfrm>
          </p:grpSpPr>
          <p:sp>
            <p:nvSpPr>
              <p:cNvPr id="108" name="Shape 108"/>
              <p:cNvSpPr/>
              <p:nvPr/>
            </p:nvSpPr>
            <p:spPr>
              <a:xfrm>
                <a:off x="2139240" y="204224"/>
                <a:ext cx="1086901" cy="447101"/>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nvGrpSpPr>
              <p:cNvPr id="115" name="Group 115"/>
              <p:cNvGrpSpPr/>
              <p:nvPr/>
            </p:nvGrpSpPr>
            <p:grpSpPr>
              <a:xfrm>
                <a:off x="0" y="0"/>
                <a:ext cx="1917288" cy="932495"/>
                <a:chOff x="0" y="0"/>
                <a:chExt cx="1917287" cy="932494"/>
              </a:xfrm>
            </p:grpSpPr>
            <p:grpSp>
              <p:nvGrpSpPr>
                <p:cNvPr id="111" name="Group 111"/>
                <p:cNvGrpSpPr/>
                <p:nvPr/>
              </p:nvGrpSpPr>
              <p:grpSpPr>
                <a:xfrm>
                  <a:off x="445549" y="0"/>
                  <a:ext cx="1471739" cy="932495"/>
                  <a:chOff x="0" y="0"/>
                  <a:chExt cx="1471738" cy="932494"/>
                </a:xfrm>
              </p:grpSpPr>
              <p:sp>
                <p:nvSpPr>
                  <p:cNvPr id="109" name="Shape 109"/>
                  <p:cNvSpPr/>
                  <p:nvPr/>
                </p:nvSpPr>
                <p:spPr>
                  <a:xfrm>
                    <a:off x="-1" y="-1"/>
                    <a:ext cx="1471740" cy="932496"/>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10" name="Shape 110"/>
                  <p:cNvSpPr/>
                  <p:nvPr/>
                </p:nvSpPr>
                <p:spPr>
                  <a:xfrm>
                    <a:off x="58766" y="428926"/>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grpSp>
            <p:grpSp>
              <p:nvGrpSpPr>
                <p:cNvPr id="114" name="Group 114"/>
                <p:cNvGrpSpPr/>
                <p:nvPr/>
              </p:nvGrpSpPr>
              <p:grpSpPr>
                <a:xfrm>
                  <a:off x="0" y="233996"/>
                  <a:ext cx="799707" cy="454836"/>
                  <a:chOff x="0" y="0"/>
                  <a:chExt cx="799706" cy="454835"/>
                </a:xfrm>
              </p:grpSpPr>
              <p:sp>
                <p:nvSpPr>
                  <p:cNvPr id="112" name="Shape 112"/>
                  <p:cNvSpPr/>
                  <p:nvPr/>
                </p:nvSpPr>
                <p:spPr>
                  <a:xfrm flipH="1">
                    <a:off x="799706" y="0"/>
                    <a:ext cx="1" cy="454836"/>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113" name="Shape 113"/>
                  <p:cNvSpPr/>
                  <p:nvPr/>
                </p:nvSpPr>
                <p:spPr>
                  <a:xfrm>
                    <a:off x="0" y="8320"/>
                    <a:ext cx="558000" cy="438196"/>
                  </a:xfrm>
                  <a:custGeom>
                    <a:avLst/>
                    <a:gdLst/>
                    <a:ahLst/>
                    <a:cxnLst>
                      <a:cxn ang="0">
                        <a:pos x="wd2" y="hd2"/>
                      </a:cxn>
                      <a:cxn ang="5400000">
                        <a:pos x="wd2" y="hd2"/>
                      </a:cxn>
                      <a:cxn ang="10800000">
                        <a:pos x="wd2" y="hd2"/>
                      </a:cxn>
                      <a:cxn ang="16200000">
                        <a:pos x="wd2" y="hd2"/>
                      </a:cxn>
                    </a:cxnLst>
                    <a:rect l="0" t="0" r="r" b="b"/>
                    <a:pathLst>
                      <a:path w="21375" h="21600"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grpSp>
        </p:grpSp>
        <p:grpSp>
          <p:nvGrpSpPr>
            <p:cNvPr id="125" name="Group 125"/>
            <p:cNvGrpSpPr/>
            <p:nvPr/>
          </p:nvGrpSpPr>
          <p:grpSpPr>
            <a:xfrm>
              <a:off x="13426" y="568850"/>
              <a:ext cx="3226142" cy="1060430"/>
              <a:chOff x="0" y="0"/>
              <a:chExt cx="3226140" cy="1060428"/>
            </a:xfrm>
          </p:grpSpPr>
          <p:sp>
            <p:nvSpPr>
              <p:cNvPr id="117" name="Shape 117"/>
              <p:cNvSpPr/>
              <p:nvPr/>
            </p:nvSpPr>
            <p:spPr>
              <a:xfrm>
                <a:off x="2139240" y="232243"/>
                <a:ext cx="1086901" cy="508442"/>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nvGrpSpPr>
              <p:cNvPr id="124" name="Group 124"/>
              <p:cNvGrpSpPr/>
              <p:nvPr/>
            </p:nvGrpSpPr>
            <p:grpSpPr>
              <a:xfrm>
                <a:off x="0" y="0"/>
                <a:ext cx="1917288" cy="1060429"/>
                <a:chOff x="0" y="0"/>
                <a:chExt cx="1917287" cy="1060428"/>
              </a:xfrm>
            </p:grpSpPr>
            <p:grpSp>
              <p:nvGrpSpPr>
                <p:cNvPr id="120" name="Group 120"/>
                <p:cNvGrpSpPr/>
                <p:nvPr/>
              </p:nvGrpSpPr>
              <p:grpSpPr>
                <a:xfrm>
                  <a:off x="445549" y="0"/>
                  <a:ext cx="1471739" cy="1060429"/>
                  <a:chOff x="0" y="0"/>
                  <a:chExt cx="1471738" cy="1060428"/>
                </a:xfrm>
              </p:grpSpPr>
              <p:sp>
                <p:nvSpPr>
                  <p:cNvPr id="118" name="Shape 118"/>
                  <p:cNvSpPr/>
                  <p:nvPr/>
                </p:nvSpPr>
                <p:spPr>
                  <a:xfrm>
                    <a:off x="-1" y="-1"/>
                    <a:ext cx="1471740" cy="1060430"/>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19" name="Shape 119"/>
                  <p:cNvSpPr/>
                  <p:nvPr/>
                </p:nvSpPr>
                <p:spPr>
                  <a:xfrm>
                    <a:off x="58766" y="487773"/>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grpSp>
            <p:grpSp>
              <p:nvGrpSpPr>
                <p:cNvPr id="123" name="Group 123"/>
                <p:cNvGrpSpPr/>
                <p:nvPr/>
              </p:nvGrpSpPr>
              <p:grpSpPr>
                <a:xfrm>
                  <a:off x="0" y="266099"/>
                  <a:ext cx="799707" cy="517238"/>
                  <a:chOff x="0" y="0"/>
                  <a:chExt cx="799706" cy="517236"/>
                </a:xfrm>
              </p:grpSpPr>
              <p:sp>
                <p:nvSpPr>
                  <p:cNvPr id="121" name="Shape 121"/>
                  <p:cNvSpPr/>
                  <p:nvPr/>
                </p:nvSpPr>
                <p:spPr>
                  <a:xfrm flipH="1">
                    <a:off x="799706" y="0"/>
                    <a:ext cx="1" cy="517237"/>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122" name="Shape 122"/>
                  <p:cNvSpPr/>
                  <p:nvPr/>
                </p:nvSpPr>
                <p:spPr>
                  <a:xfrm>
                    <a:off x="0" y="9461"/>
                    <a:ext cx="558000" cy="498316"/>
                  </a:xfrm>
                  <a:custGeom>
                    <a:avLst/>
                    <a:gdLst/>
                    <a:ahLst/>
                    <a:cxnLst>
                      <a:cxn ang="0">
                        <a:pos x="wd2" y="hd2"/>
                      </a:cxn>
                      <a:cxn ang="5400000">
                        <a:pos x="wd2" y="hd2"/>
                      </a:cxn>
                      <a:cxn ang="10800000">
                        <a:pos x="wd2" y="hd2"/>
                      </a:cxn>
                      <a:cxn ang="16200000">
                        <a:pos x="wd2" y="hd2"/>
                      </a:cxn>
                    </a:cxnLst>
                    <a:rect l="0" t="0" r="r" b="b"/>
                    <a:pathLst>
                      <a:path w="21375" h="21600"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grpSp>
        </p:grpSp>
        <p:sp>
          <p:nvSpPr>
            <p:cNvPr id="126" name="Shape 126"/>
            <p:cNvSpPr/>
            <p:nvPr/>
          </p:nvSpPr>
          <p:spPr>
            <a:xfrm>
              <a:off x="7590904" y="4661548"/>
              <a:ext cx="3999792" cy="1187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lvl="0" defTabSz="914400">
                <a:defRPr sz="1800"/>
              </a:pPr>
              <a:r>
                <a:rPr sz="2800" b="1">
                  <a:latin typeface="+mn-lt"/>
                  <a:ea typeface="+mn-ea"/>
                  <a:cs typeface="+mn-cs"/>
                  <a:sym typeface="Arial"/>
                </a:rPr>
                <a:t>Model parameters</a:t>
              </a:r>
            </a:p>
            <a:p>
              <a:pPr lvl="0" defTabSz="914400">
                <a:defRPr sz="1800"/>
              </a:pPr>
              <a:r>
                <a:rPr sz="2800" b="1">
                  <a:latin typeface="+mn-lt"/>
                  <a:ea typeface="+mn-ea"/>
                  <a:cs typeface="+mn-cs"/>
                  <a:sym typeface="Arial"/>
                </a:rPr>
                <a:t>(solution)</a:t>
              </a:r>
            </a:p>
          </p:txBody>
        </p:sp>
        <p:sp>
          <p:nvSpPr>
            <p:cNvPr id="127" name="Shape 127"/>
            <p:cNvSpPr/>
            <p:nvPr/>
          </p:nvSpPr>
          <p:spPr>
            <a:xfrm>
              <a:off x="5200489" y="2160086"/>
              <a:ext cx="2986251" cy="508526"/>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28" name="Shape 128"/>
            <p:cNvSpPr/>
            <p:nvPr/>
          </p:nvSpPr>
          <p:spPr>
            <a:xfrm rot="972244">
              <a:off x="5033117" y="1207609"/>
              <a:ext cx="3358583" cy="522747"/>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29" name="Shape 129"/>
            <p:cNvSpPr/>
            <p:nvPr/>
          </p:nvSpPr>
          <p:spPr>
            <a:xfrm rot="20548228">
              <a:off x="5044577" y="3125632"/>
              <a:ext cx="3269289" cy="491980"/>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30" name="Shape 130"/>
            <p:cNvSpPr/>
            <p:nvPr/>
          </p:nvSpPr>
          <p:spPr>
            <a:xfrm>
              <a:off x="3019561" y="4634384"/>
              <a:ext cx="4222606" cy="1187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lvl="0" defTabSz="914400">
                <a:defRPr sz="1800"/>
              </a:pPr>
              <a:r>
                <a:rPr sz="2800" b="1">
                  <a:latin typeface="+mn-lt"/>
                  <a:ea typeface="+mn-ea"/>
                  <a:cs typeface="+mn-cs"/>
                  <a:sym typeface="Arial"/>
                </a:rPr>
                <a:t>Parallel iterative</a:t>
              </a:r>
            </a:p>
            <a:p>
              <a:pPr lvl="0" defTabSz="914400">
                <a:defRPr sz="1800"/>
              </a:pPr>
              <a:r>
                <a:rPr sz="2800" b="1">
                  <a:latin typeface="+mn-lt"/>
                  <a:ea typeface="+mn-ea"/>
                  <a:cs typeface="+mn-cs"/>
                  <a:sym typeface="Arial"/>
                </a:rPr>
                <a:t>workers</a:t>
              </a:r>
            </a:p>
          </p:txBody>
        </p:sp>
        <p:sp>
          <p:nvSpPr>
            <p:cNvPr id="131" name="Shape 131"/>
            <p:cNvSpPr/>
            <p:nvPr/>
          </p:nvSpPr>
          <p:spPr>
            <a:xfrm>
              <a:off x="3713989" y="3320548"/>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32" name="Shape 132"/>
            <p:cNvSpPr/>
            <p:nvPr/>
          </p:nvSpPr>
          <p:spPr>
            <a:xfrm>
              <a:off x="3948930" y="3367773"/>
              <a:ext cx="240550" cy="730768"/>
            </a:xfrm>
            <a:custGeom>
              <a:avLst/>
              <a:gdLst/>
              <a:ahLst/>
              <a:cxnLst>
                <a:cxn ang="0">
                  <a:pos x="wd2" y="hd2"/>
                </a:cxn>
                <a:cxn ang="5400000">
                  <a:pos x="wd2" y="hd2"/>
                </a:cxn>
                <a:cxn ang="10800000">
                  <a:pos x="wd2" y="hd2"/>
                </a:cxn>
                <a:cxn ang="16200000">
                  <a:pos x="wd2" y="hd2"/>
                </a:cxn>
              </a:cxnLst>
              <a:rect l="0" t="0" r="r" b="b"/>
              <a:pathLst>
                <a:path w="21379" h="21600"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33" name="Shape 133"/>
            <p:cNvSpPr/>
            <p:nvPr/>
          </p:nvSpPr>
          <p:spPr>
            <a:xfrm rot="921993">
              <a:off x="5022805" y="522122"/>
              <a:ext cx="4016463" cy="5619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000">
                  <a:latin typeface="+mn-lt"/>
                  <a:ea typeface="+mn-ea"/>
                  <a:cs typeface="+mn-cs"/>
                  <a:sym typeface="Arial"/>
                </a:defRPr>
              </a:lvl1pPr>
            </a:lstStyle>
            <a:p>
              <a:pPr lvl="0">
                <a:defRPr sz="1800"/>
              </a:pPr>
              <a:r>
                <a:rPr sz="2000"/>
                <a:t>READ, INC, CLOCK</a:t>
              </a:r>
            </a:p>
          </p:txBody>
        </p:sp>
        <p:sp>
          <p:nvSpPr>
            <p:cNvPr id="134" name="Shape 134"/>
            <p:cNvSpPr/>
            <p:nvPr/>
          </p:nvSpPr>
          <p:spPr>
            <a:xfrm>
              <a:off x="7749400" y="171111"/>
              <a:ext cx="3676011" cy="4059310"/>
            </a:xfrm>
            <a:prstGeom prst="rect">
              <a:avLst/>
            </a:prstGeom>
            <a:solidFill>
              <a:srgbClr val="FFFFFF">
                <a:alpha val="51000"/>
              </a:srgbClr>
            </a:solidFill>
            <a:ln w="38100" cap="flat">
              <a:solidFill>
                <a:srgbClr val="000000"/>
              </a:solidFill>
              <a:prstDash val="dash"/>
              <a:bevel/>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lvl="0" defTabSz="914400">
                <a:defRPr sz="1800"/>
              </a:pPr>
              <a:endParaRPr sz="2400">
                <a:latin typeface="Arial Bold"/>
                <a:ea typeface="Arial Bold"/>
                <a:cs typeface="Arial Bold"/>
                <a:sym typeface="Arial Bold"/>
              </a:endParaRPr>
            </a:p>
            <a:p>
              <a:pPr lvl="0" defTabSz="914400">
                <a:defRPr sz="1800"/>
              </a:pPr>
              <a:endParaRPr sz="3200">
                <a:latin typeface="Arial Bold"/>
                <a:ea typeface="Arial Bold"/>
                <a:cs typeface="Arial Bold"/>
                <a:sym typeface="Arial Bold"/>
              </a:endParaRPr>
            </a:p>
            <a:p>
              <a:pPr lvl="0" defTabSz="914400">
                <a:defRPr sz="1800"/>
              </a:pPr>
              <a:r>
                <a:rPr sz="3200">
                  <a:latin typeface="Arial Bold"/>
                  <a:ea typeface="Arial Bold"/>
                  <a:cs typeface="Arial Bold"/>
                  <a:sym typeface="Arial Bold"/>
                </a:rPr>
                <a:t>Parameter server</a:t>
              </a:r>
            </a:p>
            <a:p>
              <a:pPr lvl="0" defTabSz="914400">
                <a:defRPr sz="1800"/>
              </a:pPr>
              <a:endParaRPr sz="3200">
                <a:latin typeface="Arial Bold"/>
                <a:ea typeface="Arial Bold"/>
                <a:cs typeface="Arial Bold"/>
                <a:sym typeface="Arial Bold"/>
              </a:endParaRPr>
            </a:p>
          </p:txBody>
        </p:sp>
        <p:sp>
          <p:nvSpPr>
            <p:cNvPr id="135" name="Shape 135"/>
            <p:cNvSpPr/>
            <p:nvPr/>
          </p:nvSpPr>
          <p:spPr>
            <a:xfrm>
              <a:off x="445549" y="1605666"/>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136" name="Shape 136"/>
            <p:cNvSpPr/>
            <p:nvPr/>
          </p:nvSpPr>
          <p:spPr>
            <a:xfrm>
              <a:off x="445549" y="2915432"/>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137" name="Shape 137"/>
            <p:cNvSpPr/>
            <p:nvPr/>
          </p:nvSpPr>
          <p:spPr>
            <a:xfrm>
              <a:off x="445549" y="4199244"/>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lvl="0" algn="l" defTabSz="457200">
                <a:defRPr sz="1200">
                  <a:latin typeface="Helvetica"/>
                  <a:ea typeface="Helvetica"/>
                  <a:cs typeface="Helvetica"/>
                  <a:sym typeface="Helvetica"/>
                </a:defRPr>
              </a:pPr>
              <a:endParaRPr/>
            </a:p>
          </p:txBody>
        </p:sp>
        <p:sp>
          <p:nvSpPr>
            <p:cNvPr id="138" name="Shape 138"/>
            <p:cNvSpPr/>
            <p:nvPr/>
          </p:nvSpPr>
          <p:spPr>
            <a:xfrm>
              <a:off x="3737543" y="2016634"/>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39" name="Shape 139"/>
            <p:cNvSpPr/>
            <p:nvPr/>
          </p:nvSpPr>
          <p:spPr>
            <a:xfrm>
              <a:off x="3972484" y="2063859"/>
              <a:ext cx="240550" cy="730768"/>
            </a:xfrm>
            <a:custGeom>
              <a:avLst/>
              <a:gdLst/>
              <a:ahLst/>
              <a:cxnLst>
                <a:cxn ang="0">
                  <a:pos x="wd2" y="hd2"/>
                </a:cxn>
                <a:cxn ang="5400000">
                  <a:pos x="wd2" y="hd2"/>
                </a:cxn>
                <a:cxn ang="10800000">
                  <a:pos x="wd2" y="hd2"/>
                </a:cxn>
                <a:cxn ang="16200000">
                  <a:pos x="wd2" y="hd2"/>
                </a:cxn>
              </a:cxnLst>
              <a:rect l="0" t="0" r="r" b="b"/>
              <a:pathLst>
                <a:path w="21379" h="21600"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40" name="Shape 140"/>
            <p:cNvSpPr/>
            <p:nvPr/>
          </p:nvSpPr>
          <p:spPr>
            <a:xfrm>
              <a:off x="3722018" y="616077"/>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sp>
          <p:nvSpPr>
            <p:cNvPr id="141" name="Shape 141"/>
            <p:cNvSpPr/>
            <p:nvPr/>
          </p:nvSpPr>
          <p:spPr>
            <a:xfrm>
              <a:off x="3956959" y="663302"/>
              <a:ext cx="240550" cy="730768"/>
            </a:xfrm>
            <a:custGeom>
              <a:avLst/>
              <a:gdLst/>
              <a:ahLst/>
              <a:cxnLst>
                <a:cxn ang="0">
                  <a:pos x="wd2" y="hd2"/>
                </a:cxn>
                <a:cxn ang="5400000">
                  <a:pos x="wd2" y="hd2"/>
                </a:cxn>
                <a:cxn ang="10800000">
                  <a:pos x="wd2" y="hd2"/>
                </a:cxn>
                <a:cxn ang="16200000">
                  <a:pos x="wd2" y="hd2"/>
                </a:cxn>
              </a:cxnLst>
              <a:rect l="0" t="0" r="r" b="b"/>
              <a:pathLst>
                <a:path w="21379" h="21600"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lvl="0" algn="l" defTabSz="914400">
                <a:defRPr sz="3200">
                  <a:latin typeface="Arial Bold"/>
                  <a:ea typeface="Arial Bold"/>
                  <a:cs typeface="Arial Bold"/>
                  <a:sym typeface="Arial Bold"/>
                </a:defRPr>
              </a:pPr>
              <a:endParaRPr/>
            </a:p>
          </p:txBody>
        </p:sp>
      </p:grpSp>
      <p:sp>
        <p:nvSpPr>
          <p:cNvPr id="143" name="Shape 143"/>
          <p:cNvSpPr/>
          <p:nvPr/>
        </p:nvSpPr>
        <p:spPr>
          <a:xfrm>
            <a:off x="555173" y="6530606"/>
            <a:ext cx="3692794" cy="1126566"/>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lgn="l" defTabSz="914400">
              <a:defRPr sz="1800"/>
            </a:pPr>
            <a:r>
              <a:rPr sz="3000">
                <a:latin typeface="Arial Bold"/>
                <a:ea typeface="Arial Bold"/>
                <a:cs typeface="Arial Bold"/>
                <a:sym typeface="Arial Bold"/>
              </a:rPr>
              <a:t>    </a:t>
            </a:r>
            <a:r>
              <a:rPr sz="3000" b="1">
                <a:latin typeface="+mn-lt"/>
                <a:ea typeface="+mn-ea"/>
                <a:cs typeface="+mn-cs"/>
                <a:sym typeface="Arial"/>
              </a:rPr>
              <a:t>Input data</a:t>
            </a:r>
          </a:p>
          <a:p>
            <a:pPr lvl="0" algn="l" defTabSz="914400">
              <a:defRPr sz="1800"/>
            </a:pPr>
            <a:r>
              <a:rPr sz="3000" b="1">
                <a:latin typeface="+mn-lt"/>
                <a:ea typeface="+mn-ea"/>
                <a:cs typeface="+mn-cs"/>
                <a:sym typeface="Arial"/>
              </a:rPr>
              <a:t> (training data)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Parallelization Models</a:t>
            </a:r>
          </a:p>
        </p:txBody>
      </p:sp>
      <p:sp>
        <p:nvSpPr>
          <p:cNvPr id="148" name="Shape 148"/>
          <p:cNvSpPr>
            <a:spLocks noGrp="1"/>
          </p:cNvSpPr>
          <p:nvPr>
            <p:ph type="body" idx="1"/>
          </p:nvPr>
        </p:nvSpPr>
        <p:spPr>
          <a:xfrm>
            <a:off x="368300" y="1562100"/>
            <a:ext cx="12280900" cy="703769"/>
          </a:xfrm>
          <a:prstGeom prst="rect">
            <a:avLst/>
          </a:prstGeom>
        </p:spPr>
        <p:txBody>
          <a:bodyPr/>
          <a:lstStyle>
            <a:lvl1pPr marL="807357" indent="-489857"/>
          </a:lstStyle>
          <a:p>
            <a:pPr lvl="0">
              <a:defRPr sz="1800"/>
            </a:pPr>
            <a:r>
              <a:rPr sz="4200"/>
              <a:t>BSP: wait at each clock(barrier)</a:t>
            </a:r>
          </a:p>
        </p:txBody>
      </p:sp>
      <p:sp>
        <p:nvSpPr>
          <p:cNvPr id="149" name="Shape 149"/>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6</a:t>
            </a:fld>
            <a:endParaRPr sz="1600"/>
          </a:p>
        </p:txBody>
      </p:sp>
      <p:pic>
        <p:nvPicPr>
          <p:cNvPr id="150" name="ssp.pdf"/>
          <p:cNvPicPr/>
          <p:nvPr/>
        </p:nvPicPr>
        <p:blipFill>
          <a:blip r:embed="rId3">
            <a:extLst/>
          </a:blip>
          <a:stretch>
            <a:fillRect/>
          </a:stretch>
        </p:blipFill>
        <p:spPr>
          <a:xfrm>
            <a:off x="2220430" y="3263906"/>
            <a:ext cx="8507000" cy="5715001"/>
          </a:xfrm>
          <a:prstGeom prst="rect">
            <a:avLst/>
          </a:prstGeom>
          <a:ln w="12700">
            <a:miter lim="400000"/>
          </a:ln>
        </p:spPr>
      </p:pic>
      <p:sp>
        <p:nvSpPr>
          <p:cNvPr id="151" name="Shape 151"/>
          <p:cNvSpPr/>
          <p:nvPr/>
        </p:nvSpPr>
        <p:spPr>
          <a:xfrm>
            <a:off x="360933" y="2418012"/>
            <a:ext cx="8525994" cy="6937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807357" indent="-489857" algn="l">
              <a:spcBef>
                <a:spcPts val="2400"/>
              </a:spcBef>
              <a:buSzPct val="110000"/>
              <a:buChar char="•"/>
              <a:defRPr>
                <a:latin typeface="+mn-lt"/>
                <a:ea typeface="+mn-ea"/>
                <a:cs typeface="+mn-cs"/>
                <a:sym typeface="Arial"/>
              </a:defRPr>
            </a:lvl1pPr>
          </a:lstStyle>
          <a:p>
            <a:pPr lvl="0">
              <a:defRPr sz="1800"/>
            </a:pPr>
            <a:r>
              <a:rPr sz="4200"/>
              <a:t>SSP: fastest &lt;= slack + slowest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2" animBg="1" advAuto="0"/>
      <p:bldP spid="151"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Origin of Stragglers </a:t>
            </a:r>
          </a:p>
        </p:txBody>
      </p:sp>
      <p:sp>
        <p:nvSpPr>
          <p:cNvPr id="156" name="Shape 156"/>
          <p:cNvSpPr>
            <a:spLocks noGrp="1"/>
          </p:cNvSpPr>
          <p:nvPr>
            <p:ph type="body" idx="1"/>
          </p:nvPr>
        </p:nvSpPr>
        <p:spPr>
          <a:prstGeom prst="rect">
            <a:avLst/>
          </a:prstGeom>
        </p:spPr>
        <p:txBody>
          <a:bodyPr/>
          <a:lstStyle/>
          <a:p>
            <a:pPr lvl="0">
              <a:defRPr sz="1800"/>
            </a:pPr>
            <a:r>
              <a:rPr sz="4200"/>
              <a:t>One worker slower than others</a:t>
            </a:r>
          </a:p>
          <a:p>
            <a:pPr lvl="0">
              <a:defRPr sz="1800"/>
            </a:pPr>
            <a:r>
              <a:rPr sz="4200"/>
              <a:t>Short Term Causes  </a:t>
            </a:r>
          </a:p>
          <a:p>
            <a:pPr lvl="1">
              <a:defRPr sz="1800"/>
            </a:pPr>
            <a:r>
              <a:rPr sz="3600"/>
              <a:t>Garbage collection, Objective function computation (computing stopping criteria), resource contention</a:t>
            </a:r>
          </a:p>
          <a:p>
            <a:pPr lvl="0">
              <a:defRPr sz="1800"/>
            </a:pPr>
            <a:r>
              <a:rPr sz="4200"/>
              <a:t>Long Term Causes</a:t>
            </a:r>
          </a:p>
          <a:p>
            <a:pPr lvl="1">
              <a:defRPr sz="1800"/>
            </a:pPr>
            <a:r>
              <a:rPr sz="3600"/>
              <a:t>Load imbalance, heterogeneity of hardware  </a:t>
            </a:r>
          </a:p>
        </p:txBody>
      </p:sp>
      <p:sp>
        <p:nvSpPr>
          <p:cNvPr id="157" name="Shape 157"/>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7</a:t>
            </a:fld>
            <a:endParaRPr sz="16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xfrm>
            <a:off x="19050" y="247663"/>
            <a:ext cx="12966700" cy="1104901"/>
          </a:xfrm>
          <a:prstGeom prst="rect">
            <a:avLst/>
          </a:prstGeom>
        </p:spPr>
        <p:txBody>
          <a:bodyPr/>
          <a:lstStyle/>
          <a:p>
            <a:pPr lvl="0">
              <a:defRPr sz="1800">
                <a:solidFill>
                  <a:srgbClr val="000000"/>
                </a:solidFill>
              </a:defRPr>
            </a:pPr>
            <a:r>
              <a:rPr sz="6500">
                <a:solidFill>
                  <a:srgbClr val="356CA9"/>
                </a:solidFill>
              </a:rPr>
              <a:t>Effect of Stragglers</a:t>
            </a:r>
          </a:p>
        </p:txBody>
      </p:sp>
      <p:sp>
        <p:nvSpPr>
          <p:cNvPr id="162" name="Shape 162"/>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8</a:t>
            </a:fld>
            <a:endParaRPr sz="1600"/>
          </a:p>
        </p:txBody>
      </p:sp>
      <p:sp>
        <p:nvSpPr>
          <p:cNvPr id="163" name="Shape 163"/>
          <p:cNvSpPr/>
          <p:nvPr/>
        </p:nvSpPr>
        <p:spPr>
          <a:xfrm>
            <a:off x="627876" y="1662639"/>
            <a:ext cx="121667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lvl1pPr>
          </a:lstStyle>
          <a:p>
            <a:pPr lvl="0">
              <a:defRPr sz="1800"/>
            </a:pPr>
            <a:r>
              <a:rPr sz="3700"/>
              <a:t>Emulating the effect of stragglers by injecting artificial stragglers</a:t>
            </a:r>
          </a:p>
        </p:txBody>
      </p:sp>
      <p:pic>
        <p:nvPicPr>
          <p:cNvPr id="164" name="p8_2.pdf"/>
          <p:cNvPicPr/>
          <p:nvPr/>
        </p:nvPicPr>
        <p:blipFill>
          <a:blip r:embed="rId3">
            <a:extLst/>
          </a:blip>
          <a:stretch>
            <a:fillRect/>
          </a:stretch>
        </p:blipFill>
        <p:spPr>
          <a:xfrm>
            <a:off x="509219" y="2631095"/>
            <a:ext cx="12107061" cy="5858625"/>
          </a:xfrm>
          <a:prstGeom prst="rect">
            <a:avLst/>
          </a:prstGeom>
          <a:ln w="12700">
            <a:miter lim="400000"/>
          </a:ln>
        </p:spPr>
      </p:pic>
      <p:pic>
        <p:nvPicPr>
          <p:cNvPr id="165" name="p8_3.pdf"/>
          <p:cNvPicPr/>
          <p:nvPr/>
        </p:nvPicPr>
        <p:blipFill>
          <a:blip r:embed="rId4">
            <a:extLst/>
          </a:blip>
          <a:stretch>
            <a:fillRect/>
          </a:stretch>
        </p:blipFill>
        <p:spPr>
          <a:xfrm>
            <a:off x="508000" y="2628900"/>
            <a:ext cx="12159572" cy="5854700"/>
          </a:xfrm>
          <a:prstGeom prst="rect">
            <a:avLst/>
          </a:prstGeom>
          <a:ln w="12700">
            <a:miter lim="400000"/>
          </a:ln>
        </p:spPr>
      </p:pic>
      <p:pic>
        <p:nvPicPr>
          <p:cNvPr id="166" name="p8_4.pdf"/>
          <p:cNvPicPr/>
          <p:nvPr/>
        </p:nvPicPr>
        <p:blipFill>
          <a:blip r:embed="rId5">
            <a:extLst/>
          </a:blip>
          <a:stretch>
            <a:fillRect/>
          </a:stretch>
        </p:blipFill>
        <p:spPr>
          <a:xfrm>
            <a:off x="508000" y="2628900"/>
            <a:ext cx="12155879" cy="58547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16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6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3" nodeType="clickEffect">
                                  <p:stCondLst>
                                    <p:cond delay="0"/>
                                  </p:stCondLst>
                                  <p:iterate>
                                    <p:tmAbs val="0"/>
                                  </p:iterate>
                                  <p:childTnLst>
                                    <p:set>
                                      <p:cBhvr>
                                        <p:cTn id="13" fill="hold">
                                          <p:stCondLst>
                                            <p:cond delay="0"/>
                                          </p:stCondLst>
                                        </p:cTn>
                                        <p:tgtEl>
                                          <p:spTgt spid="16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1" animBg="1" advAuto="0"/>
      <p:bldP spid="165" grpId="2" animBg="1" advAuto="0"/>
      <p:bldP spid="165" grpId="3" animBg="1" advAuto="0"/>
      <p:bldP spid="166" grpId="4"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lvl="0">
              <a:defRPr sz="1800">
                <a:solidFill>
                  <a:srgbClr val="000000"/>
                </a:solidFill>
              </a:defRPr>
            </a:pPr>
            <a:r>
              <a:rPr sz="6500">
                <a:solidFill>
                  <a:srgbClr val="356CA9"/>
                </a:solidFill>
              </a:rPr>
              <a:t>Existing Solutions</a:t>
            </a:r>
          </a:p>
        </p:txBody>
      </p:sp>
      <p:sp>
        <p:nvSpPr>
          <p:cNvPr id="171" name="Shape 171"/>
          <p:cNvSpPr>
            <a:spLocks noGrp="1"/>
          </p:cNvSpPr>
          <p:nvPr>
            <p:ph type="body" idx="1"/>
          </p:nvPr>
        </p:nvSpPr>
        <p:spPr>
          <a:xfrm>
            <a:off x="355600" y="1562100"/>
            <a:ext cx="12280900" cy="6629400"/>
          </a:xfrm>
          <a:prstGeom prst="rect">
            <a:avLst/>
          </a:prstGeom>
        </p:spPr>
        <p:txBody>
          <a:bodyPr/>
          <a:lstStyle/>
          <a:p>
            <a:pPr lvl="0">
              <a:defRPr sz="1800"/>
            </a:pPr>
            <a:endParaRPr sz="4200"/>
          </a:p>
          <a:p>
            <a:pPr lvl="0">
              <a:defRPr sz="1800"/>
            </a:pPr>
            <a:r>
              <a:rPr sz="4200"/>
              <a:t>Eliminating Performance Variation</a:t>
            </a:r>
          </a:p>
          <a:p>
            <a:pPr lvl="2">
              <a:defRPr sz="1800"/>
            </a:pPr>
            <a:r>
              <a:rPr sz="3600"/>
              <a:t>Problem: difficult / sometimes impossible</a:t>
            </a:r>
          </a:p>
          <a:p>
            <a:pPr lvl="0">
              <a:defRPr sz="1800"/>
            </a:pPr>
            <a:r>
              <a:rPr sz="4200"/>
              <a:t>Blacklisting struggling nodes</a:t>
            </a:r>
          </a:p>
          <a:p>
            <a:pPr lvl="2">
              <a:defRPr sz="1800"/>
            </a:pPr>
            <a:r>
              <a:rPr sz="3600"/>
              <a:t>Problem: kills healthy nodes</a:t>
            </a:r>
          </a:p>
          <a:p>
            <a:pPr lvl="0">
              <a:defRPr sz="1800"/>
            </a:pPr>
            <a:r>
              <a:rPr sz="4200"/>
              <a:t>Speculative Execution</a:t>
            </a:r>
          </a:p>
          <a:p>
            <a:pPr lvl="2">
              <a:defRPr sz="1800"/>
            </a:pPr>
            <a:r>
              <a:rPr sz="3600"/>
              <a:t>Problem: Not suitable for iterative ML</a:t>
            </a:r>
          </a:p>
          <a:p>
            <a:pPr lvl="2">
              <a:defRPr sz="1800"/>
            </a:pPr>
            <a:r>
              <a:rPr sz="3600"/>
              <a:t>start redundant workers </a:t>
            </a:r>
          </a:p>
        </p:txBody>
      </p:sp>
      <p:sp>
        <p:nvSpPr>
          <p:cNvPr id="172" name="Shape 172"/>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600"/>
              <a:t>9</a:t>
            </a:fld>
            <a:endParaRPr sz="160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3410</Words>
  <Application>Microsoft Macintosh PowerPoint</Application>
  <PresentationFormat>Custom</PresentationFormat>
  <Paragraphs>227</Paragraphs>
  <Slides>30</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Bold</vt:lpstr>
      <vt:lpstr>Bodoni SvtyTwo ITC TT-Book</vt:lpstr>
      <vt:lpstr>Gill Sans</vt:lpstr>
      <vt:lpstr>Helvetica</vt:lpstr>
      <vt:lpstr>Helvetica Light</vt:lpstr>
      <vt:lpstr>Lucida Grande</vt:lpstr>
      <vt:lpstr>Times Roman</vt:lpstr>
      <vt:lpstr>White</vt:lpstr>
      <vt:lpstr>Addressing the straggler problem for iterative convergent parallel ML</vt:lpstr>
      <vt:lpstr>One slide overview</vt:lpstr>
      <vt:lpstr>Iterative Convergent ML</vt:lpstr>
      <vt:lpstr>Single Thread ML</vt:lpstr>
      <vt:lpstr>Parallel ML</vt:lpstr>
      <vt:lpstr>Parallelization Models</vt:lpstr>
      <vt:lpstr>Origin of Stragglers </vt:lpstr>
      <vt:lpstr>Effect of Stragglers</vt:lpstr>
      <vt:lpstr>Existing Solutions</vt:lpstr>
      <vt:lpstr>New Approach: FlexRR</vt:lpstr>
      <vt:lpstr>RR Constraints</vt:lpstr>
      <vt:lpstr>RR Constraints</vt:lpstr>
      <vt:lpstr>Helper Groups</vt:lpstr>
      <vt:lpstr>Helper Groups Summary</vt:lpstr>
      <vt:lpstr>RR Protocol</vt:lpstr>
      <vt:lpstr>Experimental Clusters</vt:lpstr>
      <vt:lpstr>Workloads</vt:lpstr>
      <vt:lpstr>Acronym Time</vt:lpstr>
      <vt:lpstr>Significant Stragglers on EC2</vt:lpstr>
      <vt:lpstr>FlexRR close to Ideal</vt:lpstr>
      <vt:lpstr>Stragglers at Scale</vt:lpstr>
      <vt:lpstr>Long Term Stragglers</vt:lpstr>
      <vt:lpstr>Works well w/ Partial Replication</vt:lpstr>
      <vt:lpstr>Summary</vt:lpstr>
      <vt:lpstr>Ongoing Work</vt:lpstr>
      <vt:lpstr>Summary</vt:lpstr>
      <vt:lpstr>Backup Slides</vt:lpstr>
      <vt:lpstr>References</vt:lpstr>
      <vt:lpstr>LDA Class Comparison</vt:lpstr>
      <vt:lpstr>MLR Straggler Test</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the straggler problem for iterative convergent parallel ML</dc:title>
  <cp:lastModifiedBy>aharlap</cp:lastModifiedBy>
  <cp:revision>1</cp:revision>
  <dcterms:modified xsi:type="dcterms:W3CDTF">2016-09-17T19:01:46Z</dcterms:modified>
</cp:coreProperties>
</file>