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sldImg"/>
          </p:nvPr>
        </p:nvSpPr>
        <p:spPr>
          <a:xfrm>
            <a:off x="1143000" y="685800"/>
            <a:ext cx="4572000" cy="3429000"/>
          </a:xfrm>
          <a:prstGeom prst="rect">
            <a:avLst/>
          </a:prstGeom>
        </p:spPr>
        <p:txBody>
          <a:bodyPr/>
          <a:lstStyle/>
          <a:p>
            <a:pPr/>
          </a:p>
        </p:txBody>
      </p:sp>
      <p:sp>
        <p:nvSpPr>
          <p:cNvPr id="144" name="Shape 1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So today I am going to be talking about agile elasticity in ML.  How to achieve agile elasticity and how to take advantage of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lvl1pPr>
              <a:defRPr sz="1400"/>
            </a:lvl1pPr>
          </a:lstStyle>
          <a:p>
            <a:pPr/>
            <a:r>
              <a:t>However is soon turned out that this new architecture had a problem, and this experiment here will demonstrate the problem to you. In this experiment we ran on a cluster of 64 ec2 machines and alternated how many of the machines we consider to ‘reliable’ red machines. the results are shown in time-per-iteration. The graph on the very right represents the traditional case where all machine are reliable so they would all be red. then we begin to decrease the number of red machine and substitute them for yellow machines. As you can see once the ratio becomes large 1-15 our performance is pretty terrible. However in order to save a good amount of money, we need this ratio to perform well. This problem happens become the servers running on the reliable resources become bottlenecked.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lvl1pPr>
              <a:defRPr sz="1900"/>
            </a:lvl1pPr>
          </a:lstStyle>
          <a:p>
            <a:pPr/>
            <a:r>
              <a:t>So we came up with a solution that introduced the concept of ActivePS. For each shard of the parameter server, multiple ActivePS are assigned to it, each becoming responsible for 1/n of that shards rows. These ActivePS live on un-reliable resources and all workers communicate with only them. The ActivePS aggregate the updates and then push them to the original server shards which are now BackupPS.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sldImg"/>
          </p:nvPr>
        </p:nvSpPr>
        <p:spPr>
          <a:prstGeom prst="rect">
            <a:avLst/>
          </a:prstGeom>
        </p:spPr>
        <p:txBody>
          <a:bodyPr/>
          <a:lstStyle/>
          <a:p>
            <a:pPr/>
          </a:p>
        </p:txBody>
      </p:sp>
      <p:sp>
        <p:nvSpPr>
          <p:cNvPr id="392" name="Shape 392"/>
          <p:cNvSpPr/>
          <p:nvPr>
            <p:ph type="body" sz="quarter" idx="1"/>
          </p:nvPr>
        </p:nvSpPr>
        <p:spPr>
          <a:prstGeom prst="rect">
            <a:avLst/>
          </a:prstGeom>
        </p:spPr>
        <p:txBody>
          <a:bodyPr/>
          <a:lstStyle/>
          <a:p>
            <a:pPr>
              <a:defRPr b="1" sz="1900"/>
            </a:pPr>
            <a:r>
              <a:t>Mention all workers talk to ActivePS</a:t>
            </a:r>
          </a:p>
          <a:p>
            <a:pPr>
              <a:defRPr sz="1900"/>
            </a:pPr>
            <a:r>
              <a:t>So to show this in a picture. You can the red reliable resources have BackupPS and workers running on them. And the unreliable instances all have workers running on them as well as ActivePS on some of them. So all the workers communicate with only the AcrtivePS until the unreliable resources are turned off/evicted, at which point they can smoothly transition to communicating with the BackupPS who have been kept  up to date by the ActivePS until the system adds back more unreliable resources.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Shape 402"/>
          <p:cNvSpPr/>
          <p:nvPr>
            <p:ph type="sldImg"/>
          </p:nvPr>
        </p:nvSpPr>
        <p:spPr>
          <a:prstGeom prst="rect">
            <a:avLst/>
          </a:prstGeom>
        </p:spPr>
        <p:txBody>
          <a:bodyPr/>
          <a:lstStyle/>
          <a:p>
            <a:pPr/>
          </a:p>
        </p:txBody>
      </p:sp>
      <p:sp>
        <p:nvSpPr>
          <p:cNvPr id="403" name="Shape 403"/>
          <p:cNvSpPr/>
          <p:nvPr>
            <p:ph type="body" sz="quarter" idx="1"/>
          </p:nvPr>
        </p:nvSpPr>
        <p:spPr>
          <a:prstGeom prst="rect">
            <a:avLst/>
          </a:prstGeom>
        </p:spPr>
        <p:txBody>
          <a:bodyPr/>
          <a:lstStyle>
            <a:lvl1pPr>
              <a:defRPr sz="1500"/>
            </a:lvl1pPr>
          </a:lstStyle>
          <a:p>
            <a:pPr/>
            <a:r>
              <a:t>It turns out that adding ActivePS to the architecture helps a lot. In this experiment with 64 machines the Y-axis is once agin time-per-iter. Once again the right bar represents the traditional PS case, and the bar on the left shows 4 red 60 yellow with no ActivePS running. Then for the 3 bars in the middle represent how setups with 4 red 60 yellow and different number of yellow machine running ActivePS. As you can see for ratios of 1-15 we are now getting much better results. Instead of 21 we are seeing results pretty close to traditional setup that has 64 reliable resources.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a:r>
              <a:t>However there is still a problem with this architecture in some cases. This is an experimental result with 1 reliable and 63 unreliable resources. We have ActivePS running on 32 of the machines. You can see that our architecture is running almost twice as slow as the traditional architecture of treating all 64 machines as reliable.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lvl1pPr>
              <a:defRPr sz="1900"/>
            </a:lvl1pPr>
          </a:lstStyle>
          <a:p>
            <a:pPr/>
            <a:r>
              <a:t>This happened because the workers running on the reliable resource were required to communicate with the ActivePS, however the updates form all the ActivePS to the BackupPS on that machine was leaving little network for the workers to use thus it was becoming a bottleneck. So for cases where we have steep ratios of reliable vs unreliable resources, we found that turning the workers on the reliable resources off to be an effective mechanism.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lvl1pPr>
              <a:defRPr sz="2000"/>
            </a:lvl1pPr>
          </a:lstStyle>
          <a:p>
            <a:pPr/>
            <a:r>
              <a:t>So this is the same experiment we just saw, but this time in the red graph, we turned off the workers running on the reliable resource, and as you can see we achieve performance close to that of the traditional architecture.  So now we have a system that runs with little to no overhead, the question becomes how well does it actually perform elasticity.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ph type="sldImg"/>
          </p:nvPr>
        </p:nvSpPr>
        <p:spPr>
          <a:prstGeom prst="rect">
            <a:avLst/>
          </a:prstGeom>
        </p:spPr>
        <p:txBody>
          <a:bodyPr/>
          <a:lstStyle/>
          <a:p>
            <a:pPr/>
          </a:p>
        </p:txBody>
      </p:sp>
      <p:sp>
        <p:nvSpPr>
          <p:cNvPr id="488" name="Shape 488"/>
          <p:cNvSpPr/>
          <p:nvPr>
            <p:ph type="body" sz="quarter" idx="1"/>
          </p:nvPr>
        </p:nvSpPr>
        <p:spPr>
          <a:prstGeom prst="rect">
            <a:avLst/>
          </a:prstGeom>
        </p:spPr>
        <p:txBody>
          <a:bodyPr/>
          <a:lstStyle/>
          <a:p>
            <a:pPr/>
            <a:r>
              <a:t>At the end</a:t>
            </a:r>
          </a:p>
          <a:p>
            <a:pPr/>
            <a:r>
              <a:t>Shown you how to design an elastic PS ML system with low overhead, now I want to show you just how low that overhead is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ph type="sldImg"/>
          </p:nvPr>
        </p:nvSpPr>
        <p:spPr>
          <a:prstGeom prst="rect">
            <a:avLst/>
          </a:prstGeom>
        </p:spPr>
        <p:txBody>
          <a:bodyPr/>
          <a:lstStyle/>
          <a:p>
            <a:pPr/>
          </a:p>
        </p:txBody>
      </p:sp>
      <p:sp>
        <p:nvSpPr>
          <p:cNvPr id="495" name="Shape 495"/>
          <p:cNvSpPr/>
          <p:nvPr>
            <p:ph type="body" sz="quarter" idx="1"/>
          </p:nvPr>
        </p:nvSpPr>
        <p:spPr>
          <a:prstGeom prst="rect">
            <a:avLst/>
          </a:prstGeom>
        </p:spPr>
        <p:txBody>
          <a:bodyPr/>
          <a:lstStyle/>
          <a:p>
            <a:pPr>
              <a:defRPr b="1" sz="2000"/>
            </a:pPr>
            <a:r>
              <a:t>Little overhead in adding resources because it’s done in the background</a:t>
            </a:r>
          </a:p>
          <a:p>
            <a:pPr>
              <a:defRPr b="1" sz="2000"/>
            </a:pPr>
            <a:r>
              <a:t>Small bump occurs because workers need to transition to transition back </a:t>
            </a:r>
          </a:p>
          <a:p>
            <a:pPr>
              <a:defRPr b="1" sz="2000"/>
            </a:pPr>
            <a:r>
              <a:t>to using the backup parameter servers</a:t>
            </a:r>
          </a:p>
          <a:p>
            <a:pPr>
              <a:defRPr b="1" sz="2000"/>
            </a:pPr>
            <a:r>
              <a:t>WHEN WE EVICT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sldImg"/>
          </p:nvPr>
        </p:nvSpPr>
        <p:spPr>
          <a:prstGeom prst="rect">
            <a:avLst/>
          </a:prstGeom>
        </p:spPr>
        <p:txBody>
          <a:bodyPr/>
          <a:lstStyle/>
          <a:p>
            <a:pPr/>
          </a:p>
        </p:txBody>
      </p:sp>
      <p:sp>
        <p:nvSpPr>
          <p:cNvPr id="501" name="Shape 501"/>
          <p:cNvSpPr/>
          <p:nvPr>
            <p:ph type="body" sz="quarter" idx="1"/>
          </p:nvPr>
        </p:nvSpPr>
        <p:spPr>
          <a:prstGeom prst="rect">
            <a:avLst/>
          </a:prstGeom>
        </p:spPr>
        <p:txBody>
          <a:bodyPr/>
          <a:lstStyle/>
          <a:p>
            <a:pPr/>
            <a:r>
              <a:t>So not that we have build TierML, a system that performs agile elasticity, is able to use unreliable resources, and do these things at very little overhead, how do we take advantage of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lvl1pPr>
              <a:defRPr sz="1700"/>
            </a:lvl1pPr>
          </a:lstStyle>
          <a:p>
            <a:pPr/>
            <a:r>
              <a:t>I want to start this talk with a quick overview. First at the begging of this talk I am going to talk about some motivations for why we want elasticity. Then I am going to describe to you a system called TierML which modified the traditional parameter server architecture to make it efficiently elastic. Then I am going to describe a system called BidBrain which is designed to take advantage of elasticity by intelligently bidding on the Amazon EC2 spot market. Lastly at the end of this talk I will go over some evaluation results showing how valuable elasticity is.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6" name="Shape 506"/>
          <p:cNvSpPr/>
          <p:nvPr>
            <p:ph type="sldImg"/>
          </p:nvPr>
        </p:nvSpPr>
        <p:spPr>
          <a:prstGeom prst="rect">
            <a:avLst/>
          </a:prstGeom>
        </p:spPr>
        <p:txBody>
          <a:bodyPr/>
          <a:lstStyle/>
          <a:p>
            <a:pPr/>
          </a:p>
        </p:txBody>
      </p:sp>
      <p:sp>
        <p:nvSpPr>
          <p:cNvPr id="507" name="Shape 507"/>
          <p:cNvSpPr/>
          <p:nvPr>
            <p:ph type="body" sz="quarter" idx="1"/>
          </p:nvPr>
        </p:nvSpPr>
        <p:spPr>
          <a:prstGeom prst="rect">
            <a:avLst/>
          </a:prstGeom>
        </p:spPr>
        <p:txBody>
          <a:bodyPr/>
          <a:lstStyle/>
          <a:p>
            <a:pPr>
              <a:defRPr sz="1900"/>
            </a:pPr>
            <a:r>
              <a:t>Emphasize partial hour is free</a:t>
            </a:r>
          </a:p>
          <a:p>
            <a:pPr>
              <a:defRPr b="1" sz="1900"/>
            </a:pPr>
            <a:r>
              <a:t>Standard bidding policy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Shape 512"/>
          <p:cNvSpPr/>
          <p:nvPr>
            <p:ph type="sldImg"/>
          </p:nvPr>
        </p:nvSpPr>
        <p:spPr>
          <a:prstGeom prst="rect">
            <a:avLst/>
          </a:prstGeom>
        </p:spPr>
        <p:txBody>
          <a:bodyPr/>
          <a:lstStyle/>
          <a:p>
            <a:pPr/>
          </a:p>
        </p:txBody>
      </p:sp>
      <p:sp>
        <p:nvSpPr>
          <p:cNvPr id="513" name="Shape 513"/>
          <p:cNvSpPr/>
          <p:nvPr>
            <p:ph type="body" sz="quarter" idx="1"/>
          </p:nvPr>
        </p:nvSpPr>
        <p:spPr>
          <a:prstGeom prst="rect">
            <a:avLst/>
          </a:prstGeom>
        </p:spPr>
        <p:txBody>
          <a:bodyPr/>
          <a:lstStyle/>
          <a:p>
            <a:pPr/>
            <a:r>
              <a:t>So to take advatanage of these rules we designed a system called BidBrain. It acts as a resource manager, where it acquires resources from AWS, and provides them to TierML. BidBrain makes all decisions based on allocations, where allocation is the instance type, user bid price, and the # of instances.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 name="Shape 553"/>
          <p:cNvSpPr/>
          <p:nvPr>
            <p:ph type="sldImg"/>
          </p:nvPr>
        </p:nvSpPr>
        <p:spPr>
          <a:prstGeom prst="rect">
            <a:avLst/>
          </a:prstGeom>
        </p:spPr>
        <p:txBody>
          <a:bodyPr/>
          <a:lstStyle/>
          <a:p>
            <a:pPr/>
          </a:p>
        </p:txBody>
      </p:sp>
      <p:sp>
        <p:nvSpPr>
          <p:cNvPr id="554" name="Shape 554"/>
          <p:cNvSpPr/>
          <p:nvPr>
            <p:ph type="body" sz="quarter" idx="1"/>
          </p:nvPr>
        </p:nvSpPr>
        <p:spPr>
          <a:prstGeom prst="rect">
            <a:avLst/>
          </a:prstGeom>
        </p:spPr>
        <p:txBody>
          <a:bodyPr/>
          <a:lstStyle/>
          <a:p>
            <a:pPr/>
            <a:r>
              <a:t>Slow down for 4,5,6</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4" name="Shape 564"/>
          <p:cNvSpPr/>
          <p:nvPr>
            <p:ph type="sldImg"/>
          </p:nvPr>
        </p:nvSpPr>
        <p:spPr>
          <a:prstGeom prst="rect">
            <a:avLst/>
          </a:prstGeom>
        </p:spPr>
        <p:txBody>
          <a:bodyPr/>
          <a:lstStyle/>
          <a:p>
            <a:pPr/>
          </a:p>
        </p:txBody>
      </p:sp>
      <p:sp>
        <p:nvSpPr>
          <p:cNvPr id="565" name="Shape 565"/>
          <p:cNvSpPr/>
          <p:nvPr>
            <p:ph type="body" sz="quarter" idx="1"/>
          </p:nvPr>
        </p:nvSpPr>
        <p:spPr>
          <a:prstGeom prst="rect">
            <a:avLst/>
          </a:prstGeom>
        </p:spPr>
        <p:txBody>
          <a:bodyPr/>
          <a:lstStyle/>
          <a:p>
            <a:pPr/>
            <a:r>
              <a:t>This historic data is designed to provide BidBrain with an estimation about the reliability of resources depending on how much over the market price it decides to bid.</a:t>
            </a:r>
          </a:p>
          <a:p>
            <a:pPr>
              <a:defRPr b="1"/>
            </a:pPr>
            <a:r>
              <a:t>Mention Ideal Case</a:t>
            </a:r>
          </a:p>
          <a:p>
            <a:pPr>
              <a:defRPr b="1"/>
            </a:pPr>
            <a:r>
              <a:t>If you to take advantage of this free computing, you need a system like TierML that can handle evictions, now i will describe how midbrain decides how well the application will handle aggressive bidding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lvl1pPr>
              <a:defRPr sz="1800"/>
            </a:lvl1pPr>
          </a:lstStyle>
          <a:p>
            <a:pPr/>
            <a:r>
              <a:t>First I want to provide some motivation for why we need elasticity in our systems. Many popular schedulers have such as Yarn and Messos have shown that they significantly improve their cluster utilization and ability to meet SLAs if they are able to revoke resources. The example that I am going to focus on in this talk is the Amazon EC2 spot market, where users can use cheaper resources with the risk of revocation, which we call eviction.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defRPr b="1" sz="1700"/>
            </a:pPr>
            <a:r>
              <a:t>what amazon calls the on-demand price</a:t>
            </a:r>
          </a:p>
          <a:p>
            <a:pPr>
              <a:defRPr b="1" sz="1700"/>
            </a:pPr>
            <a:r>
              <a:t>After red describe how cheap it is and explain spot market rules</a:t>
            </a:r>
          </a:p>
          <a:p>
            <a:pPr>
              <a:defRPr b="1" sz="1700"/>
            </a:pPr>
            <a:r>
              <a:t>after blue uncorrelated markets - move indecently</a:t>
            </a:r>
          </a:p>
          <a:p>
            <a:pPr>
              <a:defRPr b="1" sz="1700"/>
            </a:pPr>
            <a:r>
              <a:t>nickels on the dollar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defRPr sz="2000"/>
            </a:pPr>
            <a:r>
              <a:t>So now that we have seen just how much we can save the question becomes how do we do this. The answer is that we need systems that are able to perform efficient elasticity, handle losing large % of their resources efficiently, not lose forward progress, and preferably do all this with no overhead.</a:t>
            </a:r>
          </a:p>
          <a:p>
            <a:pPr>
              <a:defRPr b="1" sz="2000"/>
            </a:pPr>
            <a:r>
              <a:t>Mention this is for 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defRPr b="1" sz="2000"/>
            </a:pPr>
            <a:r>
              <a:t>Efficient</a:t>
            </a:r>
          </a:p>
          <a:p>
            <a:pPr>
              <a:defRPr sz="2000"/>
            </a:pPr>
            <a:r>
              <a:t>This diagram shows the high level architecture of the traditional PS framework. The workers read in the data, and then concurrently read and update the solution state stored in the parameter server. Current architectures traditionally have workers running on all the machines, and shard the Parameter across all the machines also.</a:t>
            </a:r>
          </a:p>
          <a:p>
            <a:pPr>
              <a:defRPr sz="2000"/>
            </a:pPr>
            <a:r>
              <a:t>IterStore, Petuum, MxNet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lvl1pPr>
              <a:defRPr sz="1700"/>
            </a:lvl1pPr>
          </a:lstStyle>
          <a:p>
            <a:pPr/>
            <a:r>
              <a:t>Lets say we wanted to perform elastic actions on the traditional PS framework. Our first option would include checkpointing, however this means that every time we want to change the number of workers we would need to checkpoint, and restart from checkpotining. We would also need to incur the run-time overhead of checkpointing if we wanted the system to handle evictions. Another option is to replicate model parameters by keeping several copies of each server shard. However this has a significant run-time overhead and is unable to handle massive failures where all replicas are evicted simultaneously.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lvl1pPr>
              <a:defRPr sz="2100"/>
            </a:lvl1pPr>
          </a:lstStyle>
          <a:p>
            <a:pPr/>
            <a:r>
              <a:t>So we propose a new approach to achieving elasticity called TierML. TireML is a system that is designed to take advantage of tiers of reliability of its resources in order to achieve agile elasticity. It does so by running statefull processes only on reliable on-demand machines, and using unreliable spot machines to only run workers, which are stateless.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lvl1pPr>
              <a:defRPr sz="1900"/>
            </a:lvl1pPr>
          </a:lstStyle>
          <a:p>
            <a:pPr/>
            <a:r>
              <a:t>So shown here in red is the traditional PS architecture, each instance has a server and workers running on it, and these would run on reliable, expensive, on-demand resources. To build tierML we added an elasticity controller, and then we also added instances that run only workers which would be able to live on unreliable spot instances. By having state only on reliable resources, we are able to have agile elasticity while able to experience evictions of any of the unreliable resources.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dl.cmu.edu" TargetMode="Externa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dl.cmu.edu" TargetMode="Externa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a:r>
              <a:t>Title Text</a:t>
            </a:r>
          </a:p>
        </p:txBody>
      </p:sp>
      <p:sp>
        <p:nvSpPr>
          <p:cNvPr id="17" name="Shape 17"/>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101" name="Shape 101"/>
          <p:cNvSpPr/>
          <p:nvPr>
            <p:ph type="pic" sz="quarter" idx="13"/>
          </p:nvPr>
        </p:nvSpPr>
        <p:spPr>
          <a:xfrm>
            <a:off x="7175500" y="2882900"/>
            <a:ext cx="4102100" cy="5473700"/>
          </a:xfrm>
          <a:prstGeom prst="rect">
            <a:avLst/>
          </a:prstGeom>
        </p:spPr>
        <p:txBody>
          <a:bodyPr lIns="91439" tIns="45719" rIns="91439" bIns="45719"/>
          <a:lstStyle/>
          <a:p>
            <a:pPr/>
          </a:p>
        </p:txBody>
      </p:sp>
      <p:sp>
        <p:nvSpPr>
          <p:cNvPr id="102" name="Shape 102"/>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103" name="Shape 103"/>
          <p:cNvSpPr/>
          <p:nvPr>
            <p:ph type="body" sz="half" idx="1"/>
          </p:nvPr>
        </p:nvSpPr>
        <p:spPr>
          <a:xfrm>
            <a:off x="1270000" y="2768600"/>
            <a:ext cx="50419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Left">
    <p:spTree>
      <p:nvGrpSpPr>
        <p:cNvPr id="1" name=""/>
        <p:cNvGrpSpPr/>
        <p:nvPr/>
      </p:nvGrpSpPr>
      <p:grpSpPr>
        <a:xfrm>
          <a:off x="0" y="0"/>
          <a:ext cx="0" cy="0"/>
          <a:chOff x="0" y="0"/>
          <a:chExt cx="0" cy="0"/>
        </a:xfrm>
      </p:grpSpPr>
      <p:sp>
        <p:nvSpPr>
          <p:cNvPr id="111" name="Shape 11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112" name="Shape 112"/>
          <p:cNvSpPr/>
          <p:nvPr>
            <p:ph type="body" sz="half" idx="1"/>
          </p:nvPr>
        </p:nvSpPr>
        <p:spPr>
          <a:xfrm>
            <a:off x="1270000" y="2768600"/>
            <a:ext cx="50419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Right">
    <p:spTree>
      <p:nvGrpSpPr>
        <p:cNvPr id="1" name=""/>
        <p:cNvGrpSpPr/>
        <p:nvPr/>
      </p:nvGrpSpPr>
      <p:grpSpPr>
        <a:xfrm>
          <a:off x="0" y="0"/>
          <a:ext cx="0" cy="0"/>
          <a:chOff x="0" y="0"/>
          <a:chExt cx="0" cy="0"/>
        </a:xfrm>
      </p:grpSpPr>
      <p:sp>
        <p:nvSpPr>
          <p:cNvPr id="120" name="Shape 120"/>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121" name="Shape 121"/>
          <p:cNvSpPr/>
          <p:nvPr>
            <p:ph type="body" sz="quarter" idx="1"/>
          </p:nvPr>
        </p:nvSpPr>
        <p:spPr>
          <a:xfrm>
            <a:off x="7772400" y="2768600"/>
            <a:ext cx="39624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129" name="Shape 129"/>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130" name="Shape 130"/>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131" name="Shape 131"/>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pPr/>
            <a:r>
              <a:t>Carnegie Mellon</a:t>
            </a:r>
          </a:p>
        </p:txBody>
      </p:sp>
      <p:sp>
        <p:nvSpPr>
          <p:cNvPr id="132" name="Shape 132"/>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solidFill>
                  <a:srgbClr val="356CA9"/>
                </a:solidFill>
                <a:latin typeface="Lucida Grande"/>
                <a:ea typeface="Lucida Grande"/>
                <a:cs typeface="Lucida Grande"/>
                <a:sym typeface="Lucida Grande"/>
              </a:defRPr>
            </a:lvl1pPr>
          </a:lstStyle>
          <a:p>
            <a:pPr/>
            <a:r>
              <a:t>Parallel Data Laboratory</a:t>
            </a:r>
          </a:p>
        </p:txBody>
      </p:sp>
      <p:sp>
        <p:nvSpPr>
          <p:cNvPr id="133" name="Shape 133"/>
          <p:cNvSpPr/>
          <p:nvPr/>
        </p:nvSpPr>
        <p:spPr>
          <a:xfrm>
            <a:off x="505097" y="9067800"/>
            <a:ext cx="2001950"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invalidUrl="" action="" tgtFrame="" tooltip="" history="1" highlightClick="0" endSnd="0"/>
              </a:rPr>
              <a:t>http://www.pdl.cmu.edu</a:t>
            </a:r>
            <a:r>
              <a:t>/</a:t>
            </a:r>
          </a:p>
        </p:txBody>
      </p:sp>
      <p:sp>
        <p:nvSpPr>
          <p:cNvPr id="134" name="Shape 134"/>
          <p:cNvSpPr/>
          <p:nvPr/>
        </p:nvSpPr>
        <p:spPr>
          <a:xfrm>
            <a:off x="9642280" y="9067800"/>
            <a:ext cx="2864384"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t>&lt;Aaron Harlap&gt; </a:t>
            </a:r>
            <a:r>
              <a:t>© November</a:t>
            </a:r>
            <a:r>
              <a:t> 16</a:t>
            </a:r>
          </a:p>
        </p:txBody>
      </p:sp>
      <p:sp>
        <p:nvSpPr>
          <p:cNvPr id="135" name="Shape 135"/>
          <p:cNvSpPr/>
          <p:nvPr>
            <p:ph type="title"/>
          </p:nvPr>
        </p:nvSpPr>
        <p:spPr>
          <a:xfrm>
            <a:off x="25400" y="254000"/>
            <a:ext cx="12966700" cy="1104900"/>
          </a:xfrm>
          <a:prstGeom prst="rect">
            <a:avLst/>
          </a:prstGeom>
        </p:spPr>
        <p:txBody>
          <a:bodyPr anchor="ctr"/>
          <a:lstStyle>
            <a:lvl1pPr>
              <a:defRPr sz="6500"/>
            </a:lvl1pPr>
          </a:lstStyle>
          <a:p>
            <a:pPr/>
            <a:r>
              <a:t>Title Text</a:t>
            </a:r>
          </a:p>
        </p:txBody>
      </p:sp>
      <p:sp>
        <p:nvSpPr>
          <p:cNvPr id="136" name="Shape 136"/>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37" name="Shape 137"/>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25" name="Shape 25"/>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26" name="Shape 26"/>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27" name="Shape 27"/>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pPr/>
            <a:r>
              <a:t>Carnegie Mellon</a:t>
            </a:r>
          </a:p>
        </p:txBody>
      </p:sp>
      <p:sp>
        <p:nvSpPr>
          <p:cNvPr id="28" name="Shape 28"/>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solidFill>
                  <a:srgbClr val="356CA9"/>
                </a:solidFill>
                <a:latin typeface="Lucida Grande"/>
                <a:ea typeface="Lucida Grande"/>
                <a:cs typeface="Lucida Grande"/>
                <a:sym typeface="Lucida Grande"/>
              </a:defRPr>
            </a:lvl1pPr>
          </a:lstStyle>
          <a:p>
            <a:pPr/>
            <a:r>
              <a:t>Parallel Data Laboratory</a:t>
            </a:r>
          </a:p>
        </p:txBody>
      </p:sp>
      <p:sp>
        <p:nvSpPr>
          <p:cNvPr id="29" name="Shape 29"/>
          <p:cNvSpPr/>
          <p:nvPr/>
        </p:nvSpPr>
        <p:spPr>
          <a:xfrm>
            <a:off x="505097" y="9067800"/>
            <a:ext cx="2001950"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invalidUrl="" action="" tgtFrame="" tooltip="" history="1" highlightClick="0" endSnd="0"/>
              </a:rPr>
              <a:t>http://www.pdl.cmu.edu</a:t>
            </a:r>
            <a:r>
              <a:t>/</a:t>
            </a:r>
          </a:p>
        </p:txBody>
      </p:sp>
      <p:sp>
        <p:nvSpPr>
          <p:cNvPr id="30" name="Shape 30"/>
          <p:cNvSpPr/>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t>&lt;Aaron Harlap&gt; </a:t>
            </a:r>
            <a:r>
              <a:t>© </a:t>
            </a:r>
            <a:r>
              <a:t>November 16</a:t>
            </a:r>
          </a:p>
        </p:txBody>
      </p:sp>
      <p:sp>
        <p:nvSpPr>
          <p:cNvPr id="31" name="Shape 31"/>
          <p:cNvSpPr/>
          <p:nvPr>
            <p:ph type="title"/>
          </p:nvPr>
        </p:nvSpPr>
        <p:spPr>
          <a:xfrm>
            <a:off x="25400" y="254000"/>
            <a:ext cx="12966700" cy="1104900"/>
          </a:xfrm>
          <a:prstGeom prst="rect">
            <a:avLst/>
          </a:prstGeom>
        </p:spPr>
        <p:txBody>
          <a:bodyPr anchor="ctr"/>
          <a:lstStyle>
            <a:lvl1pPr>
              <a:defRPr sz="6500"/>
            </a:lvl1pPr>
          </a:lstStyle>
          <a:p>
            <a:pPr/>
            <a:r>
              <a:t>Title Text</a:t>
            </a:r>
          </a:p>
        </p:txBody>
      </p:sp>
      <p:sp>
        <p:nvSpPr>
          <p:cNvPr id="32" name="Shape 32"/>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47" name="Shape 47"/>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55" name="Shape 55"/>
          <p:cNvSpPr/>
          <p:nvPr>
            <p:ph type="title"/>
          </p:nvPr>
        </p:nvSpPr>
        <p:spPr>
          <a:xfrm>
            <a:off x="1270000" y="2971800"/>
            <a:ext cx="10464800" cy="38100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56" name="Shape 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63" name="Shape 63"/>
          <p:cNvSpPr/>
          <p:nvPr>
            <p:ph type="pic" sz="half" idx="13"/>
          </p:nvPr>
        </p:nvSpPr>
        <p:spPr>
          <a:xfrm>
            <a:off x="2438400" y="1638300"/>
            <a:ext cx="8128000" cy="4559300"/>
          </a:xfrm>
          <a:prstGeom prst="rect">
            <a:avLst/>
          </a:prstGeom>
        </p:spPr>
        <p:txBody>
          <a:bodyPr lIns="91439" tIns="45719" rIns="91439" bIns="45719"/>
          <a:lstStyle/>
          <a:p>
            <a:pPr/>
          </a:p>
        </p:txBody>
      </p:sp>
      <p:sp>
        <p:nvSpPr>
          <p:cNvPr id="64" name="Shape 64"/>
          <p:cNvSpPr/>
          <p:nvPr>
            <p:ph type="title"/>
          </p:nvPr>
        </p:nvSpPr>
        <p:spPr>
          <a:xfrm>
            <a:off x="1270000" y="7366000"/>
            <a:ext cx="10464800" cy="17018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Reflection">
    <p:spTree>
      <p:nvGrpSpPr>
        <p:cNvPr id="1" name=""/>
        <p:cNvGrpSpPr/>
        <p:nvPr/>
      </p:nvGrpSpPr>
      <p:grpSpPr>
        <a:xfrm>
          <a:off x="0" y="0"/>
          <a:ext cx="0" cy="0"/>
          <a:chOff x="0" y="0"/>
          <a:chExt cx="0" cy="0"/>
        </a:xfrm>
      </p:grpSpPr>
      <p:sp>
        <p:nvSpPr>
          <p:cNvPr id="72" name="Shape 72"/>
          <p:cNvSpPr/>
          <p:nvPr>
            <p:ph type="pic" sz="half" idx="13"/>
          </p:nvPr>
        </p:nvSpPr>
        <p:spPr>
          <a:xfrm>
            <a:off x="2438400" y="1638300"/>
            <a:ext cx="8128000" cy="4559300"/>
          </a:xfrm>
          <a:prstGeom prst="rect">
            <a:avLst/>
          </a:prstGeom>
          <a:ln w="25400"/>
          <a:effectLst>
            <a:reflection blurRad="0" stA="50000" stPos="0" endA="0" endPos="40000" dist="0" dir="5400000" fadeDir="5400000" sx="100000" sy="-100000" kx="0" ky="0" algn="bl" rotWithShape="0"/>
          </a:effectLst>
        </p:spPr>
        <p:txBody>
          <a:bodyPr lIns="91439" tIns="45719" rIns="91439" bIns="45719"/>
          <a:lstStyle/>
          <a:p>
            <a:pPr/>
          </a:p>
        </p:txBody>
      </p:sp>
      <p:sp>
        <p:nvSpPr>
          <p:cNvPr id="73" name="Shape 73"/>
          <p:cNvSpPr/>
          <p:nvPr>
            <p:ph type="title"/>
          </p:nvPr>
        </p:nvSpPr>
        <p:spPr>
          <a:xfrm>
            <a:off x="1270000" y="7366000"/>
            <a:ext cx="10464800" cy="17018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81" name="Shape 81"/>
          <p:cNvSpPr/>
          <p:nvPr>
            <p:ph type="pic" sz="quarter" idx="13"/>
          </p:nvPr>
        </p:nvSpPr>
        <p:spPr>
          <a:xfrm>
            <a:off x="7124700" y="1968500"/>
            <a:ext cx="4216400" cy="5626100"/>
          </a:xfrm>
          <a:prstGeom prst="rect">
            <a:avLst/>
          </a:prstGeom>
        </p:spPr>
        <p:txBody>
          <a:bodyPr lIns="91439" tIns="45719" rIns="91439" bIns="45719"/>
          <a:lstStyle/>
          <a:p>
            <a:pPr/>
          </a:p>
        </p:txBody>
      </p:sp>
      <p:sp>
        <p:nvSpPr>
          <p:cNvPr id="82" name="Shape 82"/>
          <p:cNvSpPr/>
          <p:nvPr>
            <p:ph type="title"/>
          </p:nvPr>
        </p:nvSpPr>
        <p:spPr>
          <a:xfrm>
            <a:off x="635000" y="1409700"/>
            <a:ext cx="5867400" cy="3302000"/>
          </a:xfrm>
          <a:prstGeom prst="rect">
            <a:avLst/>
          </a:prstGeom>
        </p:spPr>
        <p:txBody>
          <a:bodyPr/>
          <a:lstStyle>
            <a:lvl1pPr>
              <a:defRPr>
                <a:solidFill>
                  <a:srgbClr val="000000"/>
                </a:solidFill>
                <a:latin typeface="Gill Sans"/>
                <a:ea typeface="Gill Sans"/>
                <a:cs typeface="Gill Sans"/>
                <a:sym typeface="Gill Sans"/>
              </a:defRPr>
            </a:lvl1pPr>
          </a:lstStyle>
          <a:p>
            <a:pPr/>
            <a:r>
              <a:t>Title Text</a:t>
            </a:r>
          </a:p>
        </p:txBody>
      </p:sp>
      <p:sp>
        <p:nvSpPr>
          <p:cNvPr id="83" name="Shape 83"/>
          <p:cNvSpPr/>
          <p:nvPr>
            <p:ph type="body" sz="quarter" idx="1"/>
          </p:nvPr>
        </p:nvSpPr>
        <p:spPr>
          <a:xfrm>
            <a:off x="635000" y="4787900"/>
            <a:ext cx="5867400" cy="3302000"/>
          </a:xfrm>
          <a:prstGeom prst="rect">
            <a:avLst/>
          </a:prstGeom>
        </p:spPr>
        <p:txBody>
          <a:bodyPr/>
          <a:lstStyle>
            <a:lvl1pPr>
              <a:defRPr sz="3400">
                <a:latin typeface="Gill Sans"/>
                <a:ea typeface="Gill Sans"/>
                <a:cs typeface="Gill Sans"/>
                <a:sym typeface="Gill Sans"/>
              </a:defRPr>
            </a:lvl1pPr>
            <a:lvl2pPr>
              <a:defRPr sz="3400">
                <a:latin typeface="Gill Sans"/>
                <a:ea typeface="Gill Sans"/>
                <a:cs typeface="Gill Sans"/>
                <a:sym typeface="Gill Sans"/>
              </a:defRPr>
            </a:lvl2pPr>
            <a:lvl3pPr>
              <a:defRPr sz="3400"/>
            </a:lvl3pPr>
            <a:lvl4pPr>
              <a:defRPr sz="3400"/>
            </a:lvl4pPr>
            <a:lvl5pPr>
              <a:defRPr sz="3400"/>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Reflection">
    <p:spTree>
      <p:nvGrpSpPr>
        <p:cNvPr id="1" name=""/>
        <p:cNvGrpSpPr/>
        <p:nvPr/>
      </p:nvGrpSpPr>
      <p:grpSpPr>
        <a:xfrm>
          <a:off x="0" y="0"/>
          <a:ext cx="0" cy="0"/>
          <a:chOff x="0" y="0"/>
          <a:chExt cx="0" cy="0"/>
        </a:xfrm>
      </p:grpSpPr>
      <p:sp>
        <p:nvSpPr>
          <p:cNvPr id="91" name="Shape 91"/>
          <p:cNvSpPr/>
          <p:nvPr>
            <p:ph type="pic" sz="quarter" idx="13"/>
          </p:nvPr>
        </p:nvSpPr>
        <p:spPr>
          <a:xfrm>
            <a:off x="7124700" y="1968500"/>
            <a:ext cx="4216400" cy="5626100"/>
          </a:xfrm>
          <a:prstGeom prst="rect">
            <a:avLst/>
          </a:prstGeom>
          <a:ln w="25400"/>
          <a:effectLst>
            <a:reflection blurRad="0" stA="50000" stPos="0" endA="0" endPos="40000" dist="0" dir="5400000" fadeDir="5400000" sx="100000" sy="-100000" kx="0" ky="0" algn="bl" rotWithShape="0"/>
          </a:effectLst>
        </p:spPr>
        <p:txBody>
          <a:bodyPr lIns="91439" tIns="45719" rIns="91439" bIns="45719"/>
          <a:lstStyle/>
          <a:p>
            <a:pPr/>
          </a:p>
        </p:txBody>
      </p:sp>
      <p:sp>
        <p:nvSpPr>
          <p:cNvPr id="92" name="Shape 92"/>
          <p:cNvSpPr/>
          <p:nvPr>
            <p:ph type="title"/>
          </p:nvPr>
        </p:nvSpPr>
        <p:spPr>
          <a:xfrm>
            <a:off x="635000" y="1409700"/>
            <a:ext cx="5867400" cy="3302000"/>
          </a:xfrm>
          <a:prstGeom prst="rect">
            <a:avLst/>
          </a:prstGeom>
        </p:spPr>
        <p:txBody>
          <a:bodyPr/>
          <a:lstStyle>
            <a:lvl1pPr>
              <a:defRPr>
                <a:solidFill>
                  <a:srgbClr val="000000"/>
                </a:solidFill>
                <a:latin typeface="Gill Sans"/>
                <a:ea typeface="Gill Sans"/>
                <a:cs typeface="Gill Sans"/>
                <a:sym typeface="Gill Sans"/>
              </a:defRPr>
            </a:lvl1pPr>
          </a:lstStyle>
          <a:p>
            <a:pPr/>
            <a:r>
              <a:t>Title Text</a:t>
            </a:r>
          </a:p>
        </p:txBody>
      </p:sp>
      <p:sp>
        <p:nvSpPr>
          <p:cNvPr id="93" name="Shape 93"/>
          <p:cNvSpPr/>
          <p:nvPr>
            <p:ph type="body" sz="quarter" idx="1"/>
          </p:nvPr>
        </p:nvSpPr>
        <p:spPr>
          <a:xfrm>
            <a:off x="635000" y="4787900"/>
            <a:ext cx="5867400" cy="3302000"/>
          </a:xfrm>
          <a:prstGeom prst="rect">
            <a:avLst/>
          </a:prstGeom>
        </p:spPr>
        <p:txBody>
          <a:bodyPr/>
          <a:lstStyle>
            <a:lvl1pPr>
              <a:defRPr sz="3400">
                <a:latin typeface="Gill Sans"/>
                <a:ea typeface="Gill Sans"/>
                <a:cs typeface="Gill Sans"/>
                <a:sym typeface="Gill Sans"/>
              </a:defRPr>
            </a:lvl1pPr>
            <a:lvl2pPr>
              <a:defRPr sz="3400">
                <a:latin typeface="Gill Sans"/>
                <a:ea typeface="Gill Sans"/>
                <a:cs typeface="Gill Sans"/>
                <a:sym typeface="Gill Sans"/>
              </a:defRPr>
            </a:lvl2pPr>
            <a:lvl3pPr>
              <a:defRPr sz="3400"/>
            </a:lvl3pPr>
            <a:lvl4pPr>
              <a:defRPr sz="3400"/>
            </a:lvl4pPr>
            <a:lvl5pPr>
              <a:defRPr sz="3400"/>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3" name="Shape 3"/>
          <p:cNvSpPr/>
          <p:nvPr/>
        </p:nvSpPr>
        <p:spPr>
          <a:xfrm>
            <a:off x="3781790" y="7618220"/>
            <a:ext cx="5430764" cy="829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latin typeface="+mn-lt"/>
                <a:ea typeface="+mn-ea"/>
                <a:cs typeface="+mn-cs"/>
                <a:sym typeface="Arial"/>
              </a:defRPr>
            </a:pPr>
            <a:r>
              <a:t>PARALLEL DATA LABORATORY</a:t>
            </a:r>
          </a:p>
          <a:p>
            <a:pPr>
              <a:defRPr sz="2200">
                <a:latin typeface="+mn-lt"/>
                <a:ea typeface="+mn-ea"/>
                <a:cs typeface="+mn-cs"/>
                <a:sym typeface="Arial"/>
              </a:defRPr>
            </a:pPr>
            <a:r>
              <a:t>Carnegie Mellon University</a:t>
            </a:r>
          </a:p>
        </p:txBody>
      </p:sp>
      <p:sp>
        <p:nvSpPr>
          <p:cNvPr id="4" name="Shape 4"/>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5" name="Shape 5"/>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pPr/>
            <a:r>
              <a:t>Carnegie Mellon</a:t>
            </a:r>
          </a:p>
        </p:txBody>
      </p:sp>
      <p:sp>
        <p:nvSpPr>
          <p:cNvPr id="6" name="Shape 6"/>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solidFill>
                  <a:srgbClr val="356CA9"/>
                </a:solidFill>
                <a:latin typeface="Lucida Grande"/>
                <a:ea typeface="Lucida Grande"/>
                <a:cs typeface="Lucida Grande"/>
                <a:sym typeface="Lucida Grande"/>
              </a:defRPr>
            </a:lvl1pPr>
          </a:lstStyle>
          <a:p>
            <a:pPr/>
            <a:r>
              <a:t>Parallel Data Laboratory</a:t>
            </a:r>
          </a:p>
        </p:txBody>
      </p:sp>
      <p:sp>
        <p:nvSpPr>
          <p:cNvPr id="7" name="Shape 7"/>
          <p:cNvSpPr/>
          <p:nvPr>
            <p:ph type="title"/>
          </p:nvPr>
        </p:nvSpPr>
        <p:spPr>
          <a:xfrm>
            <a:off x="546100" y="2463800"/>
            <a:ext cx="119253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lstStyle/>
          <a:p>
            <a:pPr/>
            <a:r>
              <a:t>Title Text</a:t>
            </a:r>
          </a:p>
        </p:txBody>
      </p:sp>
      <p:sp>
        <p:nvSpPr>
          <p:cNvPr id="8" name="Shape 8"/>
          <p:cNvSpPr/>
          <p:nvPr>
            <p:ph type="body" idx="1"/>
          </p:nvPr>
        </p:nvSpPr>
        <p:spPr>
          <a:xfrm>
            <a:off x="1282700" y="4838700"/>
            <a:ext cx="10464800" cy="220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defRPr sz="4000"/>
            </a:lvl2pPr>
            <a:lvl3pPr>
              <a:defRPr sz="3600">
                <a:latin typeface="Gill Sans"/>
                <a:ea typeface="Gill Sans"/>
                <a:cs typeface="Gill Sans"/>
                <a:sym typeface="Gill Sans"/>
              </a:defRPr>
            </a:lvl3pPr>
            <a:lvl4pPr>
              <a:defRPr sz="3600">
                <a:latin typeface="Gill Sans"/>
                <a:ea typeface="Gill Sans"/>
                <a:cs typeface="Gill Sans"/>
                <a:sym typeface="Gill Sans"/>
              </a:defRPr>
            </a:lvl4pPr>
            <a:lvl5pPr>
              <a:defRPr sz="36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9" name="Shape 9"/>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1pPr>
      <a:lvl2pPr marL="0" marR="0" indent="2286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2pPr>
      <a:lvl3pPr marL="0" marR="0" indent="4572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3pPr>
      <a:lvl4pPr marL="0" marR="0" indent="6858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4pPr>
      <a:lvl5pPr marL="0" marR="0" indent="9144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5pPr>
      <a:lvl6pPr marL="0" marR="0" indent="3556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6pPr>
      <a:lvl7pPr marL="0" marR="0" indent="7112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7pPr>
      <a:lvl8pPr marL="0" marR="0" indent="10668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8pPr>
      <a:lvl9pPr marL="0" marR="0" indent="14224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ctrTitle"/>
          </p:nvPr>
        </p:nvSpPr>
        <p:spPr>
          <a:xfrm>
            <a:off x="552450" y="1173819"/>
            <a:ext cx="11925300" cy="3954110"/>
          </a:xfrm>
          <a:prstGeom prst="rect">
            <a:avLst/>
          </a:prstGeom>
        </p:spPr>
        <p:txBody>
          <a:bodyPr/>
          <a:lstStyle/>
          <a:p>
            <a:pPr/>
            <a:r>
              <a:t>Agile Elasticity in ML: How to do it and how to take advantage of it</a:t>
            </a:r>
          </a:p>
        </p:txBody>
      </p:sp>
      <p:sp>
        <p:nvSpPr>
          <p:cNvPr id="147" name="Shape 147"/>
          <p:cNvSpPr/>
          <p:nvPr>
            <p:ph type="subTitle" sz="quarter" idx="1"/>
          </p:nvPr>
        </p:nvSpPr>
        <p:spPr>
          <a:xfrm>
            <a:off x="1282700" y="5393691"/>
            <a:ext cx="10464800" cy="2209801"/>
          </a:xfrm>
          <a:prstGeom prst="rect">
            <a:avLst/>
          </a:prstGeom>
        </p:spPr>
        <p:txBody>
          <a:bodyPr/>
          <a:lstStyle>
            <a:lvl1pPr>
              <a:defRPr sz="5700"/>
            </a:lvl1pPr>
          </a:lstStyle>
          <a:p>
            <a:pPr/>
            <a:r>
              <a:t>Aaron Harlap, Alexey Tumanov, Greg Ganger, Phil Gibbons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p:nvPr>
        </p:nvSpPr>
        <p:spPr>
          <a:prstGeom prst="rect">
            <a:avLst/>
          </a:prstGeom>
        </p:spPr>
        <p:txBody>
          <a:bodyPr/>
          <a:lstStyle/>
          <a:p>
            <a:pPr/>
            <a:r>
              <a:t>Stage #1 has a Weakness</a:t>
            </a:r>
          </a:p>
        </p:txBody>
      </p:sp>
      <p:sp>
        <p:nvSpPr>
          <p:cNvPr id="273" name="Shape 273"/>
          <p:cNvSpPr/>
          <p:nvPr>
            <p:ph type="body" idx="1"/>
          </p:nvPr>
        </p:nvSpPr>
        <p:spPr>
          <a:prstGeom prst="rect">
            <a:avLst/>
          </a:prstGeom>
        </p:spPr>
        <p:txBody>
          <a:bodyPr/>
          <a:lstStyle/>
          <a:p>
            <a:pPr>
              <a:defRPr sz="3800"/>
            </a:pPr>
            <a:r>
              <a:t>ParamServs = Instances running server processes</a:t>
            </a:r>
          </a:p>
          <a:p>
            <a:pPr>
              <a:defRPr sz="3800"/>
            </a:pPr>
            <a:r>
              <a:t>64 c4.2x EC2 Machines</a:t>
            </a:r>
          </a:p>
          <a:p>
            <a:pPr>
              <a:defRPr sz="3800"/>
            </a:pPr>
            <a:r>
              <a:t>MF on Netflix Dataset</a:t>
            </a:r>
          </a:p>
        </p:txBody>
      </p:sp>
      <p:sp>
        <p:nvSpPr>
          <p:cNvPr id="274" name="Shape 2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23" name="Group 323"/>
          <p:cNvGrpSpPr/>
          <p:nvPr/>
        </p:nvGrpSpPr>
        <p:grpSpPr>
          <a:xfrm>
            <a:off x="790171" y="4397932"/>
            <a:ext cx="4302371" cy="3513394"/>
            <a:chOff x="0" y="0"/>
            <a:chExt cx="4302370" cy="3513392"/>
          </a:xfrm>
        </p:grpSpPr>
        <p:sp>
          <p:nvSpPr>
            <p:cNvPr id="275" name="Shape 275"/>
            <p:cNvSpPr/>
            <p:nvPr/>
          </p:nvSpPr>
          <p:spPr>
            <a:xfrm>
              <a:off x="0" y="595636"/>
              <a:ext cx="1102080" cy="1055620"/>
            </a:xfrm>
            <a:prstGeom prst="ellipse">
              <a:avLst/>
            </a:prstGeom>
            <a:solidFill>
              <a:srgbClr val="00FF00"/>
            </a:solidFill>
            <a:ln w="25400" cap="flat">
              <a:solidFill>
                <a:srgbClr val="85888D"/>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nvGrpSpPr>
            <p:cNvPr id="297" name="Group 297"/>
            <p:cNvGrpSpPr/>
            <p:nvPr/>
          </p:nvGrpSpPr>
          <p:grpSpPr>
            <a:xfrm>
              <a:off x="288796" y="1974070"/>
              <a:ext cx="3486010" cy="1539323"/>
              <a:chOff x="0" y="0"/>
              <a:chExt cx="3486009" cy="1539322"/>
            </a:xfrm>
          </p:grpSpPr>
          <p:grpSp>
            <p:nvGrpSpPr>
              <p:cNvPr id="295" name="Group 295"/>
              <p:cNvGrpSpPr/>
              <p:nvPr/>
            </p:nvGrpSpPr>
            <p:grpSpPr>
              <a:xfrm>
                <a:off x="0" y="0"/>
                <a:ext cx="3486010" cy="1144300"/>
                <a:chOff x="0" y="0"/>
                <a:chExt cx="3486009" cy="1144299"/>
              </a:xfrm>
            </p:grpSpPr>
            <p:grpSp>
              <p:nvGrpSpPr>
                <p:cNvPr id="278" name="Group 278"/>
                <p:cNvGrpSpPr/>
                <p:nvPr/>
              </p:nvGrpSpPr>
              <p:grpSpPr>
                <a:xfrm>
                  <a:off x="1205836" y="603967"/>
                  <a:ext cx="1074338" cy="491880"/>
                  <a:chOff x="0" y="0"/>
                  <a:chExt cx="1074337" cy="491878"/>
                </a:xfrm>
              </p:grpSpPr>
              <p:sp>
                <p:nvSpPr>
                  <p:cNvPr id="276" name="Shape 276"/>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77" name="Shape 277"/>
                  <p:cNvSpPr/>
                  <p:nvPr/>
                </p:nvSpPr>
                <p:spPr>
                  <a:xfrm>
                    <a:off x="94768" y="81845"/>
                    <a:ext cx="884801" cy="349204"/>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nvGrpSpPr>
                <p:cNvPr id="281" name="Group 281"/>
                <p:cNvGrpSpPr/>
                <p:nvPr/>
              </p:nvGrpSpPr>
              <p:grpSpPr>
                <a:xfrm>
                  <a:off x="77104" y="603967"/>
                  <a:ext cx="1074338" cy="491880"/>
                  <a:chOff x="0" y="0"/>
                  <a:chExt cx="1074337" cy="491878"/>
                </a:xfrm>
              </p:grpSpPr>
              <p:sp>
                <p:nvSpPr>
                  <p:cNvPr id="279" name="Shape 279"/>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0" name="Shape 280"/>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
              <p:nvSpPr>
                <p:cNvPr id="282" name="Shape 282"/>
                <p:cNvSpPr/>
                <p:nvPr/>
              </p:nvSpPr>
              <p:spPr>
                <a:xfrm>
                  <a:off x="0" y="0"/>
                  <a:ext cx="3486010" cy="1144300"/>
                </a:xfrm>
                <a:prstGeom prst="rect">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a:defRPr sz="2100">
                      <a:latin typeface="Helvetica Light"/>
                      <a:ea typeface="Helvetica Light"/>
                      <a:cs typeface="Helvetica Light"/>
                      <a:sym typeface="Helvetica Light"/>
                    </a:defRPr>
                  </a:pPr>
                </a:p>
              </p:txBody>
            </p:sp>
            <p:grpSp>
              <p:nvGrpSpPr>
                <p:cNvPr id="285" name="Group 285"/>
                <p:cNvGrpSpPr/>
                <p:nvPr/>
              </p:nvGrpSpPr>
              <p:grpSpPr>
                <a:xfrm>
                  <a:off x="77104" y="62611"/>
                  <a:ext cx="1074338" cy="491880"/>
                  <a:chOff x="0" y="0"/>
                  <a:chExt cx="1074337" cy="491878"/>
                </a:xfrm>
              </p:grpSpPr>
              <p:sp>
                <p:nvSpPr>
                  <p:cNvPr id="283" name="Shape 283"/>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4" name="Shape 284"/>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nvGrpSpPr>
                <p:cNvPr id="288" name="Group 288"/>
                <p:cNvGrpSpPr/>
                <p:nvPr/>
              </p:nvGrpSpPr>
              <p:grpSpPr>
                <a:xfrm>
                  <a:off x="1205836" y="62611"/>
                  <a:ext cx="1074338" cy="491880"/>
                  <a:chOff x="0" y="0"/>
                  <a:chExt cx="1074337" cy="491878"/>
                </a:xfrm>
              </p:grpSpPr>
              <p:sp>
                <p:nvSpPr>
                  <p:cNvPr id="286" name="Shape 286"/>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7" name="Shape 287"/>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nvGrpSpPr>
                <p:cNvPr id="291" name="Group 291"/>
                <p:cNvGrpSpPr/>
                <p:nvPr/>
              </p:nvGrpSpPr>
              <p:grpSpPr>
                <a:xfrm>
                  <a:off x="2334568" y="43884"/>
                  <a:ext cx="1074338" cy="491880"/>
                  <a:chOff x="0" y="0"/>
                  <a:chExt cx="1074337" cy="491878"/>
                </a:xfrm>
              </p:grpSpPr>
              <p:sp>
                <p:nvSpPr>
                  <p:cNvPr id="289" name="Shape 289"/>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0" name="Shape 290"/>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nvGrpSpPr>
                <p:cNvPr id="294" name="Group 294"/>
                <p:cNvGrpSpPr/>
                <p:nvPr/>
              </p:nvGrpSpPr>
              <p:grpSpPr>
                <a:xfrm>
                  <a:off x="2334568" y="603967"/>
                  <a:ext cx="1074338" cy="491880"/>
                  <a:chOff x="0" y="0"/>
                  <a:chExt cx="1074337" cy="491878"/>
                </a:xfrm>
              </p:grpSpPr>
              <p:sp>
                <p:nvSpPr>
                  <p:cNvPr id="292" name="Shape 292"/>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3" name="Shape 293"/>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sp>
            <p:nvSpPr>
              <p:cNvPr id="296" name="Shape 296"/>
              <p:cNvSpPr/>
              <p:nvPr/>
            </p:nvSpPr>
            <p:spPr>
              <a:xfrm>
                <a:off x="615401" y="1227834"/>
                <a:ext cx="2388931" cy="3114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00">
                    <a:latin typeface="Helvetica Light"/>
                    <a:ea typeface="Helvetica Light"/>
                    <a:cs typeface="Helvetica Light"/>
                    <a:sym typeface="Helvetica Light"/>
                  </a:defRPr>
                </a:lvl1pPr>
              </a:lstStyle>
              <a:p>
                <a:pPr/>
                <a:r>
                  <a:t>Spot Instances (Cheap)</a:t>
                </a:r>
              </a:p>
            </p:txBody>
          </p:sp>
        </p:grpSp>
        <p:grpSp>
          <p:nvGrpSpPr>
            <p:cNvPr id="321" name="Group 321"/>
            <p:cNvGrpSpPr/>
            <p:nvPr/>
          </p:nvGrpSpPr>
          <p:grpSpPr>
            <a:xfrm>
              <a:off x="982926" y="0"/>
              <a:ext cx="3319445" cy="1885927"/>
              <a:chOff x="0" y="0"/>
              <a:chExt cx="3319443" cy="1885926"/>
            </a:xfrm>
          </p:grpSpPr>
          <p:grpSp>
            <p:nvGrpSpPr>
              <p:cNvPr id="319" name="Group 319"/>
              <p:cNvGrpSpPr/>
              <p:nvPr/>
            </p:nvGrpSpPr>
            <p:grpSpPr>
              <a:xfrm>
                <a:off x="306272" y="360965"/>
                <a:ext cx="2706900" cy="1524962"/>
                <a:chOff x="0" y="0"/>
                <a:chExt cx="2706899" cy="1524960"/>
              </a:xfrm>
            </p:grpSpPr>
            <p:sp>
              <p:nvSpPr>
                <p:cNvPr id="298" name="Shape 298"/>
                <p:cNvSpPr/>
                <p:nvPr/>
              </p:nvSpPr>
              <p:spPr>
                <a:xfrm>
                  <a:off x="0" y="0"/>
                  <a:ext cx="2706900" cy="1524961"/>
                </a:xfrm>
                <a:prstGeom prst="rect">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9" name="Shape 299"/>
                <p:cNvSpPr/>
                <p:nvPr/>
              </p:nvSpPr>
              <p:spPr>
                <a:xfrm>
                  <a:off x="1818603" y="27854"/>
                  <a:ext cx="857251"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0" name="Shape 300"/>
                <p:cNvSpPr/>
                <p:nvPr/>
              </p:nvSpPr>
              <p:spPr>
                <a:xfrm>
                  <a:off x="1894221" y="387126"/>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1" name="Shape 301"/>
                <p:cNvSpPr/>
                <p:nvPr/>
              </p:nvSpPr>
              <p:spPr>
                <a:xfrm>
                  <a:off x="1865817" y="79857"/>
                  <a:ext cx="756448" cy="273617"/>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2" name="Shape 302"/>
                <p:cNvSpPr/>
                <p:nvPr/>
              </p:nvSpPr>
              <p:spPr>
                <a:xfrm>
                  <a:off x="1820196" y="782663"/>
                  <a:ext cx="857252"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3" name="Shape 303"/>
                <p:cNvSpPr/>
                <p:nvPr/>
              </p:nvSpPr>
              <p:spPr>
                <a:xfrm>
                  <a:off x="1895815" y="1141935"/>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4" name="Shape 304"/>
                <p:cNvSpPr/>
                <p:nvPr/>
              </p:nvSpPr>
              <p:spPr>
                <a:xfrm>
                  <a:off x="1867411" y="834666"/>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5" name="Shape 305"/>
                <p:cNvSpPr/>
                <p:nvPr/>
              </p:nvSpPr>
              <p:spPr>
                <a:xfrm>
                  <a:off x="929604" y="782663"/>
                  <a:ext cx="857252"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6" name="Shape 306"/>
                <p:cNvSpPr/>
                <p:nvPr/>
              </p:nvSpPr>
              <p:spPr>
                <a:xfrm>
                  <a:off x="1005223" y="1141935"/>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7" name="Shape 307"/>
                <p:cNvSpPr/>
                <p:nvPr/>
              </p:nvSpPr>
              <p:spPr>
                <a:xfrm>
                  <a:off x="976819" y="834666"/>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8" name="Shape 308"/>
                <p:cNvSpPr/>
                <p:nvPr/>
              </p:nvSpPr>
              <p:spPr>
                <a:xfrm>
                  <a:off x="39013" y="782663"/>
                  <a:ext cx="857251"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9" name="Shape 309"/>
                <p:cNvSpPr/>
                <p:nvPr/>
              </p:nvSpPr>
              <p:spPr>
                <a:xfrm>
                  <a:off x="114632" y="1141935"/>
                  <a:ext cx="706013"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0" name="Shape 310"/>
                <p:cNvSpPr/>
                <p:nvPr/>
              </p:nvSpPr>
              <p:spPr>
                <a:xfrm>
                  <a:off x="86228" y="834666"/>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1" name="Shape 311"/>
                <p:cNvSpPr/>
                <p:nvPr/>
              </p:nvSpPr>
              <p:spPr>
                <a:xfrm>
                  <a:off x="27539" y="867087"/>
                  <a:ext cx="873825" cy="213800"/>
                </a:xfrm>
                <a:prstGeom prst="rect">
                  <a:avLst/>
                </a:prstGeom>
                <a:noFill/>
                <a:ln w="12700" cap="flat">
                  <a:noFill/>
                  <a:miter lim="400000"/>
                </a:ln>
                <a:effectLst/>
              </p:spPr>
              <p:txBody>
                <a:bodyPr wrap="square" lIns="50800" tIns="50800" rIns="50800" bIns="50800" numCol="1" anchor="ctr">
                  <a:noAutofit/>
                </a:bodyPr>
                <a:lstStyle/>
                <a:p>
                  <a:pPr>
                    <a:defRPr sz="2200">
                      <a:latin typeface="Helvetica Light"/>
                      <a:ea typeface="Helvetica Light"/>
                      <a:cs typeface="Helvetica Light"/>
                      <a:sym typeface="Helvetica Light"/>
                    </a:defRPr>
                  </a:pPr>
                </a:p>
              </p:txBody>
            </p:sp>
            <p:sp>
              <p:nvSpPr>
                <p:cNvPr id="312" name="Shape 312"/>
                <p:cNvSpPr/>
                <p:nvPr/>
              </p:nvSpPr>
              <p:spPr>
                <a:xfrm>
                  <a:off x="928011" y="27854"/>
                  <a:ext cx="857251"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3" name="Shape 313"/>
                <p:cNvSpPr/>
                <p:nvPr/>
              </p:nvSpPr>
              <p:spPr>
                <a:xfrm>
                  <a:off x="975226" y="79857"/>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4" name="Shape 314"/>
                <p:cNvSpPr/>
                <p:nvPr/>
              </p:nvSpPr>
              <p:spPr>
                <a:xfrm>
                  <a:off x="916538" y="112278"/>
                  <a:ext cx="873824" cy="213801"/>
                </a:xfrm>
                <a:prstGeom prst="rect">
                  <a:avLst/>
                </a:prstGeom>
                <a:noFill/>
                <a:ln w="12700" cap="flat">
                  <a:noFill/>
                  <a:miter lim="400000"/>
                </a:ln>
                <a:effectLst/>
              </p:spPr>
              <p:txBody>
                <a:bodyPr wrap="square" lIns="50800" tIns="50800" rIns="50800" bIns="50800" numCol="1" anchor="ctr">
                  <a:noAutofit/>
                </a:bodyPr>
                <a:lstStyle/>
                <a:p>
                  <a:pPr>
                    <a:defRPr sz="2200">
                      <a:latin typeface="Helvetica Light"/>
                      <a:ea typeface="Helvetica Light"/>
                      <a:cs typeface="Helvetica Light"/>
                      <a:sym typeface="Helvetica Light"/>
                    </a:defRPr>
                  </a:pPr>
                </a:p>
              </p:txBody>
            </p:sp>
            <p:sp>
              <p:nvSpPr>
                <p:cNvPr id="315" name="Shape 315"/>
                <p:cNvSpPr/>
                <p:nvPr/>
              </p:nvSpPr>
              <p:spPr>
                <a:xfrm>
                  <a:off x="31046" y="27854"/>
                  <a:ext cx="857251"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6" name="Shape 316"/>
                <p:cNvSpPr/>
                <p:nvPr/>
              </p:nvSpPr>
              <p:spPr>
                <a:xfrm>
                  <a:off x="106664" y="387126"/>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7" name="Shape 317"/>
                <p:cNvSpPr/>
                <p:nvPr/>
              </p:nvSpPr>
              <p:spPr>
                <a:xfrm>
                  <a:off x="78260" y="79857"/>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8" name="Shape 318"/>
                <p:cNvSpPr/>
                <p:nvPr/>
              </p:nvSpPr>
              <p:spPr>
                <a:xfrm>
                  <a:off x="19572" y="112278"/>
                  <a:ext cx="873825" cy="213801"/>
                </a:xfrm>
                <a:prstGeom prst="rect">
                  <a:avLst/>
                </a:prstGeom>
                <a:noFill/>
                <a:ln w="12700" cap="flat">
                  <a:noFill/>
                  <a:miter lim="400000"/>
                </a:ln>
                <a:effectLst/>
              </p:spPr>
              <p:txBody>
                <a:bodyPr wrap="square" lIns="50800" tIns="50800" rIns="50800" bIns="50800" numCol="1" anchor="ctr">
                  <a:noAutofit/>
                </a:bodyPr>
                <a:lstStyle/>
                <a:p>
                  <a:pPr>
                    <a:defRPr sz="2200">
                      <a:latin typeface="Helvetica Light"/>
                      <a:ea typeface="Helvetica Light"/>
                      <a:cs typeface="Helvetica Light"/>
                      <a:sym typeface="Helvetica Light"/>
                    </a:defRPr>
                  </a:pPr>
                </a:p>
              </p:txBody>
            </p:sp>
          </p:grpSp>
          <p:sp>
            <p:nvSpPr>
              <p:cNvPr id="320" name="Shape 320"/>
              <p:cNvSpPr/>
              <p:nvPr/>
            </p:nvSpPr>
            <p:spPr>
              <a:xfrm>
                <a:off x="0" y="0"/>
                <a:ext cx="3319444" cy="315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00">
                    <a:latin typeface="Helvetica Light"/>
                    <a:ea typeface="Helvetica Light"/>
                    <a:cs typeface="Helvetica Light"/>
                    <a:sym typeface="Helvetica Light"/>
                  </a:defRPr>
                </a:lvl1pPr>
              </a:lstStyle>
              <a:p>
                <a:pPr/>
                <a:r>
                  <a:t>On-Demand Instances (Reliable)</a:t>
                </a:r>
              </a:p>
            </p:txBody>
          </p:sp>
        </p:grpSp>
        <p:sp>
          <p:nvSpPr>
            <p:cNvPr id="322" name="Shape 322"/>
            <p:cNvSpPr/>
            <p:nvPr/>
          </p:nvSpPr>
          <p:spPr>
            <a:xfrm>
              <a:off x="2281202" y="751090"/>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pic>
        <p:nvPicPr>
          <p:cNvPr id="324" name="server_test.pdf"/>
          <p:cNvPicPr>
            <a:picLocks noChangeAspect="1"/>
          </p:cNvPicPr>
          <p:nvPr/>
        </p:nvPicPr>
        <p:blipFill>
          <a:blip r:embed="rId3">
            <a:extLst/>
          </a:blip>
          <a:stretch>
            <a:fillRect/>
          </a:stretch>
        </p:blipFill>
        <p:spPr>
          <a:xfrm>
            <a:off x="6014293" y="3720352"/>
            <a:ext cx="6658206" cy="4868555"/>
          </a:xfrm>
          <a:prstGeom prst="rect">
            <a:avLst/>
          </a:prstGeom>
          <a:ln w="12700">
            <a:miter lim="400000"/>
          </a:ln>
        </p:spPr>
      </p:pic>
      <p:sp>
        <p:nvSpPr>
          <p:cNvPr id="325" name="Shape 325"/>
          <p:cNvSpPr/>
          <p:nvPr/>
        </p:nvSpPr>
        <p:spPr>
          <a:xfrm>
            <a:off x="10422046" y="8331206"/>
            <a:ext cx="13048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Cheap</a:t>
            </a:r>
          </a:p>
        </p:txBody>
      </p:sp>
      <p:sp>
        <p:nvSpPr>
          <p:cNvPr id="326" name="Shape 326"/>
          <p:cNvSpPr/>
          <p:nvPr/>
        </p:nvSpPr>
        <p:spPr>
          <a:xfrm>
            <a:off x="7030348" y="8331206"/>
            <a:ext cx="13144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Costly</a:t>
            </a:r>
          </a:p>
        </p:txBody>
      </p:sp>
      <p:sp>
        <p:nvSpPr>
          <p:cNvPr id="327" name="Shape 327"/>
          <p:cNvSpPr/>
          <p:nvPr/>
        </p:nvSpPr>
        <p:spPr>
          <a:xfrm>
            <a:off x="8530972" y="8331206"/>
            <a:ext cx="17049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Cheaper</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title"/>
          </p:nvPr>
        </p:nvSpPr>
        <p:spPr>
          <a:prstGeom prst="rect">
            <a:avLst/>
          </a:prstGeom>
        </p:spPr>
        <p:txBody>
          <a:bodyPr/>
          <a:lstStyle/>
          <a:p>
            <a:pPr/>
            <a:r>
              <a:t>Solving the Server Bottleneck</a:t>
            </a:r>
          </a:p>
        </p:txBody>
      </p:sp>
      <p:sp>
        <p:nvSpPr>
          <p:cNvPr id="332" name="Shape 332"/>
          <p:cNvSpPr/>
          <p:nvPr>
            <p:ph type="body" idx="1"/>
          </p:nvPr>
        </p:nvSpPr>
        <p:spPr>
          <a:xfrm>
            <a:off x="355600" y="1562100"/>
            <a:ext cx="12280900" cy="6921501"/>
          </a:xfrm>
          <a:prstGeom prst="rect">
            <a:avLst/>
          </a:prstGeom>
        </p:spPr>
        <p:txBody>
          <a:bodyPr/>
          <a:lstStyle/>
          <a:p>
            <a:pPr/>
            <a:r>
              <a:t>Our solution is to shift load from few reliable resource to the many spot resources</a:t>
            </a:r>
          </a:p>
          <a:p>
            <a:pPr/>
            <a:r>
              <a:t>Primary - Backup mechanism</a:t>
            </a:r>
          </a:p>
          <a:p>
            <a:pPr/>
            <a:r>
              <a:t>Primary copies live on spot instances</a:t>
            </a:r>
          </a:p>
          <a:p>
            <a:pPr lvl="2"/>
            <a:r>
              <a:t>ActivePS</a:t>
            </a:r>
          </a:p>
          <a:p>
            <a:pPr marL="807357" indent="-489857">
              <a:buSzPct val="171000"/>
              <a:defRPr sz="3600"/>
            </a:pPr>
            <a:r>
              <a:t>Online Backups live on reliable resource</a:t>
            </a:r>
          </a:p>
          <a:p>
            <a:pPr lvl="2"/>
            <a:r>
              <a:t>BackupPS</a:t>
            </a:r>
          </a:p>
        </p:txBody>
      </p:sp>
      <p:sp>
        <p:nvSpPr>
          <p:cNvPr id="333" name="Shape 333"/>
          <p:cNvSpPr/>
          <p:nvPr>
            <p:ph type="sldNum" sz="quarter" idx="2"/>
          </p:nvPr>
        </p:nvSpPr>
        <p:spPr>
          <a:xfrm>
            <a:off x="6333430" y="9105900"/>
            <a:ext cx="325240"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nvSpPr>
        <p:spPr>
          <a:xfrm>
            <a:off x="176814" y="368673"/>
            <a:ext cx="12651173" cy="9406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900">
                <a:solidFill>
                  <a:srgbClr val="356CA9"/>
                </a:solidFill>
                <a:latin typeface="+mn-lt"/>
                <a:ea typeface="+mn-ea"/>
                <a:cs typeface="+mn-cs"/>
                <a:sym typeface="Arial"/>
              </a:defRPr>
            </a:lvl1pPr>
          </a:lstStyle>
          <a:p>
            <a:pPr/>
            <a:r>
              <a:t>ActivePS on Spot Instances (Stage 2)</a:t>
            </a:r>
          </a:p>
        </p:txBody>
      </p:sp>
      <p:sp>
        <p:nvSpPr>
          <p:cNvPr id="338" name="Shape 338"/>
          <p:cNvSpPr/>
          <p:nvPr/>
        </p:nvSpPr>
        <p:spPr>
          <a:xfrm>
            <a:off x="5772354" y="1645583"/>
            <a:ext cx="5262919" cy="6766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atin typeface="Helvetica Light"/>
                <a:ea typeface="Helvetica Light"/>
                <a:cs typeface="Helvetica Light"/>
                <a:sym typeface="Helvetica Light"/>
              </a:defRPr>
            </a:lvl1pPr>
          </a:lstStyle>
          <a:p>
            <a:pPr/>
            <a:r>
              <a:t>On-Demand Instances (Reliable)</a:t>
            </a:r>
          </a:p>
        </p:txBody>
      </p:sp>
      <p:sp>
        <p:nvSpPr>
          <p:cNvPr id="339" name="Shape 339"/>
          <p:cNvSpPr/>
          <p:nvPr/>
        </p:nvSpPr>
        <p:spPr>
          <a:xfrm>
            <a:off x="8611912" y="2541067"/>
            <a:ext cx="2003537" cy="1654300"/>
          </a:xfrm>
          <a:prstGeom prst="roundRect">
            <a:avLst>
              <a:gd name="adj" fmla="val 15000"/>
            </a:avLst>
          </a:prstGeom>
          <a:solidFill>
            <a:srgbClr val="FEB298"/>
          </a:solidFill>
          <a:ln w="508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40" name="Shape 340"/>
          <p:cNvSpPr/>
          <p:nvPr/>
        </p:nvSpPr>
        <p:spPr>
          <a:xfrm>
            <a:off x="8788646" y="3380746"/>
            <a:ext cx="1650069" cy="651232"/>
          </a:xfrm>
          <a:prstGeom prst="rect">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41" name="Shape 341"/>
          <p:cNvSpPr/>
          <p:nvPr/>
        </p:nvSpPr>
        <p:spPr>
          <a:xfrm>
            <a:off x="9014235" y="3456519"/>
            <a:ext cx="1198893" cy="4996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atin typeface="Helvetica Light"/>
                <a:ea typeface="Helvetica Light"/>
                <a:cs typeface="Helvetica Light"/>
                <a:sym typeface="Helvetica Light"/>
              </a:defRPr>
            </a:lvl1pPr>
          </a:lstStyle>
          <a:p>
            <a:pPr/>
            <a:r>
              <a:t>Worker</a:t>
            </a:r>
          </a:p>
        </p:txBody>
      </p:sp>
      <p:grpSp>
        <p:nvGrpSpPr>
          <p:cNvPr id="344" name="Group 344"/>
          <p:cNvGrpSpPr/>
          <p:nvPr/>
        </p:nvGrpSpPr>
        <p:grpSpPr>
          <a:xfrm>
            <a:off x="6959521" y="6427845"/>
            <a:ext cx="2228688" cy="1020392"/>
            <a:chOff x="0" y="0"/>
            <a:chExt cx="2228687" cy="1020390"/>
          </a:xfrm>
        </p:grpSpPr>
        <p:sp>
          <p:nvSpPr>
            <p:cNvPr id="342" name="Shape 342"/>
            <p:cNvSpPr/>
            <p:nvPr/>
          </p:nvSpPr>
          <p:spPr>
            <a:xfrm>
              <a:off x="0" y="0"/>
              <a:ext cx="2228688" cy="102039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43" name="Shape 343"/>
            <p:cNvSpPr/>
            <p:nvPr/>
          </p:nvSpPr>
          <p:spPr>
            <a:xfrm>
              <a:off x="196594" y="169785"/>
              <a:ext cx="1835499" cy="72441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
        <p:nvSpPr>
          <p:cNvPr id="345" name="Shape 345"/>
          <p:cNvSpPr/>
          <p:nvPr/>
        </p:nvSpPr>
        <p:spPr>
          <a:xfrm>
            <a:off x="6266155" y="2375159"/>
            <a:ext cx="4481184" cy="1980424"/>
          </a:xfrm>
          <a:prstGeom prst="rect">
            <a:avLst/>
          </a:prstGeom>
          <a:ln w="25400">
            <a:solidFill>
              <a:srgbClr val="000000"/>
            </a:solidFill>
            <a:custDash>
              <a:ds d="200000" sp="200000"/>
            </a:custDash>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46" name="Shape 346"/>
          <p:cNvSpPr/>
          <p:nvPr/>
        </p:nvSpPr>
        <p:spPr>
          <a:xfrm>
            <a:off x="2273470" y="4418210"/>
            <a:ext cx="9279923" cy="3183271"/>
          </a:xfrm>
          <a:prstGeom prst="rect">
            <a:avLst/>
          </a:prstGeom>
          <a:ln w="25400">
            <a:solidFill>
              <a:srgbClr val="000000"/>
            </a:solidFill>
            <a:custDash>
              <a:ds d="200000" sp="200000"/>
            </a:custDash>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47" name="Shape 347"/>
          <p:cNvSpPr/>
          <p:nvPr/>
        </p:nvSpPr>
        <p:spPr>
          <a:xfrm>
            <a:off x="5193956" y="7634664"/>
            <a:ext cx="3832292" cy="7677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atin typeface="Helvetica Light"/>
                <a:ea typeface="Helvetica Light"/>
                <a:cs typeface="Helvetica Light"/>
                <a:sym typeface="Helvetica Light"/>
              </a:defRPr>
            </a:lvl1pPr>
          </a:lstStyle>
          <a:p>
            <a:pPr/>
            <a:r>
              <a:t>Spot Instances (Cheap)</a:t>
            </a:r>
          </a:p>
        </p:txBody>
      </p:sp>
      <p:sp>
        <p:nvSpPr>
          <p:cNvPr id="348" name="Shape 348"/>
          <p:cNvSpPr/>
          <p:nvPr/>
        </p:nvSpPr>
        <p:spPr>
          <a:xfrm>
            <a:off x="6992722" y="4590984"/>
            <a:ext cx="2189954" cy="1743028"/>
          </a:xfrm>
          <a:prstGeom prst="roundRect">
            <a:avLst>
              <a:gd name="adj" fmla="val 15394"/>
            </a:avLst>
          </a:prstGeom>
          <a:solidFill>
            <a:srgbClr val="FFFF00"/>
          </a:solidFill>
          <a:ln w="508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49" name="Shape 349"/>
          <p:cNvSpPr/>
          <p:nvPr/>
        </p:nvSpPr>
        <p:spPr>
          <a:xfrm>
            <a:off x="7169456" y="4724023"/>
            <a:ext cx="1836486" cy="651232"/>
          </a:xfrm>
          <a:prstGeom prst="rect">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50" name="Shape 350"/>
          <p:cNvSpPr/>
          <p:nvPr/>
        </p:nvSpPr>
        <p:spPr>
          <a:xfrm>
            <a:off x="7112788" y="5451324"/>
            <a:ext cx="1949822" cy="839880"/>
          </a:xfrm>
          <a:prstGeom prst="ellipse">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51" name="Shape 351"/>
          <p:cNvSpPr/>
          <p:nvPr/>
        </p:nvSpPr>
        <p:spPr>
          <a:xfrm>
            <a:off x="7043127" y="5583942"/>
            <a:ext cx="2089143" cy="508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atin typeface="Helvetica Light"/>
                <a:ea typeface="Helvetica Light"/>
                <a:cs typeface="Helvetica Light"/>
                <a:sym typeface="Helvetica Light"/>
              </a:defRPr>
            </a:lvl1pPr>
          </a:lstStyle>
          <a:p>
            <a:pPr/>
            <a:r>
              <a:t>ActivePS</a:t>
            </a:r>
          </a:p>
        </p:txBody>
      </p:sp>
      <p:grpSp>
        <p:nvGrpSpPr>
          <p:cNvPr id="354" name="Group 354"/>
          <p:cNvGrpSpPr/>
          <p:nvPr/>
        </p:nvGrpSpPr>
        <p:grpSpPr>
          <a:xfrm>
            <a:off x="4664359" y="6427845"/>
            <a:ext cx="2228688" cy="1020392"/>
            <a:chOff x="0" y="0"/>
            <a:chExt cx="2228687" cy="1020390"/>
          </a:xfrm>
        </p:grpSpPr>
        <p:sp>
          <p:nvSpPr>
            <p:cNvPr id="352" name="Shape 352"/>
            <p:cNvSpPr/>
            <p:nvPr/>
          </p:nvSpPr>
          <p:spPr>
            <a:xfrm>
              <a:off x="0" y="0"/>
              <a:ext cx="2228688" cy="102039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53" name="Shape 353"/>
            <p:cNvSpPr/>
            <p:nvPr/>
          </p:nvSpPr>
          <p:spPr>
            <a:xfrm>
              <a:off x="196594" y="169785"/>
              <a:ext cx="1835499" cy="72441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
        <p:nvSpPr>
          <p:cNvPr id="355" name="Shape 355"/>
          <p:cNvSpPr/>
          <p:nvPr/>
        </p:nvSpPr>
        <p:spPr>
          <a:xfrm>
            <a:off x="4697561" y="4590984"/>
            <a:ext cx="2189954" cy="1743028"/>
          </a:xfrm>
          <a:prstGeom prst="roundRect">
            <a:avLst>
              <a:gd name="adj" fmla="val 15394"/>
            </a:avLst>
          </a:prstGeom>
          <a:solidFill>
            <a:srgbClr val="FFFF00"/>
          </a:solidFill>
          <a:ln w="508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56" name="Shape 356"/>
          <p:cNvSpPr/>
          <p:nvPr/>
        </p:nvSpPr>
        <p:spPr>
          <a:xfrm>
            <a:off x="4874295" y="4724023"/>
            <a:ext cx="1836486" cy="651232"/>
          </a:xfrm>
          <a:prstGeom prst="rect">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57" name="Shape 357"/>
          <p:cNvSpPr/>
          <p:nvPr/>
        </p:nvSpPr>
        <p:spPr>
          <a:xfrm>
            <a:off x="4817627" y="5451324"/>
            <a:ext cx="1949822" cy="839880"/>
          </a:xfrm>
          <a:prstGeom prst="ellipse">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58" name="Shape 358"/>
          <p:cNvSpPr/>
          <p:nvPr/>
        </p:nvSpPr>
        <p:spPr>
          <a:xfrm>
            <a:off x="4747966" y="5583942"/>
            <a:ext cx="2089143" cy="508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atin typeface="Helvetica Light"/>
                <a:ea typeface="Helvetica Light"/>
                <a:cs typeface="Helvetica Light"/>
                <a:sym typeface="Helvetica Light"/>
              </a:defRPr>
            </a:lvl1pPr>
          </a:lstStyle>
          <a:p>
            <a:pPr/>
            <a:r>
              <a:t>ActivePS</a:t>
            </a:r>
          </a:p>
        </p:txBody>
      </p:sp>
      <p:grpSp>
        <p:nvGrpSpPr>
          <p:cNvPr id="361" name="Group 361"/>
          <p:cNvGrpSpPr/>
          <p:nvPr/>
        </p:nvGrpSpPr>
        <p:grpSpPr>
          <a:xfrm>
            <a:off x="9254681" y="6427763"/>
            <a:ext cx="2228688" cy="1020392"/>
            <a:chOff x="0" y="0"/>
            <a:chExt cx="2228687" cy="1020390"/>
          </a:xfrm>
        </p:grpSpPr>
        <p:sp>
          <p:nvSpPr>
            <p:cNvPr id="359" name="Shape 359"/>
            <p:cNvSpPr/>
            <p:nvPr/>
          </p:nvSpPr>
          <p:spPr>
            <a:xfrm>
              <a:off x="0" y="0"/>
              <a:ext cx="2228688" cy="102039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0" name="Shape 360"/>
            <p:cNvSpPr/>
            <p:nvPr/>
          </p:nvSpPr>
          <p:spPr>
            <a:xfrm>
              <a:off x="196594" y="169785"/>
              <a:ext cx="1835499" cy="72441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
        <p:nvSpPr>
          <p:cNvPr id="362" name="Shape 362"/>
          <p:cNvSpPr/>
          <p:nvPr/>
        </p:nvSpPr>
        <p:spPr>
          <a:xfrm>
            <a:off x="9287882" y="4590903"/>
            <a:ext cx="2189954" cy="1743028"/>
          </a:xfrm>
          <a:prstGeom prst="roundRect">
            <a:avLst>
              <a:gd name="adj" fmla="val 15394"/>
            </a:avLst>
          </a:prstGeom>
          <a:solidFill>
            <a:srgbClr val="FFFB00"/>
          </a:solidFill>
          <a:ln w="508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63" name="Shape 363"/>
          <p:cNvSpPr/>
          <p:nvPr/>
        </p:nvSpPr>
        <p:spPr>
          <a:xfrm>
            <a:off x="9464617" y="4723941"/>
            <a:ext cx="1836487" cy="651232"/>
          </a:xfrm>
          <a:prstGeom prst="rect">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64" name="Shape 364"/>
          <p:cNvSpPr/>
          <p:nvPr/>
        </p:nvSpPr>
        <p:spPr>
          <a:xfrm>
            <a:off x="9407949" y="5451242"/>
            <a:ext cx="1949823" cy="839880"/>
          </a:xfrm>
          <a:prstGeom prst="ellipse">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65" name="Shape 365"/>
          <p:cNvSpPr/>
          <p:nvPr/>
        </p:nvSpPr>
        <p:spPr>
          <a:xfrm>
            <a:off x="9338288" y="5583861"/>
            <a:ext cx="2089143" cy="508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atin typeface="Helvetica Light"/>
                <a:ea typeface="Helvetica Light"/>
                <a:cs typeface="Helvetica Light"/>
                <a:sym typeface="Helvetica Light"/>
              </a:defRPr>
            </a:lvl1pPr>
          </a:lstStyle>
          <a:p>
            <a:pPr/>
            <a:r>
              <a:t>ActivePS</a:t>
            </a:r>
          </a:p>
        </p:txBody>
      </p:sp>
      <p:sp>
        <p:nvSpPr>
          <p:cNvPr id="366" name="Shape 366"/>
          <p:cNvSpPr/>
          <p:nvPr/>
        </p:nvSpPr>
        <p:spPr>
          <a:xfrm>
            <a:off x="8722261" y="2662607"/>
            <a:ext cx="1767943" cy="651232"/>
          </a:xfrm>
          <a:prstGeom prst="ellipse">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67" name="Shape 367"/>
          <p:cNvSpPr/>
          <p:nvPr/>
        </p:nvSpPr>
        <p:spPr>
          <a:xfrm>
            <a:off x="8585097" y="2738380"/>
            <a:ext cx="2042271" cy="4996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atin typeface="Helvetica Light"/>
                <a:ea typeface="Helvetica Light"/>
                <a:cs typeface="Helvetica Light"/>
                <a:sym typeface="Helvetica Light"/>
              </a:defRPr>
            </a:lvl1pPr>
          </a:lstStyle>
          <a:p>
            <a:pPr/>
            <a:r>
              <a:t>BackupPS</a:t>
            </a:r>
          </a:p>
        </p:txBody>
      </p:sp>
      <p:sp>
        <p:nvSpPr>
          <p:cNvPr id="368" name="Shape 368"/>
          <p:cNvSpPr/>
          <p:nvPr/>
        </p:nvSpPr>
        <p:spPr>
          <a:xfrm>
            <a:off x="6477547" y="2538221"/>
            <a:ext cx="2003537" cy="1654300"/>
          </a:xfrm>
          <a:prstGeom prst="roundRect">
            <a:avLst>
              <a:gd name="adj" fmla="val 15000"/>
            </a:avLst>
          </a:prstGeom>
          <a:solidFill>
            <a:srgbClr val="FEB298"/>
          </a:solidFill>
          <a:ln w="508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69" name="Shape 369"/>
          <p:cNvSpPr/>
          <p:nvPr/>
        </p:nvSpPr>
        <p:spPr>
          <a:xfrm>
            <a:off x="6654281" y="3377900"/>
            <a:ext cx="1650069" cy="651232"/>
          </a:xfrm>
          <a:prstGeom prst="rect">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70" name="Shape 370"/>
          <p:cNvSpPr/>
          <p:nvPr/>
        </p:nvSpPr>
        <p:spPr>
          <a:xfrm>
            <a:off x="6879869" y="3453673"/>
            <a:ext cx="1198893" cy="4996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atin typeface="Helvetica Light"/>
                <a:ea typeface="Helvetica Light"/>
                <a:cs typeface="Helvetica Light"/>
                <a:sym typeface="Helvetica Light"/>
              </a:defRPr>
            </a:lvl1pPr>
          </a:lstStyle>
          <a:p>
            <a:pPr/>
            <a:r>
              <a:t>Worker</a:t>
            </a:r>
          </a:p>
        </p:txBody>
      </p:sp>
      <p:sp>
        <p:nvSpPr>
          <p:cNvPr id="371" name="Shape 371"/>
          <p:cNvSpPr/>
          <p:nvPr/>
        </p:nvSpPr>
        <p:spPr>
          <a:xfrm>
            <a:off x="6587896" y="2659761"/>
            <a:ext cx="1767943" cy="651232"/>
          </a:xfrm>
          <a:prstGeom prst="ellipse">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72" name="Shape 372"/>
          <p:cNvSpPr/>
          <p:nvPr/>
        </p:nvSpPr>
        <p:spPr>
          <a:xfrm>
            <a:off x="6450731" y="2735534"/>
            <a:ext cx="2042271" cy="4996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700">
                <a:latin typeface="Helvetica Light"/>
                <a:ea typeface="Helvetica Light"/>
                <a:cs typeface="Helvetica Light"/>
                <a:sym typeface="Helvetica Light"/>
              </a:defRPr>
            </a:lvl1pPr>
          </a:lstStyle>
          <a:p>
            <a:pPr/>
            <a:r>
              <a:t>BackupPS</a:t>
            </a:r>
          </a:p>
        </p:txBody>
      </p:sp>
      <p:grpSp>
        <p:nvGrpSpPr>
          <p:cNvPr id="375" name="Group 375"/>
          <p:cNvGrpSpPr/>
          <p:nvPr/>
        </p:nvGrpSpPr>
        <p:grpSpPr>
          <a:xfrm>
            <a:off x="2355364" y="6427763"/>
            <a:ext cx="2228688" cy="1020392"/>
            <a:chOff x="0" y="0"/>
            <a:chExt cx="2228687" cy="1020390"/>
          </a:xfrm>
        </p:grpSpPr>
        <p:sp>
          <p:nvSpPr>
            <p:cNvPr id="373" name="Shape 373"/>
            <p:cNvSpPr/>
            <p:nvPr/>
          </p:nvSpPr>
          <p:spPr>
            <a:xfrm>
              <a:off x="0" y="0"/>
              <a:ext cx="2228688" cy="102039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74" name="Shape 374"/>
            <p:cNvSpPr/>
            <p:nvPr/>
          </p:nvSpPr>
          <p:spPr>
            <a:xfrm>
              <a:off x="196594" y="169785"/>
              <a:ext cx="1835499" cy="72441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
        <p:nvSpPr>
          <p:cNvPr id="376" name="Shape 376"/>
          <p:cNvSpPr/>
          <p:nvPr/>
        </p:nvSpPr>
        <p:spPr>
          <a:xfrm>
            <a:off x="2388565" y="4590903"/>
            <a:ext cx="2189954" cy="1743028"/>
          </a:xfrm>
          <a:prstGeom prst="roundRect">
            <a:avLst>
              <a:gd name="adj" fmla="val 15394"/>
            </a:avLst>
          </a:prstGeom>
          <a:solidFill>
            <a:srgbClr val="FFFF00"/>
          </a:solidFill>
          <a:ln w="508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77" name="Shape 377"/>
          <p:cNvSpPr/>
          <p:nvPr/>
        </p:nvSpPr>
        <p:spPr>
          <a:xfrm>
            <a:off x="2565299" y="4723941"/>
            <a:ext cx="1836487" cy="651232"/>
          </a:xfrm>
          <a:prstGeom prst="rect">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78" name="Shape 378"/>
          <p:cNvSpPr/>
          <p:nvPr/>
        </p:nvSpPr>
        <p:spPr>
          <a:xfrm>
            <a:off x="2407519" y="4701949"/>
            <a:ext cx="2063635" cy="686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atin typeface="Helvetica Light"/>
                <a:ea typeface="Helvetica Light"/>
                <a:cs typeface="Helvetica Light"/>
                <a:sym typeface="Helvetica Light"/>
              </a:defRPr>
            </a:lvl1pPr>
          </a:lstStyle>
          <a:p>
            <a:pPr/>
            <a:r>
              <a:t>Worker</a:t>
            </a:r>
          </a:p>
        </p:txBody>
      </p:sp>
      <p:sp>
        <p:nvSpPr>
          <p:cNvPr id="379" name="Shape 379"/>
          <p:cNvSpPr/>
          <p:nvPr/>
        </p:nvSpPr>
        <p:spPr>
          <a:xfrm>
            <a:off x="2508631" y="5451242"/>
            <a:ext cx="1949823" cy="839880"/>
          </a:xfrm>
          <a:prstGeom prst="ellipse">
            <a:avLst/>
          </a:prstGeom>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380" name="Shape 380"/>
          <p:cNvSpPr/>
          <p:nvPr/>
        </p:nvSpPr>
        <p:spPr>
          <a:xfrm>
            <a:off x="2438971" y="5583861"/>
            <a:ext cx="2089143" cy="508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atin typeface="Helvetica Light"/>
                <a:ea typeface="Helvetica Light"/>
                <a:cs typeface="Helvetica Light"/>
                <a:sym typeface="Helvetica Light"/>
              </a:defRPr>
            </a:lvl1pPr>
          </a:lstStyle>
          <a:p>
            <a:pPr/>
            <a:r>
              <a:t>ActivePS</a:t>
            </a:r>
          </a:p>
        </p:txBody>
      </p:sp>
      <p:sp>
        <p:nvSpPr>
          <p:cNvPr id="381" name="Shape 381"/>
          <p:cNvSpPr/>
          <p:nvPr/>
        </p:nvSpPr>
        <p:spPr>
          <a:xfrm>
            <a:off x="4675942" y="4706636"/>
            <a:ext cx="2063635" cy="686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atin typeface="Helvetica Light"/>
                <a:ea typeface="Helvetica Light"/>
                <a:cs typeface="Helvetica Light"/>
                <a:sym typeface="Helvetica Light"/>
              </a:defRPr>
            </a:lvl1pPr>
          </a:lstStyle>
          <a:p>
            <a:pPr/>
            <a:r>
              <a:t>Worker</a:t>
            </a:r>
          </a:p>
        </p:txBody>
      </p:sp>
      <p:sp>
        <p:nvSpPr>
          <p:cNvPr id="382" name="Shape 382"/>
          <p:cNvSpPr/>
          <p:nvPr/>
        </p:nvSpPr>
        <p:spPr>
          <a:xfrm>
            <a:off x="7042048" y="4712059"/>
            <a:ext cx="2063635" cy="686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atin typeface="Helvetica Light"/>
                <a:ea typeface="Helvetica Light"/>
                <a:cs typeface="Helvetica Light"/>
                <a:sym typeface="Helvetica Light"/>
              </a:defRPr>
            </a:lvl1pPr>
          </a:lstStyle>
          <a:p>
            <a:pPr/>
            <a:r>
              <a:t>Worker</a:t>
            </a:r>
          </a:p>
        </p:txBody>
      </p:sp>
      <p:sp>
        <p:nvSpPr>
          <p:cNvPr id="383" name="Shape 383"/>
          <p:cNvSpPr/>
          <p:nvPr/>
        </p:nvSpPr>
        <p:spPr>
          <a:xfrm>
            <a:off x="9337208" y="4712059"/>
            <a:ext cx="2063635" cy="686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atin typeface="Helvetica Light"/>
                <a:ea typeface="Helvetica Light"/>
                <a:cs typeface="Helvetica Light"/>
                <a:sym typeface="Helvetica Light"/>
              </a:defRPr>
            </a:lvl1pPr>
          </a:lstStyle>
          <a:p>
            <a:pPr/>
            <a:r>
              <a:t>Worker</a:t>
            </a:r>
          </a:p>
        </p:txBody>
      </p:sp>
      <p:sp>
        <p:nvSpPr>
          <p:cNvPr id="384" name="Shape 384"/>
          <p:cNvSpPr/>
          <p:nvPr/>
        </p:nvSpPr>
        <p:spPr>
          <a:xfrm>
            <a:off x="2407519" y="6595038"/>
            <a:ext cx="2063635" cy="686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atin typeface="Helvetica Light"/>
                <a:ea typeface="Helvetica Light"/>
                <a:cs typeface="Helvetica Light"/>
                <a:sym typeface="Helvetica Light"/>
              </a:defRPr>
            </a:lvl1pPr>
          </a:lstStyle>
          <a:p>
            <a:pPr/>
            <a:r>
              <a:t>Worker</a:t>
            </a:r>
          </a:p>
        </p:txBody>
      </p:sp>
      <p:sp>
        <p:nvSpPr>
          <p:cNvPr id="385" name="Shape 385"/>
          <p:cNvSpPr/>
          <p:nvPr/>
        </p:nvSpPr>
        <p:spPr>
          <a:xfrm>
            <a:off x="4739969" y="6595038"/>
            <a:ext cx="2063635" cy="686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atin typeface="Helvetica Light"/>
                <a:ea typeface="Helvetica Light"/>
                <a:cs typeface="Helvetica Light"/>
                <a:sym typeface="Helvetica Light"/>
              </a:defRPr>
            </a:lvl1pPr>
          </a:lstStyle>
          <a:p>
            <a:pPr/>
            <a:r>
              <a:t>Worker</a:t>
            </a:r>
          </a:p>
        </p:txBody>
      </p:sp>
      <p:sp>
        <p:nvSpPr>
          <p:cNvPr id="386" name="Shape 386"/>
          <p:cNvSpPr/>
          <p:nvPr/>
        </p:nvSpPr>
        <p:spPr>
          <a:xfrm>
            <a:off x="6961535" y="6595038"/>
            <a:ext cx="2063635" cy="686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atin typeface="Helvetica Light"/>
                <a:ea typeface="Helvetica Light"/>
                <a:cs typeface="Helvetica Light"/>
                <a:sym typeface="Helvetica Light"/>
              </a:defRPr>
            </a:lvl1pPr>
          </a:lstStyle>
          <a:p>
            <a:pPr/>
            <a:r>
              <a:t>Worker</a:t>
            </a:r>
          </a:p>
        </p:txBody>
      </p:sp>
      <p:sp>
        <p:nvSpPr>
          <p:cNvPr id="387" name="Shape 387"/>
          <p:cNvSpPr/>
          <p:nvPr/>
        </p:nvSpPr>
        <p:spPr>
          <a:xfrm>
            <a:off x="9263758" y="6595038"/>
            <a:ext cx="2063635" cy="686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latin typeface="Helvetica Light"/>
                <a:ea typeface="Helvetica Light"/>
                <a:cs typeface="Helvetica Light"/>
                <a:sym typeface="Helvetica Light"/>
              </a:defRPr>
            </a:lvl1pPr>
          </a:lstStyle>
          <a:p>
            <a:pPr/>
            <a:r>
              <a:t>Worker</a:t>
            </a:r>
          </a:p>
        </p:txBody>
      </p:sp>
      <p:grpSp>
        <p:nvGrpSpPr>
          <p:cNvPr id="390" name="Group 390"/>
          <p:cNvGrpSpPr/>
          <p:nvPr/>
        </p:nvGrpSpPr>
        <p:grpSpPr>
          <a:xfrm>
            <a:off x="3652761" y="2030066"/>
            <a:ext cx="2291636" cy="2195029"/>
            <a:chOff x="0" y="0"/>
            <a:chExt cx="2291634" cy="2195028"/>
          </a:xfrm>
        </p:grpSpPr>
        <p:sp>
          <p:nvSpPr>
            <p:cNvPr id="388" name="Shape 388"/>
            <p:cNvSpPr/>
            <p:nvPr/>
          </p:nvSpPr>
          <p:spPr>
            <a:xfrm>
              <a:off x="0" y="0"/>
              <a:ext cx="2291635" cy="2195029"/>
            </a:xfrm>
            <a:prstGeom prst="ellipse">
              <a:avLst/>
            </a:prstGeom>
            <a:solidFill>
              <a:srgbClr val="00FF00"/>
            </a:solidFill>
            <a:ln w="25400" cap="flat">
              <a:solidFill>
                <a:srgbClr val="85888D"/>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89" name="Shape 389"/>
            <p:cNvSpPr/>
            <p:nvPr/>
          </p:nvSpPr>
          <p:spPr>
            <a:xfrm>
              <a:off x="102029" y="544634"/>
              <a:ext cx="2087577"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600">
                  <a:latin typeface="Helvetica Light"/>
                  <a:ea typeface="Helvetica Light"/>
                  <a:cs typeface="Helvetica Light"/>
                  <a:sym typeface="Helvetica Light"/>
                </a:defRPr>
              </a:pPr>
              <a:r>
                <a:t>Elasticity</a:t>
              </a:r>
            </a:p>
            <a:p>
              <a:pPr>
                <a:defRPr sz="3600">
                  <a:latin typeface="Helvetica Light"/>
                  <a:ea typeface="Helvetica Light"/>
                  <a:cs typeface="Helvetica Light"/>
                  <a:sym typeface="Helvetica Light"/>
                </a:defRPr>
              </a:pPr>
              <a:r>
                <a:t>Controller</a:t>
              </a:r>
            </a:p>
          </p:txBody>
        </p:sp>
      </p:gr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p>
            <a:pPr/>
            <a:r>
              <a:t>ActivePS Helps a Lot</a:t>
            </a:r>
          </a:p>
        </p:txBody>
      </p:sp>
      <p:sp>
        <p:nvSpPr>
          <p:cNvPr id="395" name="Shape 395"/>
          <p:cNvSpPr/>
          <p:nvPr>
            <p:ph type="body" idx="1"/>
          </p:nvPr>
        </p:nvSpPr>
        <p:spPr>
          <a:xfrm>
            <a:off x="140843" y="1501798"/>
            <a:ext cx="12280901" cy="5715001"/>
          </a:xfrm>
          <a:prstGeom prst="rect">
            <a:avLst/>
          </a:prstGeom>
        </p:spPr>
        <p:txBody>
          <a:bodyPr/>
          <a:lstStyle/>
          <a:p>
            <a:pPr/>
            <a:r>
              <a:t>64 c4.2x Machines</a:t>
            </a:r>
          </a:p>
          <a:p>
            <a:pPr/>
            <a:r>
              <a:t>4 On-demand Machines</a:t>
            </a:r>
          </a:p>
          <a:p>
            <a:pPr>
              <a:defRPr sz="3600"/>
            </a:pPr>
            <a:r>
              <a:t>MF on Netflix Dataset</a:t>
            </a:r>
          </a:p>
        </p:txBody>
      </p:sp>
      <p:sp>
        <p:nvSpPr>
          <p:cNvPr id="396" name="Shape 3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7" name="proxy_arch_fig.pdf"/>
          <p:cNvPicPr>
            <a:picLocks noChangeAspect="1"/>
          </p:cNvPicPr>
          <p:nvPr/>
        </p:nvPicPr>
        <p:blipFill>
          <a:blip r:embed="rId3">
            <a:extLst/>
          </a:blip>
          <a:stretch>
            <a:fillRect/>
          </a:stretch>
        </p:blipFill>
        <p:spPr>
          <a:xfrm>
            <a:off x="347796" y="4285853"/>
            <a:ext cx="4476254" cy="3848493"/>
          </a:xfrm>
          <a:prstGeom prst="rect">
            <a:avLst/>
          </a:prstGeom>
          <a:ln w="12700">
            <a:miter lim="400000"/>
          </a:ln>
        </p:spPr>
      </p:pic>
      <p:pic>
        <p:nvPicPr>
          <p:cNvPr id="398" name="proxy_test.pdf"/>
          <p:cNvPicPr>
            <a:picLocks noChangeAspect="1"/>
          </p:cNvPicPr>
          <p:nvPr/>
        </p:nvPicPr>
        <p:blipFill>
          <a:blip r:embed="rId4">
            <a:extLst/>
          </a:blip>
          <a:stretch>
            <a:fillRect/>
          </a:stretch>
        </p:blipFill>
        <p:spPr>
          <a:xfrm>
            <a:off x="5877242" y="3535870"/>
            <a:ext cx="6650871" cy="4848528"/>
          </a:xfrm>
          <a:prstGeom prst="rect">
            <a:avLst/>
          </a:prstGeom>
          <a:ln w="12700">
            <a:miter lim="400000"/>
          </a:ln>
        </p:spPr>
      </p:pic>
      <p:sp>
        <p:nvSpPr>
          <p:cNvPr id="399" name="Shape 399"/>
          <p:cNvSpPr/>
          <p:nvPr/>
        </p:nvSpPr>
        <p:spPr>
          <a:xfrm>
            <a:off x="7306393" y="8191499"/>
            <a:ext cx="13144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Costly</a:t>
            </a:r>
          </a:p>
        </p:txBody>
      </p:sp>
      <p:sp>
        <p:nvSpPr>
          <p:cNvPr id="400" name="Shape 400"/>
          <p:cNvSpPr/>
          <p:nvPr/>
        </p:nvSpPr>
        <p:spPr>
          <a:xfrm>
            <a:off x="9041548" y="8191499"/>
            <a:ext cx="13048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Cheap</a:t>
            </a:r>
          </a:p>
        </p:txBody>
      </p:sp>
      <p:sp>
        <p:nvSpPr>
          <p:cNvPr id="401" name="Shape 401"/>
          <p:cNvSpPr/>
          <p:nvPr/>
        </p:nvSpPr>
        <p:spPr>
          <a:xfrm>
            <a:off x="10767103" y="8191499"/>
            <a:ext cx="13048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Cheap</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title"/>
          </p:nvPr>
        </p:nvSpPr>
        <p:spPr>
          <a:prstGeom prst="rect">
            <a:avLst/>
          </a:prstGeom>
        </p:spPr>
        <p:txBody>
          <a:bodyPr/>
          <a:lstStyle/>
          <a:p>
            <a:pPr/>
            <a:r>
              <a:t>Becomes Slow at High Ratios</a:t>
            </a:r>
          </a:p>
        </p:txBody>
      </p:sp>
      <p:sp>
        <p:nvSpPr>
          <p:cNvPr id="406" name="Shape 406"/>
          <p:cNvSpPr/>
          <p:nvPr>
            <p:ph type="body" idx="1"/>
          </p:nvPr>
        </p:nvSpPr>
        <p:spPr>
          <a:xfrm>
            <a:off x="361950" y="1562100"/>
            <a:ext cx="12280900" cy="5715000"/>
          </a:xfrm>
          <a:prstGeom prst="rect">
            <a:avLst/>
          </a:prstGeom>
        </p:spPr>
        <p:txBody>
          <a:bodyPr/>
          <a:lstStyle/>
          <a:p>
            <a:pPr/>
            <a:r>
              <a:t>64 c4.2x EC2 Machines</a:t>
            </a:r>
          </a:p>
          <a:p>
            <a:pPr/>
            <a:r>
              <a:t>1 Server</a:t>
            </a:r>
          </a:p>
          <a:p>
            <a:pPr>
              <a:defRPr sz="3500"/>
            </a:pPr>
            <a:r>
              <a:t>MF on Netflix Dataset</a:t>
            </a:r>
          </a:p>
        </p:txBody>
      </p:sp>
      <p:sp>
        <p:nvSpPr>
          <p:cNvPr id="407" name="Shape 4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8" name="straggler_problem.pdf"/>
          <p:cNvPicPr>
            <a:picLocks noChangeAspect="1"/>
          </p:cNvPicPr>
          <p:nvPr/>
        </p:nvPicPr>
        <p:blipFill>
          <a:blip r:embed="rId3">
            <a:extLst/>
          </a:blip>
          <a:stretch>
            <a:fillRect/>
          </a:stretch>
        </p:blipFill>
        <p:spPr>
          <a:xfrm>
            <a:off x="6008389" y="3509306"/>
            <a:ext cx="6643683" cy="4850896"/>
          </a:xfrm>
          <a:prstGeom prst="rect">
            <a:avLst/>
          </a:prstGeom>
          <a:ln w="12700">
            <a:miter lim="400000"/>
          </a:ln>
        </p:spPr>
      </p:pic>
      <p:sp>
        <p:nvSpPr>
          <p:cNvPr id="409" name="Shape 409"/>
          <p:cNvSpPr/>
          <p:nvPr/>
        </p:nvSpPr>
        <p:spPr>
          <a:xfrm>
            <a:off x="8019510" y="8267699"/>
            <a:ext cx="13144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Costly</a:t>
            </a:r>
          </a:p>
        </p:txBody>
      </p:sp>
      <p:sp>
        <p:nvSpPr>
          <p:cNvPr id="410" name="Shape 410"/>
          <p:cNvSpPr/>
          <p:nvPr/>
        </p:nvSpPr>
        <p:spPr>
          <a:xfrm>
            <a:off x="10422046" y="8267699"/>
            <a:ext cx="13048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Cheap</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title"/>
          </p:nvPr>
        </p:nvSpPr>
        <p:spPr>
          <a:prstGeom prst="rect">
            <a:avLst/>
          </a:prstGeom>
        </p:spPr>
        <p:txBody>
          <a:bodyPr/>
          <a:lstStyle>
            <a:lvl1pPr>
              <a:defRPr sz="6300"/>
            </a:lvl1pPr>
          </a:lstStyle>
          <a:p>
            <a:pPr/>
            <a:r>
              <a:t>No Workers on Reliable (Stage #3)</a:t>
            </a:r>
          </a:p>
        </p:txBody>
      </p:sp>
      <p:sp>
        <p:nvSpPr>
          <p:cNvPr id="415" name="Shape 41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6" name="straggler_architecture.pdf"/>
          <p:cNvPicPr>
            <a:picLocks noChangeAspect="1"/>
          </p:cNvPicPr>
          <p:nvPr/>
        </p:nvPicPr>
        <p:blipFill>
          <a:blip r:embed="rId3">
            <a:extLst/>
          </a:blip>
          <a:stretch>
            <a:fillRect/>
          </a:stretch>
        </p:blipFill>
        <p:spPr>
          <a:xfrm>
            <a:off x="2165715" y="1540334"/>
            <a:ext cx="9065508" cy="6965032"/>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title"/>
          </p:nvPr>
        </p:nvSpPr>
        <p:spPr>
          <a:prstGeom prst="rect">
            <a:avLst/>
          </a:prstGeom>
        </p:spPr>
        <p:txBody>
          <a:bodyPr/>
          <a:lstStyle>
            <a:lvl1pPr>
              <a:defRPr sz="5900"/>
            </a:lvl1pPr>
          </a:lstStyle>
          <a:p>
            <a:pPr/>
            <a:r>
              <a:t>High Ratios no Longer a Problem</a:t>
            </a:r>
          </a:p>
        </p:txBody>
      </p:sp>
      <p:sp>
        <p:nvSpPr>
          <p:cNvPr id="421" name="Shape 421"/>
          <p:cNvSpPr/>
          <p:nvPr>
            <p:ph type="body" idx="1"/>
          </p:nvPr>
        </p:nvSpPr>
        <p:spPr>
          <a:xfrm>
            <a:off x="361950" y="1501798"/>
            <a:ext cx="12280900" cy="5715001"/>
          </a:xfrm>
          <a:prstGeom prst="rect">
            <a:avLst/>
          </a:prstGeom>
        </p:spPr>
        <p:txBody>
          <a:bodyPr/>
          <a:lstStyle/>
          <a:p>
            <a:pPr/>
            <a:r>
              <a:t>64 c4.2x EC2 Machines</a:t>
            </a:r>
          </a:p>
          <a:p>
            <a:pPr/>
            <a:r>
              <a:t>1 On-Demand </a:t>
            </a:r>
          </a:p>
          <a:p>
            <a:pPr>
              <a:defRPr sz="3600"/>
            </a:pPr>
            <a:r>
              <a:t>MF on Netflix Dataset</a:t>
            </a:r>
          </a:p>
        </p:txBody>
      </p:sp>
      <p:sp>
        <p:nvSpPr>
          <p:cNvPr id="422" name="Shape 42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3" name="straggler.pdf"/>
          <p:cNvPicPr>
            <a:picLocks noChangeAspect="1"/>
          </p:cNvPicPr>
          <p:nvPr/>
        </p:nvPicPr>
        <p:blipFill>
          <a:blip r:embed="rId3">
            <a:extLst/>
          </a:blip>
          <a:stretch>
            <a:fillRect/>
          </a:stretch>
        </p:blipFill>
        <p:spPr>
          <a:xfrm>
            <a:off x="5879580" y="3436738"/>
            <a:ext cx="6946755" cy="5059945"/>
          </a:xfrm>
          <a:prstGeom prst="rect">
            <a:avLst/>
          </a:prstGeom>
          <a:ln w="12700">
            <a:miter lim="400000"/>
          </a:ln>
        </p:spPr>
      </p:pic>
      <p:sp>
        <p:nvSpPr>
          <p:cNvPr id="424" name="Shape 424"/>
          <p:cNvSpPr/>
          <p:nvPr/>
        </p:nvSpPr>
        <p:spPr>
          <a:xfrm>
            <a:off x="7467420" y="8267699"/>
            <a:ext cx="13144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Costly</a:t>
            </a:r>
          </a:p>
        </p:txBody>
      </p:sp>
      <p:sp>
        <p:nvSpPr>
          <p:cNvPr id="425" name="Shape 425"/>
          <p:cNvSpPr/>
          <p:nvPr/>
        </p:nvSpPr>
        <p:spPr>
          <a:xfrm>
            <a:off x="9271858" y="8267699"/>
            <a:ext cx="13048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Cheap</a:t>
            </a:r>
          </a:p>
        </p:txBody>
      </p:sp>
      <p:sp>
        <p:nvSpPr>
          <p:cNvPr id="426" name="Shape 426"/>
          <p:cNvSpPr/>
          <p:nvPr/>
        </p:nvSpPr>
        <p:spPr>
          <a:xfrm>
            <a:off x="11066696" y="8267699"/>
            <a:ext cx="13048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Cheap</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title"/>
          </p:nvPr>
        </p:nvSpPr>
        <p:spPr>
          <a:prstGeom prst="rect">
            <a:avLst/>
          </a:prstGeom>
        </p:spPr>
        <p:txBody>
          <a:bodyPr/>
          <a:lstStyle/>
          <a:p>
            <a:pPr/>
            <a:r>
              <a:t>Transitioning between Stages</a:t>
            </a:r>
          </a:p>
        </p:txBody>
      </p:sp>
      <p:sp>
        <p:nvSpPr>
          <p:cNvPr id="431" name="Shape 43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80" name="Group 480"/>
          <p:cNvGrpSpPr/>
          <p:nvPr/>
        </p:nvGrpSpPr>
        <p:grpSpPr>
          <a:xfrm>
            <a:off x="721159" y="2465615"/>
            <a:ext cx="3519009" cy="2873686"/>
            <a:chOff x="0" y="0"/>
            <a:chExt cx="3519008" cy="2873684"/>
          </a:xfrm>
        </p:grpSpPr>
        <p:sp>
          <p:nvSpPr>
            <p:cNvPr id="432" name="Shape 432"/>
            <p:cNvSpPr/>
            <p:nvPr/>
          </p:nvSpPr>
          <p:spPr>
            <a:xfrm>
              <a:off x="0" y="487184"/>
              <a:ext cx="901416" cy="863417"/>
            </a:xfrm>
            <a:prstGeom prst="ellipse">
              <a:avLst/>
            </a:prstGeom>
            <a:solidFill>
              <a:srgbClr val="00FF00"/>
            </a:solidFill>
            <a:ln w="25400" cap="flat">
              <a:solidFill>
                <a:srgbClr val="85888D"/>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nvGrpSpPr>
            <p:cNvPr id="454" name="Group 454"/>
            <p:cNvGrpSpPr/>
            <p:nvPr/>
          </p:nvGrpSpPr>
          <p:grpSpPr>
            <a:xfrm>
              <a:off x="236212" y="1614637"/>
              <a:ext cx="2851289" cy="1259048"/>
              <a:chOff x="0" y="0"/>
              <a:chExt cx="2851287" cy="1259047"/>
            </a:xfrm>
          </p:grpSpPr>
          <p:grpSp>
            <p:nvGrpSpPr>
              <p:cNvPr id="452" name="Group 452"/>
              <p:cNvGrpSpPr/>
              <p:nvPr/>
            </p:nvGrpSpPr>
            <p:grpSpPr>
              <a:xfrm>
                <a:off x="0" y="0"/>
                <a:ext cx="2851288" cy="935949"/>
                <a:chOff x="0" y="0"/>
                <a:chExt cx="2851287" cy="935948"/>
              </a:xfrm>
            </p:grpSpPr>
            <p:grpSp>
              <p:nvGrpSpPr>
                <p:cNvPr id="435" name="Group 435"/>
                <p:cNvGrpSpPr/>
                <p:nvPr/>
              </p:nvGrpSpPr>
              <p:grpSpPr>
                <a:xfrm>
                  <a:off x="986281" y="493999"/>
                  <a:ext cx="878726" cy="402320"/>
                  <a:chOff x="0" y="0"/>
                  <a:chExt cx="878725" cy="402318"/>
                </a:xfrm>
              </p:grpSpPr>
              <p:sp>
                <p:nvSpPr>
                  <p:cNvPr id="433" name="Shape 433"/>
                  <p:cNvSpPr/>
                  <p:nvPr/>
                </p:nvSpPr>
                <p:spPr>
                  <a:xfrm>
                    <a:off x="0" y="0"/>
                    <a:ext cx="878726" cy="40231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34" name="Shape 434"/>
                  <p:cNvSpPr/>
                  <p:nvPr/>
                </p:nvSpPr>
                <p:spPr>
                  <a:xfrm>
                    <a:off x="77513" y="66943"/>
                    <a:ext cx="723699" cy="285622"/>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nvGrpSpPr>
                <p:cNvPr id="438" name="Group 438"/>
                <p:cNvGrpSpPr/>
                <p:nvPr/>
              </p:nvGrpSpPr>
              <p:grpSpPr>
                <a:xfrm>
                  <a:off x="63065" y="493999"/>
                  <a:ext cx="878726" cy="402320"/>
                  <a:chOff x="0" y="0"/>
                  <a:chExt cx="878725" cy="402318"/>
                </a:xfrm>
              </p:grpSpPr>
              <p:sp>
                <p:nvSpPr>
                  <p:cNvPr id="436" name="Shape 436"/>
                  <p:cNvSpPr/>
                  <p:nvPr/>
                </p:nvSpPr>
                <p:spPr>
                  <a:xfrm>
                    <a:off x="0" y="0"/>
                    <a:ext cx="878726" cy="40231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37" name="Shape 437"/>
                  <p:cNvSpPr/>
                  <p:nvPr/>
                </p:nvSpPr>
                <p:spPr>
                  <a:xfrm>
                    <a:off x="86107" y="58348"/>
                    <a:ext cx="723700" cy="28562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
              <p:nvSpPr>
                <p:cNvPr id="439" name="Shape 439"/>
                <p:cNvSpPr/>
                <p:nvPr/>
              </p:nvSpPr>
              <p:spPr>
                <a:xfrm>
                  <a:off x="0" y="0"/>
                  <a:ext cx="2851288" cy="935949"/>
                </a:xfrm>
                <a:prstGeom prst="rect">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a:defRPr sz="2100">
                      <a:latin typeface="Helvetica Light"/>
                      <a:ea typeface="Helvetica Light"/>
                      <a:cs typeface="Helvetica Light"/>
                      <a:sym typeface="Helvetica Light"/>
                    </a:defRPr>
                  </a:pPr>
                </a:p>
              </p:txBody>
            </p:sp>
            <p:grpSp>
              <p:nvGrpSpPr>
                <p:cNvPr id="442" name="Group 442"/>
                <p:cNvGrpSpPr/>
                <p:nvPr/>
              </p:nvGrpSpPr>
              <p:grpSpPr>
                <a:xfrm>
                  <a:off x="63065" y="51211"/>
                  <a:ext cx="878726" cy="402320"/>
                  <a:chOff x="0" y="0"/>
                  <a:chExt cx="878725" cy="402318"/>
                </a:xfrm>
              </p:grpSpPr>
              <p:sp>
                <p:nvSpPr>
                  <p:cNvPr id="440" name="Shape 440"/>
                  <p:cNvSpPr/>
                  <p:nvPr/>
                </p:nvSpPr>
                <p:spPr>
                  <a:xfrm>
                    <a:off x="0" y="0"/>
                    <a:ext cx="878726" cy="40231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41" name="Shape 441"/>
                  <p:cNvSpPr/>
                  <p:nvPr/>
                </p:nvSpPr>
                <p:spPr>
                  <a:xfrm>
                    <a:off x="86107" y="58348"/>
                    <a:ext cx="723700" cy="28562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nvGrpSpPr>
                <p:cNvPr id="445" name="Group 445"/>
                <p:cNvGrpSpPr/>
                <p:nvPr/>
              </p:nvGrpSpPr>
              <p:grpSpPr>
                <a:xfrm>
                  <a:off x="986281" y="51211"/>
                  <a:ext cx="878726" cy="402320"/>
                  <a:chOff x="0" y="0"/>
                  <a:chExt cx="878725" cy="402318"/>
                </a:xfrm>
              </p:grpSpPr>
              <p:sp>
                <p:nvSpPr>
                  <p:cNvPr id="443" name="Shape 443"/>
                  <p:cNvSpPr/>
                  <p:nvPr/>
                </p:nvSpPr>
                <p:spPr>
                  <a:xfrm>
                    <a:off x="0" y="0"/>
                    <a:ext cx="878726" cy="40231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44" name="Shape 444"/>
                  <p:cNvSpPr/>
                  <p:nvPr/>
                </p:nvSpPr>
                <p:spPr>
                  <a:xfrm>
                    <a:off x="86107" y="58348"/>
                    <a:ext cx="723700" cy="28562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nvGrpSpPr>
                <p:cNvPr id="448" name="Group 448"/>
                <p:cNvGrpSpPr/>
                <p:nvPr/>
              </p:nvGrpSpPr>
              <p:grpSpPr>
                <a:xfrm>
                  <a:off x="1909497" y="35894"/>
                  <a:ext cx="878726" cy="402320"/>
                  <a:chOff x="0" y="0"/>
                  <a:chExt cx="878725" cy="402318"/>
                </a:xfrm>
              </p:grpSpPr>
              <p:sp>
                <p:nvSpPr>
                  <p:cNvPr id="446" name="Shape 446"/>
                  <p:cNvSpPr/>
                  <p:nvPr/>
                </p:nvSpPr>
                <p:spPr>
                  <a:xfrm>
                    <a:off x="0" y="0"/>
                    <a:ext cx="878726" cy="40231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47" name="Shape 447"/>
                  <p:cNvSpPr/>
                  <p:nvPr/>
                </p:nvSpPr>
                <p:spPr>
                  <a:xfrm>
                    <a:off x="86107" y="58348"/>
                    <a:ext cx="723700" cy="28562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nvGrpSpPr>
                <p:cNvPr id="451" name="Group 451"/>
                <p:cNvGrpSpPr/>
                <p:nvPr/>
              </p:nvGrpSpPr>
              <p:grpSpPr>
                <a:xfrm>
                  <a:off x="1909497" y="493999"/>
                  <a:ext cx="878726" cy="402320"/>
                  <a:chOff x="0" y="0"/>
                  <a:chExt cx="878725" cy="402318"/>
                </a:xfrm>
              </p:grpSpPr>
              <p:sp>
                <p:nvSpPr>
                  <p:cNvPr id="449" name="Shape 449"/>
                  <p:cNvSpPr/>
                  <p:nvPr/>
                </p:nvSpPr>
                <p:spPr>
                  <a:xfrm>
                    <a:off x="0" y="0"/>
                    <a:ext cx="878726" cy="40231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50" name="Shape 450"/>
                  <p:cNvSpPr/>
                  <p:nvPr/>
                </p:nvSpPr>
                <p:spPr>
                  <a:xfrm>
                    <a:off x="86107" y="58348"/>
                    <a:ext cx="723700" cy="28562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grpSp>
          <p:sp>
            <p:nvSpPr>
              <p:cNvPr id="453" name="Shape 453"/>
              <p:cNvSpPr/>
              <p:nvPr/>
            </p:nvSpPr>
            <p:spPr>
              <a:xfrm>
                <a:off x="503351" y="1004274"/>
                <a:ext cx="1953961" cy="2547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00">
                    <a:latin typeface="Helvetica Light"/>
                    <a:ea typeface="Helvetica Light"/>
                    <a:cs typeface="Helvetica Light"/>
                    <a:sym typeface="Helvetica Light"/>
                  </a:defRPr>
                </a:lvl1pPr>
              </a:lstStyle>
              <a:p>
                <a:pPr/>
                <a:r>
                  <a:t>Spot Instances (Cheap)</a:t>
                </a:r>
              </a:p>
            </p:txBody>
          </p:sp>
        </p:grpSp>
        <p:grpSp>
          <p:nvGrpSpPr>
            <p:cNvPr id="478" name="Group 478"/>
            <p:cNvGrpSpPr/>
            <p:nvPr/>
          </p:nvGrpSpPr>
          <p:grpSpPr>
            <a:xfrm>
              <a:off x="803958" y="0"/>
              <a:ext cx="2715051" cy="1542543"/>
              <a:chOff x="0" y="0"/>
              <a:chExt cx="2715049" cy="1542542"/>
            </a:xfrm>
          </p:grpSpPr>
          <p:grpSp>
            <p:nvGrpSpPr>
              <p:cNvPr id="476" name="Group 476"/>
              <p:cNvGrpSpPr/>
              <p:nvPr/>
            </p:nvGrpSpPr>
            <p:grpSpPr>
              <a:xfrm>
                <a:off x="250507" y="295242"/>
                <a:ext cx="2214036" cy="1247301"/>
                <a:chOff x="0" y="0"/>
                <a:chExt cx="2214035" cy="1247300"/>
              </a:xfrm>
            </p:grpSpPr>
            <p:sp>
              <p:nvSpPr>
                <p:cNvPr id="455" name="Shape 455"/>
                <p:cNvSpPr/>
                <p:nvPr/>
              </p:nvSpPr>
              <p:spPr>
                <a:xfrm>
                  <a:off x="0" y="0"/>
                  <a:ext cx="2214036" cy="1247301"/>
                </a:xfrm>
                <a:prstGeom prst="rect">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56" name="Shape 456"/>
                <p:cNvSpPr/>
                <p:nvPr/>
              </p:nvSpPr>
              <p:spPr>
                <a:xfrm>
                  <a:off x="1487477" y="22782"/>
                  <a:ext cx="701166" cy="578946"/>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57" name="Shape 457"/>
                <p:cNvSpPr/>
                <p:nvPr/>
              </p:nvSpPr>
              <p:spPr>
                <a:xfrm>
                  <a:off x="1549327" y="316639"/>
                  <a:ext cx="577465" cy="227909"/>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58" name="Shape 458"/>
                <p:cNvSpPr/>
                <p:nvPr/>
              </p:nvSpPr>
              <p:spPr>
                <a:xfrm>
                  <a:off x="1526095" y="65317"/>
                  <a:ext cx="618716" cy="223798"/>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59" name="Shape 459"/>
                <p:cNvSpPr/>
                <p:nvPr/>
              </p:nvSpPr>
              <p:spPr>
                <a:xfrm>
                  <a:off x="1488780" y="640158"/>
                  <a:ext cx="701166" cy="578945"/>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0" name="Shape 460"/>
                <p:cNvSpPr/>
                <p:nvPr/>
              </p:nvSpPr>
              <p:spPr>
                <a:xfrm>
                  <a:off x="1550631" y="934015"/>
                  <a:ext cx="577465" cy="227908"/>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1" name="Shape 461"/>
                <p:cNvSpPr/>
                <p:nvPr/>
              </p:nvSpPr>
              <p:spPr>
                <a:xfrm>
                  <a:off x="1527398" y="682692"/>
                  <a:ext cx="618717" cy="227909"/>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2" name="Shape 462"/>
                <p:cNvSpPr/>
                <p:nvPr/>
              </p:nvSpPr>
              <p:spPr>
                <a:xfrm>
                  <a:off x="760345" y="640158"/>
                  <a:ext cx="701166" cy="578945"/>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3" name="Shape 463"/>
                <p:cNvSpPr/>
                <p:nvPr/>
              </p:nvSpPr>
              <p:spPr>
                <a:xfrm>
                  <a:off x="822195" y="934015"/>
                  <a:ext cx="577465" cy="227908"/>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4" name="Shape 464"/>
                <p:cNvSpPr/>
                <p:nvPr/>
              </p:nvSpPr>
              <p:spPr>
                <a:xfrm>
                  <a:off x="798963" y="682692"/>
                  <a:ext cx="618716" cy="227909"/>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5" name="Shape 465"/>
                <p:cNvSpPr/>
                <p:nvPr/>
              </p:nvSpPr>
              <p:spPr>
                <a:xfrm>
                  <a:off x="31909" y="640158"/>
                  <a:ext cx="701166" cy="578945"/>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6" name="Shape 466"/>
                <p:cNvSpPr/>
                <p:nvPr/>
              </p:nvSpPr>
              <p:spPr>
                <a:xfrm>
                  <a:off x="93760" y="934015"/>
                  <a:ext cx="577465" cy="227908"/>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7" name="Shape 467"/>
                <p:cNvSpPr/>
                <p:nvPr/>
              </p:nvSpPr>
              <p:spPr>
                <a:xfrm>
                  <a:off x="70527" y="682692"/>
                  <a:ext cx="618717" cy="227909"/>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8" name="Shape 468"/>
                <p:cNvSpPr/>
                <p:nvPr/>
              </p:nvSpPr>
              <p:spPr>
                <a:xfrm>
                  <a:off x="22525" y="709210"/>
                  <a:ext cx="714721" cy="174873"/>
                </a:xfrm>
                <a:prstGeom prst="rect">
                  <a:avLst/>
                </a:prstGeom>
                <a:noFill/>
                <a:ln w="12700" cap="flat">
                  <a:noFill/>
                  <a:miter lim="400000"/>
                </a:ln>
                <a:effectLst/>
              </p:spPr>
              <p:txBody>
                <a:bodyPr wrap="square" lIns="50800" tIns="50800" rIns="50800" bIns="50800" numCol="1" anchor="ctr">
                  <a:noAutofit/>
                </a:bodyPr>
                <a:lstStyle/>
                <a:p>
                  <a:pPr>
                    <a:defRPr sz="2200">
                      <a:latin typeface="Helvetica Light"/>
                      <a:ea typeface="Helvetica Light"/>
                      <a:cs typeface="Helvetica Light"/>
                      <a:sym typeface="Helvetica Light"/>
                    </a:defRPr>
                  </a:pPr>
                </a:p>
              </p:txBody>
            </p:sp>
            <p:sp>
              <p:nvSpPr>
                <p:cNvPr id="469" name="Shape 469"/>
                <p:cNvSpPr/>
                <p:nvPr/>
              </p:nvSpPr>
              <p:spPr>
                <a:xfrm>
                  <a:off x="759041" y="22782"/>
                  <a:ext cx="701166" cy="578946"/>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0" name="Shape 470"/>
                <p:cNvSpPr/>
                <p:nvPr/>
              </p:nvSpPr>
              <p:spPr>
                <a:xfrm>
                  <a:off x="797660" y="65317"/>
                  <a:ext cx="618716" cy="227908"/>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1" name="Shape 471"/>
                <p:cNvSpPr/>
                <p:nvPr/>
              </p:nvSpPr>
              <p:spPr>
                <a:xfrm>
                  <a:off x="749657" y="91835"/>
                  <a:ext cx="714721" cy="174872"/>
                </a:xfrm>
                <a:prstGeom prst="rect">
                  <a:avLst/>
                </a:prstGeom>
                <a:noFill/>
                <a:ln w="12700" cap="flat">
                  <a:noFill/>
                  <a:miter lim="400000"/>
                </a:ln>
                <a:effectLst/>
              </p:spPr>
              <p:txBody>
                <a:bodyPr wrap="square" lIns="50800" tIns="50800" rIns="50800" bIns="50800" numCol="1" anchor="ctr">
                  <a:noAutofit/>
                </a:bodyPr>
                <a:lstStyle/>
                <a:p>
                  <a:pPr>
                    <a:defRPr sz="2200">
                      <a:latin typeface="Helvetica Light"/>
                      <a:ea typeface="Helvetica Light"/>
                      <a:cs typeface="Helvetica Light"/>
                      <a:sym typeface="Helvetica Light"/>
                    </a:defRPr>
                  </a:pPr>
                </a:p>
              </p:txBody>
            </p:sp>
            <p:sp>
              <p:nvSpPr>
                <p:cNvPr id="472" name="Shape 472"/>
                <p:cNvSpPr/>
                <p:nvPr/>
              </p:nvSpPr>
              <p:spPr>
                <a:xfrm>
                  <a:off x="25393" y="22782"/>
                  <a:ext cx="701166" cy="578946"/>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3" name="Shape 473"/>
                <p:cNvSpPr/>
                <p:nvPr/>
              </p:nvSpPr>
              <p:spPr>
                <a:xfrm>
                  <a:off x="87243" y="316639"/>
                  <a:ext cx="577465" cy="227909"/>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4" name="Shape 474"/>
                <p:cNvSpPr/>
                <p:nvPr/>
              </p:nvSpPr>
              <p:spPr>
                <a:xfrm>
                  <a:off x="64011" y="65317"/>
                  <a:ext cx="618716" cy="227908"/>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5" name="Shape 475"/>
                <p:cNvSpPr/>
                <p:nvPr/>
              </p:nvSpPr>
              <p:spPr>
                <a:xfrm>
                  <a:off x="16008" y="91835"/>
                  <a:ext cx="714722" cy="174872"/>
                </a:xfrm>
                <a:prstGeom prst="rect">
                  <a:avLst/>
                </a:prstGeom>
                <a:noFill/>
                <a:ln w="12700" cap="flat">
                  <a:noFill/>
                  <a:miter lim="400000"/>
                </a:ln>
                <a:effectLst/>
              </p:spPr>
              <p:txBody>
                <a:bodyPr wrap="square" lIns="50800" tIns="50800" rIns="50800" bIns="50800" numCol="1" anchor="ctr">
                  <a:noAutofit/>
                </a:bodyPr>
                <a:lstStyle/>
                <a:p>
                  <a:pPr>
                    <a:defRPr sz="2200">
                      <a:latin typeface="Helvetica Light"/>
                      <a:ea typeface="Helvetica Light"/>
                      <a:cs typeface="Helvetica Light"/>
                      <a:sym typeface="Helvetica Light"/>
                    </a:defRPr>
                  </a:pPr>
                </a:p>
              </p:txBody>
            </p:sp>
          </p:grpSp>
          <p:sp>
            <p:nvSpPr>
              <p:cNvPr id="477" name="Shape 477"/>
              <p:cNvSpPr/>
              <p:nvPr/>
            </p:nvSpPr>
            <p:spPr>
              <a:xfrm>
                <a:off x="0" y="0"/>
                <a:ext cx="2715050" cy="257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00">
                    <a:latin typeface="Helvetica Light"/>
                    <a:ea typeface="Helvetica Light"/>
                    <a:cs typeface="Helvetica Light"/>
                    <a:sym typeface="Helvetica Light"/>
                  </a:defRPr>
                </a:lvl1pPr>
              </a:lstStyle>
              <a:p>
                <a:pPr/>
                <a:r>
                  <a:t>On-Demand Instances (Reliable)</a:t>
                </a:r>
              </a:p>
            </p:txBody>
          </p:sp>
        </p:grpSp>
        <p:sp>
          <p:nvSpPr>
            <p:cNvPr id="479" name="Shape 479"/>
            <p:cNvSpPr/>
            <p:nvPr/>
          </p:nvSpPr>
          <p:spPr>
            <a:xfrm>
              <a:off x="1865848" y="614334"/>
              <a:ext cx="577465" cy="227908"/>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pic>
        <p:nvPicPr>
          <p:cNvPr id="481" name="proxy_arch_fig.pdf"/>
          <p:cNvPicPr>
            <a:picLocks noChangeAspect="1"/>
          </p:cNvPicPr>
          <p:nvPr/>
        </p:nvPicPr>
        <p:blipFill>
          <a:blip r:embed="rId3">
            <a:extLst/>
          </a:blip>
          <a:stretch>
            <a:fillRect/>
          </a:stretch>
        </p:blipFill>
        <p:spPr>
          <a:xfrm>
            <a:off x="4636293" y="2298090"/>
            <a:ext cx="3732306" cy="3208879"/>
          </a:xfrm>
          <a:prstGeom prst="rect">
            <a:avLst/>
          </a:prstGeom>
          <a:ln w="12700">
            <a:miter lim="400000"/>
          </a:ln>
        </p:spPr>
      </p:pic>
      <p:pic>
        <p:nvPicPr>
          <p:cNvPr id="482" name="straggler_architecture.pdf"/>
          <p:cNvPicPr>
            <a:picLocks noChangeAspect="1"/>
          </p:cNvPicPr>
          <p:nvPr/>
        </p:nvPicPr>
        <p:blipFill>
          <a:blip r:embed="rId4">
            <a:extLst/>
          </a:blip>
          <a:stretch>
            <a:fillRect/>
          </a:stretch>
        </p:blipFill>
        <p:spPr>
          <a:xfrm>
            <a:off x="8966299" y="2502173"/>
            <a:ext cx="3645150" cy="2800570"/>
          </a:xfrm>
          <a:prstGeom prst="rect">
            <a:avLst/>
          </a:prstGeom>
          <a:ln w="12700">
            <a:miter lim="400000"/>
          </a:ln>
        </p:spPr>
      </p:pic>
      <p:sp>
        <p:nvSpPr>
          <p:cNvPr id="483" name="Shape 483"/>
          <p:cNvSpPr/>
          <p:nvPr/>
        </p:nvSpPr>
        <p:spPr>
          <a:xfrm>
            <a:off x="489555" y="5857350"/>
            <a:ext cx="9975182"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89000" indent="-571500" algn="l">
              <a:buSzPct val="110000"/>
              <a:buChar char="•"/>
            </a:pPr>
            <a:r>
              <a:t>Transition between stages at run-time</a:t>
            </a:r>
          </a:p>
          <a:p>
            <a:pPr lvl="3" marL="2401093" indent="-750093" algn="l">
              <a:buSzPct val="110000"/>
              <a:buChar char="-"/>
            </a:pPr>
            <a:r>
              <a:t>Little/No overhead for transitions</a:t>
            </a:r>
          </a:p>
          <a:p>
            <a:pPr lvl="3" marL="2401093" indent="-750093" algn="l">
              <a:buSzPct val="110000"/>
              <a:buChar char="-"/>
            </a:pPr>
            <a:r>
              <a:t>Transitions based on ratios</a:t>
            </a:r>
          </a:p>
        </p:txBody>
      </p:sp>
      <p:sp>
        <p:nvSpPr>
          <p:cNvPr id="484" name="Shape 484"/>
          <p:cNvSpPr/>
          <p:nvPr/>
        </p:nvSpPr>
        <p:spPr>
          <a:xfrm>
            <a:off x="1493970" y="1550307"/>
            <a:ext cx="197338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Stage #1</a:t>
            </a:r>
          </a:p>
        </p:txBody>
      </p:sp>
      <p:sp>
        <p:nvSpPr>
          <p:cNvPr id="485" name="Shape 485"/>
          <p:cNvSpPr/>
          <p:nvPr/>
        </p:nvSpPr>
        <p:spPr>
          <a:xfrm>
            <a:off x="5800924" y="1550307"/>
            <a:ext cx="197338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Stage #2</a:t>
            </a:r>
          </a:p>
        </p:txBody>
      </p:sp>
      <p:sp>
        <p:nvSpPr>
          <p:cNvPr id="486" name="Shape 486"/>
          <p:cNvSpPr/>
          <p:nvPr/>
        </p:nvSpPr>
        <p:spPr>
          <a:xfrm>
            <a:off x="10107879" y="1565418"/>
            <a:ext cx="1973387"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Stage #3</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title"/>
          </p:nvPr>
        </p:nvSpPr>
        <p:spPr>
          <a:prstGeom prst="rect">
            <a:avLst/>
          </a:prstGeom>
        </p:spPr>
        <p:txBody>
          <a:bodyPr/>
          <a:lstStyle/>
          <a:p>
            <a:pPr/>
            <a:r>
              <a:t>Efficiency of our Elasticity</a:t>
            </a:r>
          </a:p>
        </p:txBody>
      </p:sp>
      <p:sp>
        <p:nvSpPr>
          <p:cNvPr id="491" name="Shape 491"/>
          <p:cNvSpPr/>
          <p:nvPr>
            <p:ph type="body" idx="1"/>
          </p:nvPr>
        </p:nvSpPr>
        <p:spPr>
          <a:prstGeom prst="rect">
            <a:avLst/>
          </a:prstGeom>
        </p:spPr>
        <p:txBody>
          <a:bodyPr/>
          <a:lstStyle/>
          <a:p>
            <a:pPr/>
            <a:r>
              <a:t>4 machines ==&gt; 64 machines ==&gt; 4 machines</a:t>
            </a:r>
          </a:p>
        </p:txBody>
      </p:sp>
      <p:sp>
        <p:nvSpPr>
          <p:cNvPr id="492" name="Shape 49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3" name="add_then_remove.pdf"/>
          <p:cNvPicPr>
            <a:picLocks noChangeAspect="1"/>
          </p:cNvPicPr>
          <p:nvPr/>
        </p:nvPicPr>
        <p:blipFill>
          <a:blip r:embed="rId3">
            <a:extLst/>
          </a:blip>
          <a:stretch>
            <a:fillRect/>
          </a:stretch>
        </p:blipFill>
        <p:spPr>
          <a:xfrm>
            <a:off x="1181445" y="2768600"/>
            <a:ext cx="10654610" cy="571500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Shape 497"/>
          <p:cNvSpPr/>
          <p:nvPr>
            <p:ph type="title"/>
          </p:nvPr>
        </p:nvSpPr>
        <p:spPr>
          <a:prstGeom prst="rect">
            <a:avLst/>
          </a:prstGeom>
        </p:spPr>
        <p:txBody>
          <a:bodyPr/>
          <a:lstStyle/>
          <a:p>
            <a:pPr/>
            <a:r>
              <a:t>So now we have Agile Elasticity</a:t>
            </a:r>
          </a:p>
        </p:txBody>
      </p:sp>
      <p:sp>
        <p:nvSpPr>
          <p:cNvPr id="498" name="Shape 498"/>
          <p:cNvSpPr/>
          <p:nvPr>
            <p:ph type="body" idx="1"/>
          </p:nvPr>
        </p:nvSpPr>
        <p:spPr>
          <a:prstGeom prst="rect">
            <a:avLst/>
          </a:prstGeom>
        </p:spPr>
        <p:txBody>
          <a:bodyPr anchor="ctr"/>
          <a:lstStyle>
            <a:lvl1pPr>
              <a:defRPr b="1" sz="5500"/>
            </a:lvl1pPr>
          </a:lstStyle>
          <a:p>
            <a:pPr/>
            <a:r>
              <a:t>How do we take advantage of it?</a:t>
            </a:r>
          </a:p>
        </p:txBody>
      </p:sp>
      <p:sp>
        <p:nvSpPr>
          <p:cNvPr id="499" name="Shape 4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Overview</a:t>
            </a:r>
          </a:p>
        </p:txBody>
      </p:sp>
      <p:sp>
        <p:nvSpPr>
          <p:cNvPr id="152" name="Shape 152"/>
          <p:cNvSpPr/>
          <p:nvPr>
            <p:ph type="body" idx="1"/>
          </p:nvPr>
        </p:nvSpPr>
        <p:spPr>
          <a:prstGeom prst="rect">
            <a:avLst/>
          </a:prstGeom>
        </p:spPr>
        <p:txBody>
          <a:bodyPr/>
          <a:lstStyle/>
          <a:p>
            <a:pPr/>
            <a:r>
              <a:t>Motivation for elasticity in ML</a:t>
            </a:r>
          </a:p>
          <a:p>
            <a:pPr/>
            <a:r>
              <a:t>How to make Parameter Servers Elastic</a:t>
            </a:r>
          </a:p>
          <a:p>
            <a:pPr lvl="2"/>
            <a:r>
              <a:t>TierML</a:t>
            </a:r>
          </a:p>
          <a:p>
            <a:pPr/>
            <a:r>
              <a:t>How to take advantage of Elasticity</a:t>
            </a:r>
          </a:p>
          <a:p>
            <a:pPr lvl="2"/>
            <a:r>
              <a:t>BidBrain </a:t>
            </a:r>
          </a:p>
          <a:p>
            <a:pPr/>
            <a:r>
              <a:t>Evaluations of cost benefits and runtime benefits of elasticity for ML</a:t>
            </a:r>
          </a:p>
        </p:txBody>
      </p:sp>
      <p:sp>
        <p:nvSpPr>
          <p:cNvPr id="153" name="Shape 153"/>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Shape 503"/>
          <p:cNvSpPr/>
          <p:nvPr>
            <p:ph type="title"/>
          </p:nvPr>
        </p:nvSpPr>
        <p:spPr>
          <a:prstGeom prst="rect">
            <a:avLst/>
          </a:prstGeom>
        </p:spPr>
        <p:txBody>
          <a:bodyPr/>
          <a:lstStyle/>
          <a:p>
            <a:pPr/>
            <a:r>
              <a:t>Rules of the Amazon</a:t>
            </a:r>
          </a:p>
        </p:txBody>
      </p:sp>
      <p:sp>
        <p:nvSpPr>
          <p:cNvPr id="504" name="Shape 504"/>
          <p:cNvSpPr/>
          <p:nvPr>
            <p:ph type="body" idx="1"/>
          </p:nvPr>
        </p:nvSpPr>
        <p:spPr>
          <a:xfrm>
            <a:off x="355600" y="1562100"/>
            <a:ext cx="12280900" cy="6777607"/>
          </a:xfrm>
          <a:prstGeom prst="rect">
            <a:avLst/>
          </a:prstGeom>
        </p:spPr>
        <p:txBody>
          <a:bodyPr/>
          <a:lstStyle/>
          <a:p>
            <a:pPr/>
            <a:r>
              <a:t>Amazon EC2 Spot Market Rules:</a:t>
            </a:r>
          </a:p>
          <a:p>
            <a:pPr lvl="2"/>
            <a:r>
              <a:t>User specifies bid, number of instances and instance type</a:t>
            </a:r>
          </a:p>
          <a:p>
            <a:pPr lvl="2"/>
            <a:r>
              <a:t>Until Market Price rises about Bid Price you have resources</a:t>
            </a:r>
          </a:p>
          <a:p>
            <a:pPr lvl="2"/>
            <a:r>
              <a:t>Billed Market Price at the beginning of every hour</a:t>
            </a:r>
          </a:p>
          <a:p>
            <a:pPr lvl="2"/>
            <a:r>
              <a:t>If evicted, partial hour is free </a:t>
            </a:r>
          </a:p>
          <a:p>
            <a:pPr lvl="2"/>
            <a:r>
              <a:t>Each instance type has its own market in each zone</a:t>
            </a:r>
          </a:p>
        </p:txBody>
      </p:sp>
      <p:sp>
        <p:nvSpPr>
          <p:cNvPr id="505" name="Shape 50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 name="Shape 509"/>
          <p:cNvSpPr/>
          <p:nvPr>
            <p:ph type="title"/>
          </p:nvPr>
        </p:nvSpPr>
        <p:spPr>
          <a:prstGeom prst="rect">
            <a:avLst/>
          </a:prstGeom>
        </p:spPr>
        <p:txBody>
          <a:bodyPr/>
          <a:lstStyle>
            <a:lvl1pPr>
              <a:defRPr sz="6100"/>
            </a:lvl1pPr>
          </a:lstStyle>
          <a:p>
            <a:pPr/>
            <a:r>
              <a:t>BidBrain knows how to save you $$$$</a:t>
            </a:r>
          </a:p>
        </p:txBody>
      </p:sp>
      <p:sp>
        <p:nvSpPr>
          <p:cNvPr id="510" name="Shape 510"/>
          <p:cNvSpPr/>
          <p:nvPr>
            <p:ph type="body" idx="1"/>
          </p:nvPr>
        </p:nvSpPr>
        <p:spPr>
          <a:prstGeom prst="rect">
            <a:avLst/>
          </a:prstGeom>
        </p:spPr>
        <p:txBody>
          <a:bodyPr/>
          <a:lstStyle/>
          <a:p>
            <a:pPr/>
            <a:r>
              <a:t>BidBrain acts as resource manager</a:t>
            </a:r>
          </a:p>
          <a:p>
            <a:pPr/>
            <a:r>
              <a:t>Acquires resources from AWS and allocates them to TierML </a:t>
            </a:r>
          </a:p>
          <a:p>
            <a:pPr/>
            <a:r>
              <a:t>BidBrain creates allocations:</a:t>
            </a:r>
          </a:p>
          <a:p>
            <a:pPr lvl="2"/>
            <a:r>
              <a:t>allocation: (instance type, bid price, number of instances)</a:t>
            </a:r>
          </a:p>
        </p:txBody>
      </p:sp>
      <p:sp>
        <p:nvSpPr>
          <p:cNvPr id="511" name="Shape 51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Shape 515"/>
          <p:cNvSpPr/>
          <p:nvPr>
            <p:ph type="title"/>
          </p:nvPr>
        </p:nvSpPr>
        <p:spPr>
          <a:prstGeom prst="rect">
            <a:avLst/>
          </a:prstGeom>
        </p:spPr>
        <p:txBody>
          <a:bodyPr/>
          <a:lstStyle/>
          <a:p>
            <a:pPr/>
            <a:r>
              <a:t>BidBrain TierML Implementation</a:t>
            </a:r>
          </a:p>
        </p:txBody>
      </p:sp>
      <p:sp>
        <p:nvSpPr>
          <p:cNvPr id="516" name="Shape 51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519" name="Group 519"/>
          <p:cNvGrpSpPr/>
          <p:nvPr/>
        </p:nvGrpSpPr>
        <p:grpSpPr>
          <a:xfrm>
            <a:off x="4818062" y="1951181"/>
            <a:ext cx="2642467" cy="1079501"/>
            <a:chOff x="0" y="0"/>
            <a:chExt cx="2642465" cy="1079500"/>
          </a:xfrm>
        </p:grpSpPr>
        <p:sp>
          <p:nvSpPr>
            <p:cNvPr id="517" name="Shape 517"/>
            <p:cNvSpPr/>
            <p:nvPr/>
          </p:nvSpPr>
          <p:spPr>
            <a:xfrm>
              <a:off x="0" y="0"/>
              <a:ext cx="2642466" cy="1079500"/>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18" name="Shape 518"/>
            <p:cNvSpPr/>
            <p:nvPr/>
          </p:nvSpPr>
          <p:spPr>
            <a:xfrm>
              <a:off x="358110" y="177800"/>
              <a:ext cx="1926246"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BidBrain</a:t>
              </a:r>
            </a:p>
          </p:txBody>
        </p:sp>
      </p:grpSp>
      <p:grpSp>
        <p:nvGrpSpPr>
          <p:cNvPr id="522" name="Group 522"/>
          <p:cNvGrpSpPr/>
          <p:nvPr/>
        </p:nvGrpSpPr>
        <p:grpSpPr>
          <a:xfrm>
            <a:off x="396947" y="1817831"/>
            <a:ext cx="3526199" cy="1346201"/>
            <a:chOff x="0" y="0"/>
            <a:chExt cx="3526198" cy="1346200"/>
          </a:xfrm>
        </p:grpSpPr>
        <p:sp>
          <p:nvSpPr>
            <p:cNvPr id="520" name="Shape 520"/>
            <p:cNvSpPr/>
            <p:nvPr/>
          </p:nvSpPr>
          <p:spPr>
            <a:xfrm>
              <a:off x="0" y="57163"/>
              <a:ext cx="3526199" cy="1270001"/>
            </a:xfrm>
            <a:prstGeom prst="roundRect">
              <a:avLst>
                <a:gd name="adj" fmla="val 15000"/>
              </a:avLst>
            </a:prstGeom>
            <a:no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21" name="Shape 521"/>
            <p:cNvSpPr/>
            <p:nvPr/>
          </p:nvSpPr>
          <p:spPr>
            <a:xfrm>
              <a:off x="16563" y="-1"/>
              <a:ext cx="3384762" cy="1346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Spot Market </a:t>
              </a:r>
            </a:p>
            <a:p>
              <a:pPr/>
              <a:r>
                <a:t>Historical Data</a:t>
              </a:r>
            </a:p>
          </p:txBody>
        </p:sp>
      </p:grpSp>
      <p:grpSp>
        <p:nvGrpSpPr>
          <p:cNvPr id="525" name="Group 525"/>
          <p:cNvGrpSpPr/>
          <p:nvPr/>
        </p:nvGrpSpPr>
        <p:grpSpPr>
          <a:xfrm>
            <a:off x="8916699" y="1951181"/>
            <a:ext cx="2642466" cy="1079501"/>
            <a:chOff x="0" y="0"/>
            <a:chExt cx="2642465" cy="1079500"/>
          </a:xfrm>
        </p:grpSpPr>
        <p:sp>
          <p:nvSpPr>
            <p:cNvPr id="523" name="Shape 523"/>
            <p:cNvSpPr/>
            <p:nvPr/>
          </p:nvSpPr>
          <p:spPr>
            <a:xfrm>
              <a:off x="0" y="0"/>
              <a:ext cx="2642466" cy="1079500"/>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24" name="Shape 524"/>
            <p:cNvSpPr/>
            <p:nvPr/>
          </p:nvSpPr>
          <p:spPr>
            <a:xfrm>
              <a:off x="472186" y="177800"/>
              <a:ext cx="1698093"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TierML</a:t>
              </a:r>
            </a:p>
          </p:txBody>
        </p:sp>
      </p:grpSp>
      <p:grpSp>
        <p:nvGrpSpPr>
          <p:cNvPr id="528" name="Group 528"/>
          <p:cNvGrpSpPr/>
          <p:nvPr/>
        </p:nvGrpSpPr>
        <p:grpSpPr>
          <a:xfrm>
            <a:off x="4818062" y="4124613"/>
            <a:ext cx="2642467" cy="1079501"/>
            <a:chOff x="0" y="0"/>
            <a:chExt cx="2642465" cy="1079500"/>
          </a:xfrm>
        </p:grpSpPr>
        <p:sp>
          <p:nvSpPr>
            <p:cNvPr id="526" name="Shape 526"/>
            <p:cNvSpPr/>
            <p:nvPr/>
          </p:nvSpPr>
          <p:spPr>
            <a:xfrm>
              <a:off x="0" y="0"/>
              <a:ext cx="2642466" cy="1079500"/>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27" name="Shape 527"/>
            <p:cNvSpPr/>
            <p:nvPr/>
          </p:nvSpPr>
          <p:spPr>
            <a:xfrm>
              <a:off x="707502" y="177800"/>
              <a:ext cx="1227461"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AWS</a:t>
              </a:r>
            </a:p>
          </p:txBody>
        </p:sp>
      </p:grpSp>
      <p:grpSp>
        <p:nvGrpSpPr>
          <p:cNvPr id="532" name="Group 532"/>
          <p:cNvGrpSpPr/>
          <p:nvPr/>
        </p:nvGrpSpPr>
        <p:grpSpPr>
          <a:xfrm>
            <a:off x="81413" y="1931482"/>
            <a:ext cx="4736573" cy="6069505"/>
            <a:chOff x="0" y="0"/>
            <a:chExt cx="4736572" cy="6069503"/>
          </a:xfrm>
        </p:grpSpPr>
        <p:sp>
          <p:nvSpPr>
            <p:cNvPr id="529" name="Shape 529"/>
            <p:cNvSpPr/>
            <p:nvPr/>
          </p:nvSpPr>
          <p:spPr>
            <a:xfrm>
              <a:off x="3822393" y="524957"/>
              <a:ext cx="914180"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30" name="Shape 530"/>
            <p:cNvSpPr/>
            <p:nvPr/>
          </p:nvSpPr>
          <p:spPr>
            <a:xfrm>
              <a:off x="4105790" y="0"/>
              <a:ext cx="347385"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pPr/>
              <a:r>
                <a:t>2</a:t>
              </a:r>
            </a:p>
          </p:txBody>
        </p:sp>
        <p:sp>
          <p:nvSpPr>
            <p:cNvPr id="531" name="Shape 531"/>
            <p:cNvSpPr/>
            <p:nvPr/>
          </p:nvSpPr>
          <p:spPr>
            <a:xfrm>
              <a:off x="0" y="5041399"/>
              <a:ext cx="4157266" cy="1028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latin typeface="+mn-lt"/>
                  <a:ea typeface="+mn-ea"/>
                  <a:cs typeface="+mn-cs"/>
                  <a:sym typeface="Arial"/>
                </a:defRPr>
              </a:pPr>
              <a:r>
                <a:t>2) Feed Historic Spot </a:t>
              </a:r>
            </a:p>
            <a:p>
              <a:pPr>
                <a:defRPr sz="3200">
                  <a:latin typeface="+mn-lt"/>
                  <a:ea typeface="+mn-ea"/>
                  <a:cs typeface="+mn-cs"/>
                  <a:sym typeface="Arial"/>
                </a:defRPr>
              </a:pPr>
              <a:r>
                <a:t>Market into BidBrian</a:t>
              </a:r>
            </a:p>
          </p:txBody>
        </p:sp>
      </p:grpSp>
      <p:grpSp>
        <p:nvGrpSpPr>
          <p:cNvPr id="536" name="Group 536"/>
          <p:cNvGrpSpPr/>
          <p:nvPr/>
        </p:nvGrpSpPr>
        <p:grpSpPr>
          <a:xfrm>
            <a:off x="185145" y="1728282"/>
            <a:ext cx="8739036" cy="4901686"/>
            <a:chOff x="0" y="0"/>
            <a:chExt cx="8739034" cy="4901685"/>
          </a:xfrm>
        </p:grpSpPr>
        <p:sp>
          <p:nvSpPr>
            <p:cNvPr id="533" name="Shape 533"/>
            <p:cNvSpPr/>
            <p:nvPr/>
          </p:nvSpPr>
          <p:spPr>
            <a:xfrm flipH="1" flipV="1">
              <a:off x="7230957" y="485558"/>
              <a:ext cx="1508078"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34" name="Shape 534"/>
            <p:cNvSpPr/>
            <p:nvPr/>
          </p:nvSpPr>
          <p:spPr>
            <a:xfrm>
              <a:off x="7811304" y="0"/>
              <a:ext cx="347385"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pPr/>
              <a:r>
                <a:t>1</a:t>
              </a:r>
            </a:p>
          </p:txBody>
        </p:sp>
        <p:sp>
          <p:nvSpPr>
            <p:cNvPr id="535" name="Shape 535"/>
            <p:cNvSpPr/>
            <p:nvPr/>
          </p:nvSpPr>
          <p:spPr>
            <a:xfrm>
              <a:off x="0" y="3873580"/>
              <a:ext cx="3949802" cy="1028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3200">
                  <a:latin typeface="+mn-lt"/>
                  <a:ea typeface="+mn-ea"/>
                  <a:cs typeface="+mn-cs"/>
                  <a:sym typeface="Arial"/>
                </a:defRPr>
              </a:lvl1pPr>
            </a:lstStyle>
            <a:p>
              <a:pPr/>
              <a:r>
                <a:t>1) Application Characteristics</a:t>
              </a:r>
            </a:p>
          </p:txBody>
        </p:sp>
      </p:grpSp>
      <p:grpSp>
        <p:nvGrpSpPr>
          <p:cNvPr id="540" name="Group 540"/>
          <p:cNvGrpSpPr/>
          <p:nvPr/>
        </p:nvGrpSpPr>
        <p:grpSpPr>
          <a:xfrm>
            <a:off x="4536578" y="3038668"/>
            <a:ext cx="3931644" cy="3606382"/>
            <a:chOff x="0" y="0"/>
            <a:chExt cx="3931642" cy="3606380"/>
          </a:xfrm>
        </p:grpSpPr>
        <p:sp>
          <p:nvSpPr>
            <p:cNvPr id="537" name="Shape 537"/>
            <p:cNvSpPr/>
            <p:nvPr/>
          </p:nvSpPr>
          <p:spPr>
            <a:xfrm flipV="1">
              <a:off x="711802" y="-1"/>
              <a:ext cx="1" cy="107796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38" name="Shape 538"/>
            <p:cNvSpPr/>
            <p:nvPr/>
          </p:nvSpPr>
          <p:spPr>
            <a:xfrm>
              <a:off x="349343" y="253735"/>
              <a:ext cx="347384"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pPr/>
              <a:r>
                <a:t>3</a:t>
              </a:r>
            </a:p>
          </p:txBody>
        </p:sp>
        <p:sp>
          <p:nvSpPr>
            <p:cNvPr id="539" name="Shape 539"/>
            <p:cNvSpPr/>
            <p:nvPr/>
          </p:nvSpPr>
          <p:spPr>
            <a:xfrm>
              <a:off x="0" y="2578275"/>
              <a:ext cx="3931643" cy="1028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3200">
                  <a:latin typeface="+mn-lt"/>
                  <a:ea typeface="+mn-ea"/>
                  <a:cs typeface="+mn-cs"/>
                  <a:sym typeface="Arial"/>
                </a:defRPr>
              </a:pPr>
              <a:r>
                <a:t>3) Feed Spot Market</a:t>
              </a:r>
            </a:p>
            <a:p>
              <a:pPr algn="l">
                <a:defRPr sz="3200">
                  <a:latin typeface="+mn-lt"/>
                  <a:ea typeface="+mn-ea"/>
                  <a:cs typeface="+mn-cs"/>
                  <a:sym typeface="Arial"/>
                </a:defRPr>
              </a:pPr>
              <a:r>
                <a:t>Price into BidBrian</a:t>
              </a:r>
            </a:p>
          </p:txBody>
        </p:sp>
      </p:grpSp>
      <p:grpSp>
        <p:nvGrpSpPr>
          <p:cNvPr id="544" name="Group 544"/>
          <p:cNvGrpSpPr/>
          <p:nvPr/>
        </p:nvGrpSpPr>
        <p:grpSpPr>
          <a:xfrm>
            <a:off x="4562763" y="3038668"/>
            <a:ext cx="3547468" cy="4938507"/>
            <a:chOff x="0" y="0"/>
            <a:chExt cx="3547467" cy="4938505"/>
          </a:xfrm>
        </p:grpSpPr>
        <p:sp>
          <p:nvSpPr>
            <p:cNvPr id="541" name="Shape 541"/>
            <p:cNvSpPr/>
            <p:nvPr/>
          </p:nvSpPr>
          <p:spPr>
            <a:xfrm flipV="1">
              <a:off x="1587283" y="-1"/>
              <a:ext cx="1" cy="1077961"/>
            </a:xfrm>
            <a:prstGeom prst="line">
              <a:avLst/>
            </a:prstGeom>
            <a:noFill/>
            <a:ln w="38100" cap="flat">
              <a:solidFill>
                <a:srgbClr val="000000"/>
              </a:solidFill>
              <a:prstDash val="solid"/>
              <a:miter lim="400000"/>
              <a:headEnd type="triangle" w="med" len="med"/>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42" name="Shape 542"/>
            <p:cNvSpPr/>
            <p:nvPr/>
          </p:nvSpPr>
          <p:spPr>
            <a:xfrm>
              <a:off x="1241565" y="253735"/>
              <a:ext cx="347384"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pPr/>
              <a:r>
                <a:t>4</a:t>
              </a:r>
            </a:p>
          </p:txBody>
        </p:sp>
        <p:sp>
          <p:nvSpPr>
            <p:cNvPr id="543" name="Shape 543"/>
            <p:cNvSpPr/>
            <p:nvPr/>
          </p:nvSpPr>
          <p:spPr>
            <a:xfrm>
              <a:off x="0" y="3910401"/>
              <a:ext cx="3547468" cy="1028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3200">
                  <a:latin typeface="+mn-lt"/>
                  <a:ea typeface="+mn-ea"/>
                  <a:cs typeface="+mn-cs"/>
                  <a:sym typeface="Arial"/>
                </a:defRPr>
              </a:pPr>
              <a:r>
                <a:t>4) BidBrain makes</a:t>
              </a:r>
            </a:p>
            <a:p>
              <a:pPr algn="l">
                <a:defRPr sz="3200">
                  <a:latin typeface="+mn-lt"/>
                  <a:ea typeface="+mn-ea"/>
                  <a:cs typeface="+mn-cs"/>
                  <a:sym typeface="Arial"/>
                </a:defRPr>
              </a:pPr>
              <a:r>
                <a:t>allocation request</a:t>
              </a:r>
            </a:p>
          </p:txBody>
        </p:sp>
      </p:grpSp>
      <p:grpSp>
        <p:nvGrpSpPr>
          <p:cNvPr id="548" name="Group 548"/>
          <p:cNvGrpSpPr/>
          <p:nvPr/>
        </p:nvGrpSpPr>
        <p:grpSpPr>
          <a:xfrm>
            <a:off x="6804890" y="3038668"/>
            <a:ext cx="5960739" cy="3606382"/>
            <a:chOff x="0" y="0"/>
            <a:chExt cx="5960737" cy="3606380"/>
          </a:xfrm>
        </p:grpSpPr>
        <p:sp>
          <p:nvSpPr>
            <p:cNvPr id="545" name="Shape 545"/>
            <p:cNvSpPr/>
            <p:nvPr/>
          </p:nvSpPr>
          <p:spPr>
            <a:xfrm flipV="1">
              <a:off x="362459" y="-1"/>
              <a:ext cx="1" cy="107796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46" name="Shape 546"/>
            <p:cNvSpPr/>
            <p:nvPr/>
          </p:nvSpPr>
          <p:spPr>
            <a:xfrm>
              <a:off x="-1" y="253735"/>
              <a:ext cx="347385"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pPr/>
              <a:r>
                <a:t>5</a:t>
              </a:r>
            </a:p>
          </p:txBody>
        </p:sp>
        <p:sp>
          <p:nvSpPr>
            <p:cNvPr id="547" name="Shape 547"/>
            <p:cNvSpPr/>
            <p:nvPr/>
          </p:nvSpPr>
          <p:spPr>
            <a:xfrm>
              <a:off x="1961229" y="2578275"/>
              <a:ext cx="3999509" cy="1028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3200">
                  <a:latin typeface="+mn-lt"/>
                  <a:ea typeface="+mn-ea"/>
                  <a:cs typeface="+mn-cs"/>
                  <a:sym typeface="Arial"/>
                </a:defRPr>
              </a:pPr>
              <a:r>
                <a:t>5) AWS provides </a:t>
              </a:r>
            </a:p>
            <a:p>
              <a:pPr algn="l">
                <a:defRPr sz="3200">
                  <a:latin typeface="+mn-lt"/>
                  <a:ea typeface="+mn-ea"/>
                  <a:cs typeface="+mn-cs"/>
                  <a:sym typeface="Arial"/>
                </a:defRPr>
              </a:pPr>
              <a:r>
                <a:t>resources to BidBrain</a:t>
              </a:r>
            </a:p>
          </p:txBody>
        </p:sp>
      </p:grpSp>
      <p:grpSp>
        <p:nvGrpSpPr>
          <p:cNvPr id="552" name="Group 552"/>
          <p:cNvGrpSpPr/>
          <p:nvPr/>
        </p:nvGrpSpPr>
        <p:grpSpPr>
          <a:xfrm>
            <a:off x="7434574" y="2668154"/>
            <a:ext cx="5345235" cy="5309021"/>
            <a:chOff x="0" y="0"/>
            <a:chExt cx="5345233" cy="5309019"/>
          </a:xfrm>
        </p:grpSpPr>
        <p:sp>
          <p:nvSpPr>
            <p:cNvPr id="549" name="Shape 549"/>
            <p:cNvSpPr/>
            <p:nvPr/>
          </p:nvSpPr>
          <p:spPr>
            <a:xfrm flipH="1" flipV="1">
              <a:off x="0" y="23091"/>
              <a:ext cx="1508078" cy="1"/>
            </a:xfrm>
            <a:prstGeom prst="line">
              <a:avLst/>
            </a:prstGeom>
            <a:noFill/>
            <a:ln w="38100" cap="flat">
              <a:solidFill>
                <a:srgbClr val="000000"/>
              </a:solidFill>
              <a:prstDash val="solid"/>
              <a:miter lim="400000"/>
              <a:headEnd type="triangle" w="med" len="med"/>
            </a:ln>
            <a:effectLst/>
          </p:spPr>
          <p:txBody>
            <a:bodyPr wrap="square" lIns="50800" tIns="50800" rIns="50800" bIns="50800" numCol="1" anchor="ctr">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50" name="Shape 550"/>
            <p:cNvSpPr/>
            <p:nvPr/>
          </p:nvSpPr>
          <p:spPr>
            <a:xfrm>
              <a:off x="580347" y="0"/>
              <a:ext cx="347384"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pPr/>
              <a:r>
                <a:t>6</a:t>
              </a:r>
            </a:p>
          </p:txBody>
        </p:sp>
        <p:sp>
          <p:nvSpPr>
            <p:cNvPr id="551" name="Shape 551"/>
            <p:cNvSpPr/>
            <p:nvPr/>
          </p:nvSpPr>
          <p:spPr>
            <a:xfrm>
              <a:off x="1263770" y="4280915"/>
              <a:ext cx="4081464" cy="1028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3200">
                  <a:latin typeface="+mn-lt"/>
                  <a:ea typeface="+mn-ea"/>
                  <a:cs typeface="+mn-cs"/>
                  <a:sym typeface="Arial"/>
                </a:defRPr>
              </a:pPr>
              <a:r>
                <a:t>6) BidBrain provides</a:t>
              </a:r>
            </a:p>
            <a:p>
              <a:pPr algn="l">
                <a:defRPr sz="3200">
                  <a:latin typeface="+mn-lt"/>
                  <a:ea typeface="+mn-ea"/>
                  <a:cs typeface="+mn-cs"/>
                  <a:sym typeface="Arial"/>
                </a:defRPr>
              </a:pPr>
              <a:r>
                <a:t>TierML with resources</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5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5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5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4" grpId="4"/>
      <p:bldP build="whole" bldLvl="1" animBg="1" rev="0" advAuto="0" spid="540" grpId="3"/>
      <p:bldP build="whole" bldLvl="1" animBg="1" rev="0" advAuto="0" spid="536" grpId="1"/>
      <p:bldP build="whole" bldLvl="1" animBg="1" rev="0" advAuto="0" spid="532" grpId="2"/>
      <p:bldP build="whole" bldLvl="1" animBg="1" rev="0" advAuto="0" spid="548" grpId="5"/>
      <p:bldP build="whole" bldLvl="1" animBg="1" rev="0" advAuto="0" spid="552" grpId="6"/>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Shape 556"/>
          <p:cNvSpPr/>
          <p:nvPr>
            <p:ph type="title"/>
          </p:nvPr>
        </p:nvSpPr>
        <p:spPr>
          <a:prstGeom prst="rect">
            <a:avLst/>
          </a:prstGeom>
        </p:spPr>
        <p:txBody>
          <a:bodyPr/>
          <a:lstStyle/>
          <a:p>
            <a:pPr/>
            <a:r>
              <a:t>Goal is to minimize cost per work</a:t>
            </a:r>
          </a:p>
        </p:txBody>
      </p:sp>
      <p:sp>
        <p:nvSpPr>
          <p:cNvPr id="557" name="Shape 557"/>
          <p:cNvSpPr/>
          <p:nvPr>
            <p:ph type="body" idx="1"/>
          </p:nvPr>
        </p:nvSpPr>
        <p:spPr>
          <a:prstGeom prst="rect">
            <a:avLst/>
          </a:prstGeom>
        </p:spPr>
        <p:txBody>
          <a:bodyPr/>
          <a:lstStyle/>
          <a:p>
            <a:pPr/>
            <a:r>
              <a:t>Computes cost per work for current allocations</a:t>
            </a:r>
          </a:p>
          <a:p>
            <a:pPr/>
            <a:r>
              <a:t>Builds a set of possible allocations</a:t>
            </a:r>
          </a:p>
          <a:p>
            <a:pPr lvl="2"/>
            <a:r>
              <a:t>Allocation = (Bid, Machine Type, # of Instances)</a:t>
            </a:r>
          </a:p>
          <a:p>
            <a:pPr marL="807357" indent="-489857">
              <a:defRPr sz="3600"/>
            </a:pPr>
            <a:r>
              <a:t>For each possible allocation:</a:t>
            </a:r>
          </a:p>
          <a:p>
            <a:pPr lvl="2"/>
            <a:r>
              <a:t>compute cost per work of current allocation + possible allocation</a:t>
            </a:r>
          </a:p>
          <a:p>
            <a:pPr marL="807357" indent="-489857">
              <a:defRPr sz="3600"/>
            </a:pPr>
            <a:r>
              <a:t>If it finds a lower cost per work, start the new allocation</a:t>
            </a:r>
          </a:p>
        </p:txBody>
      </p:sp>
      <p:sp>
        <p:nvSpPr>
          <p:cNvPr id="558" name="Shape 55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title"/>
          </p:nvPr>
        </p:nvSpPr>
        <p:spPr>
          <a:prstGeom prst="rect">
            <a:avLst/>
          </a:prstGeom>
        </p:spPr>
        <p:txBody>
          <a:bodyPr/>
          <a:lstStyle/>
          <a:p>
            <a:pPr/>
            <a:r>
              <a:t>Compute Expected Cost</a:t>
            </a:r>
          </a:p>
        </p:txBody>
      </p:sp>
      <p:sp>
        <p:nvSpPr>
          <p:cNvPr id="561" name="Shape 561"/>
          <p:cNvSpPr/>
          <p:nvPr>
            <p:ph type="body" idx="1"/>
          </p:nvPr>
        </p:nvSpPr>
        <p:spPr>
          <a:prstGeom prst="rect">
            <a:avLst/>
          </a:prstGeom>
        </p:spPr>
        <p:txBody>
          <a:bodyPr/>
          <a:lstStyle/>
          <a:p>
            <a:pPr/>
            <a:r>
              <a:t>Current Market Price</a:t>
            </a:r>
          </a:p>
          <a:p>
            <a:pPr/>
            <a:r>
              <a:t>Historic Market Price</a:t>
            </a:r>
          </a:p>
          <a:p>
            <a:pPr lvl="2"/>
            <a:r>
              <a:t>Bid Delta = Bid Price - Market Price</a:t>
            </a:r>
          </a:p>
          <a:p>
            <a:pPr/>
            <a:r>
              <a:t>c4.2xlarge instance type in zone us-east-1a:</a:t>
            </a:r>
          </a:p>
        </p:txBody>
      </p:sp>
      <p:sp>
        <p:nvSpPr>
          <p:cNvPr id="562" name="Shape 56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563" name="Table 563"/>
          <p:cNvGraphicFramePr/>
          <p:nvPr/>
        </p:nvGraphicFramePr>
        <p:xfrm>
          <a:off x="978268" y="4974761"/>
          <a:ext cx="11288450" cy="3307322"/>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841333"/>
                <a:gridCol w="3620565"/>
                <a:gridCol w="3801151"/>
              </a:tblGrid>
              <a:tr h="1093973">
                <a:tc>
                  <a:txBody>
                    <a:bodyPr/>
                    <a:lstStyle/>
                    <a:p>
                      <a:pPr defTabSz="914400">
                        <a:tabLst>
                          <a:tab pos="914400" algn="l"/>
                        </a:tabLst>
                      </a:pPr>
                      <a:r>
                        <a:rPr b="1" sz="3600">
                          <a:latin typeface="+mn-lt"/>
                          <a:ea typeface="+mn-ea"/>
                          <a:cs typeface="+mn-cs"/>
                          <a:sym typeface="Arial"/>
                        </a:rPr>
                        <a:t>Bid Delta</a:t>
                      </a:r>
                    </a:p>
                  </a:txBody>
                  <a:tcPr marL="50800" marR="50800" marT="50800" marB="50800" anchor="ctr" anchorCtr="0" horzOverflow="overflow"/>
                </a:tc>
                <a:tc>
                  <a:txBody>
                    <a:bodyPr/>
                    <a:lstStyle/>
                    <a:p>
                      <a:pPr defTabSz="914400">
                        <a:tabLst>
                          <a:tab pos="914400" algn="l"/>
                        </a:tabLst>
                      </a:pPr>
                      <a:r>
                        <a:rPr b="1" sz="3600">
                          <a:latin typeface="+mn-lt"/>
                          <a:ea typeface="+mn-ea"/>
                          <a:cs typeface="+mn-cs"/>
                          <a:sym typeface="Arial"/>
                        </a:rPr>
                        <a:t>Evicted within Hour</a:t>
                      </a:r>
                    </a:p>
                  </a:txBody>
                  <a:tcPr marL="50800" marR="50800" marT="50800" marB="50800" anchor="ctr" anchorCtr="0" horzOverflow="overflow"/>
                </a:tc>
                <a:tc>
                  <a:txBody>
                    <a:bodyPr/>
                    <a:lstStyle/>
                    <a:p>
                      <a:pPr defTabSz="914400">
                        <a:tabLst>
                          <a:tab pos="914400" algn="l"/>
                        </a:tabLst>
                      </a:pPr>
                      <a:r>
                        <a:rPr b="1" sz="3600">
                          <a:latin typeface="+mn-lt"/>
                          <a:ea typeface="+mn-ea"/>
                          <a:cs typeface="+mn-cs"/>
                          <a:sym typeface="Arial"/>
                        </a:rPr>
                        <a:t>Expected Time to Eviction</a:t>
                      </a:r>
                    </a:p>
                  </a:txBody>
                  <a:tcPr marL="50800" marR="50800" marT="50800" marB="50800" anchor="ctr" anchorCtr="0" horzOverflow="overflow"/>
                </a:tc>
              </a:tr>
              <a:tr h="1093973">
                <a:tc>
                  <a:txBody>
                    <a:bodyPr/>
                    <a:lstStyle/>
                    <a:p>
                      <a:pPr defTabSz="914400">
                        <a:tabLst>
                          <a:tab pos="914400" algn="l"/>
                        </a:tabLst>
                      </a:pPr>
                      <a:r>
                        <a:rPr sz="3600">
                          <a:latin typeface="+mn-lt"/>
                          <a:ea typeface="+mn-ea"/>
                          <a:cs typeface="+mn-cs"/>
                          <a:sym typeface="Arial"/>
                        </a:rPr>
                        <a:t>$0.0005</a:t>
                      </a:r>
                    </a:p>
                  </a:txBody>
                  <a:tcPr marL="50800" marR="50800" marT="50800" marB="50800" anchor="ctr" anchorCtr="0" horzOverflow="overflow"/>
                </a:tc>
                <a:tc>
                  <a:txBody>
                    <a:bodyPr/>
                    <a:lstStyle/>
                    <a:p>
                      <a:pPr defTabSz="914400">
                        <a:tabLst>
                          <a:tab pos="914400" algn="l"/>
                        </a:tabLst>
                      </a:pPr>
                      <a:r>
                        <a:rPr sz="3600">
                          <a:latin typeface="+mn-lt"/>
                          <a:ea typeface="+mn-ea"/>
                          <a:cs typeface="+mn-cs"/>
                          <a:sym typeface="Arial"/>
                        </a:rPr>
                        <a:t>55%</a:t>
                      </a:r>
                    </a:p>
                  </a:txBody>
                  <a:tcPr marL="50800" marR="50800" marT="50800" marB="50800" anchor="ctr" anchorCtr="0" horzOverflow="overflow"/>
                </a:tc>
                <a:tc>
                  <a:txBody>
                    <a:bodyPr/>
                    <a:lstStyle/>
                    <a:p>
                      <a:pPr defTabSz="914400">
                        <a:tabLst>
                          <a:tab pos="914400" algn="l"/>
                        </a:tabLst>
                      </a:pPr>
                      <a:r>
                        <a:rPr sz="3600">
                          <a:latin typeface="+mn-lt"/>
                          <a:ea typeface="+mn-ea"/>
                          <a:cs typeface="+mn-cs"/>
                          <a:sym typeface="Arial"/>
                        </a:rPr>
                        <a:t>42 Min</a:t>
                      </a:r>
                    </a:p>
                  </a:txBody>
                  <a:tcPr marL="50800" marR="50800" marT="50800" marB="50800" anchor="ctr" anchorCtr="0" horzOverflow="overflow"/>
                </a:tc>
              </a:tr>
              <a:tr h="1093973">
                <a:tc>
                  <a:txBody>
                    <a:bodyPr/>
                    <a:lstStyle/>
                    <a:p>
                      <a:pPr defTabSz="914400">
                        <a:tabLst>
                          <a:tab pos="914400" algn="l"/>
                        </a:tabLst>
                      </a:pPr>
                      <a:r>
                        <a:rPr sz="3600">
                          <a:latin typeface="+mn-lt"/>
                          <a:ea typeface="+mn-ea"/>
                          <a:cs typeface="+mn-cs"/>
                          <a:sym typeface="Arial"/>
                        </a:rPr>
                        <a:t>$0.01</a:t>
                      </a:r>
                    </a:p>
                  </a:txBody>
                  <a:tcPr marL="50800" marR="50800" marT="50800" marB="50800" anchor="ctr" anchorCtr="0" horzOverflow="overflow"/>
                </a:tc>
                <a:tc>
                  <a:txBody>
                    <a:bodyPr/>
                    <a:lstStyle/>
                    <a:p>
                      <a:pPr defTabSz="914400">
                        <a:tabLst>
                          <a:tab pos="914400" algn="l"/>
                        </a:tabLst>
                      </a:pPr>
                      <a:r>
                        <a:rPr sz="3600">
                          <a:latin typeface="+mn-lt"/>
                          <a:ea typeface="+mn-ea"/>
                          <a:cs typeface="+mn-cs"/>
                          <a:sym typeface="Arial"/>
                        </a:rPr>
                        <a:t>5.5%</a:t>
                      </a:r>
                    </a:p>
                  </a:txBody>
                  <a:tcPr marL="50800" marR="50800" marT="50800" marB="50800" anchor="ctr" anchorCtr="0" horzOverflow="overflow"/>
                </a:tc>
                <a:tc>
                  <a:txBody>
                    <a:bodyPr/>
                    <a:lstStyle/>
                    <a:p>
                      <a:pPr defTabSz="914400">
                        <a:tabLst>
                          <a:tab pos="914400" algn="l"/>
                        </a:tabLst>
                      </a:pPr>
                      <a:r>
                        <a:rPr sz="3600">
                          <a:latin typeface="+mn-lt"/>
                          <a:ea typeface="+mn-ea"/>
                          <a:cs typeface="+mn-cs"/>
                          <a:sym typeface="Arial"/>
                        </a:rPr>
                        <a:t> 738 Min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Shape 567"/>
          <p:cNvSpPr/>
          <p:nvPr>
            <p:ph type="title"/>
          </p:nvPr>
        </p:nvSpPr>
        <p:spPr>
          <a:prstGeom prst="rect">
            <a:avLst/>
          </a:prstGeom>
        </p:spPr>
        <p:txBody>
          <a:bodyPr/>
          <a:lstStyle/>
          <a:p>
            <a:pPr/>
            <a:r>
              <a:t>Compute Expected Work</a:t>
            </a:r>
          </a:p>
        </p:txBody>
      </p:sp>
      <p:sp>
        <p:nvSpPr>
          <p:cNvPr id="568" name="Shape 568"/>
          <p:cNvSpPr/>
          <p:nvPr>
            <p:ph type="body" idx="1"/>
          </p:nvPr>
        </p:nvSpPr>
        <p:spPr>
          <a:prstGeom prst="rect">
            <a:avLst/>
          </a:prstGeom>
        </p:spPr>
        <p:txBody>
          <a:bodyPr/>
          <a:lstStyle/>
          <a:p>
            <a:pPr/>
            <a:r>
              <a:t>TierML provides this information to BidBrain</a:t>
            </a:r>
          </a:p>
          <a:p>
            <a:pPr lvl="2"/>
            <a:r>
              <a:t>how long after startup do resources become productive</a:t>
            </a:r>
          </a:p>
          <a:p>
            <a:pPr lvl="2"/>
            <a:r>
              <a:t>Scalability</a:t>
            </a:r>
          </a:p>
          <a:p>
            <a:pPr lvl="2"/>
            <a:r>
              <a:t>Scale in/out overhead</a:t>
            </a:r>
          </a:p>
          <a:p>
            <a:pPr lvl="2"/>
            <a:r>
              <a:t>Eviction overhead </a:t>
            </a:r>
          </a:p>
        </p:txBody>
      </p:sp>
      <p:sp>
        <p:nvSpPr>
          <p:cNvPr id="569" name="Shape 56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Shape 571"/>
          <p:cNvSpPr/>
          <p:nvPr>
            <p:ph type="title"/>
          </p:nvPr>
        </p:nvSpPr>
        <p:spPr>
          <a:prstGeom prst="rect">
            <a:avLst/>
          </a:prstGeom>
        </p:spPr>
        <p:txBody>
          <a:bodyPr/>
          <a:lstStyle/>
          <a:p>
            <a:pPr/>
            <a:r>
              <a:t>When to Consider Allocatons</a:t>
            </a:r>
          </a:p>
        </p:txBody>
      </p:sp>
      <p:sp>
        <p:nvSpPr>
          <p:cNvPr id="572" name="Shape 572"/>
          <p:cNvSpPr/>
          <p:nvPr>
            <p:ph type="body" idx="1"/>
          </p:nvPr>
        </p:nvSpPr>
        <p:spPr>
          <a:xfrm>
            <a:off x="361950" y="1525154"/>
            <a:ext cx="12280900" cy="5715001"/>
          </a:xfrm>
          <a:prstGeom prst="rect">
            <a:avLst/>
          </a:prstGeom>
        </p:spPr>
        <p:txBody>
          <a:bodyPr/>
          <a:lstStyle/>
          <a:p>
            <a:pPr/>
            <a:r>
              <a:t>Every 2 minutes</a:t>
            </a:r>
          </a:p>
          <a:p>
            <a:pPr/>
            <a:r>
              <a:t>After any eviction event</a:t>
            </a:r>
          </a:p>
          <a:p>
            <a:pPr/>
            <a:r>
              <a:t>End of billing hour</a:t>
            </a:r>
          </a:p>
          <a:p>
            <a:pPr lvl="2"/>
            <a:r>
              <a:t>If not evicted</a:t>
            </a:r>
          </a:p>
          <a:p>
            <a:pPr lvl="2"/>
            <a:r>
              <a:t>At 58 minutes after allocation decision decide if we want to ‘re-up’ or terminate allocation</a:t>
            </a:r>
          </a:p>
        </p:txBody>
      </p:sp>
      <p:sp>
        <p:nvSpPr>
          <p:cNvPr id="573" name="Shape 57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Shape 575"/>
          <p:cNvSpPr/>
          <p:nvPr>
            <p:ph type="title"/>
          </p:nvPr>
        </p:nvSpPr>
        <p:spPr>
          <a:prstGeom prst="rect">
            <a:avLst/>
          </a:prstGeom>
        </p:spPr>
        <p:txBody>
          <a:bodyPr/>
          <a:lstStyle/>
          <a:p>
            <a:pPr/>
            <a:r>
              <a:t>Evaluation</a:t>
            </a:r>
          </a:p>
        </p:txBody>
      </p:sp>
      <p:sp>
        <p:nvSpPr>
          <p:cNvPr id="576" name="Shape 576"/>
          <p:cNvSpPr/>
          <p:nvPr>
            <p:ph type="body" idx="1"/>
          </p:nvPr>
        </p:nvSpPr>
        <p:spPr>
          <a:prstGeom prst="rect">
            <a:avLst/>
          </a:prstGeom>
        </p:spPr>
        <p:txBody>
          <a:bodyPr/>
          <a:lstStyle/>
          <a:p>
            <a:pPr/>
            <a:r>
              <a:t>TierML vs Checkpointing [Sharma et al ..]</a:t>
            </a:r>
          </a:p>
          <a:p>
            <a:pPr/>
            <a:r>
              <a:t>BidBrain vs Bid On-Demand Policy</a:t>
            </a:r>
          </a:p>
          <a:p>
            <a:pPr/>
            <a:r>
              <a:t>Bid On-Demand Policy (standard)</a:t>
            </a:r>
          </a:p>
          <a:p>
            <a:pPr lvl="2"/>
            <a:r>
              <a:t>Choose cheapest resource</a:t>
            </a:r>
          </a:p>
          <a:p>
            <a:pPr lvl="2"/>
            <a:r>
              <a:t>Bid On-demand Price (user bid = on-demand price)</a:t>
            </a:r>
          </a:p>
          <a:p>
            <a:pPr lvl="2"/>
            <a:r>
              <a:t>On eviction repeat </a:t>
            </a:r>
          </a:p>
        </p:txBody>
      </p:sp>
      <p:sp>
        <p:nvSpPr>
          <p:cNvPr id="577" name="Shape 57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9" name="Shape 579"/>
          <p:cNvSpPr/>
          <p:nvPr>
            <p:ph type="title"/>
          </p:nvPr>
        </p:nvSpPr>
        <p:spPr>
          <a:prstGeom prst="rect">
            <a:avLst/>
          </a:prstGeom>
        </p:spPr>
        <p:txBody>
          <a:bodyPr/>
          <a:lstStyle>
            <a:lvl1pPr>
              <a:defRPr sz="5600"/>
            </a:lvl1pPr>
          </a:lstStyle>
          <a:p>
            <a:pPr/>
            <a:r>
              <a:t>Combination of BidBrain &amp; TierML Wins</a:t>
            </a:r>
          </a:p>
        </p:txBody>
      </p:sp>
      <p:sp>
        <p:nvSpPr>
          <p:cNvPr id="580" name="Shape 58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1" name="Shape 581"/>
          <p:cNvSpPr/>
          <p:nvPr/>
        </p:nvSpPr>
        <p:spPr>
          <a:xfrm>
            <a:off x="3912555" y="7302027"/>
            <a:ext cx="1959162"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Standard</a:t>
            </a:r>
          </a:p>
          <a:p>
            <a:pPr>
              <a:defRPr sz="3800"/>
            </a:pPr>
            <a:r>
              <a:t>+ CKPts</a:t>
            </a:r>
          </a:p>
        </p:txBody>
      </p:sp>
      <p:sp>
        <p:nvSpPr>
          <p:cNvPr id="582" name="Shape 582"/>
          <p:cNvSpPr/>
          <p:nvPr/>
        </p:nvSpPr>
        <p:spPr>
          <a:xfrm>
            <a:off x="6809811" y="7302027"/>
            <a:ext cx="2169593"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BidBrain+</a:t>
            </a:r>
          </a:p>
          <a:p>
            <a:pPr>
              <a:defRPr sz="3800"/>
            </a:pPr>
            <a:r>
              <a:t>TierML</a:t>
            </a:r>
          </a:p>
        </p:txBody>
      </p:sp>
      <p:pic>
        <p:nvPicPr>
          <p:cNvPr id="583" name="cost_2hrs_edges.pdf"/>
          <p:cNvPicPr>
            <a:picLocks noChangeAspect="1"/>
          </p:cNvPicPr>
          <p:nvPr/>
        </p:nvPicPr>
        <p:blipFill>
          <a:blip r:embed="rId2">
            <a:extLst/>
          </a:blip>
          <a:stretch>
            <a:fillRect/>
          </a:stretch>
        </p:blipFill>
        <p:spPr>
          <a:xfrm>
            <a:off x="2113744" y="1436840"/>
            <a:ext cx="7772923" cy="6263831"/>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58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1" grpId="1"/>
      <p:bldP build="whole" bldLvl="1" animBg="1" rev="0" advAuto="0" spid="582" grpId="2"/>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Shape 585"/>
          <p:cNvSpPr/>
          <p:nvPr>
            <p:ph type="title"/>
          </p:nvPr>
        </p:nvSpPr>
        <p:spPr>
          <a:prstGeom prst="rect">
            <a:avLst/>
          </a:prstGeom>
        </p:spPr>
        <p:txBody>
          <a:bodyPr/>
          <a:lstStyle/>
          <a:p>
            <a:pPr/>
            <a:r>
              <a:t>BidBrain + TierML is also Faster</a:t>
            </a:r>
          </a:p>
        </p:txBody>
      </p:sp>
      <p:sp>
        <p:nvSpPr>
          <p:cNvPr id="586" name="Shape 5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7" name="runtime_bidbrain_2hrs_edges.pdf"/>
          <p:cNvPicPr>
            <a:picLocks noChangeAspect="1"/>
          </p:cNvPicPr>
          <p:nvPr/>
        </p:nvPicPr>
        <p:blipFill>
          <a:blip r:embed="rId2">
            <a:extLst/>
          </a:blip>
          <a:stretch>
            <a:fillRect/>
          </a:stretch>
        </p:blipFill>
        <p:spPr>
          <a:xfrm>
            <a:off x="1931539" y="1549596"/>
            <a:ext cx="8176444" cy="5947929"/>
          </a:xfrm>
          <a:prstGeom prst="rect">
            <a:avLst/>
          </a:prstGeom>
          <a:ln w="12700">
            <a:miter lim="400000"/>
          </a:ln>
        </p:spPr>
      </p:pic>
      <p:sp>
        <p:nvSpPr>
          <p:cNvPr id="588" name="Shape 588"/>
          <p:cNvSpPr/>
          <p:nvPr/>
        </p:nvSpPr>
        <p:spPr>
          <a:xfrm>
            <a:off x="4142593" y="7394043"/>
            <a:ext cx="1959162"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Standard</a:t>
            </a:r>
          </a:p>
          <a:p>
            <a:pPr>
              <a:defRPr sz="3800"/>
            </a:pPr>
            <a:r>
              <a:t>+ CKPts</a:t>
            </a:r>
          </a:p>
        </p:txBody>
      </p:sp>
      <p:sp>
        <p:nvSpPr>
          <p:cNvPr id="589" name="Shape 589"/>
          <p:cNvSpPr/>
          <p:nvPr/>
        </p:nvSpPr>
        <p:spPr>
          <a:xfrm>
            <a:off x="7039849" y="7394043"/>
            <a:ext cx="2169592"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BidBrain+</a:t>
            </a:r>
          </a:p>
          <a:p>
            <a:pPr>
              <a:defRPr sz="3800"/>
            </a:pPr>
            <a:r>
              <a:t>TierML</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58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9" grpId="2"/>
      <p:bldP build="whole" bldLvl="1" animBg="1" rev="0" advAuto="0" spid="588"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Dynamic Resource Availability</a:t>
            </a:r>
          </a:p>
        </p:txBody>
      </p:sp>
      <p:sp>
        <p:nvSpPr>
          <p:cNvPr id="158" name="Shape 158"/>
          <p:cNvSpPr/>
          <p:nvPr>
            <p:ph type="body" idx="1"/>
          </p:nvPr>
        </p:nvSpPr>
        <p:spPr>
          <a:prstGeom prst="rect">
            <a:avLst/>
          </a:prstGeom>
        </p:spPr>
        <p:txBody>
          <a:bodyPr/>
          <a:lstStyle/>
          <a:p>
            <a:pPr/>
            <a:r>
              <a:t>Revocable resources are common in clusters</a:t>
            </a:r>
          </a:p>
          <a:p>
            <a:pPr lvl="2"/>
            <a:r>
              <a:t>Best effort resource that can be preempted</a:t>
            </a:r>
          </a:p>
          <a:p>
            <a:pPr lvl="2"/>
            <a:r>
              <a:t>Yarn, Borg, Mesos, etc…</a:t>
            </a:r>
          </a:p>
          <a:p>
            <a:pPr/>
            <a:r>
              <a:t>Adding the element of cost savings in clouds</a:t>
            </a:r>
          </a:p>
          <a:p>
            <a:pPr lvl="2"/>
            <a:r>
              <a:t>Preemptible Instances in Google Compute Engine</a:t>
            </a:r>
          </a:p>
          <a:p>
            <a:pPr lvl="2"/>
            <a:r>
              <a:t>Spot Instances in Amazon EC2</a:t>
            </a:r>
          </a:p>
        </p:txBody>
      </p:sp>
      <p:sp>
        <p:nvSpPr>
          <p:cNvPr id="159" name="Shape 159"/>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1" name="Shape 591"/>
          <p:cNvSpPr/>
          <p:nvPr>
            <p:ph type="title"/>
          </p:nvPr>
        </p:nvSpPr>
        <p:spPr>
          <a:prstGeom prst="rect">
            <a:avLst/>
          </a:prstGeom>
        </p:spPr>
        <p:txBody>
          <a:bodyPr/>
          <a:lstStyle>
            <a:lvl1pPr>
              <a:defRPr sz="5600"/>
            </a:lvl1pPr>
          </a:lstStyle>
          <a:p>
            <a:pPr/>
            <a:r>
              <a:t>Importance of BidBrain</a:t>
            </a:r>
          </a:p>
        </p:txBody>
      </p:sp>
      <p:sp>
        <p:nvSpPr>
          <p:cNvPr id="592" name="Shape 59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3" name="Shape 593"/>
          <p:cNvSpPr/>
          <p:nvPr/>
        </p:nvSpPr>
        <p:spPr>
          <a:xfrm>
            <a:off x="3314456" y="7280694"/>
            <a:ext cx="1959162"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Standard</a:t>
            </a:r>
          </a:p>
          <a:p>
            <a:pPr>
              <a:defRPr sz="3800"/>
            </a:pPr>
            <a:r>
              <a:t>+CKPts</a:t>
            </a:r>
          </a:p>
        </p:txBody>
      </p:sp>
      <p:sp>
        <p:nvSpPr>
          <p:cNvPr id="594" name="Shape 594"/>
          <p:cNvSpPr/>
          <p:nvPr/>
        </p:nvSpPr>
        <p:spPr>
          <a:xfrm>
            <a:off x="5529169" y="7280694"/>
            <a:ext cx="1959162"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Standard</a:t>
            </a:r>
          </a:p>
          <a:p>
            <a:pPr>
              <a:defRPr sz="3800"/>
            </a:pPr>
            <a:r>
              <a:t>+TierML</a:t>
            </a:r>
          </a:p>
        </p:txBody>
      </p:sp>
      <p:pic>
        <p:nvPicPr>
          <p:cNvPr id="595" name="cost_2hrs.pdf"/>
          <p:cNvPicPr>
            <a:picLocks noChangeAspect="1"/>
          </p:cNvPicPr>
          <p:nvPr/>
        </p:nvPicPr>
        <p:blipFill>
          <a:blip r:embed="rId2">
            <a:extLst/>
          </a:blip>
          <a:stretch>
            <a:fillRect/>
          </a:stretch>
        </p:blipFill>
        <p:spPr>
          <a:xfrm>
            <a:off x="2067722" y="1375314"/>
            <a:ext cx="8027324" cy="6484639"/>
          </a:xfrm>
          <a:prstGeom prst="rect">
            <a:avLst/>
          </a:prstGeom>
          <a:ln w="12700">
            <a:miter lim="400000"/>
          </a:ln>
        </p:spPr>
      </p:pic>
      <p:sp>
        <p:nvSpPr>
          <p:cNvPr id="596" name="Shape 596"/>
          <p:cNvSpPr/>
          <p:nvPr/>
        </p:nvSpPr>
        <p:spPr>
          <a:xfrm>
            <a:off x="7743881" y="7280694"/>
            <a:ext cx="2169593"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BidBrain+</a:t>
            </a:r>
          </a:p>
          <a:p>
            <a:pPr>
              <a:defRPr sz="3800"/>
            </a:pPr>
            <a:r>
              <a:t>TierML</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593"/>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94"/>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595"/>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5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4" grpId="2"/>
      <p:bldP build="whole" bldLvl="1" animBg="1" rev="0" advAuto="0" spid="595" grpId="3"/>
      <p:bldP build="whole" bldLvl="1" animBg="1" rev="0" advAuto="0" spid="593" grpId="1"/>
      <p:bldP build="whole" bldLvl="1" animBg="1" rev="0" advAuto="0" spid="596" grpId="4"/>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Shape 598"/>
          <p:cNvSpPr/>
          <p:nvPr>
            <p:ph type="title"/>
          </p:nvPr>
        </p:nvSpPr>
        <p:spPr>
          <a:prstGeom prst="rect">
            <a:avLst/>
          </a:prstGeom>
        </p:spPr>
        <p:txBody>
          <a:bodyPr/>
          <a:lstStyle>
            <a:lvl1pPr>
              <a:defRPr sz="5600"/>
            </a:lvl1pPr>
          </a:lstStyle>
          <a:p>
            <a:pPr/>
            <a:r>
              <a:t>Importance of Elasticity</a:t>
            </a:r>
          </a:p>
        </p:txBody>
      </p:sp>
      <p:sp>
        <p:nvSpPr>
          <p:cNvPr id="599" name="Shape 5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0" name="Shape 600"/>
          <p:cNvSpPr/>
          <p:nvPr/>
        </p:nvSpPr>
        <p:spPr>
          <a:xfrm>
            <a:off x="3314456" y="7280694"/>
            <a:ext cx="1959162"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Standard</a:t>
            </a:r>
          </a:p>
          <a:p>
            <a:pPr>
              <a:defRPr sz="3800"/>
            </a:pPr>
            <a:r>
              <a:t>+CKPts</a:t>
            </a:r>
          </a:p>
        </p:txBody>
      </p:sp>
      <p:sp>
        <p:nvSpPr>
          <p:cNvPr id="601" name="Shape 601"/>
          <p:cNvSpPr/>
          <p:nvPr/>
        </p:nvSpPr>
        <p:spPr>
          <a:xfrm>
            <a:off x="7743881" y="7280694"/>
            <a:ext cx="2169593"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BidBrain+</a:t>
            </a:r>
          </a:p>
          <a:p>
            <a:pPr>
              <a:defRPr sz="3800"/>
            </a:pPr>
            <a:r>
              <a:t>TierML</a:t>
            </a:r>
          </a:p>
        </p:txBody>
      </p:sp>
      <p:pic>
        <p:nvPicPr>
          <p:cNvPr id="602" name="cost_2hrs_elasticity.pdf"/>
          <p:cNvPicPr>
            <a:picLocks noChangeAspect="1"/>
          </p:cNvPicPr>
          <p:nvPr/>
        </p:nvPicPr>
        <p:blipFill>
          <a:blip r:embed="rId2">
            <a:extLst/>
          </a:blip>
          <a:stretch>
            <a:fillRect/>
          </a:stretch>
        </p:blipFill>
        <p:spPr>
          <a:xfrm>
            <a:off x="1984278" y="1406496"/>
            <a:ext cx="8063793" cy="6501645"/>
          </a:xfrm>
          <a:prstGeom prst="rect">
            <a:avLst/>
          </a:prstGeom>
          <a:ln w="12700">
            <a:miter lim="400000"/>
          </a:ln>
        </p:spPr>
      </p:pic>
      <p:sp>
        <p:nvSpPr>
          <p:cNvPr id="603" name="Shape 603"/>
          <p:cNvSpPr/>
          <p:nvPr/>
        </p:nvSpPr>
        <p:spPr>
          <a:xfrm>
            <a:off x="5564869" y="7280694"/>
            <a:ext cx="1887762"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BidBrain</a:t>
            </a:r>
          </a:p>
          <a:p>
            <a:pPr>
              <a:defRPr sz="3800"/>
            </a:pPr>
            <a:r>
              <a:t>+CKPts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60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601"/>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6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0" grpId="1"/>
      <p:bldP build="whole" bldLvl="1" animBg="1" rev="0" advAuto="0" spid="601" grpId="2"/>
      <p:bldP build="whole" bldLvl="1" animBg="1" rev="0" advAuto="0" spid="603" grpId="3"/>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5" name="Shape 605"/>
          <p:cNvSpPr/>
          <p:nvPr>
            <p:ph type="title"/>
          </p:nvPr>
        </p:nvSpPr>
        <p:spPr>
          <a:prstGeom prst="rect">
            <a:avLst/>
          </a:prstGeom>
        </p:spPr>
        <p:txBody>
          <a:bodyPr/>
          <a:lstStyle/>
          <a:p>
            <a:pPr/>
            <a:r>
              <a:t>Summary </a:t>
            </a:r>
          </a:p>
        </p:txBody>
      </p:sp>
      <p:sp>
        <p:nvSpPr>
          <p:cNvPr id="606" name="Shape 606"/>
          <p:cNvSpPr/>
          <p:nvPr>
            <p:ph type="body" idx="1"/>
          </p:nvPr>
        </p:nvSpPr>
        <p:spPr>
          <a:prstGeom prst="rect">
            <a:avLst/>
          </a:prstGeom>
        </p:spPr>
        <p:txBody>
          <a:bodyPr/>
          <a:lstStyle/>
          <a:p>
            <a:pPr/>
            <a:r>
              <a:t>Agile Elasticity (TierML) + Smart Bidding (BidBrain) take advantage of dynamic resource availability</a:t>
            </a:r>
          </a:p>
          <a:p>
            <a:pPr/>
            <a:r>
              <a:t>Future Work</a:t>
            </a:r>
          </a:p>
          <a:p>
            <a:pPr lvl="2"/>
            <a:r>
              <a:t>Generalizing BidBrain for other workloads</a:t>
            </a:r>
          </a:p>
        </p:txBody>
      </p:sp>
      <p:sp>
        <p:nvSpPr>
          <p:cNvPr id="607" name="Shape 6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title"/>
          </p:nvPr>
        </p:nvSpPr>
        <p:spPr>
          <a:prstGeom prst="rect">
            <a:avLst/>
          </a:prstGeom>
        </p:spPr>
        <p:txBody>
          <a:bodyPr/>
          <a:lstStyle/>
          <a:p>
            <a:pPr/>
            <a:r>
              <a:t>Backup Slides</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1" name="Shape 611"/>
          <p:cNvSpPr/>
          <p:nvPr>
            <p:ph type="title"/>
          </p:nvPr>
        </p:nvSpPr>
        <p:spPr>
          <a:prstGeom prst="rect">
            <a:avLst/>
          </a:prstGeom>
        </p:spPr>
        <p:txBody>
          <a:bodyPr/>
          <a:lstStyle/>
          <a:p>
            <a:pPr/>
            <a:r>
              <a:t>References</a:t>
            </a:r>
          </a:p>
        </p:txBody>
      </p:sp>
      <p:sp>
        <p:nvSpPr>
          <p:cNvPr id="612" name="Shape 612"/>
          <p:cNvSpPr/>
          <p:nvPr>
            <p:ph type="body" idx="1"/>
          </p:nvPr>
        </p:nvSpPr>
        <p:spPr>
          <a:prstGeom prst="rect">
            <a:avLst/>
          </a:prstGeom>
        </p:spPr>
        <p:txBody>
          <a:bodyPr/>
          <a:lstStyle/>
          <a:p>
            <a:pPr/>
            <a:r>
              <a:t>Sharma, Prateek, et al. "Flint: batch-interactive data-intensive processing on transient servers." Proceedings of the Eleventh European Conference on Computer Systems. ACM, 2016.</a:t>
            </a:r>
          </a:p>
        </p:txBody>
      </p:sp>
      <p:sp>
        <p:nvSpPr>
          <p:cNvPr id="613" name="Shape 61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5" name="Shape 615"/>
          <p:cNvSpPr/>
          <p:nvPr>
            <p:ph type="title"/>
          </p:nvPr>
        </p:nvSpPr>
        <p:spPr>
          <a:prstGeom prst="rect">
            <a:avLst/>
          </a:prstGeom>
        </p:spPr>
        <p:txBody>
          <a:bodyPr/>
          <a:lstStyle/>
          <a:p>
            <a:pPr/>
            <a:r>
              <a:t>BidBrain TierML Implementation</a:t>
            </a:r>
          </a:p>
        </p:txBody>
      </p:sp>
      <p:sp>
        <p:nvSpPr>
          <p:cNvPr id="616" name="Shape 61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17" name="TierML-BidBrain-integration.pdf"/>
          <p:cNvPicPr>
            <a:picLocks noChangeAspect="1"/>
          </p:cNvPicPr>
          <p:nvPr/>
        </p:nvPicPr>
        <p:blipFill>
          <a:blip r:embed="rId2">
            <a:extLst/>
          </a:blip>
          <a:stretch>
            <a:fillRect/>
          </a:stretch>
        </p:blipFill>
        <p:spPr>
          <a:xfrm>
            <a:off x="90308" y="2258287"/>
            <a:ext cx="12824184" cy="5179889"/>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Shape 619"/>
          <p:cNvSpPr/>
          <p:nvPr>
            <p:ph type="title"/>
          </p:nvPr>
        </p:nvSpPr>
        <p:spPr>
          <a:prstGeom prst="rect">
            <a:avLst/>
          </a:prstGeom>
        </p:spPr>
        <p:txBody>
          <a:bodyPr/>
          <a:lstStyle>
            <a:lvl1pPr>
              <a:defRPr sz="6200"/>
            </a:lvl1pPr>
          </a:lstStyle>
          <a:p>
            <a:pPr/>
            <a:r>
              <a:t>How much free compute do we get?</a:t>
            </a:r>
          </a:p>
        </p:txBody>
      </p:sp>
      <p:sp>
        <p:nvSpPr>
          <p:cNvPr id="620" name="Shape 62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1" name="CPU_Usage.pdf"/>
          <p:cNvPicPr>
            <a:picLocks noChangeAspect="1"/>
          </p:cNvPicPr>
          <p:nvPr/>
        </p:nvPicPr>
        <p:blipFill>
          <a:blip r:embed="rId2">
            <a:extLst/>
          </a:blip>
          <a:stretch>
            <a:fillRect/>
          </a:stretch>
        </p:blipFill>
        <p:spPr>
          <a:xfrm>
            <a:off x="1694298" y="1734738"/>
            <a:ext cx="9616204" cy="6569887"/>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Big $$$ Saving</a:t>
            </a:r>
          </a:p>
        </p:txBody>
      </p:sp>
      <p:sp>
        <p:nvSpPr>
          <p:cNvPr id="164" name="Shape 164"/>
          <p:cNvSpPr/>
          <p:nvPr>
            <p:ph type="body" idx="1"/>
          </p:nvPr>
        </p:nvSpPr>
        <p:spPr>
          <a:xfrm>
            <a:off x="361950" y="1723126"/>
            <a:ext cx="12280900" cy="5715001"/>
          </a:xfrm>
          <a:prstGeom prst="rect">
            <a:avLst/>
          </a:prstGeom>
        </p:spPr>
        <p:txBody>
          <a:bodyPr/>
          <a:lstStyle/>
          <a:p>
            <a:pPr/>
            <a:r>
              <a:t>Often 75-85% cheaper to use Spot Instances</a:t>
            </a:r>
          </a:p>
        </p:txBody>
      </p:sp>
      <p:sp>
        <p:nvSpPr>
          <p:cNvPr id="165" name="Shape 165"/>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aws_trace.pdf"/>
          <p:cNvPicPr>
            <a:picLocks noChangeAspect="1"/>
          </p:cNvPicPr>
          <p:nvPr/>
        </p:nvPicPr>
        <p:blipFill>
          <a:blip r:embed="rId3">
            <a:extLst/>
          </a:blip>
          <a:stretch>
            <a:fillRect/>
          </a:stretch>
        </p:blipFill>
        <p:spPr>
          <a:xfrm>
            <a:off x="2527300" y="2514600"/>
            <a:ext cx="10142935" cy="6042408"/>
          </a:xfrm>
          <a:prstGeom prst="rect">
            <a:avLst/>
          </a:prstGeom>
          <a:ln w="12700">
            <a:miter lim="400000"/>
          </a:ln>
        </p:spPr>
      </p:pic>
      <p:pic>
        <p:nvPicPr>
          <p:cNvPr id="167" name="aws_trace_on_demand.pdf"/>
          <p:cNvPicPr>
            <a:picLocks noChangeAspect="1"/>
          </p:cNvPicPr>
          <p:nvPr/>
        </p:nvPicPr>
        <p:blipFill>
          <a:blip r:embed="rId4">
            <a:extLst/>
          </a:blip>
          <a:stretch>
            <a:fillRect/>
          </a:stretch>
        </p:blipFill>
        <p:spPr>
          <a:xfrm>
            <a:off x="2529434" y="2514606"/>
            <a:ext cx="10142986" cy="6411236"/>
          </a:xfrm>
          <a:prstGeom prst="rect">
            <a:avLst/>
          </a:prstGeom>
          <a:ln w="12700">
            <a:miter lim="400000"/>
          </a:ln>
        </p:spPr>
      </p:pic>
      <p:pic>
        <p:nvPicPr>
          <p:cNvPr id="168" name="aws_trace_1.pdf"/>
          <p:cNvPicPr>
            <a:picLocks noChangeAspect="1"/>
          </p:cNvPicPr>
          <p:nvPr/>
        </p:nvPicPr>
        <p:blipFill>
          <a:blip r:embed="rId5">
            <a:extLst/>
          </a:blip>
          <a:stretch>
            <a:fillRect/>
          </a:stretch>
        </p:blipFill>
        <p:spPr>
          <a:xfrm>
            <a:off x="2539603" y="2514606"/>
            <a:ext cx="10118524" cy="6411134"/>
          </a:xfrm>
          <a:prstGeom prst="rect">
            <a:avLst/>
          </a:prstGeom>
          <a:ln w="12700">
            <a:miter lim="400000"/>
          </a:ln>
        </p:spPr>
      </p:pic>
      <p:grpSp>
        <p:nvGrpSpPr>
          <p:cNvPr id="171" name="Group 171"/>
          <p:cNvGrpSpPr/>
          <p:nvPr/>
        </p:nvGrpSpPr>
        <p:grpSpPr>
          <a:xfrm>
            <a:off x="437449" y="6861234"/>
            <a:ext cx="2610072" cy="1069681"/>
            <a:chOff x="0" y="0"/>
            <a:chExt cx="2610070" cy="1069680"/>
          </a:xfrm>
        </p:grpSpPr>
        <p:sp>
          <p:nvSpPr>
            <p:cNvPr id="169" name="Shape 169"/>
            <p:cNvSpPr/>
            <p:nvPr/>
          </p:nvSpPr>
          <p:spPr>
            <a:xfrm>
              <a:off x="1836799" y="669410"/>
              <a:ext cx="773272" cy="400271"/>
            </a:xfrm>
            <a:prstGeom prst="line">
              <a:avLst/>
            </a:prstGeom>
            <a:noFill/>
            <a:ln w="889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170" name="Shape 170"/>
            <p:cNvSpPr/>
            <p:nvPr/>
          </p:nvSpPr>
          <p:spPr>
            <a:xfrm>
              <a:off x="-1" y="0"/>
              <a:ext cx="2251548"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Low Cost</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67"/>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6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17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xit" nodeType="clickEffect" presetSubtype="0" presetID="1" grpId="4" fill="hold">
                                  <p:stCondLst>
                                    <p:cond delay="0"/>
                                  </p:stCondLst>
                                  <p:iterate type="el" backwards="0">
                                    <p:tmAbs val="0"/>
                                  </p:iterate>
                                  <p:childTnLst>
                                    <p:set>
                                      <p:cBhvr>
                                        <p:cTn id="17" fill="hold">
                                          <p:stCondLst>
                                            <p:cond delay="0"/>
                                          </p:stCondLst>
                                        </p:cTn>
                                        <p:tgtEl>
                                          <p:spTgt spid="168"/>
                                        </p:tgtEl>
                                        <p:attrNameLst>
                                          <p:attrName>style.visibility</p:attrName>
                                        </p:attrNameLst>
                                      </p:cBhvr>
                                      <p:to>
                                        <p:strVal val="hidden"/>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1" grpId="3"/>
      <p:bldP build="whole" bldLvl="1" animBg="1" rev="0" advAuto="0" spid="167" grpId="1"/>
      <p:bldP build="whole" bldLvl="1" animBg="1" rev="0" advAuto="0" spid="168" grpId="2"/>
      <p:bldP build="whole" bldLvl="1" animBg="1" rev="0" advAuto="0" spid="168" grpId="4"/>
      <p:bldP build="whole" bldLvl="1" animBg="1" rev="0" advAuto="0" spid="166" grpId="5"/>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How do you save $$$</a:t>
            </a:r>
          </a:p>
        </p:txBody>
      </p:sp>
      <p:sp>
        <p:nvSpPr>
          <p:cNvPr id="176" name="Shape 176"/>
          <p:cNvSpPr/>
          <p:nvPr>
            <p:ph type="body" idx="1"/>
          </p:nvPr>
        </p:nvSpPr>
        <p:spPr>
          <a:prstGeom prst="rect">
            <a:avLst/>
          </a:prstGeom>
        </p:spPr>
        <p:txBody>
          <a:bodyPr/>
          <a:lstStyle/>
          <a:p>
            <a:pPr/>
            <a:r>
              <a:t>Need agile elasticity</a:t>
            </a:r>
          </a:p>
          <a:p>
            <a:pPr lvl="2"/>
            <a:r>
              <a:t>Scale in and out efficiently and quickly</a:t>
            </a:r>
          </a:p>
          <a:p>
            <a:pPr/>
            <a:r>
              <a:t>Handle bulk revocations/evictions</a:t>
            </a:r>
          </a:p>
          <a:p>
            <a:pPr/>
            <a:r>
              <a:t>Don’t lose progress</a:t>
            </a:r>
          </a:p>
          <a:p>
            <a:pPr/>
            <a:r>
              <a:t>Little/no overhead</a:t>
            </a:r>
          </a:p>
        </p:txBody>
      </p:sp>
      <p:sp>
        <p:nvSpPr>
          <p:cNvPr id="177" name="Shape 177"/>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lvl1pPr>
              <a:defRPr sz="6000"/>
            </a:lvl1pPr>
          </a:lstStyle>
          <a:p>
            <a:pPr/>
            <a:r>
              <a:t>PS are great at Solving Iterative ML</a:t>
            </a:r>
          </a:p>
        </p:txBody>
      </p:sp>
      <p:sp>
        <p:nvSpPr>
          <p:cNvPr id="182" name="Shape 182"/>
          <p:cNvSpPr/>
          <p:nvPr>
            <p:ph type="body" idx="1"/>
          </p:nvPr>
        </p:nvSpPr>
        <p:spPr>
          <a:prstGeom prst="rect">
            <a:avLst/>
          </a:prstGeom>
        </p:spPr>
        <p:txBody>
          <a:bodyPr/>
          <a:lstStyle/>
          <a:p>
            <a:pPr/>
            <a:r>
              <a:t>Parameter Servers shard solution state across machines</a:t>
            </a:r>
          </a:p>
        </p:txBody>
      </p:sp>
      <p:sp>
        <p:nvSpPr>
          <p:cNvPr id="183" name="Shape 183"/>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4" name="parameter-server.pdf"/>
          <p:cNvPicPr>
            <a:picLocks noChangeAspect="1"/>
          </p:cNvPicPr>
          <p:nvPr/>
        </p:nvPicPr>
        <p:blipFill>
          <a:blip r:embed="rId3">
            <a:extLst/>
          </a:blip>
          <a:stretch>
            <a:fillRect/>
          </a:stretch>
        </p:blipFill>
        <p:spPr>
          <a:xfrm>
            <a:off x="6127280" y="3205492"/>
            <a:ext cx="6531826" cy="5522567"/>
          </a:xfrm>
          <a:prstGeom prst="rect">
            <a:avLst/>
          </a:prstGeom>
          <a:ln w="12700">
            <a:miter lim="400000"/>
          </a:ln>
        </p:spPr>
      </p:pic>
      <p:sp>
        <p:nvSpPr>
          <p:cNvPr id="185" name="Shape 185"/>
          <p:cNvSpPr/>
          <p:nvPr/>
        </p:nvSpPr>
        <p:spPr>
          <a:xfrm>
            <a:off x="301078" y="3158325"/>
            <a:ext cx="5797012" cy="2522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889000" indent="-571500" algn="l">
              <a:spcBef>
                <a:spcPts val="2400"/>
              </a:spcBef>
              <a:buSzPct val="110000"/>
              <a:buChar char="•"/>
              <a:defRPr>
                <a:latin typeface="+mn-lt"/>
                <a:ea typeface="+mn-ea"/>
                <a:cs typeface="+mn-cs"/>
                <a:sym typeface="Arial"/>
              </a:defRPr>
            </a:lvl1pPr>
          </a:lstStyle>
          <a:p>
            <a:pPr/>
            <a:r>
              <a:t>Current architecture has servers and workers on all machines</a:t>
            </a:r>
          </a:p>
        </p:txBody>
      </p:sp>
      <p:sp>
        <p:nvSpPr>
          <p:cNvPr id="186" name="Shape 186"/>
          <p:cNvSpPr/>
          <p:nvPr/>
        </p:nvSpPr>
        <p:spPr>
          <a:xfrm>
            <a:off x="301078" y="6176950"/>
            <a:ext cx="5797012" cy="13033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889000" indent="-571500" algn="l">
              <a:spcBef>
                <a:spcPts val="2400"/>
              </a:spcBef>
              <a:buSzPct val="110000"/>
              <a:buChar char="•"/>
              <a:defRPr>
                <a:latin typeface="+mn-lt"/>
                <a:ea typeface="+mn-ea"/>
                <a:cs typeface="+mn-cs"/>
                <a:sym typeface="Arial"/>
              </a:defRPr>
            </a:lvl1pPr>
          </a:lstStyle>
          <a:p>
            <a:pPr/>
            <a:r>
              <a:t>Used by IterStore, MxNet, Bosen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Current Options for PS Elasticity</a:t>
            </a:r>
          </a:p>
        </p:txBody>
      </p:sp>
      <p:sp>
        <p:nvSpPr>
          <p:cNvPr id="191" name="Shape 191"/>
          <p:cNvSpPr/>
          <p:nvPr>
            <p:ph type="body" idx="1"/>
          </p:nvPr>
        </p:nvSpPr>
        <p:spPr>
          <a:xfrm>
            <a:off x="355600" y="1562100"/>
            <a:ext cx="12280900" cy="6921500"/>
          </a:xfrm>
          <a:prstGeom prst="rect">
            <a:avLst/>
          </a:prstGeom>
        </p:spPr>
        <p:txBody>
          <a:bodyPr/>
          <a:lstStyle/>
          <a:p>
            <a:pPr/>
            <a:r>
              <a:t>Exploiting checkpointing support</a:t>
            </a:r>
          </a:p>
          <a:p>
            <a:pPr lvl="2"/>
            <a:r>
              <a:t>Need to checkpoint, stop, start up new resources, load the checkpoint</a:t>
            </a:r>
          </a:p>
          <a:p>
            <a:pPr lvl="2"/>
            <a:r>
              <a:t>Expensive and slow </a:t>
            </a:r>
          </a:p>
          <a:p>
            <a:pPr lvl="2"/>
            <a:r>
              <a:t>Run-time overhead</a:t>
            </a:r>
          </a:p>
          <a:p>
            <a:pPr/>
            <a:r>
              <a:t>Model Parameter Replication</a:t>
            </a:r>
          </a:p>
          <a:p>
            <a:pPr lvl="2"/>
            <a:r>
              <a:t>Doesn't tolerate bulk resizing</a:t>
            </a:r>
          </a:p>
          <a:p>
            <a:pPr lvl="2"/>
            <a:r>
              <a:t>Run-time overhead</a:t>
            </a:r>
          </a:p>
        </p:txBody>
      </p:sp>
      <p:sp>
        <p:nvSpPr>
          <p:cNvPr id="192" name="Shape 192"/>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r>
              <a:t>TierML: New Approach to Elasticity</a:t>
            </a:r>
          </a:p>
        </p:txBody>
      </p:sp>
      <p:sp>
        <p:nvSpPr>
          <p:cNvPr id="197" name="Shape 197"/>
          <p:cNvSpPr/>
          <p:nvPr>
            <p:ph type="body" idx="1"/>
          </p:nvPr>
        </p:nvSpPr>
        <p:spPr>
          <a:xfrm>
            <a:off x="355600" y="1562100"/>
            <a:ext cx="12280900" cy="6344369"/>
          </a:xfrm>
          <a:prstGeom prst="rect">
            <a:avLst/>
          </a:prstGeom>
        </p:spPr>
        <p:txBody>
          <a:bodyPr/>
          <a:lstStyle/>
          <a:p>
            <a:pPr/>
            <a:r>
              <a:t>Use tiers of reliable and un-reliable resources</a:t>
            </a:r>
          </a:p>
          <a:p>
            <a:pPr lvl="2"/>
            <a:r>
              <a:t>Revocable resources are un-reliable (transient)</a:t>
            </a:r>
          </a:p>
          <a:p>
            <a:pPr/>
            <a:r>
              <a:t>Maintain all state on reliable resources</a:t>
            </a:r>
          </a:p>
          <a:p>
            <a:pPr lvl="2"/>
            <a:r>
              <a:t>Parameter Servers only on On-demand Instances</a:t>
            </a:r>
          </a:p>
          <a:p>
            <a:pPr lvl="2"/>
            <a:r>
              <a:t>Spot Instances run workers only (initially)</a:t>
            </a:r>
          </a:p>
          <a:p>
            <a:pPr/>
            <a:r>
              <a:t>3 architecture stages </a:t>
            </a:r>
          </a:p>
          <a:p>
            <a:pPr lvl="2"/>
            <a:r>
              <a:t>stage set by ratio of transient to reliable resources</a:t>
            </a:r>
          </a:p>
        </p:txBody>
      </p:sp>
      <p:sp>
        <p:nvSpPr>
          <p:cNvPr id="198" name="Shape 198"/>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TierML Architecture Stage #1</a:t>
            </a:r>
          </a:p>
        </p:txBody>
      </p:sp>
      <p:sp>
        <p:nvSpPr>
          <p:cNvPr id="203" name="Shape 203"/>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06" name="Group 206"/>
          <p:cNvGrpSpPr/>
          <p:nvPr/>
        </p:nvGrpSpPr>
        <p:grpSpPr>
          <a:xfrm>
            <a:off x="2664818" y="2782541"/>
            <a:ext cx="2291636" cy="2195029"/>
            <a:chOff x="0" y="0"/>
            <a:chExt cx="2291634" cy="2195028"/>
          </a:xfrm>
        </p:grpSpPr>
        <p:sp>
          <p:nvSpPr>
            <p:cNvPr id="204" name="Shape 204"/>
            <p:cNvSpPr/>
            <p:nvPr/>
          </p:nvSpPr>
          <p:spPr>
            <a:xfrm>
              <a:off x="0" y="0"/>
              <a:ext cx="2291635" cy="2195029"/>
            </a:xfrm>
            <a:prstGeom prst="ellipse">
              <a:avLst/>
            </a:prstGeom>
            <a:solidFill>
              <a:srgbClr val="00FF00"/>
            </a:solidFill>
            <a:ln w="25400" cap="flat">
              <a:solidFill>
                <a:srgbClr val="85888D"/>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05" name="Shape 205"/>
            <p:cNvSpPr/>
            <p:nvPr/>
          </p:nvSpPr>
          <p:spPr>
            <a:xfrm>
              <a:off x="102029" y="544634"/>
              <a:ext cx="2087577"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600">
                  <a:latin typeface="Helvetica Light"/>
                  <a:ea typeface="Helvetica Light"/>
                  <a:cs typeface="Helvetica Light"/>
                  <a:sym typeface="Helvetica Light"/>
                </a:defRPr>
              </a:pPr>
              <a:r>
                <a:t>Elasticity</a:t>
              </a:r>
            </a:p>
            <a:p>
              <a:pPr>
                <a:defRPr sz="3600">
                  <a:latin typeface="Helvetica Light"/>
                  <a:ea typeface="Helvetica Light"/>
                  <a:cs typeface="Helvetica Light"/>
                  <a:sym typeface="Helvetica Light"/>
                </a:defRPr>
              </a:pPr>
              <a:r>
                <a:t>Controller</a:t>
              </a:r>
            </a:p>
          </p:txBody>
        </p:sp>
      </p:grpSp>
      <p:grpSp>
        <p:nvGrpSpPr>
          <p:cNvPr id="234" name="Group 234"/>
          <p:cNvGrpSpPr/>
          <p:nvPr/>
        </p:nvGrpSpPr>
        <p:grpSpPr>
          <a:xfrm>
            <a:off x="3265333" y="5648820"/>
            <a:ext cx="7248721" cy="3200829"/>
            <a:chOff x="0" y="0"/>
            <a:chExt cx="7248719" cy="3200828"/>
          </a:xfrm>
        </p:grpSpPr>
        <p:grpSp>
          <p:nvGrpSpPr>
            <p:cNvPr id="232" name="Group 232"/>
            <p:cNvGrpSpPr/>
            <p:nvPr/>
          </p:nvGrpSpPr>
          <p:grpSpPr>
            <a:xfrm>
              <a:off x="0" y="0"/>
              <a:ext cx="7248720" cy="2379428"/>
              <a:chOff x="0" y="0"/>
              <a:chExt cx="7248719" cy="2379427"/>
            </a:xfrm>
          </p:grpSpPr>
          <p:grpSp>
            <p:nvGrpSpPr>
              <p:cNvPr id="210" name="Group 210"/>
              <p:cNvGrpSpPr/>
              <p:nvPr/>
            </p:nvGrpSpPr>
            <p:grpSpPr>
              <a:xfrm>
                <a:off x="2507385" y="1255875"/>
                <a:ext cx="2233950" cy="1022801"/>
                <a:chOff x="0" y="0"/>
                <a:chExt cx="2233948" cy="1022800"/>
              </a:xfrm>
            </p:grpSpPr>
            <p:sp>
              <p:nvSpPr>
                <p:cNvPr id="207" name="Shape 207"/>
                <p:cNvSpPr/>
                <p:nvPr/>
              </p:nvSpPr>
              <p:spPr>
                <a:xfrm>
                  <a:off x="0" y="0"/>
                  <a:ext cx="2233949" cy="102280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08" name="Shape 208"/>
                <p:cNvSpPr/>
                <p:nvPr/>
              </p:nvSpPr>
              <p:spPr>
                <a:xfrm>
                  <a:off x="197058" y="170186"/>
                  <a:ext cx="1839833" cy="72612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09" name="Shape 209"/>
                <p:cNvSpPr/>
                <p:nvPr/>
              </p:nvSpPr>
              <p:spPr>
                <a:xfrm>
                  <a:off x="448590" y="254674"/>
                  <a:ext cx="1336769" cy="557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atin typeface="Helvetica Light"/>
                      <a:ea typeface="Helvetica Light"/>
                      <a:cs typeface="Helvetica Light"/>
                      <a:sym typeface="Helvetica Light"/>
                    </a:defRPr>
                  </a:lvl1pPr>
                </a:lstStyle>
                <a:p>
                  <a:pPr/>
                  <a:r>
                    <a:t>Worker</a:t>
                  </a:r>
                </a:p>
              </p:txBody>
            </p:sp>
          </p:grpSp>
          <p:grpSp>
            <p:nvGrpSpPr>
              <p:cNvPr id="214" name="Group 214"/>
              <p:cNvGrpSpPr/>
              <p:nvPr/>
            </p:nvGrpSpPr>
            <p:grpSpPr>
              <a:xfrm>
                <a:off x="160328" y="1255875"/>
                <a:ext cx="2233950" cy="1022801"/>
                <a:chOff x="0" y="0"/>
                <a:chExt cx="2233948" cy="1022800"/>
              </a:xfrm>
            </p:grpSpPr>
            <p:sp>
              <p:nvSpPr>
                <p:cNvPr id="211" name="Shape 211"/>
                <p:cNvSpPr/>
                <p:nvPr/>
              </p:nvSpPr>
              <p:spPr>
                <a:xfrm>
                  <a:off x="0" y="0"/>
                  <a:ext cx="2233949" cy="102280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12" name="Shape 212"/>
                <p:cNvSpPr/>
                <p:nvPr/>
              </p:nvSpPr>
              <p:spPr>
                <a:xfrm>
                  <a:off x="218907" y="148337"/>
                  <a:ext cx="1839833" cy="72612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13" name="Shape 213"/>
                <p:cNvSpPr/>
                <p:nvPr/>
              </p:nvSpPr>
              <p:spPr>
                <a:xfrm>
                  <a:off x="470439" y="232825"/>
                  <a:ext cx="1336769" cy="557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atin typeface="Helvetica Light"/>
                      <a:ea typeface="Helvetica Light"/>
                      <a:cs typeface="Helvetica Light"/>
                      <a:sym typeface="Helvetica Light"/>
                    </a:defRPr>
                  </a:lvl1pPr>
                </a:lstStyle>
                <a:p>
                  <a:pPr/>
                  <a:r>
                    <a:t>Worker</a:t>
                  </a:r>
                </a:p>
              </p:txBody>
            </p:sp>
          </p:grpSp>
          <p:sp>
            <p:nvSpPr>
              <p:cNvPr id="215" name="Shape 215"/>
              <p:cNvSpPr/>
              <p:nvPr/>
            </p:nvSpPr>
            <p:spPr>
              <a:xfrm>
                <a:off x="0" y="0"/>
                <a:ext cx="7248720" cy="2379428"/>
              </a:xfrm>
              <a:prstGeom prst="rect">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a:defRPr sz="2100">
                    <a:latin typeface="Helvetica Light"/>
                    <a:ea typeface="Helvetica Light"/>
                    <a:cs typeface="Helvetica Light"/>
                    <a:sym typeface="Helvetica Light"/>
                  </a:defRPr>
                </a:pPr>
              </a:p>
            </p:txBody>
          </p:sp>
          <p:grpSp>
            <p:nvGrpSpPr>
              <p:cNvPr id="219" name="Group 219"/>
              <p:cNvGrpSpPr/>
              <p:nvPr/>
            </p:nvGrpSpPr>
            <p:grpSpPr>
              <a:xfrm>
                <a:off x="160328" y="130192"/>
                <a:ext cx="2233950" cy="1022801"/>
                <a:chOff x="0" y="0"/>
                <a:chExt cx="2233948" cy="1022800"/>
              </a:xfrm>
            </p:grpSpPr>
            <p:sp>
              <p:nvSpPr>
                <p:cNvPr id="216" name="Shape 216"/>
                <p:cNvSpPr/>
                <p:nvPr/>
              </p:nvSpPr>
              <p:spPr>
                <a:xfrm>
                  <a:off x="0" y="0"/>
                  <a:ext cx="2233949" cy="102280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17" name="Shape 217"/>
                <p:cNvSpPr/>
                <p:nvPr/>
              </p:nvSpPr>
              <p:spPr>
                <a:xfrm>
                  <a:off x="218907" y="148337"/>
                  <a:ext cx="1839833" cy="72612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18" name="Shape 218"/>
                <p:cNvSpPr/>
                <p:nvPr/>
              </p:nvSpPr>
              <p:spPr>
                <a:xfrm>
                  <a:off x="470439" y="232825"/>
                  <a:ext cx="1336769" cy="557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atin typeface="Helvetica Light"/>
                      <a:ea typeface="Helvetica Light"/>
                      <a:cs typeface="Helvetica Light"/>
                      <a:sym typeface="Helvetica Light"/>
                    </a:defRPr>
                  </a:lvl1pPr>
                </a:lstStyle>
                <a:p>
                  <a:pPr/>
                  <a:r>
                    <a:t>Worker</a:t>
                  </a:r>
                </a:p>
              </p:txBody>
            </p:sp>
          </p:grpSp>
          <p:grpSp>
            <p:nvGrpSpPr>
              <p:cNvPr id="223" name="Group 223"/>
              <p:cNvGrpSpPr/>
              <p:nvPr/>
            </p:nvGrpSpPr>
            <p:grpSpPr>
              <a:xfrm>
                <a:off x="2507385" y="130192"/>
                <a:ext cx="2233950" cy="1022801"/>
                <a:chOff x="0" y="0"/>
                <a:chExt cx="2233948" cy="1022800"/>
              </a:xfrm>
            </p:grpSpPr>
            <p:sp>
              <p:nvSpPr>
                <p:cNvPr id="220" name="Shape 220"/>
                <p:cNvSpPr/>
                <p:nvPr/>
              </p:nvSpPr>
              <p:spPr>
                <a:xfrm>
                  <a:off x="0" y="0"/>
                  <a:ext cx="2233949" cy="102280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21" name="Shape 221"/>
                <p:cNvSpPr/>
                <p:nvPr/>
              </p:nvSpPr>
              <p:spPr>
                <a:xfrm>
                  <a:off x="218907" y="148337"/>
                  <a:ext cx="1839833" cy="72612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22" name="Shape 222"/>
                <p:cNvSpPr/>
                <p:nvPr/>
              </p:nvSpPr>
              <p:spPr>
                <a:xfrm>
                  <a:off x="470439" y="232825"/>
                  <a:ext cx="1336769" cy="557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atin typeface="Helvetica Light"/>
                      <a:ea typeface="Helvetica Light"/>
                      <a:cs typeface="Helvetica Light"/>
                      <a:sym typeface="Helvetica Light"/>
                    </a:defRPr>
                  </a:lvl1pPr>
                </a:lstStyle>
                <a:p>
                  <a:pPr/>
                  <a:r>
                    <a:t>Worker</a:t>
                  </a:r>
                </a:p>
              </p:txBody>
            </p:sp>
          </p:grpSp>
          <p:grpSp>
            <p:nvGrpSpPr>
              <p:cNvPr id="227" name="Group 227"/>
              <p:cNvGrpSpPr/>
              <p:nvPr/>
            </p:nvGrpSpPr>
            <p:grpSpPr>
              <a:xfrm>
                <a:off x="4854442" y="91252"/>
                <a:ext cx="2233950" cy="1022802"/>
                <a:chOff x="0" y="0"/>
                <a:chExt cx="2233948" cy="1022800"/>
              </a:xfrm>
            </p:grpSpPr>
            <p:sp>
              <p:nvSpPr>
                <p:cNvPr id="224" name="Shape 224"/>
                <p:cNvSpPr/>
                <p:nvPr/>
              </p:nvSpPr>
              <p:spPr>
                <a:xfrm>
                  <a:off x="0" y="0"/>
                  <a:ext cx="2233949" cy="102280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25" name="Shape 225"/>
                <p:cNvSpPr/>
                <p:nvPr/>
              </p:nvSpPr>
              <p:spPr>
                <a:xfrm>
                  <a:off x="218907" y="148337"/>
                  <a:ext cx="1839833" cy="72612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26" name="Shape 226"/>
                <p:cNvSpPr/>
                <p:nvPr/>
              </p:nvSpPr>
              <p:spPr>
                <a:xfrm>
                  <a:off x="470439" y="232825"/>
                  <a:ext cx="1336769" cy="557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atin typeface="Helvetica Light"/>
                      <a:ea typeface="Helvetica Light"/>
                      <a:cs typeface="Helvetica Light"/>
                      <a:sym typeface="Helvetica Light"/>
                    </a:defRPr>
                  </a:lvl1pPr>
                </a:lstStyle>
                <a:p>
                  <a:pPr/>
                  <a:r>
                    <a:t>Worker</a:t>
                  </a:r>
                </a:p>
              </p:txBody>
            </p:sp>
          </p:grpSp>
          <p:grpSp>
            <p:nvGrpSpPr>
              <p:cNvPr id="231" name="Group 231"/>
              <p:cNvGrpSpPr/>
              <p:nvPr/>
            </p:nvGrpSpPr>
            <p:grpSpPr>
              <a:xfrm>
                <a:off x="4854442" y="1255875"/>
                <a:ext cx="2233950" cy="1022801"/>
                <a:chOff x="0" y="0"/>
                <a:chExt cx="2233948" cy="1022800"/>
              </a:xfrm>
            </p:grpSpPr>
            <p:sp>
              <p:nvSpPr>
                <p:cNvPr id="228" name="Shape 228"/>
                <p:cNvSpPr/>
                <p:nvPr/>
              </p:nvSpPr>
              <p:spPr>
                <a:xfrm>
                  <a:off x="0" y="0"/>
                  <a:ext cx="2233949" cy="1022801"/>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29" name="Shape 229"/>
                <p:cNvSpPr/>
                <p:nvPr/>
              </p:nvSpPr>
              <p:spPr>
                <a:xfrm>
                  <a:off x="218907" y="148337"/>
                  <a:ext cx="1839833" cy="72612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30" name="Shape 230"/>
                <p:cNvSpPr/>
                <p:nvPr/>
              </p:nvSpPr>
              <p:spPr>
                <a:xfrm>
                  <a:off x="470439" y="232825"/>
                  <a:ext cx="1336769" cy="557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atin typeface="Helvetica Light"/>
                      <a:ea typeface="Helvetica Light"/>
                      <a:cs typeface="Helvetica Light"/>
                      <a:sym typeface="Helvetica Light"/>
                    </a:defRPr>
                  </a:lvl1pPr>
                </a:lstStyle>
                <a:p>
                  <a:pPr/>
                  <a:r>
                    <a:t>Worker</a:t>
                  </a:r>
                </a:p>
              </p:txBody>
            </p:sp>
          </p:grpSp>
        </p:grpSp>
        <p:sp>
          <p:nvSpPr>
            <p:cNvPr id="233" name="Shape 233"/>
            <p:cNvSpPr/>
            <p:nvPr/>
          </p:nvSpPr>
          <p:spPr>
            <a:xfrm>
              <a:off x="1279651" y="2553128"/>
              <a:ext cx="496747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Light"/>
                  <a:ea typeface="Helvetica Light"/>
                  <a:cs typeface="Helvetica Light"/>
                  <a:sym typeface="Helvetica Light"/>
                </a:defRPr>
              </a:lvl1pPr>
            </a:lstStyle>
            <a:p>
              <a:pPr/>
              <a:r>
                <a:t>Spot Instances (Cheap)</a:t>
              </a:r>
            </a:p>
          </p:txBody>
        </p:sp>
      </p:grpSp>
      <p:grpSp>
        <p:nvGrpSpPr>
          <p:cNvPr id="268" name="Group 268"/>
          <p:cNvGrpSpPr/>
          <p:nvPr/>
        </p:nvGrpSpPr>
        <p:grpSpPr>
          <a:xfrm>
            <a:off x="4708690" y="1543989"/>
            <a:ext cx="6902368" cy="3921549"/>
            <a:chOff x="0" y="0"/>
            <a:chExt cx="6902366" cy="3921548"/>
          </a:xfrm>
        </p:grpSpPr>
        <p:grpSp>
          <p:nvGrpSpPr>
            <p:cNvPr id="266" name="Group 266"/>
            <p:cNvGrpSpPr/>
            <p:nvPr/>
          </p:nvGrpSpPr>
          <p:grpSpPr>
            <a:xfrm>
              <a:off x="636854" y="750583"/>
              <a:ext cx="5628659" cy="3170966"/>
              <a:chOff x="0" y="0"/>
              <a:chExt cx="5628657" cy="3170964"/>
            </a:xfrm>
          </p:grpSpPr>
          <p:sp>
            <p:nvSpPr>
              <p:cNvPr id="235" name="Shape 235"/>
              <p:cNvSpPr/>
              <p:nvPr/>
            </p:nvSpPr>
            <p:spPr>
              <a:xfrm>
                <a:off x="0" y="0"/>
                <a:ext cx="5628658" cy="3170965"/>
              </a:xfrm>
              <a:prstGeom prst="rect">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36" name="Shape 236"/>
              <p:cNvSpPr/>
              <p:nvPr/>
            </p:nvSpPr>
            <p:spPr>
              <a:xfrm>
                <a:off x="3781556" y="57919"/>
                <a:ext cx="1782546" cy="1471829"/>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37" name="Shape 237"/>
              <p:cNvSpPr/>
              <p:nvPr/>
            </p:nvSpPr>
            <p:spPr>
              <a:xfrm>
                <a:off x="3938796" y="804981"/>
                <a:ext cx="1468066" cy="579401"/>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38" name="Shape 238"/>
              <p:cNvSpPr/>
              <p:nvPr/>
            </p:nvSpPr>
            <p:spPr>
              <a:xfrm>
                <a:off x="4139503" y="872396"/>
                <a:ext cx="1066653" cy="44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atin typeface="Helvetica Light"/>
                    <a:ea typeface="Helvetica Light"/>
                    <a:cs typeface="Helvetica Light"/>
                    <a:sym typeface="Helvetica Light"/>
                  </a:defRPr>
                </a:lvl1pPr>
              </a:lstStyle>
              <a:p>
                <a:pPr/>
                <a:r>
                  <a:t>Worker</a:t>
                </a:r>
              </a:p>
            </p:txBody>
          </p:sp>
          <p:sp>
            <p:nvSpPr>
              <p:cNvPr id="239" name="Shape 239"/>
              <p:cNvSpPr/>
              <p:nvPr/>
            </p:nvSpPr>
            <p:spPr>
              <a:xfrm>
                <a:off x="3879734" y="166053"/>
                <a:ext cx="1572937" cy="579401"/>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40" name="Shape 240"/>
              <p:cNvSpPr/>
              <p:nvPr/>
            </p:nvSpPr>
            <p:spPr>
              <a:xfrm>
                <a:off x="3757699" y="233468"/>
                <a:ext cx="1817007" cy="44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Light"/>
                    <a:ea typeface="Helvetica Light"/>
                    <a:cs typeface="Helvetica Light"/>
                    <a:sym typeface="Helvetica Light"/>
                  </a:defRPr>
                </a:lvl1pPr>
              </a:lstStyle>
              <a:p>
                <a:pPr/>
                <a:r>
                  <a:t>ParamServ</a:t>
                </a:r>
              </a:p>
            </p:txBody>
          </p:sp>
          <p:sp>
            <p:nvSpPr>
              <p:cNvPr id="241" name="Shape 241"/>
              <p:cNvSpPr/>
              <p:nvPr/>
            </p:nvSpPr>
            <p:spPr>
              <a:xfrm>
                <a:off x="3784870" y="1627450"/>
                <a:ext cx="1782545" cy="1471829"/>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42" name="Shape 242"/>
              <p:cNvSpPr/>
              <p:nvPr/>
            </p:nvSpPr>
            <p:spPr>
              <a:xfrm>
                <a:off x="3942110" y="2374511"/>
                <a:ext cx="1468065" cy="579401"/>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43" name="Shape 243"/>
              <p:cNvSpPr/>
              <p:nvPr/>
            </p:nvSpPr>
            <p:spPr>
              <a:xfrm>
                <a:off x="4142816" y="2441927"/>
                <a:ext cx="1066654" cy="44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Light"/>
                    <a:ea typeface="Helvetica Light"/>
                    <a:cs typeface="Helvetica Light"/>
                    <a:sym typeface="Helvetica Light"/>
                  </a:defRPr>
                </a:lvl1pPr>
              </a:lstStyle>
              <a:p>
                <a:pPr/>
                <a:r>
                  <a:t>Worker</a:t>
                </a:r>
              </a:p>
            </p:txBody>
          </p:sp>
          <p:sp>
            <p:nvSpPr>
              <p:cNvPr id="244" name="Shape 244"/>
              <p:cNvSpPr/>
              <p:nvPr/>
            </p:nvSpPr>
            <p:spPr>
              <a:xfrm>
                <a:off x="3883047" y="1735583"/>
                <a:ext cx="1572937" cy="57940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45" name="Shape 245"/>
              <p:cNvSpPr/>
              <p:nvPr/>
            </p:nvSpPr>
            <p:spPr>
              <a:xfrm>
                <a:off x="3761012" y="1802999"/>
                <a:ext cx="1817007" cy="44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Light"/>
                    <a:ea typeface="Helvetica Light"/>
                    <a:cs typeface="Helvetica Light"/>
                    <a:sym typeface="Helvetica Light"/>
                  </a:defRPr>
                </a:lvl1pPr>
              </a:lstStyle>
              <a:p>
                <a:pPr/>
                <a:r>
                  <a:t>ParamServ</a:t>
                </a:r>
              </a:p>
            </p:txBody>
          </p:sp>
          <p:sp>
            <p:nvSpPr>
              <p:cNvPr id="246" name="Shape 246"/>
              <p:cNvSpPr/>
              <p:nvPr/>
            </p:nvSpPr>
            <p:spPr>
              <a:xfrm>
                <a:off x="1932996" y="1627450"/>
                <a:ext cx="1782546" cy="1471829"/>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47" name="Shape 247"/>
              <p:cNvSpPr/>
              <p:nvPr/>
            </p:nvSpPr>
            <p:spPr>
              <a:xfrm>
                <a:off x="2090236" y="2374511"/>
                <a:ext cx="1468066" cy="579401"/>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48" name="Shape 248"/>
              <p:cNvSpPr/>
              <p:nvPr/>
            </p:nvSpPr>
            <p:spPr>
              <a:xfrm>
                <a:off x="2290942" y="2441927"/>
                <a:ext cx="1066654" cy="44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Light"/>
                    <a:ea typeface="Helvetica Light"/>
                    <a:cs typeface="Helvetica Light"/>
                    <a:sym typeface="Helvetica Light"/>
                  </a:defRPr>
                </a:lvl1pPr>
              </a:lstStyle>
              <a:p>
                <a:pPr/>
                <a:r>
                  <a:t>Worker</a:t>
                </a:r>
              </a:p>
            </p:txBody>
          </p:sp>
          <p:sp>
            <p:nvSpPr>
              <p:cNvPr id="249" name="Shape 249"/>
              <p:cNvSpPr/>
              <p:nvPr/>
            </p:nvSpPr>
            <p:spPr>
              <a:xfrm>
                <a:off x="2031173" y="1735583"/>
                <a:ext cx="1572938" cy="57940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50" name="Shape 250"/>
              <p:cNvSpPr/>
              <p:nvPr/>
            </p:nvSpPr>
            <p:spPr>
              <a:xfrm>
                <a:off x="1909139" y="1802999"/>
                <a:ext cx="1817007" cy="44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Light"/>
                    <a:ea typeface="Helvetica Light"/>
                    <a:cs typeface="Helvetica Light"/>
                    <a:sym typeface="Helvetica Light"/>
                  </a:defRPr>
                </a:lvl1pPr>
              </a:lstStyle>
              <a:p>
                <a:pPr/>
                <a:r>
                  <a:t>ParamServ</a:t>
                </a:r>
              </a:p>
            </p:txBody>
          </p:sp>
          <p:sp>
            <p:nvSpPr>
              <p:cNvPr id="251" name="Shape 251"/>
              <p:cNvSpPr/>
              <p:nvPr/>
            </p:nvSpPr>
            <p:spPr>
              <a:xfrm>
                <a:off x="81123" y="1627450"/>
                <a:ext cx="1782545" cy="1471829"/>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52" name="Shape 252"/>
              <p:cNvSpPr/>
              <p:nvPr/>
            </p:nvSpPr>
            <p:spPr>
              <a:xfrm>
                <a:off x="238363" y="2374511"/>
                <a:ext cx="1468065" cy="579401"/>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53" name="Shape 253"/>
              <p:cNvSpPr/>
              <p:nvPr/>
            </p:nvSpPr>
            <p:spPr>
              <a:xfrm>
                <a:off x="439069" y="2441927"/>
                <a:ext cx="1066654" cy="44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Light"/>
                    <a:ea typeface="Helvetica Light"/>
                    <a:cs typeface="Helvetica Light"/>
                    <a:sym typeface="Helvetica Light"/>
                  </a:defRPr>
                </a:lvl1pPr>
              </a:lstStyle>
              <a:p>
                <a:pPr/>
                <a:r>
                  <a:t>Worker</a:t>
                </a:r>
              </a:p>
            </p:txBody>
          </p:sp>
          <p:sp>
            <p:nvSpPr>
              <p:cNvPr id="254" name="Shape 254"/>
              <p:cNvSpPr/>
              <p:nvPr/>
            </p:nvSpPr>
            <p:spPr>
              <a:xfrm>
                <a:off x="179300" y="1735583"/>
                <a:ext cx="1572937" cy="57940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55" name="Shape 255"/>
              <p:cNvSpPr/>
              <p:nvPr/>
            </p:nvSpPr>
            <p:spPr>
              <a:xfrm>
                <a:off x="57265" y="1802999"/>
                <a:ext cx="1817007" cy="44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Light"/>
                    <a:ea typeface="Helvetica Light"/>
                    <a:cs typeface="Helvetica Light"/>
                    <a:sym typeface="Helvetica Light"/>
                  </a:defRPr>
                </a:lvl1pPr>
              </a:lstStyle>
              <a:p>
                <a:pPr/>
                <a:r>
                  <a:t>ParamServ</a:t>
                </a:r>
              </a:p>
            </p:txBody>
          </p:sp>
          <p:sp>
            <p:nvSpPr>
              <p:cNvPr id="256" name="Shape 256"/>
              <p:cNvSpPr/>
              <p:nvPr/>
            </p:nvSpPr>
            <p:spPr>
              <a:xfrm>
                <a:off x="1929683" y="57919"/>
                <a:ext cx="1782545" cy="1471829"/>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57" name="Shape 257"/>
              <p:cNvSpPr/>
              <p:nvPr/>
            </p:nvSpPr>
            <p:spPr>
              <a:xfrm>
                <a:off x="2086923" y="804981"/>
                <a:ext cx="1468065" cy="579401"/>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58" name="Shape 258"/>
              <p:cNvSpPr/>
              <p:nvPr/>
            </p:nvSpPr>
            <p:spPr>
              <a:xfrm>
                <a:off x="2287629" y="872396"/>
                <a:ext cx="1066654" cy="44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atin typeface="Helvetica Light"/>
                    <a:ea typeface="Helvetica Light"/>
                    <a:cs typeface="Helvetica Light"/>
                    <a:sym typeface="Helvetica Light"/>
                  </a:defRPr>
                </a:lvl1pPr>
              </a:lstStyle>
              <a:p>
                <a:pPr/>
                <a:r>
                  <a:t>Worker</a:t>
                </a:r>
              </a:p>
            </p:txBody>
          </p:sp>
          <p:sp>
            <p:nvSpPr>
              <p:cNvPr id="259" name="Shape 259"/>
              <p:cNvSpPr/>
              <p:nvPr/>
            </p:nvSpPr>
            <p:spPr>
              <a:xfrm>
                <a:off x="2027860" y="166053"/>
                <a:ext cx="1572938" cy="579401"/>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60" name="Shape 260"/>
              <p:cNvSpPr/>
              <p:nvPr/>
            </p:nvSpPr>
            <p:spPr>
              <a:xfrm>
                <a:off x="1905825" y="233468"/>
                <a:ext cx="1817007" cy="44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Light"/>
                    <a:ea typeface="Helvetica Light"/>
                    <a:cs typeface="Helvetica Light"/>
                    <a:sym typeface="Helvetica Light"/>
                  </a:defRPr>
                </a:lvl1pPr>
              </a:lstStyle>
              <a:p>
                <a:pPr/>
                <a:r>
                  <a:t>ParamServ</a:t>
                </a:r>
              </a:p>
            </p:txBody>
          </p:sp>
          <p:sp>
            <p:nvSpPr>
              <p:cNvPr id="261" name="Shape 261"/>
              <p:cNvSpPr/>
              <p:nvPr/>
            </p:nvSpPr>
            <p:spPr>
              <a:xfrm>
                <a:off x="64556" y="57919"/>
                <a:ext cx="1782546" cy="1471829"/>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62" name="Shape 262"/>
              <p:cNvSpPr/>
              <p:nvPr/>
            </p:nvSpPr>
            <p:spPr>
              <a:xfrm>
                <a:off x="221796" y="804981"/>
                <a:ext cx="1468066" cy="579401"/>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63" name="Shape 263"/>
              <p:cNvSpPr/>
              <p:nvPr/>
            </p:nvSpPr>
            <p:spPr>
              <a:xfrm>
                <a:off x="422502" y="872396"/>
                <a:ext cx="1066654" cy="44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atin typeface="Helvetica Light"/>
                    <a:ea typeface="Helvetica Light"/>
                    <a:cs typeface="Helvetica Light"/>
                    <a:sym typeface="Helvetica Light"/>
                  </a:defRPr>
                </a:lvl1pPr>
              </a:lstStyle>
              <a:p>
                <a:pPr/>
                <a:r>
                  <a:t>Worker</a:t>
                </a:r>
              </a:p>
            </p:txBody>
          </p:sp>
          <p:sp>
            <p:nvSpPr>
              <p:cNvPr id="264" name="Shape 264"/>
              <p:cNvSpPr/>
              <p:nvPr/>
            </p:nvSpPr>
            <p:spPr>
              <a:xfrm>
                <a:off x="162733" y="166053"/>
                <a:ext cx="1572938" cy="579401"/>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65" name="Shape 265"/>
              <p:cNvSpPr/>
              <p:nvPr/>
            </p:nvSpPr>
            <p:spPr>
              <a:xfrm>
                <a:off x="40698" y="233468"/>
                <a:ext cx="1817008" cy="44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Light"/>
                    <a:ea typeface="Helvetica Light"/>
                    <a:cs typeface="Helvetica Light"/>
                    <a:sym typeface="Helvetica Light"/>
                  </a:defRPr>
                </a:lvl1pPr>
              </a:lstStyle>
              <a:p>
                <a:pPr/>
                <a:r>
                  <a:t>ParamServ</a:t>
                </a:r>
              </a:p>
            </p:txBody>
          </p:sp>
        </p:grpSp>
        <p:sp>
          <p:nvSpPr>
            <p:cNvPr id="267" name="Shape 267"/>
            <p:cNvSpPr/>
            <p:nvPr/>
          </p:nvSpPr>
          <p:spPr>
            <a:xfrm>
              <a:off x="0" y="0"/>
              <a:ext cx="6902367" cy="6553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600">
                  <a:latin typeface="Helvetica Light"/>
                  <a:ea typeface="Helvetica Light"/>
                  <a:cs typeface="Helvetica Light"/>
                  <a:sym typeface="Helvetica Light"/>
                </a:defRPr>
              </a:lvl1pPr>
            </a:lstStyle>
            <a:p>
              <a:pPr/>
              <a:r>
                <a:t>On-Demand Instances (Reliable)</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 grpId="1"/>
      <p:bldP build="whole" bldLvl="1" animBg="1" rev="0" advAuto="0" spid="234" grpId="2"/>
    </p:bldLst>
  </p:timing>
</p:sld>
</file>

<file path=ppt/theme/_rels/theme1.xml.rels><?xml version="1.0" encoding="UTF-8" standalone="yes"?><Relationships xmlns="http://schemas.openxmlformats.org/package/2006/relationships"><Relationship Id="rId1" Type="http://schemas.openxmlformats.org/officeDocument/2006/relationships/image" Target="../media/image1.jpeg"/></Relationships>

</file>

<file path=ppt/theme/_rels/theme2.xml.rels><?xml version="1.0" encoding="UTF-8" standalone="yes"?><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